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Black"/>
      <p:bold r:id="rId33"/>
      <p:boldItalic r:id="rId34"/>
    </p:embeddedFont>
    <p:embeddedFont>
      <p:font typeface="Oswald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aleway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Raleway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5217a17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5217a17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5217a17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5217a17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5feccc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b5feccc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e1284fb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e1284fb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e1284fb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e1284fb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it’s important to have a positive outlook for the future, we must also keep these critiques in mind so as not to forget the humanities aspect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e1284fbb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e1284fbb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5217a17d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5217a17d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2b905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2b905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e1284f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e1284f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e1284fb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e1284fb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e1284f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e1284f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Data Changes The Definitions Of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Claims To Objectivity And Accuracy Are Misleading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Bigger Data Are Not Always Better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Taken Out Of Context, Big Data Loses Its Meaning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 Because It Is Accessible Does Not Make It Ethical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Access to Big Data Creates New Digital Divides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“numbers don’t speak for themself”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e1284fb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e1284fb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e1284f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e1284f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e1284fb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e1284fb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809650" y="887725"/>
            <a:ext cx="3543300" cy="3641441"/>
            <a:chOff x="809650" y="887725"/>
            <a:chExt cx="3543300" cy="3641441"/>
          </a:xfrm>
        </p:grpSpPr>
        <p:sp>
          <p:nvSpPr>
            <p:cNvPr id="85" name="Google Shape;85;p13"/>
            <p:cNvSpPr/>
            <p:nvPr/>
          </p:nvSpPr>
          <p:spPr>
            <a:xfrm>
              <a:off x="809650" y="887725"/>
              <a:ext cx="3543300" cy="34463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10763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4790950" y="887725"/>
            <a:ext cx="3543300" cy="3641441"/>
            <a:chOff x="4790950" y="887725"/>
            <a:chExt cx="3543300" cy="3641441"/>
          </a:xfrm>
        </p:grpSpPr>
        <p:sp>
          <p:nvSpPr>
            <p:cNvPr id="88" name="Google Shape;88;p13"/>
            <p:cNvSpPr/>
            <p:nvPr/>
          </p:nvSpPr>
          <p:spPr>
            <a:xfrm>
              <a:off x="4790950" y="887725"/>
              <a:ext cx="3543300" cy="3446300"/>
            </a:xfrm>
            <a:prstGeom prst="flowChart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10800000">
              <a:off x="50576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1200250" y="1225025"/>
            <a:ext cx="2762100" cy="277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5181550" y="1225025"/>
            <a:ext cx="2762100" cy="277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xabay.com/illustrations/big-data-data-world-cloud-1667184/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ive.staticflickr.com/7321/9270793598_b985149332_b.jpg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s://www.flickr.com/photos/tiswango/1850472046/" TargetMode="External"/><Relationship Id="rId6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ve.staticflickr.com/7105/13982836004_b64f5eff21_b.jpg" TargetMode="External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>
            <a:hlinkClick r:id="rId3"/>
          </p:cNvPr>
          <p:cNvPicPr preferRelativeResize="0"/>
          <p:nvPr/>
        </p:nvPicPr>
        <p:blipFill rotWithShape="1">
          <a:blip r:embed="rId4">
            <a:alphaModFix amt="24000"/>
          </a:blip>
          <a:srcRect b="-1579" l="-730" r="730" t="15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644475" y="787050"/>
            <a:ext cx="81306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in the Humanities: </a:t>
            </a:r>
            <a:endParaRPr b="1" sz="2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Interpreting the Humanities in a Digital World</a:t>
            </a:r>
            <a:endParaRPr b="1" sz="2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97875" y="2758175"/>
            <a:ext cx="675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By: Mariana Zuniga, John Schulz, Matthew Mason, Jack Xie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800" y="2409675"/>
            <a:ext cx="2243975" cy="1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egression-</a:t>
            </a:r>
            <a:r>
              <a:rPr lang="en"/>
              <a:t>Discontinuity</a:t>
            </a:r>
            <a:r>
              <a:rPr lang="en"/>
              <a:t>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078873"/>
            <a:ext cx="3906175" cy="24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990" y="2078875"/>
            <a:ext cx="3458035" cy="24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ive.staticflickr.com/7321/9270793598_b985149332_b.jpg" id="194" name="Google Shape;19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86" y="1391262"/>
            <a:ext cx="3550214" cy="236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675" y="1431650"/>
            <a:ext cx="3550226" cy="22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559900" y="610625"/>
            <a:ext cx="4676100" cy="41652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1" name="Google Shape;201;p26"/>
          <p:cNvSpPr/>
          <p:nvPr/>
        </p:nvSpPr>
        <p:spPr>
          <a:xfrm>
            <a:off x="3569450" y="610625"/>
            <a:ext cx="4745400" cy="4165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352550" y="1467750"/>
            <a:ext cx="23559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as supplemental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Unprecedented Scale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forms of interpretation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403275" y="1402775"/>
            <a:ext cx="22686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Losing cultural awareness and critique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Little Visualization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Microanalysis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more scrutiny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3823650" y="1467750"/>
            <a:ext cx="14124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microanalysis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Unprecedented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Scale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more Editorial  scrutnity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352550" y="518075"/>
            <a:ext cx="289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The Hopefuls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855550" y="518075"/>
            <a:ext cx="289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The Skeptics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2691075" y="1011850"/>
            <a:ext cx="3000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Dr. Nan Z Da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ive.staticflickr.com/7105/13982836004_b64f5eff21_b.jpg" id="212" name="Google Shape;212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75" y="566175"/>
            <a:ext cx="5512649" cy="41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6389300" y="1899450"/>
            <a:ext cx="2454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While it’s important to have a positive outlook for the future, we must also keep these critiques in mind so as not to forget the humanities aspect.  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55100" y="264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6600" y="1939675"/>
            <a:ext cx="1846800" cy="1766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Defining Data for Humanists: Text, Artifact, Information or Evidence” Owens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544425" y="3083600"/>
            <a:ext cx="1846800" cy="1766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CRITICAL QUESTIONS FOR BIG DATA Provocations for a cultural, technological, and scholarly phenomenon” Boyde &amp; Crawford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669313" y="1688700"/>
            <a:ext cx="1846800" cy="1766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“We  Are  All  Social  Scientists  Now: How Big Data, Machine Learning, and Causal Inference Work Together” Grimmer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794200" y="2956550"/>
            <a:ext cx="1846800" cy="1766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state of the digital humanities A report and a critique”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Liu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182925" y="740125"/>
            <a:ext cx="2762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Digital Humanities?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combines ‘humanities computing’ or ‘text-based’ digital humanities and new media studies</a:t>
            </a:r>
            <a:r>
              <a:rPr lang="en"/>
              <a:t>”  (Liu, 10) 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181550" y="1225025"/>
            <a:ext cx="2762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challenge?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Maintaining the same critical, cultural, and disciplinary awareness that characterizes the humanities while putting to use openly available mass data and accepted DH practices.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7650" y="159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Humanists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7650" y="218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434343"/>
                </a:solidFill>
              </a:rPr>
              <a:t>Data as Constructed Artifacts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as Interpretable Text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as Processable Information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Can Hold Evidentiary Value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contend that data is not a kind of evidence; it is a potential source of information that can hold evidentiary value.” (3)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25" y="1314950"/>
            <a:ext cx="2380977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193" y="1099137"/>
            <a:ext cx="2164080" cy="14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2800509" y="12623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3468201" y="864652"/>
            <a:ext cx="2166000" cy="2166000"/>
            <a:chOff x="3611776" y="414352"/>
            <a:chExt cx="2166000" cy="2166000"/>
          </a:xfrm>
        </p:grpSpPr>
        <p:sp>
          <p:nvSpPr>
            <p:cNvPr id="129" name="Google Shape;129;p18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Inability to take into account New Forms of Media 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4418683" y="2483164"/>
            <a:ext cx="2166000" cy="2166000"/>
            <a:chOff x="4562258" y="2032864"/>
            <a:chExt cx="2166000" cy="2166000"/>
          </a:xfrm>
        </p:grpSpPr>
        <p:sp>
          <p:nvSpPr>
            <p:cNvPr id="132" name="Google Shape;132;p18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Macro Analysis over Micro Analysis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2559301" y="2483164"/>
            <a:ext cx="2166000" cy="2166000"/>
            <a:chOff x="2702876" y="2032864"/>
            <a:chExt cx="2166000" cy="2166000"/>
          </a:xfrm>
        </p:grpSpPr>
        <p:sp>
          <p:nvSpPr>
            <p:cNvPr id="135" name="Google Shape;135;p18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Data Visualization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8"/>
          <p:cNvSpPr/>
          <p:nvPr/>
        </p:nvSpPr>
        <p:spPr>
          <a:xfrm>
            <a:off x="3809999" y="2396550"/>
            <a:ext cx="13569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Liu’s Critique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Critiquing Big Data in the Humanities</a:t>
            </a:r>
            <a:endParaRPr/>
          </a:p>
        </p:txBody>
      </p: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Boyde &amp; Crawford: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960550" y="2539750"/>
            <a:ext cx="7161600" cy="20358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40650" y="2679900"/>
            <a:ext cx="32637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Big Data Changes The Definitions Of Knowledge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Claims To Objectivity And Accuracy Are Misleading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Bigger Data Are Not Always Better Data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678225" y="2836750"/>
            <a:ext cx="3083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Taken Out Of Context, Big Data Loses Its Meaning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Just Because It Is Accessible Does Not Make It Ethical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Big Data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00" y="2116350"/>
            <a:ext cx="5193900" cy="218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980575" y="2145950"/>
            <a:ext cx="2169300" cy="21564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114050" y="2339500"/>
            <a:ext cx="17088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" sz="1100">
                <a:solidFill>
                  <a:srgbClr val="FFFFFF"/>
                </a:solidFill>
              </a:rPr>
              <a:t>Context is hard to interpret at scale and even harder to maintain when data are reduced to fit into a mode”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Possibilities</a:t>
            </a:r>
            <a:r>
              <a:rPr lang="en"/>
              <a:t> for Data in the Humanities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29450" y="2078875"/>
            <a:ext cx="449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presents many research opportunities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Wide range of applications for the humanities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data as a </a:t>
            </a:r>
            <a:r>
              <a:rPr lang="en"/>
              <a:t>supplemental</a:t>
            </a:r>
            <a:r>
              <a:rPr lang="en"/>
              <a:t> tool for research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-1163" l="0" r="0" t="0"/>
          <a:stretch/>
        </p:blipFill>
        <p:spPr>
          <a:xfrm>
            <a:off x="4851750" y="2078875"/>
            <a:ext cx="3968000" cy="2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07" y="2210175"/>
            <a:ext cx="3739618" cy="21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Beneficial Interpretations of Big Data Grimmer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13" y="21378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3233050" y="2219100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915350" y="2428225"/>
            <a:ext cx="3757800" cy="14031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BIG DATA 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alone is insufficient for solving society’s most pressing problems — but it certainly can help”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				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173" name="Google Shape;173;p22"/>
          <p:cNvSpPr txBox="1"/>
          <p:nvPr/>
        </p:nvSpPr>
        <p:spPr>
          <a:xfrm>
            <a:off x="3988825" y="3831325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aleway Black"/>
                <a:ea typeface="Raleway Black"/>
                <a:cs typeface="Raleway Black"/>
                <a:sym typeface="Raleway Black"/>
              </a:rPr>
              <a:t>Justin Grimmer</a:t>
            </a:r>
            <a:endParaRPr sz="26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