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1"/>
  </p:notesMasterIdLst>
  <p:sldIdLst>
    <p:sldId id="256" r:id="rId2"/>
    <p:sldId id="257" r:id="rId3"/>
    <p:sldId id="258" r:id="rId4"/>
    <p:sldId id="276" r:id="rId5"/>
    <p:sldId id="278" r:id="rId6"/>
    <p:sldId id="280" r:id="rId7"/>
    <p:sldId id="277" r:id="rId8"/>
    <p:sldId id="279" r:id="rId9"/>
    <p:sldId id="283" r:id="rId10"/>
    <p:sldId id="281" r:id="rId11"/>
    <p:sldId id="284" r:id="rId12"/>
    <p:sldId id="282" r:id="rId13"/>
    <p:sldId id="285" r:id="rId14"/>
    <p:sldId id="260" r:id="rId15"/>
    <p:sldId id="261" r:id="rId16"/>
    <p:sldId id="259" r:id="rId17"/>
    <p:sldId id="266" r:id="rId18"/>
    <p:sldId id="269" r:id="rId19"/>
    <p:sldId id="27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011" autoAdjust="0"/>
  </p:normalViewPr>
  <p:slideViewPr>
    <p:cSldViewPr snapToGrid="0">
      <p:cViewPr varScale="1">
        <p:scale>
          <a:sx n="140" d="100"/>
          <a:sy n="140" d="100"/>
        </p:scale>
        <p:origin x="774" y="108"/>
      </p:cViewPr>
      <p:guideLst>
        <p:guide orient="horz" pos="1620"/>
        <p:guide pos="2880"/>
      </p:guideLst>
    </p:cSldViewPr>
  </p:slideViewPr>
  <p:outlineViewPr>
    <p:cViewPr>
      <p:scale>
        <a:sx n="33" d="100"/>
        <a:sy n="33" d="100"/>
      </p:scale>
      <p:origin x="0" y="-8876"/>
    </p:cViewPr>
  </p:outlineViewPr>
  <p:notesTextViewPr>
    <p:cViewPr>
      <p:scale>
        <a:sx n="1" d="1"/>
        <a:sy n="1" d="1"/>
      </p:scale>
      <p:origin x="0" y="0"/>
    </p:cViewPr>
  </p:notesTextViewPr>
  <p:notesViewPr>
    <p:cSldViewPr snapToGrid="0">
      <p:cViewPr varScale="1">
        <p:scale>
          <a:sx n="51" d="100"/>
          <a:sy n="51" d="100"/>
        </p:scale>
        <p:origin x="2692" y="-50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aggle.com/rounakbanik/the-movies-dataset#movies_metadata.csv"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 Install packages if necessary</a:t>
            </a:r>
          </a:p>
          <a:p>
            <a:pPr marL="158750" indent="0">
              <a:buNone/>
            </a:pPr>
            <a:r>
              <a:rPr lang="en-US" dirty="0"/>
              <a:t>#</a:t>
            </a:r>
            <a:r>
              <a:rPr lang="en-US" dirty="0" err="1"/>
              <a:t>install.packages</a:t>
            </a:r>
            <a:r>
              <a:rPr lang="en-US" dirty="0"/>
              <a:t>("</a:t>
            </a:r>
            <a:r>
              <a:rPr lang="en-US" dirty="0" err="1"/>
              <a:t>neuralnet</a:t>
            </a:r>
            <a:r>
              <a:rPr lang="en-US" dirty="0"/>
              <a:t>")</a:t>
            </a:r>
          </a:p>
          <a:p>
            <a:pPr marL="158750" indent="0">
              <a:buNone/>
            </a:pPr>
            <a:r>
              <a:rPr lang="en-US" dirty="0"/>
              <a:t>library(</a:t>
            </a:r>
            <a:r>
              <a:rPr lang="en-US" dirty="0" err="1"/>
              <a:t>neuralnet</a:t>
            </a:r>
            <a:r>
              <a:rPr lang="en-US" dirty="0"/>
              <a:t>)</a:t>
            </a:r>
          </a:p>
          <a:p>
            <a:pPr marL="158750" indent="0">
              <a:buNone/>
            </a:pPr>
            <a:r>
              <a:rPr lang="en-US" dirty="0"/>
              <a:t>PRRB_1&lt;-read.csv(file = "C:/Users/scrouch/Desktop/Syracuse University/IST 687/Project/animation_1.csv", header=TRUE, </a:t>
            </a:r>
            <a:r>
              <a:rPr lang="en-US" dirty="0" err="1"/>
              <a:t>sep</a:t>
            </a:r>
            <a:r>
              <a:rPr lang="en-US" dirty="0"/>
              <a:t>=",")#importing the dataset</a:t>
            </a:r>
          </a:p>
          <a:p>
            <a:pPr marL="158750" indent="0">
              <a:buNone/>
            </a:pPr>
            <a:endParaRPr lang="en-US" dirty="0"/>
          </a:p>
          <a:p>
            <a:pPr marL="158750" indent="0">
              <a:buNone/>
            </a:pPr>
            <a:r>
              <a:rPr lang="en-US" dirty="0"/>
              <a:t>names(PRRB_1)</a:t>
            </a:r>
          </a:p>
          <a:p>
            <a:pPr marL="158750" indent="0">
              <a:buNone/>
            </a:pPr>
            <a:r>
              <a:rPr lang="en-US" dirty="0" err="1"/>
              <a:t>movie_net</a:t>
            </a:r>
            <a:r>
              <a:rPr lang="en-US" dirty="0"/>
              <a:t>&lt;-</a:t>
            </a:r>
            <a:r>
              <a:rPr lang="en-US" dirty="0" err="1"/>
              <a:t>neuralnet</a:t>
            </a:r>
            <a:r>
              <a:rPr lang="en-US" dirty="0"/>
              <a:t>(revenue ~ (runtime + </a:t>
            </a:r>
            <a:r>
              <a:rPr lang="en-US" dirty="0" err="1"/>
              <a:t>popularity+vote_count</a:t>
            </a:r>
            <a:r>
              <a:rPr lang="en-US" dirty="0"/>
              <a:t> +budget), PRRB_1, hidden = c(2, 3), </a:t>
            </a:r>
            <a:r>
              <a:rPr lang="en-US" dirty="0" err="1"/>
              <a:t>lifesign</a:t>
            </a:r>
            <a:r>
              <a:rPr lang="en-US" dirty="0"/>
              <a:t>="minimal", </a:t>
            </a:r>
            <a:r>
              <a:rPr lang="en-US" dirty="0" err="1"/>
              <a:t>linear.output</a:t>
            </a:r>
            <a:r>
              <a:rPr lang="en-US" dirty="0"/>
              <a:t> =FALSE, threshold =0.0001)</a:t>
            </a:r>
          </a:p>
          <a:p>
            <a:pPr marL="158750" indent="0">
              <a:buNone/>
            </a:pPr>
            <a:endParaRPr lang="en-US" dirty="0"/>
          </a:p>
          <a:p>
            <a:pPr marL="158750" indent="0">
              <a:buNone/>
            </a:pPr>
            <a:endParaRPr lang="en-US" dirty="0"/>
          </a:p>
          <a:p>
            <a:pPr marL="158750" indent="0">
              <a:buNone/>
            </a:pPr>
            <a:r>
              <a:rPr lang="en-US" dirty="0" err="1"/>
              <a:t>movie_net$result.matrix</a:t>
            </a:r>
            <a:endParaRPr lang="en-US" dirty="0"/>
          </a:p>
          <a:p>
            <a:pPr marL="158750" indent="0">
              <a:buNone/>
            </a:pPr>
            <a:r>
              <a:rPr lang="en-US" dirty="0"/>
              <a:t>plot(</a:t>
            </a:r>
            <a:r>
              <a:rPr lang="en-US" dirty="0" err="1"/>
              <a:t>movie_net</a:t>
            </a:r>
            <a:r>
              <a:rPr lang="en-US" dirty="0"/>
              <a:t>)</a:t>
            </a:r>
          </a:p>
          <a:p>
            <a:pPr marL="158750" indent="0">
              <a:buNone/>
            </a:pPr>
            <a:endParaRPr lang="en-US" dirty="0"/>
          </a:p>
          <a:p>
            <a:pPr marL="158750" indent="0">
              <a:buNone/>
            </a:pPr>
            <a:r>
              <a:rPr lang="en-US" dirty="0"/>
              <a:t>```</a:t>
            </a:r>
          </a:p>
          <a:p>
            <a:pPr marL="158750" indent="0">
              <a:buNone/>
            </a:pPr>
            <a:r>
              <a:rPr lang="en-US" dirty="0"/>
              <a:t>```{r}</a:t>
            </a:r>
          </a:p>
          <a:p>
            <a:pPr marL="158750" indent="0">
              <a:buNone/>
            </a:pPr>
            <a:r>
              <a:rPr lang="en-US" dirty="0" err="1"/>
              <a:t>install.packages</a:t>
            </a:r>
            <a:r>
              <a:rPr lang="en-US" dirty="0"/>
              <a:t>("ggplot2")</a:t>
            </a:r>
          </a:p>
          <a:p>
            <a:pPr marL="158750" indent="0">
              <a:buNone/>
            </a:pPr>
            <a:r>
              <a:rPr lang="en-US" dirty="0"/>
              <a:t>library(ggplot2)</a:t>
            </a:r>
          </a:p>
          <a:p>
            <a:pPr marL="158750" indent="0">
              <a:buNone/>
            </a:pPr>
            <a:endParaRPr lang="en-US" dirty="0"/>
          </a:p>
          <a:p>
            <a:pPr marL="158750" indent="0">
              <a:buNone/>
            </a:pPr>
            <a:endParaRPr lang="en-US" dirty="0"/>
          </a:p>
          <a:p>
            <a:pPr marL="158750" indent="0">
              <a:buNone/>
            </a:pPr>
            <a:r>
              <a:rPr lang="en-US" dirty="0"/>
              <a:t>PRRB_1$pred_rev &lt;- predict(</a:t>
            </a:r>
            <a:r>
              <a:rPr lang="en-US" dirty="0" err="1"/>
              <a:t>lm</a:t>
            </a:r>
            <a:r>
              <a:rPr lang="en-US" dirty="0"/>
              <a:t>(revenue ~ (runtime), data=PRRB_1))</a:t>
            </a:r>
          </a:p>
          <a:p>
            <a:pPr marL="158750" indent="0">
              <a:buNone/>
            </a:pPr>
            <a:r>
              <a:rPr lang="en-US" dirty="0"/>
              <a:t>p1 &lt;- </a:t>
            </a:r>
            <a:r>
              <a:rPr lang="en-US" dirty="0" err="1"/>
              <a:t>ggplot</a:t>
            </a:r>
            <a:r>
              <a:rPr lang="en-US" dirty="0"/>
              <a:t>(PRRB_1, </a:t>
            </a:r>
            <a:r>
              <a:rPr lang="en-US" dirty="0" err="1"/>
              <a:t>aes</a:t>
            </a:r>
            <a:r>
              <a:rPr lang="en-US" dirty="0"/>
              <a:t>(x = runtime, y = revenue))</a:t>
            </a:r>
          </a:p>
          <a:p>
            <a:pPr marL="158750" indent="0">
              <a:buNone/>
            </a:pPr>
            <a:r>
              <a:rPr lang="en-US" dirty="0"/>
              <a:t>p1 + </a:t>
            </a:r>
            <a:r>
              <a:rPr lang="en-US" dirty="0" err="1"/>
              <a:t>geom_point</a:t>
            </a:r>
            <a:r>
              <a:rPr lang="en-US" dirty="0"/>
              <a:t>(</a:t>
            </a:r>
            <a:r>
              <a:rPr lang="en-US" dirty="0" err="1"/>
              <a:t>aes</a:t>
            </a:r>
            <a:r>
              <a:rPr lang="en-US" dirty="0"/>
              <a:t>(color = popularity)) +</a:t>
            </a:r>
          </a:p>
          <a:p>
            <a:pPr marL="158750" indent="0">
              <a:buNone/>
            </a:pPr>
            <a:r>
              <a:rPr lang="en-US" dirty="0"/>
              <a:t>  </a:t>
            </a:r>
            <a:r>
              <a:rPr lang="en-US" dirty="0" err="1"/>
              <a:t>geom_line</a:t>
            </a:r>
            <a:r>
              <a:rPr lang="en-US" dirty="0"/>
              <a:t>(</a:t>
            </a:r>
            <a:r>
              <a:rPr lang="en-US" dirty="0" err="1"/>
              <a:t>aes</a:t>
            </a:r>
            <a:r>
              <a:rPr lang="en-US" dirty="0"/>
              <a:t>(y = </a:t>
            </a:r>
            <a:r>
              <a:rPr lang="en-US" dirty="0" err="1"/>
              <a:t>pred_rev</a:t>
            </a:r>
            <a:r>
              <a:rPr lang="en-US" dirty="0"/>
              <a:t>))</a:t>
            </a:r>
          </a:p>
          <a:p>
            <a:pPr marL="158750" indent="0">
              <a:buNone/>
            </a:pPr>
            <a:endParaRPr lang="en-US" dirty="0"/>
          </a:p>
          <a:p>
            <a:pPr marL="158750" indent="0">
              <a:buNone/>
            </a:pPr>
            <a:r>
              <a:rPr lang="en-US" dirty="0"/>
              <a:t>PRRB_1$pred_rev1 &lt;- predict(</a:t>
            </a:r>
            <a:r>
              <a:rPr lang="en-US" dirty="0" err="1"/>
              <a:t>lm</a:t>
            </a:r>
            <a:r>
              <a:rPr lang="en-US" dirty="0"/>
              <a:t>(revenue ~ (popularity), data=PRRB_1))</a:t>
            </a:r>
          </a:p>
          <a:p>
            <a:pPr marL="158750" indent="0">
              <a:buNone/>
            </a:pPr>
            <a:r>
              <a:rPr lang="en-US" dirty="0"/>
              <a:t>p1 &lt;- </a:t>
            </a:r>
            <a:r>
              <a:rPr lang="en-US" dirty="0" err="1"/>
              <a:t>ggplot</a:t>
            </a:r>
            <a:r>
              <a:rPr lang="en-US" dirty="0"/>
              <a:t>(PRRB_1, </a:t>
            </a:r>
            <a:r>
              <a:rPr lang="en-US" dirty="0" err="1"/>
              <a:t>aes</a:t>
            </a:r>
            <a:r>
              <a:rPr lang="en-US" dirty="0"/>
              <a:t>(x = popularity, y = revenue))</a:t>
            </a:r>
          </a:p>
          <a:p>
            <a:pPr marL="158750" indent="0">
              <a:buNone/>
            </a:pPr>
            <a:r>
              <a:rPr lang="en-US" dirty="0"/>
              <a:t>p1 + </a:t>
            </a:r>
            <a:r>
              <a:rPr lang="en-US" dirty="0" err="1"/>
              <a:t>geom_point</a:t>
            </a:r>
            <a:r>
              <a:rPr lang="en-US" dirty="0"/>
              <a:t>(</a:t>
            </a:r>
            <a:r>
              <a:rPr lang="en-US" dirty="0" err="1"/>
              <a:t>aes</a:t>
            </a:r>
            <a:r>
              <a:rPr lang="en-US" dirty="0"/>
              <a:t>(color = runtime)) + </a:t>
            </a:r>
            <a:r>
              <a:rPr lang="en-US" dirty="0" err="1"/>
              <a:t>xlim</a:t>
            </a:r>
            <a:r>
              <a:rPr lang="en-US" dirty="0"/>
              <a:t>(0, 50)+</a:t>
            </a:r>
          </a:p>
          <a:p>
            <a:pPr marL="158750" indent="0">
              <a:buNone/>
            </a:pPr>
            <a:r>
              <a:rPr lang="en-US" dirty="0"/>
              <a:t>  </a:t>
            </a:r>
            <a:r>
              <a:rPr lang="en-US" dirty="0" err="1"/>
              <a:t>geom_line</a:t>
            </a:r>
            <a:r>
              <a:rPr lang="en-US" dirty="0"/>
              <a:t>(</a:t>
            </a:r>
            <a:r>
              <a:rPr lang="en-US" dirty="0" err="1"/>
              <a:t>aes</a:t>
            </a:r>
            <a:r>
              <a:rPr lang="en-US" dirty="0"/>
              <a:t>(y = pred_rev1))</a:t>
            </a:r>
          </a:p>
        </p:txBody>
      </p:sp>
    </p:spTree>
    <p:extLst>
      <p:ext uri="{BB962C8B-B14F-4D97-AF65-F5344CB8AC3E}">
        <p14:creationId xmlns:p14="http://schemas.microsoft.com/office/powerpoint/2010/main" val="322309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#convert date from 1/2/1920 to 1920-1-2</a:t>
            </a:r>
          </a:p>
          <a:p>
            <a:pPr marL="0" lvl="0" indent="0" algn="l" rtl="0">
              <a:spcBef>
                <a:spcPts val="0"/>
              </a:spcBef>
              <a:spcAft>
                <a:spcPts val="0"/>
              </a:spcAft>
              <a:buNone/>
            </a:pPr>
            <a:r>
              <a:rPr lang="en-US" dirty="0"/>
              <a:t>moviedata6$budget&lt;-</a:t>
            </a:r>
            <a:r>
              <a:rPr lang="en-US" dirty="0" err="1"/>
              <a:t>as.integer</a:t>
            </a:r>
            <a:r>
              <a:rPr lang="en-US" dirty="0"/>
              <a:t>(moviedata6$budget)</a:t>
            </a:r>
          </a:p>
          <a:p>
            <a:pPr marL="0" lvl="0" indent="0" algn="l" rtl="0">
              <a:spcBef>
                <a:spcPts val="0"/>
              </a:spcBef>
              <a:spcAft>
                <a:spcPts val="0"/>
              </a:spcAft>
              <a:buNone/>
            </a:pPr>
            <a:r>
              <a:rPr lang="en-US" dirty="0"/>
              <a:t>moviedata6$release_date&lt;-</a:t>
            </a:r>
            <a:r>
              <a:rPr lang="en-US" dirty="0" err="1"/>
              <a:t>as.Date</a:t>
            </a:r>
            <a:r>
              <a:rPr lang="en-US" dirty="0"/>
              <a:t>(moviedata6$release_date)</a:t>
            </a:r>
          </a:p>
          <a:p>
            <a:pPr marL="0" lvl="0" indent="0" algn="l" rtl="0">
              <a:spcBef>
                <a:spcPts val="0"/>
              </a:spcBef>
              <a:spcAft>
                <a:spcPts val="0"/>
              </a:spcAft>
              <a:buNone/>
            </a:pPr>
            <a:r>
              <a:rPr lang="en-US" dirty="0"/>
              <a:t>moviedata6</a:t>
            </a:r>
          </a:p>
          <a:p>
            <a:pPr marL="0" lvl="0" indent="0" algn="l" rtl="0">
              <a:spcBef>
                <a:spcPts val="0"/>
              </a:spcBef>
              <a:spcAft>
                <a:spcPts val="0"/>
              </a:spcAft>
              <a:buNone/>
            </a:pPr>
            <a:r>
              <a:rPr lang="en-US" dirty="0"/>
              <a:t>#break date to three column</a:t>
            </a:r>
          </a:p>
          <a:p>
            <a:pPr marL="0" lvl="0" indent="0" algn="l" rtl="0">
              <a:spcBef>
                <a:spcPts val="0"/>
              </a:spcBef>
              <a:spcAft>
                <a:spcPts val="0"/>
              </a:spcAft>
              <a:buNone/>
            </a:pPr>
            <a:r>
              <a:rPr lang="en-US" dirty="0"/>
              <a:t>#</a:t>
            </a:r>
            <a:r>
              <a:rPr lang="en-US" dirty="0" err="1"/>
              <a:t>install.packages</a:t>
            </a:r>
            <a:r>
              <a:rPr lang="en-US" dirty="0"/>
              <a:t>("</a:t>
            </a:r>
            <a:r>
              <a:rPr lang="en-US" dirty="0" err="1"/>
              <a:t>lubridate</a:t>
            </a:r>
            <a:r>
              <a:rPr lang="en-US" dirty="0"/>
              <a:t>")</a:t>
            </a:r>
          </a:p>
          <a:p>
            <a:pPr marL="0" lvl="0" indent="0" algn="l" rtl="0">
              <a:spcBef>
                <a:spcPts val="0"/>
              </a:spcBef>
              <a:spcAft>
                <a:spcPts val="0"/>
              </a:spcAft>
              <a:buNone/>
            </a:pPr>
            <a:r>
              <a:rPr lang="en-US" dirty="0"/>
              <a:t>library(</a:t>
            </a:r>
            <a:r>
              <a:rPr lang="en-US" dirty="0" err="1"/>
              <a:t>lubridate</a:t>
            </a:r>
            <a:r>
              <a:rPr lang="en-US" dirty="0"/>
              <a:t>)</a:t>
            </a:r>
          </a:p>
          <a:p>
            <a:pPr marL="0" lvl="0" indent="0" algn="l" rtl="0">
              <a:spcBef>
                <a:spcPts val="0"/>
              </a:spcBef>
              <a:spcAft>
                <a:spcPts val="0"/>
              </a:spcAft>
              <a:buNone/>
            </a:pPr>
            <a:r>
              <a:rPr lang="en-US" dirty="0"/>
              <a:t>moviedata6$month &lt;-month(</a:t>
            </a:r>
            <a:r>
              <a:rPr lang="en-US" dirty="0" err="1"/>
              <a:t>ymd</a:t>
            </a:r>
            <a:r>
              <a:rPr lang="en-US" dirty="0"/>
              <a:t>(moviedata6$release_date)) </a:t>
            </a:r>
          </a:p>
          <a:p>
            <a:pPr marL="0" lvl="0" indent="0" algn="l" rtl="0">
              <a:spcBef>
                <a:spcPts val="0"/>
              </a:spcBef>
              <a:spcAft>
                <a:spcPts val="0"/>
              </a:spcAft>
              <a:buNone/>
            </a:pPr>
            <a:r>
              <a:rPr lang="en-US" dirty="0"/>
              <a:t>moviedata6$month&lt;-</a:t>
            </a:r>
            <a:r>
              <a:rPr lang="en-US" dirty="0" err="1"/>
              <a:t>as.factor</a:t>
            </a:r>
            <a:r>
              <a:rPr lang="en-US" dirty="0"/>
              <a:t>(moviedata6$month)</a:t>
            </a:r>
          </a:p>
          <a:p>
            <a:pPr marL="0" lvl="0" indent="0" algn="l" rtl="0">
              <a:spcBef>
                <a:spcPts val="0"/>
              </a:spcBef>
              <a:spcAft>
                <a:spcPts val="0"/>
              </a:spcAft>
              <a:buNone/>
            </a:pPr>
            <a:r>
              <a:rPr lang="en-US" dirty="0"/>
              <a:t>moviedata6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a:r>
            <a:r>
              <a:rPr lang="en-US" dirty="0" err="1"/>
              <a:t>install.packages</a:t>
            </a:r>
            <a:r>
              <a:rPr lang="en-US" dirty="0"/>
              <a:t>("ggplot2")</a:t>
            </a:r>
          </a:p>
          <a:p>
            <a:pPr marL="0" lvl="0" indent="0" algn="l" rtl="0">
              <a:spcBef>
                <a:spcPts val="0"/>
              </a:spcBef>
              <a:spcAft>
                <a:spcPts val="0"/>
              </a:spcAft>
              <a:buNone/>
            </a:pPr>
            <a:r>
              <a:rPr lang="en-US" dirty="0"/>
              <a:t>library(ggplot2)</a:t>
            </a:r>
          </a:p>
          <a:p>
            <a:pPr marL="0" lvl="0" indent="0" algn="l" rtl="0">
              <a:spcBef>
                <a:spcPts val="0"/>
              </a:spcBef>
              <a:spcAft>
                <a:spcPts val="0"/>
              </a:spcAft>
              <a:buNone/>
            </a:pPr>
            <a:r>
              <a:rPr lang="en-US" dirty="0"/>
              <a:t>#</a:t>
            </a:r>
            <a:r>
              <a:rPr lang="en-US" dirty="0" err="1"/>
              <a:t>install.packages</a:t>
            </a:r>
            <a:r>
              <a:rPr lang="en-US" dirty="0"/>
              <a:t>("</a:t>
            </a:r>
            <a:r>
              <a:rPr lang="en-US" dirty="0" err="1"/>
              <a:t>dplyr</a:t>
            </a:r>
            <a:r>
              <a:rPr lang="en-US" dirty="0"/>
              <a:t>")</a:t>
            </a:r>
          </a:p>
          <a:p>
            <a:pPr marL="0" lvl="0" indent="0" algn="l" rtl="0">
              <a:spcBef>
                <a:spcPts val="0"/>
              </a:spcBef>
              <a:spcAft>
                <a:spcPts val="0"/>
              </a:spcAft>
              <a:buNone/>
            </a:pPr>
            <a:r>
              <a:rPr lang="en-US" dirty="0"/>
              <a:t>library(</a:t>
            </a:r>
            <a:r>
              <a:rPr lang="en-US" dirty="0" err="1"/>
              <a:t>dplyr</a:t>
            </a:r>
            <a:r>
              <a:rPr lang="en-US" dirty="0"/>
              <a:t>)</a:t>
            </a:r>
          </a:p>
          <a:p>
            <a:pPr marL="0" lvl="0" indent="0" algn="l" rtl="0">
              <a:spcBef>
                <a:spcPts val="0"/>
              </a:spcBef>
              <a:spcAft>
                <a:spcPts val="0"/>
              </a:spcAft>
              <a:buNone/>
            </a:pPr>
            <a:r>
              <a:rPr lang="en-US" dirty="0"/>
              <a:t>bar&lt;-</a:t>
            </a:r>
            <a:r>
              <a:rPr lang="en-US" dirty="0" err="1"/>
              <a:t>ggplot</a:t>
            </a:r>
            <a:r>
              <a:rPr lang="en-US" dirty="0"/>
              <a:t>(data=moviedata6,aes(x = moviedata6$month, y=moviedata6$revenue))+</a:t>
            </a:r>
            <a:r>
              <a:rPr lang="en-US" dirty="0" err="1"/>
              <a:t>geom_bar</a:t>
            </a:r>
            <a:r>
              <a:rPr lang="en-US" dirty="0"/>
              <a:t>(stat="identity", fill="firebrick4") + </a:t>
            </a:r>
            <a:r>
              <a:rPr lang="en-US" dirty="0" err="1"/>
              <a:t>xlab</a:t>
            </a:r>
            <a:r>
              <a:rPr lang="en-US" dirty="0"/>
              <a:t>("Month") + </a:t>
            </a:r>
            <a:r>
              <a:rPr lang="en-US" dirty="0" err="1"/>
              <a:t>ylab</a:t>
            </a:r>
            <a:r>
              <a:rPr lang="en-US" dirty="0"/>
              <a:t>("Revenue")+</a:t>
            </a:r>
          </a:p>
          <a:p>
            <a:pPr marL="0" lvl="0" indent="0" algn="l" rtl="0">
              <a:spcBef>
                <a:spcPts val="0"/>
              </a:spcBef>
              <a:spcAft>
                <a:spcPts val="0"/>
              </a:spcAft>
              <a:buNone/>
            </a:pPr>
            <a:r>
              <a:rPr lang="en-US" dirty="0"/>
              <a:t>  labs(title = "Month versus Revenue",</a:t>
            </a:r>
          </a:p>
          <a:p>
            <a:pPr marL="0" lvl="0" indent="0" algn="l" rtl="0">
              <a:spcBef>
                <a:spcPts val="0"/>
              </a:spcBef>
              <a:spcAft>
                <a:spcPts val="0"/>
              </a:spcAft>
              <a:buNone/>
            </a:pPr>
            <a:r>
              <a:rPr lang="en-US" dirty="0"/>
              <a:t>        subtitle = "Choosing the best month to Release our Movie") + theme(</a:t>
            </a:r>
            <a:r>
              <a:rPr lang="en-US" dirty="0" err="1"/>
              <a:t>plot.title</a:t>
            </a:r>
            <a:r>
              <a:rPr lang="en-US" dirty="0"/>
              <a:t> = </a:t>
            </a:r>
            <a:r>
              <a:rPr lang="en-US" dirty="0" err="1"/>
              <a:t>element_text</a:t>
            </a:r>
            <a:r>
              <a:rPr lang="en-US" dirty="0"/>
              <a:t>(</a:t>
            </a:r>
            <a:r>
              <a:rPr lang="en-US" dirty="0" err="1"/>
              <a:t>lineheight</a:t>
            </a:r>
            <a:r>
              <a:rPr lang="en-US" dirty="0"/>
              <a:t> = 0.9, </a:t>
            </a:r>
            <a:r>
              <a:rPr lang="en-US" dirty="0" err="1"/>
              <a:t>hjust</a:t>
            </a:r>
            <a:r>
              <a:rPr lang="en-US" dirty="0"/>
              <a:t> = 0.5,color = "firebrick4", size = 12, face = "bold"), </a:t>
            </a:r>
            <a:r>
              <a:rPr lang="en-US" dirty="0" err="1"/>
              <a:t>plot.subtitle</a:t>
            </a:r>
            <a:r>
              <a:rPr lang="en-US" dirty="0"/>
              <a:t> = </a:t>
            </a:r>
            <a:r>
              <a:rPr lang="en-US" dirty="0" err="1"/>
              <a:t>element_text</a:t>
            </a:r>
            <a:r>
              <a:rPr lang="en-US" dirty="0"/>
              <a:t>(</a:t>
            </a:r>
            <a:r>
              <a:rPr lang="en-US" dirty="0" err="1"/>
              <a:t>lineheight</a:t>
            </a:r>
            <a:r>
              <a:rPr lang="en-US" dirty="0"/>
              <a:t> = 0.9, </a:t>
            </a:r>
            <a:r>
              <a:rPr lang="en-US" dirty="0" err="1"/>
              <a:t>hjust</a:t>
            </a:r>
            <a:r>
              <a:rPr lang="en-US" dirty="0"/>
              <a:t> = 0.5,color = "black", size = 10, ))</a:t>
            </a:r>
          </a:p>
          <a:p>
            <a:pPr marL="0" lvl="0" indent="0" algn="l" rtl="0">
              <a:spcBef>
                <a:spcPts val="0"/>
              </a:spcBef>
              <a:spcAft>
                <a:spcPts val="0"/>
              </a:spcAft>
              <a:buNone/>
            </a:pPr>
            <a:r>
              <a:rPr lang="en-US" dirty="0"/>
              <a:t>bar</a:t>
            </a:r>
          </a:p>
          <a:p>
            <a:pPr marL="0" lvl="0" indent="0" algn="l" rtl="0">
              <a:spcBef>
                <a:spcPts val="0"/>
              </a:spcBef>
              <a:spcAft>
                <a:spcPts val="0"/>
              </a:spcAft>
              <a:buNone/>
            </a:pPr>
            <a:r>
              <a:rPr lang="en-US" dirty="0"/>
              <a:t>#</a:t>
            </a:r>
            <a:r>
              <a:rPr lang="en-US" dirty="0" err="1"/>
              <a:t>colnames</a:t>
            </a:r>
            <a:r>
              <a:rPr lang="en-US" dirty="0"/>
              <a:t>(moviedata6) # list of column names in moviedata6</a:t>
            </a:r>
            <a:endParaRPr dirty="0"/>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Bar graph</a:t>
            </a:r>
          </a:p>
          <a:p>
            <a:pPr marL="0" lvl="0" indent="0" algn="l" rtl="0">
              <a:spcBef>
                <a:spcPts val="0"/>
              </a:spcBef>
              <a:spcAft>
                <a:spcPts val="0"/>
              </a:spcAft>
              <a:buNone/>
            </a:pPr>
            <a:r>
              <a:rPr lang="en-US" dirty="0"/>
              <a:t>#</a:t>
            </a:r>
            <a:r>
              <a:rPr lang="en-US" dirty="0" err="1"/>
              <a:t>install.packages</a:t>
            </a:r>
            <a:r>
              <a:rPr lang="en-US" dirty="0"/>
              <a:t>("ggplot2")</a:t>
            </a:r>
          </a:p>
          <a:p>
            <a:pPr marL="0" lvl="0" indent="0" algn="l" rtl="0">
              <a:spcBef>
                <a:spcPts val="0"/>
              </a:spcBef>
              <a:spcAft>
                <a:spcPts val="0"/>
              </a:spcAft>
              <a:buNone/>
            </a:pPr>
            <a:r>
              <a:rPr lang="en-US" dirty="0"/>
              <a:t>#</a:t>
            </a:r>
            <a:r>
              <a:rPr lang="en-US" dirty="0" err="1"/>
              <a:t>install.packages</a:t>
            </a:r>
            <a:r>
              <a:rPr lang="en-US" dirty="0"/>
              <a:t>("</a:t>
            </a:r>
            <a:r>
              <a:rPr lang="en-US" dirty="0" err="1"/>
              <a:t>dplyr</a:t>
            </a:r>
            <a:r>
              <a:rPr lang="en-US" dirty="0"/>
              <a:t>")</a:t>
            </a:r>
          </a:p>
          <a:p>
            <a:pPr marL="0" lvl="0" indent="0" algn="l" rtl="0">
              <a:spcBef>
                <a:spcPts val="0"/>
              </a:spcBef>
              <a:spcAft>
                <a:spcPts val="0"/>
              </a:spcAft>
              <a:buNone/>
            </a:pPr>
            <a:r>
              <a:rPr lang="en-US" dirty="0"/>
              <a:t>library(ggplot2)</a:t>
            </a:r>
          </a:p>
          <a:p>
            <a:pPr marL="0" lvl="0" indent="0" algn="l" rtl="0">
              <a:spcBef>
                <a:spcPts val="0"/>
              </a:spcBef>
              <a:spcAft>
                <a:spcPts val="0"/>
              </a:spcAft>
              <a:buNone/>
            </a:pPr>
            <a:r>
              <a:rPr lang="en-US" dirty="0"/>
              <a:t>library(</a:t>
            </a:r>
            <a:r>
              <a:rPr lang="en-US" dirty="0" err="1"/>
              <a:t>dplyr</a:t>
            </a:r>
            <a:r>
              <a:rPr lang="en-US" dirty="0"/>
              <a:t>)</a:t>
            </a:r>
          </a:p>
          <a:p>
            <a:pPr marL="0" lvl="0" indent="0" algn="l" rtl="0">
              <a:spcBef>
                <a:spcPts val="0"/>
              </a:spcBef>
              <a:spcAft>
                <a:spcPts val="0"/>
              </a:spcAft>
              <a:buNone/>
            </a:pPr>
            <a:r>
              <a:rPr lang="en-US" dirty="0"/>
              <a:t>class(moviedata6$budget)</a:t>
            </a:r>
          </a:p>
          <a:p>
            <a:pPr marL="0" lvl="0" indent="0" algn="l" rtl="0">
              <a:spcBef>
                <a:spcPts val="0"/>
              </a:spcBef>
              <a:spcAft>
                <a:spcPts val="0"/>
              </a:spcAft>
              <a:buNone/>
            </a:pPr>
            <a:r>
              <a:rPr lang="en-US" dirty="0"/>
              <a:t>class(moviedata6$original_language)</a:t>
            </a:r>
          </a:p>
          <a:p>
            <a:pPr marL="0" lvl="0" indent="0" algn="l" rtl="0">
              <a:spcBef>
                <a:spcPts val="0"/>
              </a:spcBef>
              <a:spcAft>
                <a:spcPts val="0"/>
              </a:spcAft>
              <a:buNone/>
            </a:pPr>
            <a:r>
              <a:rPr lang="en-US" dirty="0"/>
              <a:t>#creating a </a:t>
            </a:r>
            <a:r>
              <a:rPr lang="en-US" dirty="0" err="1"/>
              <a:t>dataframe</a:t>
            </a:r>
            <a:r>
              <a:rPr lang="en-US" dirty="0"/>
              <a:t> of mean budget and language</a:t>
            </a:r>
          </a:p>
          <a:p>
            <a:pPr marL="0" lvl="0" indent="0" algn="l" rtl="0">
              <a:spcBef>
                <a:spcPts val="0"/>
              </a:spcBef>
              <a:spcAft>
                <a:spcPts val="0"/>
              </a:spcAft>
              <a:buNone/>
            </a:pPr>
            <a:r>
              <a:rPr lang="en-US" dirty="0" err="1"/>
              <a:t>Budget_lang_aggr</a:t>
            </a:r>
            <a:r>
              <a:rPr lang="en-US" dirty="0"/>
              <a:t>&lt;-aggregate(budget ~ </a:t>
            </a:r>
            <a:r>
              <a:rPr lang="en-US" dirty="0" err="1"/>
              <a:t>original_language</a:t>
            </a:r>
            <a:r>
              <a:rPr lang="en-US" dirty="0"/>
              <a:t>, moviedata6, mean)</a:t>
            </a:r>
          </a:p>
          <a:p>
            <a:pPr marL="0" lvl="0" indent="0" algn="l" rtl="0">
              <a:spcBef>
                <a:spcPts val="0"/>
              </a:spcBef>
              <a:spcAft>
                <a:spcPts val="0"/>
              </a:spcAft>
              <a:buNone/>
            </a:pPr>
            <a:r>
              <a:rPr lang="en-US" dirty="0" err="1"/>
              <a:t>bla.df</a:t>
            </a:r>
            <a:r>
              <a:rPr lang="en-US" dirty="0"/>
              <a:t>&lt;-</a:t>
            </a:r>
            <a:r>
              <a:rPr lang="en-US" dirty="0" err="1"/>
              <a:t>data.frame</a:t>
            </a:r>
            <a:r>
              <a:rPr lang="en-US" dirty="0"/>
              <a:t>(</a:t>
            </a:r>
            <a:r>
              <a:rPr lang="en-US" dirty="0" err="1"/>
              <a:t>Budget_lang_aggr</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sorting the </a:t>
            </a:r>
            <a:r>
              <a:rPr lang="en-US" dirty="0" err="1"/>
              <a:t>bla</a:t>
            </a:r>
            <a:r>
              <a:rPr lang="en-US" dirty="0"/>
              <a:t> </a:t>
            </a:r>
            <a:r>
              <a:rPr lang="en-US" dirty="0" err="1"/>
              <a:t>dataframe</a:t>
            </a:r>
            <a:r>
              <a:rPr lang="en-US" dirty="0"/>
              <a:t> first ordering budget in ascending order, taking the top 20 values grouped by language</a:t>
            </a:r>
          </a:p>
          <a:p>
            <a:pPr marL="0" lvl="0" indent="0" algn="l" rtl="0">
              <a:spcBef>
                <a:spcPts val="0"/>
              </a:spcBef>
              <a:spcAft>
                <a:spcPts val="0"/>
              </a:spcAft>
              <a:buNone/>
            </a:pPr>
            <a:r>
              <a:rPr lang="en-US" dirty="0"/>
              <a:t>bla1.df&lt;-</a:t>
            </a:r>
            <a:r>
              <a:rPr lang="en-US" dirty="0" err="1"/>
              <a:t>bla.df</a:t>
            </a:r>
            <a:r>
              <a:rPr lang="en-US" dirty="0"/>
              <a:t> %&gt;% </a:t>
            </a:r>
          </a:p>
          <a:p>
            <a:pPr marL="0" lvl="0" indent="0" algn="l" rtl="0">
              <a:spcBef>
                <a:spcPts val="0"/>
              </a:spcBef>
              <a:spcAft>
                <a:spcPts val="0"/>
              </a:spcAft>
              <a:buNone/>
            </a:pPr>
            <a:r>
              <a:rPr lang="en-US" dirty="0"/>
              <a:t>arrange(desc(budget)) %&gt;% slice(1:20)%&gt;% </a:t>
            </a:r>
          </a:p>
          <a:p>
            <a:pPr marL="0" lvl="0" indent="0" algn="l" rtl="0">
              <a:spcBef>
                <a:spcPts val="0"/>
              </a:spcBef>
              <a:spcAft>
                <a:spcPts val="0"/>
              </a:spcAft>
              <a:buNone/>
            </a:pPr>
            <a:r>
              <a:rPr lang="en-US" dirty="0" err="1"/>
              <a:t>group_by</a:t>
            </a:r>
            <a:r>
              <a:rPr lang="en-US" dirty="0"/>
              <a:t>(</a:t>
            </a:r>
            <a:r>
              <a:rPr lang="en-US" dirty="0" err="1"/>
              <a:t>original_language</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#creating a </a:t>
            </a:r>
            <a:r>
              <a:rPr lang="en-US" dirty="0" err="1"/>
              <a:t>dataframe</a:t>
            </a:r>
            <a:r>
              <a:rPr lang="en-US" dirty="0"/>
              <a:t> of mean revenue and language      </a:t>
            </a:r>
          </a:p>
          <a:p>
            <a:pPr marL="0" lvl="0" indent="0" algn="l" rtl="0">
              <a:spcBef>
                <a:spcPts val="0"/>
              </a:spcBef>
              <a:spcAft>
                <a:spcPts val="0"/>
              </a:spcAft>
              <a:buNone/>
            </a:pPr>
            <a:r>
              <a:rPr lang="en-US" dirty="0" err="1"/>
              <a:t>revenue_lang_aggr</a:t>
            </a:r>
            <a:r>
              <a:rPr lang="en-US" dirty="0"/>
              <a:t>&lt;-aggregate(revenue ~ </a:t>
            </a:r>
            <a:r>
              <a:rPr lang="en-US" dirty="0" err="1"/>
              <a:t>original_language</a:t>
            </a:r>
            <a:r>
              <a:rPr lang="en-US" dirty="0"/>
              <a:t>, moviedata6, mean)</a:t>
            </a:r>
          </a:p>
          <a:p>
            <a:pPr marL="0" lvl="0" indent="0" algn="l" rtl="0">
              <a:spcBef>
                <a:spcPts val="0"/>
              </a:spcBef>
              <a:spcAft>
                <a:spcPts val="0"/>
              </a:spcAft>
              <a:buNone/>
            </a:pPr>
            <a:r>
              <a:rPr lang="en-US" dirty="0" err="1"/>
              <a:t>rla.df</a:t>
            </a:r>
            <a:r>
              <a:rPr lang="en-US" dirty="0"/>
              <a:t>&lt;-</a:t>
            </a:r>
            <a:r>
              <a:rPr lang="en-US" dirty="0" err="1"/>
              <a:t>data.frame</a:t>
            </a:r>
            <a:r>
              <a:rPr lang="en-US" dirty="0"/>
              <a:t>(</a:t>
            </a:r>
            <a:r>
              <a:rPr lang="en-US" dirty="0" err="1"/>
              <a:t>revenue_lang_aggr</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sorting the </a:t>
            </a:r>
            <a:r>
              <a:rPr lang="en-US" dirty="0" err="1"/>
              <a:t>rla</a:t>
            </a:r>
            <a:r>
              <a:rPr lang="en-US" dirty="0"/>
              <a:t> </a:t>
            </a:r>
            <a:r>
              <a:rPr lang="en-US" dirty="0" err="1"/>
              <a:t>dataframe</a:t>
            </a:r>
            <a:r>
              <a:rPr lang="en-US" dirty="0"/>
              <a:t> first ordering revenue in ascending order, taking the top 20 values grouped by language</a:t>
            </a:r>
          </a:p>
          <a:p>
            <a:pPr marL="0" lvl="0" indent="0" algn="l" rtl="0">
              <a:spcBef>
                <a:spcPts val="0"/>
              </a:spcBef>
              <a:spcAft>
                <a:spcPts val="0"/>
              </a:spcAft>
              <a:buNone/>
            </a:pPr>
            <a:r>
              <a:rPr lang="en-US" dirty="0"/>
              <a:t>rla1.df&lt;-</a:t>
            </a:r>
            <a:r>
              <a:rPr lang="en-US" dirty="0" err="1"/>
              <a:t>rla.df</a:t>
            </a:r>
            <a:r>
              <a:rPr lang="en-US" dirty="0"/>
              <a:t> %&gt;% </a:t>
            </a:r>
          </a:p>
          <a:p>
            <a:pPr marL="0" lvl="0" indent="0" algn="l" rtl="0">
              <a:spcBef>
                <a:spcPts val="0"/>
              </a:spcBef>
              <a:spcAft>
                <a:spcPts val="0"/>
              </a:spcAft>
              <a:buNone/>
            </a:pPr>
            <a:r>
              <a:rPr lang="en-US" dirty="0"/>
              <a:t>arrange(desc(revenue)) %&gt;% slice(1:20)%&gt;% </a:t>
            </a:r>
          </a:p>
          <a:p>
            <a:pPr marL="0" lvl="0" indent="0" algn="l" rtl="0">
              <a:spcBef>
                <a:spcPts val="0"/>
              </a:spcBef>
              <a:spcAft>
                <a:spcPts val="0"/>
              </a:spcAft>
              <a:buNone/>
            </a:pPr>
            <a:r>
              <a:rPr lang="en-US" dirty="0" err="1"/>
              <a:t>group_by</a:t>
            </a:r>
            <a:r>
              <a:rPr lang="en-US" dirty="0"/>
              <a:t>(</a:t>
            </a:r>
            <a:r>
              <a:rPr lang="en-US" dirty="0" err="1"/>
              <a:t>original_language</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Boxplot of revenue and original language</a:t>
            </a:r>
          </a:p>
          <a:p>
            <a:pPr marL="0" lvl="0" indent="0" algn="l" rtl="0">
              <a:spcBef>
                <a:spcPts val="0"/>
              </a:spcBef>
              <a:spcAft>
                <a:spcPts val="0"/>
              </a:spcAft>
              <a:buNone/>
            </a:pPr>
            <a:r>
              <a:rPr lang="en-US" dirty="0" err="1"/>
              <a:t>basic_boxplot_revenue</a:t>
            </a:r>
            <a:r>
              <a:rPr lang="en-US" dirty="0"/>
              <a:t>&lt;-boxplot(</a:t>
            </a:r>
            <a:r>
              <a:rPr lang="en-US" dirty="0" err="1"/>
              <a:t>revenue~original_language,data</a:t>
            </a:r>
            <a:r>
              <a:rPr lang="en-US" dirty="0"/>
              <a:t>=rla1.df, main="Average revenue per language",</a:t>
            </a:r>
          </a:p>
          <a:p>
            <a:pPr marL="0" lvl="0" indent="0" algn="l" rtl="0">
              <a:spcBef>
                <a:spcPts val="0"/>
              </a:spcBef>
              <a:spcAft>
                <a:spcPts val="0"/>
              </a:spcAft>
              <a:buNone/>
            </a:pPr>
            <a:r>
              <a:rPr lang="en-US" dirty="0"/>
              <a:t>   </a:t>
            </a:r>
            <a:r>
              <a:rPr lang="en-US" dirty="0" err="1"/>
              <a:t>xlab</a:t>
            </a:r>
            <a:r>
              <a:rPr lang="en-US" dirty="0"/>
              <a:t>="Language", </a:t>
            </a:r>
            <a:r>
              <a:rPr lang="en-US" dirty="0" err="1"/>
              <a:t>ylab</a:t>
            </a:r>
            <a:r>
              <a:rPr lang="en-US" dirty="0"/>
              <a:t>="Average Revenue")</a:t>
            </a:r>
          </a:p>
          <a:p>
            <a:pPr marL="0" lvl="0" indent="0" algn="l" rtl="0">
              <a:spcBef>
                <a:spcPts val="0"/>
              </a:spcBef>
              <a:spcAft>
                <a:spcPts val="0"/>
              </a:spcAft>
              <a:buNone/>
            </a:pPr>
            <a:r>
              <a:rPr lang="en-US" dirty="0"/>
              <a:t>print(</a:t>
            </a:r>
            <a:r>
              <a:rPr lang="en-US" dirty="0" err="1"/>
              <a:t>basic_boxplot_revenue</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#generate a bar plot of the top 20 original languages and the mean budget</a:t>
            </a:r>
          </a:p>
          <a:p>
            <a:pPr marL="0" lvl="0" indent="0" algn="l" rtl="0">
              <a:spcBef>
                <a:spcPts val="0"/>
              </a:spcBef>
              <a:spcAft>
                <a:spcPts val="0"/>
              </a:spcAft>
              <a:buNone/>
            </a:pPr>
            <a:r>
              <a:rPr lang="en-US" dirty="0" err="1"/>
              <a:t>basic_barplot_budget</a:t>
            </a:r>
            <a:r>
              <a:rPr lang="en-US" dirty="0"/>
              <a:t>&lt;-</a:t>
            </a:r>
            <a:r>
              <a:rPr lang="en-US" dirty="0" err="1"/>
              <a:t>ggplot</a:t>
            </a:r>
            <a:r>
              <a:rPr lang="en-US" dirty="0"/>
              <a:t>(bla1.df, </a:t>
            </a:r>
            <a:r>
              <a:rPr lang="en-US" dirty="0" err="1"/>
              <a:t>aes</a:t>
            </a:r>
            <a:r>
              <a:rPr lang="en-US" dirty="0"/>
              <a:t>(x=</a:t>
            </a:r>
            <a:r>
              <a:rPr lang="en-US" dirty="0" err="1"/>
              <a:t>original_language,y</a:t>
            </a:r>
            <a:r>
              <a:rPr lang="en-US" dirty="0"/>
              <a:t> = budget)) +</a:t>
            </a:r>
            <a:r>
              <a:rPr lang="en-US" dirty="0" err="1"/>
              <a:t>geom_bar</a:t>
            </a:r>
            <a:r>
              <a:rPr lang="en-US" dirty="0"/>
              <a:t>(stat = "identity")</a:t>
            </a:r>
          </a:p>
          <a:p>
            <a:pPr marL="0" lvl="0" indent="0" algn="l" rtl="0">
              <a:spcBef>
                <a:spcPts val="0"/>
              </a:spcBef>
              <a:spcAft>
                <a:spcPts val="0"/>
              </a:spcAft>
              <a:buNone/>
            </a:pPr>
            <a:r>
              <a:rPr lang="en-US" dirty="0"/>
              <a:t>print(</a:t>
            </a:r>
            <a:r>
              <a:rPr lang="en-US" dirty="0" err="1"/>
              <a:t>basic_barplot_budget</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#generate a bar plot of the top 20 original languages and the mean budget using the "hue" </a:t>
            </a:r>
            <a:r>
              <a:rPr lang="en-US" dirty="0" err="1"/>
              <a:t>colour</a:t>
            </a:r>
            <a:r>
              <a:rPr lang="en-US" dirty="0"/>
              <a:t> scheme</a:t>
            </a:r>
          </a:p>
          <a:p>
            <a:pPr marL="0" lvl="0" indent="0" algn="l" rtl="0">
              <a:spcBef>
                <a:spcPts val="0"/>
              </a:spcBef>
              <a:spcAft>
                <a:spcPts val="0"/>
              </a:spcAft>
              <a:buNone/>
            </a:pPr>
            <a:r>
              <a:rPr lang="en-US" dirty="0" err="1"/>
              <a:t>hue_barplot</a:t>
            </a:r>
            <a:r>
              <a:rPr lang="en-US" dirty="0"/>
              <a:t>&lt;-</a:t>
            </a:r>
            <a:r>
              <a:rPr lang="en-US" dirty="0" err="1"/>
              <a:t>ggplot</a:t>
            </a:r>
            <a:r>
              <a:rPr lang="en-US" dirty="0"/>
              <a:t>(rla1.df, </a:t>
            </a:r>
            <a:r>
              <a:rPr lang="en-US" dirty="0" err="1"/>
              <a:t>aes</a:t>
            </a:r>
            <a:r>
              <a:rPr lang="en-US" dirty="0"/>
              <a:t>(x=</a:t>
            </a:r>
            <a:r>
              <a:rPr lang="en-US" dirty="0" err="1"/>
              <a:t>original_language</a:t>
            </a:r>
            <a:r>
              <a:rPr lang="en-US" dirty="0"/>
              <a:t>, fill=</a:t>
            </a:r>
            <a:r>
              <a:rPr lang="en-US" dirty="0" err="1"/>
              <a:t>original_language</a:t>
            </a:r>
            <a:r>
              <a:rPr lang="en-US" dirty="0"/>
              <a:t>, y = revenue)) +</a:t>
            </a:r>
            <a:r>
              <a:rPr lang="en-US" dirty="0" err="1"/>
              <a:t>geom_bar</a:t>
            </a:r>
            <a:r>
              <a:rPr lang="en-US" dirty="0"/>
              <a:t>(stat = "identity")+ </a:t>
            </a:r>
            <a:r>
              <a:rPr lang="en-US" dirty="0" err="1"/>
              <a:t>scale_fill_hue</a:t>
            </a:r>
            <a:r>
              <a:rPr lang="en-US" dirty="0"/>
              <a:t>(c = 40) + theme(</a:t>
            </a:r>
            <a:r>
              <a:rPr lang="en-US" dirty="0" err="1"/>
              <a:t>legend.position</a:t>
            </a:r>
            <a:r>
              <a:rPr lang="en-US" dirty="0"/>
              <a:t>="none")+</a:t>
            </a:r>
            <a:r>
              <a:rPr lang="en-US" dirty="0" err="1"/>
              <a:t>ggtitle</a:t>
            </a:r>
            <a:r>
              <a:rPr lang="en-US" dirty="0"/>
              <a:t>("Average Revenue for top 20 Languages")</a:t>
            </a:r>
          </a:p>
          <a:p>
            <a:pPr marL="0" lvl="0" indent="0" algn="l" rtl="0">
              <a:spcBef>
                <a:spcPts val="0"/>
              </a:spcBef>
              <a:spcAft>
                <a:spcPts val="0"/>
              </a:spcAft>
              <a:buNone/>
            </a:pPr>
            <a:r>
              <a:rPr lang="en-US" dirty="0"/>
              <a:t>print(</a:t>
            </a:r>
            <a:r>
              <a:rPr lang="en-US" dirty="0" err="1"/>
              <a:t>hue_barplot</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Violin graph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anim_data</a:t>
            </a:r>
            <a:r>
              <a:rPr lang="en-US" dirty="0"/>
              <a:t> &lt;- read.csv("C:/Users/scrouch/Desktop/Syracuse University/IST 687/Project/animation_1.csv")</a:t>
            </a:r>
          </a:p>
          <a:p>
            <a:pPr marL="0" lvl="0" indent="0" algn="l" rtl="0">
              <a:spcBef>
                <a:spcPts val="0"/>
              </a:spcBef>
              <a:spcAft>
                <a:spcPts val="0"/>
              </a:spcAft>
              <a:buNone/>
            </a:pPr>
            <a:r>
              <a:rPr lang="en-US" dirty="0"/>
              <a:t>names(</a:t>
            </a:r>
            <a:r>
              <a:rPr lang="en-US" dirty="0" err="1"/>
              <a:t>anim_data</a:t>
            </a:r>
            <a:r>
              <a:rPr lang="en-US" dirty="0"/>
              <a:t>)</a:t>
            </a:r>
          </a:p>
          <a:p>
            <a:pPr marL="0" lvl="0" indent="0" algn="l" rtl="0">
              <a:spcBef>
                <a:spcPts val="0"/>
              </a:spcBef>
              <a:spcAft>
                <a:spcPts val="0"/>
              </a:spcAft>
              <a:buNone/>
            </a:pPr>
            <a:r>
              <a:rPr lang="en-US" dirty="0"/>
              <a:t>anim_data1&lt;-</a:t>
            </a:r>
            <a:r>
              <a:rPr lang="en-US" dirty="0" err="1"/>
              <a:t>ggplot</a:t>
            </a:r>
            <a:r>
              <a:rPr lang="en-US" dirty="0"/>
              <a:t>(</a:t>
            </a:r>
            <a:r>
              <a:rPr lang="en-US" dirty="0" err="1"/>
              <a:t>anim_data</a:t>
            </a:r>
            <a:r>
              <a:rPr lang="en-US" dirty="0"/>
              <a:t>, </a:t>
            </a:r>
            <a:r>
              <a:rPr lang="en-US" dirty="0" err="1"/>
              <a:t>aes</a:t>
            </a:r>
            <a:r>
              <a:rPr lang="en-US" dirty="0"/>
              <a:t>(x = </a:t>
            </a:r>
            <a:r>
              <a:rPr lang="en-US" dirty="0" err="1"/>
              <a:t>original_language</a:t>
            </a:r>
            <a:r>
              <a:rPr lang="en-US" dirty="0"/>
              <a:t>, y = runtime))+ </a:t>
            </a:r>
          </a:p>
          <a:p>
            <a:pPr marL="0" lvl="0" indent="0" algn="l" rtl="0">
              <a:spcBef>
                <a:spcPts val="0"/>
              </a:spcBef>
              <a:spcAft>
                <a:spcPts val="0"/>
              </a:spcAft>
              <a:buNone/>
            </a:pPr>
            <a:r>
              <a:rPr lang="en-US" dirty="0"/>
              <a:t>  </a:t>
            </a:r>
            <a:r>
              <a:rPr lang="en-US" dirty="0" err="1"/>
              <a:t>geom_point</a:t>
            </a:r>
            <a:r>
              <a:rPr lang="en-US" dirty="0"/>
              <a:t>() +</a:t>
            </a:r>
          </a:p>
          <a:p>
            <a:pPr marL="0" lvl="0" indent="0" algn="l" rtl="0">
              <a:spcBef>
                <a:spcPts val="0"/>
              </a:spcBef>
              <a:spcAft>
                <a:spcPts val="0"/>
              </a:spcAft>
              <a:buNone/>
            </a:pPr>
            <a:r>
              <a:rPr lang="en-US" dirty="0"/>
              <a:t>  </a:t>
            </a:r>
            <a:r>
              <a:rPr lang="en-US" dirty="0" err="1"/>
              <a:t>geom_violin</a:t>
            </a:r>
            <a:r>
              <a:rPr lang="en-US" dirty="0"/>
              <a:t>(stat = "smooth", method = "loess") +</a:t>
            </a:r>
          </a:p>
          <a:p>
            <a:pPr marL="0" lvl="0" indent="0" algn="l" rtl="0">
              <a:spcBef>
                <a:spcPts val="0"/>
              </a:spcBef>
              <a:spcAft>
                <a:spcPts val="0"/>
              </a:spcAft>
              <a:buNone/>
            </a:pPr>
            <a:r>
              <a:rPr lang="en-US" dirty="0"/>
              <a:t>        theme(</a:t>
            </a:r>
            <a:r>
              <a:rPr lang="en-US" dirty="0" err="1"/>
              <a:t>legend.position</a:t>
            </a:r>
            <a:r>
              <a:rPr lang="en-US" dirty="0"/>
              <a:t>="top",</a:t>
            </a:r>
          </a:p>
          <a:p>
            <a:pPr marL="0" lvl="0" indent="0" algn="l" rtl="0">
              <a:spcBef>
                <a:spcPts val="0"/>
              </a:spcBef>
              <a:spcAft>
                <a:spcPts val="0"/>
              </a:spcAft>
              <a:buNone/>
            </a:pPr>
            <a:r>
              <a:rPr lang="en-US" dirty="0"/>
              <a:t>              </a:t>
            </a:r>
            <a:r>
              <a:rPr lang="en-US" dirty="0" err="1"/>
              <a:t>axis.text</a:t>
            </a:r>
            <a:r>
              <a:rPr lang="en-US" dirty="0"/>
              <a:t>=</a:t>
            </a:r>
            <a:r>
              <a:rPr lang="en-US" dirty="0" err="1"/>
              <a:t>element_text</a:t>
            </a:r>
            <a:r>
              <a:rPr lang="en-US" dirty="0"/>
              <a:t>(size = 6))</a:t>
            </a:r>
          </a:p>
          <a:p>
            <a:pPr marL="0" lvl="0" indent="0" algn="l" rtl="0">
              <a:spcBef>
                <a:spcPts val="0"/>
              </a:spcBef>
              <a:spcAft>
                <a:spcPts val="0"/>
              </a:spcAft>
              <a:buNone/>
            </a:pPr>
            <a:r>
              <a:rPr lang="en-US" dirty="0"/>
              <a:t> anim_data1&lt;-</a:t>
            </a:r>
            <a:r>
              <a:rPr lang="en-US" dirty="0" err="1"/>
              <a:t>ggplot</a:t>
            </a:r>
            <a:r>
              <a:rPr lang="en-US" dirty="0"/>
              <a:t>(</a:t>
            </a:r>
            <a:r>
              <a:rPr lang="en-US" dirty="0" err="1"/>
              <a:t>anim_data</a:t>
            </a:r>
            <a:r>
              <a:rPr lang="en-US" dirty="0"/>
              <a:t>, </a:t>
            </a:r>
            <a:r>
              <a:rPr lang="en-US" dirty="0" err="1"/>
              <a:t>aes</a:t>
            </a:r>
            <a:r>
              <a:rPr lang="en-US" dirty="0"/>
              <a:t>(x = </a:t>
            </a:r>
            <a:r>
              <a:rPr lang="en-US" dirty="0" err="1"/>
              <a:t>original_language</a:t>
            </a:r>
            <a:r>
              <a:rPr lang="en-US" dirty="0"/>
              <a:t>, y = runtime, color =</a:t>
            </a:r>
            <a:r>
              <a:rPr lang="en-US" dirty="0" err="1"/>
              <a:t>original_language</a:t>
            </a:r>
            <a:r>
              <a:rPr lang="en-US" dirty="0"/>
              <a:t>))+ </a:t>
            </a:r>
          </a:p>
          <a:p>
            <a:pPr marL="0" lvl="0" indent="0" algn="l" rtl="0">
              <a:spcBef>
                <a:spcPts val="0"/>
              </a:spcBef>
              <a:spcAft>
                <a:spcPts val="0"/>
              </a:spcAft>
              <a:buNone/>
            </a:pPr>
            <a:r>
              <a:rPr lang="en-US" dirty="0"/>
              <a:t>  </a:t>
            </a:r>
            <a:r>
              <a:rPr lang="en-US" dirty="0" err="1"/>
              <a:t>geom_point</a:t>
            </a:r>
            <a:r>
              <a:rPr lang="en-US" dirty="0"/>
              <a:t>() +</a:t>
            </a:r>
          </a:p>
          <a:p>
            <a:pPr marL="0" lvl="0" indent="0" algn="l" rtl="0">
              <a:spcBef>
                <a:spcPts val="0"/>
              </a:spcBef>
              <a:spcAft>
                <a:spcPts val="0"/>
              </a:spcAft>
              <a:buNone/>
            </a:pPr>
            <a:r>
              <a:rPr lang="en-US" dirty="0"/>
              <a:t>  </a:t>
            </a:r>
            <a:r>
              <a:rPr lang="en-US" dirty="0" err="1"/>
              <a:t>geom_violin</a:t>
            </a:r>
            <a:r>
              <a:rPr lang="en-US" dirty="0"/>
              <a:t>(trim=FALSE, fill='#A4A4A4', color="</a:t>
            </a:r>
            <a:r>
              <a:rPr lang="en-US" dirty="0" err="1"/>
              <a:t>darkred</a:t>
            </a:r>
            <a:r>
              <a:rPr lang="en-US" dirty="0"/>
              <a:t>")+</a:t>
            </a:r>
          </a:p>
          <a:p>
            <a:pPr marL="0" lvl="0" indent="0" algn="l" rtl="0">
              <a:spcBef>
                <a:spcPts val="0"/>
              </a:spcBef>
              <a:spcAft>
                <a:spcPts val="0"/>
              </a:spcAft>
              <a:buNone/>
            </a:pPr>
            <a:r>
              <a:rPr lang="en-US" dirty="0"/>
              <a:t>   </a:t>
            </a:r>
            <a:r>
              <a:rPr lang="en-US" dirty="0" err="1"/>
              <a:t>geom_boxplot</a:t>
            </a:r>
            <a:r>
              <a:rPr lang="en-US" dirty="0"/>
              <a:t>(width=0.1) + </a:t>
            </a:r>
            <a:r>
              <a:rPr lang="en-US" dirty="0" err="1"/>
              <a:t>theme_minimal</a:t>
            </a:r>
            <a:r>
              <a:rPr lang="en-US" dirty="0"/>
              <a:t>()</a:t>
            </a:r>
            <a:endParaRPr dirty="0"/>
          </a:p>
        </p:txBody>
      </p:sp>
      <p:sp>
        <p:nvSpPr>
          <p:cNvPr id="182" name="Google Shape;1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a9ab31bf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7a9ab31b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u="sng">
                <a:solidFill>
                  <a:schemeClr val="hlink"/>
                </a:solidFill>
                <a:hlinkClick r:id="rId3"/>
              </a:rPr>
              <a:t>https://www.kaggle.com/rounakbanik/the-movies-dataset#movies_metadata.csv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Animation</a:t>
            </a:r>
          </a:p>
          <a:p>
            <a:pPr marL="158750" indent="0">
              <a:buNone/>
            </a:pPr>
            <a:r>
              <a:rPr lang="en-US" dirty="0" err="1"/>
              <a:t>lm</a:t>
            </a:r>
            <a:r>
              <a:rPr lang="en-US" dirty="0"/>
              <a:t>(formula = ROI ~ Animation, data = genre)</a:t>
            </a:r>
          </a:p>
          <a:p>
            <a:pPr marL="158750" indent="0">
              <a:buNone/>
            </a:pPr>
            <a:endParaRPr lang="en-US" dirty="0"/>
          </a:p>
          <a:p>
            <a:pPr marL="158750" indent="0">
              <a:buNone/>
            </a:pPr>
            <a:r>
              <a:rPr lang="en-US" dirty="0"/>
              <a:t>Residuals:</a:t>
            </a:r>
          </a:p>
          <a:p>
            <a:pPr marL="158750" indent="0">
              <a:buNone/>
            </a:pPr>
            <a:r>
              <a:rPr lang="en-US" dirty="0"/>
              <a:t>       Min         1Q     Median         3Q        Max </a:t>
            </a:r>
          </a:p>
          <a:p>
            <a:pPr marL="158750" indent="0">
              <a:buNone/>
            </a:pPr>
            <a:r>
              <a:rPr lang="en-US" dirty="0"/>
              <a:t>-304425888  -55541142  -40315580    2406107 1343345264 </a:t>
            </a:r>
          </a:p>
          <a:p>
            <a:pPr marL="158750" indent="0">
              <a:buNone/>
            </a:pPr>
            <a:endParaRPr lang="en-US" dirty="0"/>
          </a:p>
          <a:p>
            <a:pPr marL="158750" indent="0">
              <a:buNone/>
            </a:pPr>
            <a:r>
              <a:rPr lang="en-US" dirty="0"/>
              <a:t>Coefficients:</a:t>
            </a:r>
          </a:p>
          <a:p>
            <a:pPr marL="158750" indent="0">
              <a:buNone/>
            </a:pPr>
            <a:r>
              <a:rPr lang="en-US" dirty="0"/>
              <a:t>                        Estimate Std. Error t value </a:t>
            </a:r>
            <a:r>
              <a:rPr lang="en-US" dirty="0" err="1"/>
              <a:t>Pr</a:t>
            </a:r>
            <a:r>
              <a:rPr lang="en-US" dirty="0"/>
              <a:t>(&gt;|t|)    </a:t>
            </a:r>
          </a:p>
          <a:p>
            <a:pPr marL="158750" indent="0">
              <a:buNone/>
            </a:pPr>
            <a:r>
              <a:rPr lang="en-US" dirty="0"/>
              <a:t>(Intercept)             45058430    3620725  12.445   &lt;2e-16 ***</a:t>
            </a:r>
          </a:p>
          <a:p>
            <a:pPr marL="158750" indent="0">
              <a:buNone/>
            </a:pPr>
            <a:r>
              <a:rPr lang="en-US" dirty="0"/>
              <a:t>Animation[</a:t>
            </a:r>
            <a:r>
              <a:rPr lang="en-US" dirty="0" err="1"/>
              <a:t>T.Animation</a:t>
            </a:r>
            <a:r>
              <a:rPr lang="en-US" dirty="0"/>
              <a:t>] 138944662   22604171   6.147    1e-09 ***</a:t>
            </a:r>
          </a:p>
          <a:p>
            <a:pPr marL="158750" indent="0">
              <a:buNone/>
            </a:pPr>
            <a:r>
              <a:rPr lang="en-US" dirty="0"/>
              <a:t>---</a:t>
            </a:r>
          </a:p>
          <a:p>
            <a:pPr marL="158750" indent="0">
              <a:buNone/>
            </a:pPr>
            <a:r>
              <a:rPr lang="en-US" dirty="0" err="1"/>
              <a:t>Signif</a:t>
            </a:r>
            <a:r>
              <a:rPr lang="en-US" dirty="0"/>
              <a:t>. codes:  0 '***' 0.001 '**' 0.01 '*' 0.05 '.' 0.1 ' ' 1</a:t>
            </a:r>
          </a:p>
          <a:p>
            <a:pPr marL="158750" indent="0">
              <a:buNone/>
            </a:pPr>
            <a:endParaRPr lang="en-US" dirty="0"/>
          </a:p>
          <a:p>
            <a:pPr marL="158750" indent="0">
              <a:buNone/>
            </a:pPr>
            <a:r>
              <a:rPr lang="en-US" dirty="0"/>
              <a:t>Residual standard error: 141100000 on 1557 degrees of freedom</a:t>
            </a:r>
          </a:p>
          <a:p>
            <a:pPr marL="158750" indent="0">
              <a:buNone/>
            </a:pPr>
            <a:r>
              <a:rPr lang="en-US" dirty="0"/>
              <a:t>  (43904 observations deleted due to missingness)</a:t>
            </a:r>
          </a:p>
          <a:p>
            <a:pPr marL="158750" indent="0">
              <a:buNone/>
            </a:pPr>
            <a:r>
              <a:rPr lang="en-US" dirty="0"/>
              <a:t>Multiple R-squared:  0.02369,	Adjusted R-squared:  0.02307 </a:t>
            </a:r>
          </a:p>
          <a:p>
            <a:pPr marL="158750" indent="0">
              <a:buNone/>
            </a:pPr>
            <a:r>
              <a:rPr lang="en-US" dirty="0"/>
              <a:t>F-statistic: 37.78 on 1 and 1557 DF,  p-value: 0.000000001002</a:t>
            </a:r>
          </a:p>
          <a:p>
            <a:pPr marL="158750" indent="0">
              <a:buNone/>
            </a:pPr>
            <a:endParaRPr lang="en-US" dirty="0"/>
          </a:p>
          <a:p>
            <a:pPr marL="457200" indent="-298450"/>
            <a:r>
              <a:rPr lang="en-US" dirty="0"/>
              <a:t>Music</a:t>
            </a:r>
          </a:p>
          <a:p>
            <a:pPr marL="158750" indent="0">
              <a:buNone/>
            </a:pPr>
            <a:r>
              <a:rPr lang="en-US" dirty="0" err="1"/>
              <a:t>lm</a:t>
            </a:r>
            <a:r>
              <a:rPr lang="en-US" dirty="0"/>
              <a:t>(formula = ROI ~ Music, data = genre)</a:t>
            </a:r>
          </a:p>
          <a:p>
            <a:pPr marL="158750" indent="0">
              <a:buNone/>
            </a:pPr>
            <a:endParaRPr lang="en-US" dirty="0"/>
          </a:p>
          <a:p>
            <a:pPr marL="158750" indent="0">
              <a:buNone/>
            </a:pPr>
            <a:r>
              <a:rPr lang="en-US" dirty="0"/>
              <a:t>Residuals:</a:t>
            </a:r>
          </a:p>
          <a:p>
            <a:pPr marL="158750" indent="0">
              <a:buNone/>
            </a:pPr>
            <a:r>
              <a:rPr lang="en-US" dirty="0"/>
              <a:t>       Min         1Q     Median         3Q        Max </a:t>
            </a:r>
          </a:p>
          <a:p>
            <a:pPr marL="158750" indent="0">
              <a:buNone/>
            </a:pPr>
            <a:r>
              <a:rPr lang="en-US" dirty="0"/>
              <a:t>-302756232  -56173851  -39688774    2058937 1345014920 </a:t>
            </a:r>
          </a:p>
          <a:p>
            <a:pPr marL="158750" indent="0">
              <a:buNone/>
            </a:pPr>
            <a:endParaRPr lang="en-US" dirty="0"/>
          </a:p>
          <a:p>
            <a:pPr marL="158750" indent="0">
              <a:buNone/>
            </a:pPr>
            <a:r>
              <a:rPr lang="en-US" dirty="0"/>
              <a:t>Coefficients:</a:t>
            </a:r>
          </a:p>
          <a:p>
            <a:pPr marL="158750" indent="0">
              <a:buNone/>
            </a:pPr>
            <a:r>
              <a:rPr lang="en-US" dirty="0"/>
              <a:t>                Estimate Std. Error t value </a:t>
            </a:r>
            <a:r>
              <a:rPr lang="en-US" dirty="0" err="1"/>
              <a:t>Pr</a:t>
            </a:r>
            <a:r>
              <a:rPr lang="en-US" dirty="0"/>
              <a:t>(&gt;|t|)    </a:t>
            </a:r>
          </a:p>
          <a:p>
            <a:pPr marL="158750" indent="0">
              <a:buNone/>
            </a:pPr>
            <a:r>
              <a:rPr lang="en-US" dirty="0"/>
              <a:t>(Intercept)     59189578   17145715   3.452 0.000571 ***</a:t>
            </a:r>
          </a:p>
          <a:p>
            <a:pPr marL="158750" indent="0">
              <a:buNone/>
            </a:pPr>
            <a:r>
              <a:rPr lang="en-US" dirty="0"/>
              <a:t>Music[T.0]     -15800804   17552295  -0.900 0.368146    </a:t>
            </a:r>
          </a:p>
          <a:p>
            <a:pPr marL="158750" indent="0">
              <a:buNone/>
            </a:pPr>
            <a:r>
              <a:rPr lang="en-US" dirty="0"/>
              <a:t>Music[</a:t>
            </a:r>
            <a:r>
              <a:rPr lang="en-US" dirty="0" err="1"/>
              <a:t>T.Music</a:t>
            </a:r>
            <a:r>
              <a:rPr lang="en-US" dirty="0"/>
              <a:t>]  79960353   23751111   3.367 0.000780 ***</a:t>
            </a:r>
          </a:p>
          <a:p>
            <a:pPr marL="158750" indent="0">
              <a:buNone/>
            </a:pPr>
            <a:r>
              <a:rPr lang="en-US" dirty="0"/>
              <a:t>---</a:t>
            </a:r>
          </a:p>
          <a:p>
            <a:pPr marL="158750" indent="0">
              <a:buNone/>
            </a:pPr>
            <a:r>
              <a:rPr lang="en-US" dirty="0" err="1"/>
              <a:t>Signif</a:t>
            </a:r>
            <a:r>
              <a:rPr lang="en-US" dirty="0"/>
              <a:t>. codes:  0 '***' 0.001 '**' 0.01 '*' 0.05 '.' 0.1 ' ' 1</a:t>
            </a:r>
          </a:p>
          <a:p>
            <a:pPr marL="158750" indent="0">
              <a:buNone/>
            </a:pPr>
            <a:endParaRPr lang="en-US" dirty="0"/>
          </a:p>
          <a:p>
            <a:pPr marL="158750" indent="0">
              <a:buNone/>
            </a:pPr>
            <a:r>
              <a:rPr lang="en-US" dirty="0"/>
              <a:t>Residual standard error: 141400000 on 1556 degrees of freedom</a:t>
            </a:r>
          </a:p>
          <a:p>
            <a:pPr marL="158750" indent="0">
              <a:buNone/>
            </a:pPr>
            <a:r>
              <a:rPr lang="en-US" dirty="0"/>
              <a:t>  (43904 observations deleted due to missingness)</a:t>
            </a:r>
          </a:p>
          <a:p>
            <a:pPr marL="158750" indent="0">
              <a:buNone/>
            </a:pPr>
            <a:r>
              <a:rPr lang="en-US" dirty="0"/>
              <a:t>Multiple R-squared:  0.02056,	Adjusted R-squared:  0.0193 </a:t>
            </a:r>
          </a:p>
          <a:p>
            <a:pPr marL="158750" indent="0">
              <a:buNone/>
            </a:pPr>
            <a:r>
              <a:rPr lang="en-US" dirty="0"/>
              <a:t>F-statistic: 16.33 on 2 and 1556 DF,  p-value: 0.0000000958</a:t>
            </a:r>
          </a:p>
        </p:txBody>
      </p:sp>
    </p:spTree>
    <p:extLst>
      <p:ext uri="{BB962C8B-B14F-4D97-AF65-F5344CB8AC3E}">
        <p14:creationId xmlns:p14="http://schemas.microsoft.com/office/powerpoint/2010/main" val="411784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t>
            </a:r>
            <a:r>
              <a:rPr lang="en-US" dirty="0" err="1"/>
              <a:t>install.packages</a:t>
            </a:r>
            <a:r>
              <a:rPr lang="en-US" dirty="0"/>
              <a:t>("</a:t>
            </a:r>
            <a:r>
              <a:rPr lang="en-US" dirty="0" err="1"/>
              <a:t>readxl</a:t>
            </a:r>
            <a:r>
              <a:rPr lang="en-US" dirty="0"/>
              <a:t>")</a:t>
            </a:r>
          </a:p>
          <a:p>
            <a:pPr marL="158750" indent="0">
              <a:buNone/>
            </a:pPr>
            <a:r>
              <a:rPr lang="en-US" dirty="0"/>
              <a:t>library(</a:t>
            </a:r>
            <a:r>
              <a:rPr lang="en-US" dirty="0" err="1"/>
              <a:t>readxl</a:t>
            </a:r>
            <a:r>
              <a:rPr lang="en-US" dirty="0"/>
              <a:t>)</a:t>
            </a:r>
          </a:p>
          <a:p>
            <a:pPr marL="158750" indent="0">
              <a:buNone/>
            </a:pPr>
            <a:r>
              <a:rPr lang="en-US" dirty="0"/>
              <a:t>#import the downloaded excel</a:t>
            </a:r>
          </a:p>
          <a:p>
            <a:pPr marL="158750" indent="0">
              <a:buNone/>
            </a:pPr>
            <a:r>
              <a:rPr lang="en-US" dirty="0" err="1"/>
              <a:t>md_TDM</a:t>
            </a:r>
            <a:r>
              <a:rPr lang="en-US" dirty="0"/>
              <a:t> &lt;- read.csv("C:/Users/scrouch/Desktop/Syracuse University/IST 687/Project/movie_data__</a:t>
            </a:r>
            <a:r>
              <a:rPr lang="en-US" dirty="0" err="1"/>
              <a:t>genre_ROI_na</a:t>
            </a:r>
            <a:r>
              <a:rPr lang="en-US" dirty="0"/>
              <a:t> rm_TDM.csv")</a:t>
            </a:r>
          </a:p>
          <a:p>
            <a:pPr marL="158750" indent="0">
              <a:buNone/>
            </a:pPr>
            <a:r>
              <a:rPr lang="en-US" dirty="0"/>
              <a:t>#TDM&lt;-(</a:t>
            </a:r>
            <a:r>
              <a:rPr lang="en-US" dirty="0" err="1"/>
              <a:t>termDocMatrix</a:t>
            </a:r>
            <a:r>
              <a:rPr lang="en-US" dirty="0"/>
              <a:t>) </a:t>
            </a:r>
          </a:p>
          <a:p>
            <a:pPr marL="158750" indent="0">
              <a:buNone/>
            </a:pPr>
            <a:r>
              <a:rPr lang="en-US" dirty="0" err="1"/>
              <a:t>md_TDM</a:t>
            </a:r>
            <a:r>
              <a:rPr lang="en-US" dirty="0"/>
              <a:t>&lt;-</a:t>
            </a:r>
            <a:r>
              <a:rPr lang="en-US" dirty="0" err="1"/>
              <a:t>data.frame</a:t>
            </a:r>
            <a:r>
              <a:rPr lang="en-US" dirty="0"/>
              <a:t>(</a:t>
            </a:r>
            <a:r>
              <a:rPr lang="en-US" dirty="0" err="1"/>
              <a:t>md_TDM</a:t>
            </a:r>
            <a:r>
              <a:rPr lang="en-US" dirty="0"/>
              <a:t>)#create a new </a:t>
            </a:r>
            <a:r>
              <a:rPr lang="en-US" dirty="0" err="1"/>
              <a:t>dataframe</a:t>
            </a:r>
            <a:r>
              <a:rPr lang="en-US" dirty="0"/>
              <a:t> (TDM) of the imported dataset "</a:t>
            </a:r>
            <a:r>
              <a:rPr lang="en-US" dirty="0" err="1"/>
              <a:t>termDocMatrix</a:t>
            </a:r>
            <a:r>
              <a:rPr lang="en-US" dirty="0"/>
              <a:t>"</a:t>
            </a:r>
          </a:p>
          <a:p>
            <a:pPr marL="158750" indent="0">
              <a:buNone/>
            </a:pPr>
            <a:r>
              <a:rPr lang="en-US" dirty="0"/>
              <a:t>summary(</a:t>
            </a:r>
            <a:r>
              <a:rPr lang="en-US" dirty="0" err="1"/>
              <a:t>md_TDM</a:t>
            </a:r>
            <a:r>
              <a:rPr lang="en-US" dirty="0"/>
              <a:t>) # view the summary of TDM</a:t>
            </a:r>
          </a:p>
          <a:p>
            <a:pPr marL="158750" indent="0">
              <a:buNone/>
            </a:pPr>
            <a:endParaRPr lang="en-US" dirty="0"/>
          </a:p>
          <a:p>
            <a:pPr marL="158750" indent="0">
              <a:buNone/>
            </a:pPr>
            <a:r>
              <a:rPr lang="en-US" dirty="0"/>
              <a:t>#TDM1&lt;-t(TDM) #transpose TDM into a new dataset TDM1</a:t>
            </a:r>
          </a:p>
          <a:p>
            <a:pPr marL="158750" indent="0">
              <a:buNone/>
            </a:pPr>
            <a:r>
              <a:rPr lang="en-US" dirty="0"/>
              <a:t>#View(</a:t>
            </a:r>
            <a:r>
              <a:rPr lang="en-US" dirty="0" err="1"/>
              <a:t>md_TDM</a:t>
            </a:r>
            <a:r>
              <a:rPr lang="en-US" dirty="0"/>
              <a:t>) # view the new </a:t>
            </a:r>
            <a:r>
              <a:rPr lang="en-US" dirty="0" err="1"/>
              <a:t>dataframe</a:t>
            </a:r>
            <a:r>
              <a:rPr lang="en-US" dirty="0"/>
              <a:t> TDM1</a:t>
            </a:r>
          </a:p>
          <a:p>
            <a:pPr marL="158750" indent="0">
              <a:buNone/>
            </a:pPr>
            <a:r>
              <a:rPr lang="en-US" dirty="0"/>
              <a:t>summary(</a:t>
            </a:r>
            <a:r>
              <a:rPr lang="en-US" dirty="0" err="1"/>
              <a:t>md_TDM</a:t>
            </a:r>
            <a:r>
              <a:rPr lang="en-US" dirty="0"/>
              <a:t>) # summary of TDM1</a:t>
            </a:r>
          </a:p>
          <a:p>
            <a:pPr marL="158750" indent="0">
              <a:buNone/>
            </a:pPr>
            <a:endParaRPr lang="en-US" dirty="0"/>
          </a:p>
          <a:p>
            <a:pPr marL="158750" indent="0">
              <a:buNone/>
            </a:pPr>
            <a:r>
              <a:rPr lang="en-US" dirty="0"/>
              <a:t>#</a:t>
            </a:r>
            <a:r>
              <a:rPr lang="en-US" dirty="0" err="1"/>
              <a:t>install.packages</a:t>
            </a:r>
            <a:r>
              <a:rPr lang="en-US" dirty="0"/>
              <a:t>("</a:t>
            </a:r>
            <a:r>
              <a:rPr lang="en-US" dirty="0" err="1"/>
              <a:t>arules</a:t>
            </a:r>
            <a:r>
              <a:rPr lang="en-US" dirty="0"/>
              <a:t>")</a:t>
            </a:r>
          </a:p>
          <a:p>
            <a:pPr marL="158750" indent="0">
              <a:buNone/>
            </a:pPr>
            <a:r>
              <a:rPr lang="en-US" dirty="0"/>
              <a:t>#</a:t>
            </a:r>
            <a:r>
              <a:rPr lang="en-US" dirty="0" err="1"/>
              <a:t>install.packages</a:t>
            </a:r>
            <a:r>
              <a:rPr lang="en-US" dirty="0"/>
              <a:t>("</a:t>
            </a:r>
            <a:r>
              <a:rPr lang="en-US" dirty="0" err="1"/>
              <a:t>arulesViz</a:t>
            </a:r>
            <a:r>
              <a:rPr lang="en-US" dirty="0"/>
              <a:t>")</a:t>
            </a:r>
          </a:p>
          <a:p>
            <a:pPr marL="158750" indent="0">
              <a:buNone/>
            </a:pPr>
            <a:r>
              <a:rPr lang="en-US" dirty="0"/>
              <a:t>library(</a:t>
            </a:r>
            <a:r>
              <a:rPr lang="en-US" dirty="0" err="1"/>
              <a:t>arules</a:t>
            </a:r>
            <a:r>
              <a:rPr lang="en-US" dirty="0"/>
              <a:t>)</a:t>
            </a:r>
          </a:p>
          <a:p>
            <a:pPr marL="158750" indent="0">
              <a:buNone/>
            </a:pPr>
            <a:r>
              <a:rPr lang="en-US" dirty="0"/>
              <a:t>library(</a:t>
            </a:r>
            <a:r>
              <a:rPr lang="en-US" dirty="0" err="1"/>
              <a:t>arulesViz</a:t>
            </a:r>
            <a:r>
              <a:rPr lang="en-US" dirty="0"/>
              <a:t>)</a:t>
            </a:r>
          </a:p>
          <a:p>
            <a:pPr marL="158750" indent="0">
              <a:buNone/>
            </a:pPr>
            <a:r>
              <a:rPr lang="en-US" dirty="0" err="1"/>
              <a:t>md_TDM</a:t>
            </a:r>
            <a:r>
              <a:rPr lang="en-US" dirty="0"/>
              <a:t>&lt;-</a:t>
            </a:r>
            <a:r>
              <a:rPr lang="en-US" dirty="0" err="1"/>
              <a:t>as.matrix</a:t>
            </a:r>
            <a:r>
              <a:rPr lang="en-US" dirty="0"/>
              <a:t>(</a:t>
            </a:r>
            <a:r>
              <a:rPr lang="en-US" dirty="0" err="1"/>
              <a:t>md_TDM</a:t>
            </a:r>
            <a:r>
              <a:rPr lang="en-US" dirty="0"/>
              <a:t>)</a:t>
            </a:r>
          </a:p>
          <a:p>
            <a:pPr marL="158750" indent="0">
              <a:buNone/>
            </a:pPr>
            <a:r>
              <a:rPr lang="en-US" dirty="0"/>
              <a:t>class(</a:t>
            </a:r>
            <a:r>
              <a:rPr lang="en-US" dirty="0" err="1"/>
              <a:t>md_TDM</a:t>
            </a:r>
            <a:r>
              <a:rPr lang="en-US" dirty="0"/>
              <a:t>) #confirm that TDM1 is a matrix</a:t>
            </a:r>
          </a:p>
          <a:p>
            <a:pPr marL="158750" indent="0">
              <a:buNone/>
            </a:pPr>
            <a:endParaRPr lang="en-US" dirty="0"/>
          </a:p>
          <a:p>
            <a:pPr marL="158750" indent="0">
              <a:buNone/>
            </a:pPr>
            <a:r>
              <a:rPr lang="en-US" dirty="0"/>
              <a:t>md_TDM1 &lt;- as(</a:t>
            </a:r>
            <a:r>
              <a:rPr lang="en-US" dirty="0" err="1"/>
              <a:t>md_TDM</a:t>
            </a:r>
            <a:r>
              <a:rPr lang="en-US" dirty="0"/>
              <a:t>, "transactions") #convert TDM1 into a transactions dataset called TDM2</a:t>
            </a:r>
          </a:p>
          <a:p>
            <a:pPr marL="158750" indent="0">
              <a:buNone/>
            </a:pPr>
            <a:endParaRPr lang="en-US" dirty="0"/>
          </a:p>
          <a:p>
            <a:pPr marL="158750" indent="0">
              <a:buNone/>
            </a:pPr>
            <a:r>
              <a:rPr lang="en-US" dirty="0" err="1"/>
              <a:t>itemFrequencyPlot</a:t>
            </a:r>
            <a:r>
              <a:rPr lang="en-US" dirty="0"/>
              <a:t>(md_TDM1, support =0.05, </a:t>
            </a:r>
            <a:r>
              <a:rPr lang="en-US" dirty="0" err="1"/>
              <a:t>cex.names</a:t>
            </a:r>
            <a:r>
              <a:rPr lang="en-US" dirty="0"/>
              <a:t>= 0.75) #generate a frequency plot of the </a:t>
            </a:r>
            <a:r>
              <a:rPr lang="en-US" dirty="0" err="1"/>
              <a:t>itesm</a:t>
            </a:r>
            <a:r>
              <a:rPr lang="en-US" dirty="0"/>
              <a:t> with support 0.05 (items appear together at least 5% of the time) and </a:t>
            </a:r>
            <a:r>
              <a:rPr lang="en-US" dirty="0" err="1"/>
              <a:t>cex.names</a:t>
            </a:r>
            <a:r>
              <a:rPr lang="en-US" dirty="0"/>
              <a:t> adjust the size of the x axis font for legibility</a:t>
            </a:r>
          </a:p>
          <a:p>
            <a:pPr marL="158750" indent="0">
              <a:buNone/>
            </a:pPr>
            <a:endParaRPr lang="en-US" dirty="0"/>
          </a:p>
          <a:p>
            <a:pPr marL="158750" indent="0">
              <a:buNone/>
            </a:pPr>
            <a:r>
              <a:rPr lang="en-US" dirty="0"/>
              <a:t>data(md_TDM1) #calling the data in TDM2</a:t>
            </a:r>
          </a:p>
          <a:p>
            <a:pPr marL="158750" indent="0">
              <a:buNone/>
            </a:pPr>
            <a:r>
              <a:rPr lang="en-US" dirty="0"/>
              <a:t>rules_md_TDM1 &lt;- </a:t>
            </a:r>
            <a:r>
              <a:rPr lang="en-US" dirty="0" err="1"/>
              <a:t>apriori</a:t>
            </a:r>
            <a:r>
              <a:rPr lang="en-US" dirty="0"/>
              <a:t>(md_TDM1, parameter=list(support=0.001, confidence=0.001)) # generating an </a:t>
            </a:r>
            <a:r>
              <a:rPr lang="en-US" dirty="0" err="1"/>
              <a:t>apriori</a:t>
            </a:r>
            <a:r>
              <a:rPr lang="en-US" dirty="0"/>
              <a:t> rule form the list where items appear together at least 7.5% of the time and  has a confidence of 7.5% meaning that the items on the RHS appear in all of the carts when at least 7.5% of </a:t>
            </a:r>
            <a:r>
              <a:rPr lang="en-US" dirty="0" err="1"/>
              <a:t>of</a:t>
            </a:r>
            <a:r>
              <a:rPr lang="en-US" dirty="0"/>
              <a:t> the items appear together</a:t>
            </a:r>
          </a:p>
          <a:p>
            <a:pPr marL="158750" indent="0">
              <a:buNone/>
            </a:pPr>
            <a:r>
              <a:rPr lang="en-US" dirty="0"/>
              <a:t>summary(rules_md_TDM1) #view </a:t>
            </a:r>
            <a:r>
              <a:rPr lang="en-US" dirty="0" err="1"/>
              <a:t>teh</a:t>
            </a:r>
            <a:r>
              <a:rPr lang="en-US" dirty="0"/>
              <a:t> summary of the rule</a:t>
            </a:r>
          </a:p>
          <a:p>
            <a:pPr marL="158750" indent="0">
              <a:buNone/>
            </a:pPr>
            <a:r>
              <a:rPr lang="en-US" dirty="0"/>
              <a:t>inspect(rules_md_TDM1) #inspect the rule</a:t>
            </a:r>
          </a:p>
          <a:p>
            <a:pPr marL="158750" indent="0">
              <a:buNone/>
            </a:pPr>
            <a:endParaRPr lang="en-US" dirty="0"/>
          </a:p>
          <a:p>
            <a:pPr marL="158750" indent="0">
              <a:buNone/>
            </a:pPr>
            <a:r>
              <a:rPr lang="en-US" dirty="0"/>
              <a:t>plot(rules_md_TDM1) #plot the support, confidence and lift for rules_TDM2</a:t>
            </a:r>
          </a:p>
          <a:p>
            <a:pPr marL="158750" indent="0">
              <a:buNone/>
            </a:pPr>
            <a:endParaRPr lang="en-US" dirty="0"/>
          </a:p>
          <a:p>
            <a:pPr marL="158750" indent="0">
              <a:buNone/>
            </a:pPr>
            <a:r>
              <a:rPr lang="en-US" dirty="0"/>
              <a:t>goodrules_md_TDM1&lt;-rules_md_TDM1[quality(rules_md_TDM1)$lift &gt; 5] #create a new variablegoodrules_TDM2 that indexes a subset of the data in rules_TDM2 where the lift value is &gt; 2.0; anything less than 2 only indexes 2 items</a:t>
            </a:r>
          </a:p>
          <a:p>
            <a:pPr marL="158750" indent="0">
              <a:buNone/>
            </a:pPr>
            <a:endParaRPr lang="en-US" dirty="0"/>
          </a:p>
          <a:p>
            <a:pPr marL="158750" indent="0">
              <a:buNone/>
            </a:pPr>
            <a:r>
              <a:rPr lang="en-US" dirty="0"/>
              <a:t>inspect(goodrules_md_TDM1) # inspect the new indexing</a:t>
            </a:r>
          </a:p>
          <a:p>
            <a:pPr marL="158750" indent="0">
              <a:buNone/>
            </a:pPr>
            <a:endParaRPr lang="en-US" dirty="0"/>
          </a:p>
          <a:p>
            <a:pPr marL="158750" indent="0">
              <a:buNone/>
            </a:pPr>
            <a:r>
              <a:rPr lang="en-US" dirty="0"/>
              <a:t>plot(goodrules_md_TDM1) #plot the new indexing</a:t>
            </a:r>
          </a:p>
        </p:txBody>
      </p:sp>
    </p:spTree>
    <p:extLst>
      <p:ext uri="{BB962C8B-B14F-4D97-AF65-F5344CB8AC3E}">
        <p14:creationId xmlns:p14="http://schemas.microsoft.com/office/powerpoint/2010/main" val="242499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Animation &lt;- </a:t>
            </a:r>
            <a:r>
              <a:rPr lang="en-US" dirty="0" err="1"/>
              <a:t>read.table</a:t>
            </a:r>
            <a:r>
              <a:rPr lang="en-US" dirty="0"/>
              <a:t>("C:/Users/scrouch/Desktop/Syracuse University/IST 687/Project/animation_1.csv",header=TRUE, </a:t>
            </a:r>
            <a:r>
              <a:rPr lang="en-US" dirty="0" err="1"/>
              <a:t>sep</a:t>
            </a:r>
            <a:r>
              <a:rPr lang="en-US" dirty="0"/>
              <a:t>=",", </a:t>
            </a:r>
            <a:r>
              <a:rPr lang="en-US" dirty="0" err="1"/>
              <a:t>na.strings</a:t>
            </a:r>
            <a:r>
              <a:rPr lang="en-US" dirty="0"/>
              <a:t>="NA", </a:t>
            </a:r>
            <a:r>
              <a:rPr lang="en-US" dirty="0" err="1"/>
              <a:t>dec</a:t>
            </a:r>
            <a:r>
              <a:rPr lang="en-US" dirty="0"/>
              <a:t>=".", </a:t>
            </a:r>
            <a:r>
              <a:rPr lang="en-US" dirty="0" err="1"/>
              <a:t>strip.white</a:t>
            </a:r>
            <a:r>
              <a:rPr lang="en-US" dirty="0"/>
              <a:t>=TRUE)</a:t>
            </a:r>
          </a:p>
          <a:p>
            <a:pPr marL="158750" indent="0">
              <a:buNone/>
            </a:pPr>
            <a:endParaRPr lang="en-US" dirty="0"/>
          </a:p>
          <a:p>
            <a:pPr marL="158750" indent="0">
              <a:buNone/>
            </a:pPr>
            <a:r>
              <a:rPr lang="en-US" dirty="0" err="1"/>
              <a:t>Budget_hist</a:t>
            </a:r>
            <a:r>
              <a:rPr lang="en-US" dirty="0"/>
              <a:t>&lt;-hist(</a:t>
            </a:r>
            <a:r>
              <a:rPr lang="en-US" dirty="0" err="1"/>
              <a:t>Animation$budget,main</a:t>
            </a:r>
            <a:r>
              <a:rPr lang="en-US" dirty="0"/>
              <a:t>="Frequency of Budgets for Animation Genre",</a:t>
            </a:r>
          </a:p>
          <a:p>
            <a:pPr marL="158750" indent="0">
              <a:buNone/>
            </a:pPr>
            <a:r>
              <a:rPr lang="en-US" dirty="0"/>
              <a:t>scale= "frequency",</a:t>
            </a:r>
          </a:p>
          <a:p>
            <a:pPr marL="158750" indent="0">
              <a:buNone/>
            </a:pPr>
            <a:r>
              <a:rPr lang="en-US" dirty="0" err="1"/>
              <a:t>xlab</a:t>
            </a:r>
            <a:r>
              <a:rPr lang="en-US" dirty="0"/>
              <a:t>= "budget",</a:t>
            </a:r>
          </a:p>
          <a:p>
            <a:pPr marL="158750" indent="0">
              <a:buNone/>
            </a:pPr>
            <a:r>
              <a:rPr lang="en-US" dirty="0"/>
              <a:t>breaks= 10, </a:t>
            </a:r>
          </a:p>
          <a:p>
            <a:pPr marL="158750" indent="0">
              <a:buNone/>
            </a:pPr>
            <a:r>
              <a:rPr lang="en-US" dirty="0"/>
              <a:t>col="blue")</a:t>
            </a:r>
          </a:p>
          <a:p>
            <a:pPr marL="158750" indent="0">
              <a:buNone/>
            </a:pPr>
            <a:endParaRPr lang="en-US" dirty="0"/>
          </a:p>
          <a:p>
            <a:pPr marL="158750" indent="0">
              <a:buNone/>
            </a:pPr>
            <a:r>
              <a:rPr lang="en-US" dirty="0" err="1"/>
              <a:t>Revenue_hist</a:t>
            </a:r>
            <a:r>
              <a:rPr lang="en-US" dirty="0"/>
              <a:t>&lt;-hist(</a:t>
            </a:r>
            <a:r>
              <a:rPr lang="en-US" dirty="0" err="1"/>
              <a:t>Animation$revenue,main</a:t>
            </a:r>
            <a:r>
              <a:rPr lang="en-US" dirty="0"/>
              <a:t>="Frequency of Revenue for Animation Genre",</a:t>
            </a:r>
          </a:p>
          <a:p>
            <a:pPr marL="158750" indent="0">
              <a:buNone/>
            </a:pPr>
            <a:r>
              <a:rPr lang="en-US" dirty="0"/>
              <a:t>scale= "frequency",</a:t>
            </a:r>
          </a:p>
          <a:p>
            <a:pPr marL="158750" indent="0">
              <a:buNone/>
            </a:pPr>
            <a:r>
              <a:rPr lang="en-US" dirty="0" err="1"/>
              <a:t>xlab</a:t>
            </a:r>
            <a:r>
              <a:rPr lang="en-US" dirty="0"/>
              <a:t>= "revenue",</a:t>
            </a:r>
          </a:p>
          <a:p>
            <a:pPr marL="158750" indent="0">
              <a:buNone/>
            </a:pPr>
            <a:r>
              <a:rPr lang="en-US" dirty="0"/>
              <a:t>breaks= 10, </a:t>
            </a:r>
          </a:p>
          <a:p>
            <a:pPr marL="158750" indent="0">
              <a:buNone/>
            </a:pPr>
            <a:r>
              <a:rPr lang="en-US" dirty="0"/>
              <a:t>col="</a:t>
            </a:r>
            <a:r>
              <a:rPr lang="en-US" dirty="0" err="1"/>
              <a:t>lightblue</a:t>
            </a:r>
            <a:r>
              <a:rPr lang="en-US" dirty="0"/>
              <a:t>")</a:t>
            </a:r>
          </a:p>
          <a:p>
            <a:pPr marL="158750" indent="0">
              <a:buNone/>
            </a:pPr>
            <a:endParaRPr lang="en-US" dirty="0"/>
          </a:p>
          <a:p>
            <a:pPr marL="158750" indent="0">
              <a:buNone/>
            </a:pPr>
            <a:r>
              <a:rPr lang="en-US" dirty="0" err="1"/>
              <a:t>ROI_hist</a:t>
            </a:r>
            <a:r>
              <a:rPr lang="en-US" dirty="0"/>
              <a:t>&lt;-hist(</a:t>
            </a:r>
            <a:r>
              <a:rPr lang="en-US" dirty="0" err="1"/>
              <a:t>Animation$ROI,main</a:t>
            </a:r>
            <a:r>
              <a:rPr lang="en-US" dirty="0"/>
              <a:t>="Frequency of ROI for Animation Genre",</a:t>
            </a:r>
          </a:p>
          <a:p>
            <a:pPr marL="158750" indent="0">
              <a:buNone/>
            </a:pPr>
            <a:r>
              <a:rPr lang="en-US" dirty="0"/>
              <a:t>scale= "frequency",</a:t>
            </a:r>
          </a:p>
          <a:p>
            <a:pPr marL="158750" indent="0">
              <a:buNone/>
            </a:pPr>
            <a:r>
              <a:rPr lang="en-US" dirty="0" err="1"/>
              <a:t>xlab</a:t>
            </a:r>
            <a:r>
              <a:rPr lang="en-US" dirty="0"/>
              <a:t>= "ROI",</a:t>
            </a:r>
          </a:p>
          <a:p>
            <a:pPr marL="158750" indent="0">
              <a:buNone/>
            </a:pPr>
            <a:r>
              <a:rPr lang="en-US" dirty="0"/>
              <a:t>breaks= 10, </a:t>
            </a:r>
          </a:p>
          <a:p>
            <a:pPr marL="158750" indent="0">
              <a:buNone/>
            </a:pPr>
            <a:r>
              <a:rPr lang="en-US" dirty="0"/>
              <a:t>col="red")</a:t>
            </a:r>
          </a:p>
        </p:txBody>
      </p:sp>
    </p:spTree>
    <p:extLst>
      <p:ext uri="{BB962C8B-B14F-4D97-AF65-F5344CB8AC3E}">
        <p14:creationId xmlns:p14="http://schemas.microsoft.com/office/powerpoint/2010/main" val="1528548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Animation &lt;- </a:t>
            </a:r>
            <a:r>
              <a:rPr lang="en-US" dirty="0" err="1"/>
              <a:t>read.table</a:t>
            </a:r>
            <a:r>
              <a:rPr lang="en-US" dirty="0"/>
              <a:t>("C:/Users/scrouch/Desktop/Syracuse University/IST 687/Project/animation_1.csv",header=TRUE, </a:t>
            </a:r>
            <a:r>
              <a:rPr lang="en-US" dirty="0" err="1"/>
              <a:t>sep</a:t>
            </a:r>
            <a:r>
              <a:rPr lang="en-US" dirty="0"/>
              <a:t>=",", </a:t>
            </a:r>
            <a:r>
              <a:rPr lang="en-US" dirty="0" err="1"/>
              <a:t>na.strings</a:t>
            </a:r>
            <a:r>
              <a:rPr lang="en-US" dirty="0"/>
              <a:t>="NA", </a:t>
            </a:r>
            <a:r>
              <a:rPr lang="en-US" dirty="0" err="1"/>
              <a:t>dec</a:t>
            </a:r>
            <a:r>
              <a:rPr lang="en-US" dirty="0"/>
              <a:t>=".", </a:t>
            </a:r>
            <a:r>
              <a:rPr lang="en-US" dirty="0" err="1"/>
              <a:t>strip.white</a:t>
            </a:r>
            <a:r>
              <a:rPr lang="en-US" dirty="0"/>
              <a:t>=TRUE)</a:t>
            </a:r>
          </a:p>
          <a:p>
            <a:pPr marL="158750" indent="0">
              <a:buNone/>
            </a:pPr>
            <a:r>
              <a:rPr lang="en-US" dirty="0"/>
              <a:t>#</a:t>
            </a:r>
            <a:r>
              <a:rPr lang="en-US" dirty="0" err="1"/>
              <a:t>install.packages</a:t>
            </a:r>
            <a:r>
              <a:rPr lang="en-US" dirty="0"/>
              <a:t>("lattice")</a:t>
            </a:r>
          </a:p>
          <a:p>
            <a:pPr marL="158750" indent="0">
              <a:buNone/>
            </a:pPr>
            <a:r>
              <a:rPr lang="en-US" dirty="0"/>
              <a:t>#</a:t>
            </a:r>
            <a:r>
              <a:rPr lang="en-US" dirty="0" err="1"/>
              <a:t>install.packages</a:t>
            </a:r>
            <a:r>
              <a:rPr lang="en-US" dirty="0"/>
              <a:t>("car")</a:t>
            </a:r>
          </a:p>
          <a:p>
            <a:pPr marL="158750" indent="0">
              <a:buNone/>
            </a:pPr>
            <a:r>
              <a:rPr lang="en-US" dirty="0"/>
              <a:t>library(car)</a:t>
            </a:r>
          </a:p>
          <a:p>
            <a:pPr marL="158750" indent="0">
              <a:buNone/>
            </a:pPr>
            <a:r>
              <a:rPr lang="en-US" dirty="0"/>
              <a:t>library(lattice)</a:t>
            </a:r>
          </a:p>
          <a:p>
            <a:pPr marL="158750" indent="0">
              <a:buNone/>
            </a:pPr>
            <a:endParaRPr lang="en-US" dirty="0"/>
          </a:p>
          <a:p>
            <a:pPr marL="158750" indent="0">
              <a:buNone/>
            </a:pPr>
            <a:r>
              <a:rPr lang="en-US" dirty="0" err="1"/>
              <a:t>sp_matrix_animation</a:t>
            </a:r>
            <a:r>
              <a:rPr lang="en-US" dirty="0"/>
              <a:t>&lt;-</a:t>
            </a:r>
            <a:r>
              <a:rPr lang="en-US" dirty="0" err="1"/>
              <a:t>scatterplotMatrix</a:t>
            </a:r>
            <a:r>
              <a:rPr lang="en-US" dirty="0"/>
              <a:t>(~ </a:t>
            </a:r>
            <a:r>
              <a:rPr lang="en-US" dirty="0" err="1"/>
              <a:t>budget+popularity+revenue+runtime+vote_count</a:t>
            </a:r>
            <a:r>
              <a:rPr lang="en-US" dirty="0"/>
              <a:t>, data=Animation, main="Potential Factors Impacting Revenue", </a:t>
            </a:r>
            <a:r>
              <a:rPr lang="en-US" dirty="0" err="1"/>
              <a:t>regLine</a:t>
            </a:r>
            <a:r>
              <a:rPr lang="en-US" dirty="0"/>
              <a:t>=TRUE, smooth=FALSE, diagonal=list(method="density"))</a:t>
            </a:r>
          </a:p>
        </p:txBody>
      </p:sp>
    </p:spTree>
    <p:extLst>
      <p:ext uri="{BB962C8B-B14F-4D97-AF65-F5344CB8AC3E}">
        <p14:creationId xmlns:p14="http://schemas.microsoft.com/office/powerpoint/2010/main" val="129060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Music &lt;- </a:t>
            </a:r>
            <a:r>
              <a:rPr lang="en-US" dirty="0" err="1"/>
              <a:t>read.table</a:t>
            </a:r>
            <a:r>
              <a:rPr lang="en-US" dirty="0"/>
              <a:t>("C:/Users/scrouch/Desktop/Syracuse University/IST 687/Project/music_1.csv",header=TRUE, </a:t>
            </a:r>
            <a:r>
              <a:rPr lang="en-US" dirty="0" err="1"/>
              <a:t>sep</a:t>
            </a:r>
            <a:r>
              <a:rPr lang="en-US" dirty="0"/>
              <a:t>=",", </a:t>
            </a:r>
            <a:r>
              <a:rPr lang="en-US" dirty="0" err="1"/>
              <a:t>na.strings</a:t>
            </a:r>
            <a:r>
              <a:rPr lang="en-US" dirty="0"/>
              <a:t>="NA", </a:t>
            </a:r>
            <a:r>
              <a:rPr lang="en-US" dirty="0" err="1"/>
              <a:t>dec</a:t>
            </a:r>
            <a:r>
              <a:rPr lang="en-US" dirty="0"/>
              <a:t>=".", </a:t>
            </a:r>
            <a:r>
              <a:rPr lang="en-US" dirty="0" err="1"/>
              <a:t>strip.white</a:t>
            </a:r>
            <a:r>
              <a:rPr lang="en-US" dirty="0"/>
              <a:t>=TRUE)</a:t>
            </a:r>
          </a:p>
          <a:p>
            <a:pPr marL="158750" indent="0">
              <a:buNone/>
            </a:pPr>
            <a:r>
              <a:rPr lang="en-US" dirty="0"/>
              <a:t>#</a:t>
            </a:r>
            <a:r>
              <a:rPr lang="en-US" dirty="0" err="1"/>
              <a:t>install.packages</a:t>
            </a:r>
            <a:r>
              <a:rPr lang="en-US" dirty="0"/>
              <a:t>("lattice")</a:t>
            </a:r>
          </a:p>
          <a:p>
            <a:pPr marL="158750" indent="0">
              <a:buNone/>
            </a:pPr>
            <a:r>
              <a:rPr lang="en-US" dirty="0"/>
              <a:t>#</a:t>
            </a:r>
            <a:r>
              <a:rPr lang="en-US" dirty="0" err="1"/>
              <a:t>install.packages</a:t>
            </a:r>
            <a:r>
              <a:rPr lang="en-US" dirty="0"/>
              <a:t>("car")</a:t>
            </a:r>
          </a:p>
          <a:p>
            <a:pPr marL="158750" indent="0">
              <a:buNone/>
            </a:pPr>
            <a:r>
              <a:rPr lang="en-US" dirty="0"/>
              <a:t>library(car)</a:t>
            </a:r>
          </a:p>
          <a:p>
            <a:pPr marL="158750" indent="0">
              <a:buNone/>
            </a:pPr>
            <a:r>
              <a:rPr lang="en-US" dirty="0"/>
              <a:t>library(lattice)</a:t>
            </a:r>
          </a:p>
          <a:p>
            <a:pPr marL="158750" indent="0">
              <a:buNone/>
            </a:pPr>
            <a:endParaRPr lang="en-US" dirty="0"/>
          </a:p>
          <a:p>
            <a:pPr marL="158750" indent="0">
              <a:buNone/>
            </a:pPr>
            <a:r>
              <a:rPr lang="en-US" dirty="0" err="1"/>
              <a:t>sp_matrix_animation</a:t>
            </a:r>
            <a:r>
              <a:rPr lang="en-US" dirty="0"/>
              <a:t>&lt;-</a:t>
            </a:r>
            <a:r>
              <a:rPr lang="en-US" dirty="0" err="1"/>
              <a:t>scatterplotMatrix</a:t>
            </a:r>
            <a:r>
              <a:rPr lang="en-US" dirty="0"/>
              <a:t>(~ </a:t>
            </a:r>
            <a:r>
              <a:rPr lang="en-US" dirty="0" err="1"/>
              <a:t>budget+popularity+revenue+runtime+vote_count</a:t>
            </a:r>
            <a:r>
              <a:rPr lang="en-US" dirty="0"/>
              <a:t>, data=Music, main="Potential Factors Impacting Revenue", </a:t>
            </a:r>
            <a:r>
              <a:rPr lang="en-US" dirty="0" err="1"/>
              <a:t>regLine</a:t>
            </a:r>
            <a:r>
              <a:rPr lang="en-US" dirty="0"/>
              <a:t>=TRUE, smooth=FALSE, diagonal=list(method="density"))</a:t>
            </a:r>
          </a:p>
        </p:txBody>
      </p:sp>
    </p:spTree>
    <p:extLst>
      <p:ext uri="{BB962C8B-B14F-4D97-AF65-F5344CB8AC3E}">
        <p14:creationId xmlns:p14="http://schemas.microsoft.com/office/powerpoint/2010/main" val="171428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anim</a:t>
            </a:r>
            <a:r>
              <a:rPr lang="en-US" dirty="0"/>
              <a:t> &lt;- read.csv("C:/Users/scrouch/Desktop/Syracuse University/IST 687/Project/animation_1.csv")</a:t>
            </a:r>
          </a:p>
          <a:p>
            <a:pPr marL="158750" indent="0">
              <a:buNone/>
            </a:pPr>
            <a:r>
              <a:rPr lang="en-US" dirty="0"/>
              <a:t>dim(</a:t>
            </a:r>
            <a:r>
              <a:rPr lang="en-US" dirty="0" err="1"/>
              <a:t>anim</a:t>
            </a:r>
            <a:r>
              <a:rPr lang="en-US" dirty="0"/>
              <a:t>)</a:t>
            </a:r>
          </a:p>
          <a:p>
            <a:pPr marL="158750" indent="0">
              <a:buNone/>
            </a:pPr>
            <a:r>
              <a:rPr lang="en-US" dirty="0" err="1"/>
              <a:t>randIndex_anim</a:t>
            </a:r>
            <a:r>
              <a:rPr lang="en-US" dirty="0"/>
              <a:t>&lt;-sample(1:dim(</a:t>
            </a:r>
            <a:r>
              <a:rPr lang="en-US" dirty="0" err="1"/>
              <a:t>anim</a:t>
            </a:r>
            <a:r>
              <a:rPr lang="en-US" dirty="0"/>
              <a:t>)[1])</a:t>
            </a:r>
          </a:p>
          <a:p>
            <a:pPr marL="158750" indent="0">
              <a:buNone/>
            </a:pPr>
            <a:r>
              <a:rPr lang="en-US" dirty="0"/>
              <a:t>summary(</a:t>
            </a:r>
            <a:r>
              <a:rPr lang="en-US" dirty="0" err="1"/>
              <a:t>randIndex_anim</a:t>
            </a:r>
            <a:r>
              <a:rPr lang="en-US" dirty="0"/>
              <a:t>)</a:t>
            </a:r>
          </a:p>
          <a:p>
            <a:pPr marL="158750" indent="0">
              <a:buNone/>
            </a:pPr>
            <a:r>
              <a:rPr lang="en-US" dirty="0"/>
              <a:t>length(</a:t>
            </a:r>
            <a:r>
              <a:rPr lang="en-US" dirty="0" err="1"/>
              <a:t>randIndex_anim</a:t>
            </a:r>
            <a:r>
              <a:rPr lang="en-US" dirty="0"/>
              <a:t>)</a:t>
            </a:r>
          </a:p>
          <a:p>
            <a:pPr marL="158750" indent="0">
              <a:buNone/>
            </a:pPr>
            <a:endParaRPr lang="en-US" dirty="0"/>
          </a:p>
          <a:p>
            <a:pPr marL="158750" indent="0">
              <a:buNone/>
            </a:pPr>
            <a:r>
              <a:rPr lang="en-US" dirty="0"/>
              <a:t>x2_3cut&lt;-floor(2*dim(</a:t>
            </a:r>
            <a:r>
              <a:rPr lang="en-US" dirty="0" err="1"/>
              <a:t>anim</a:t>
            </a:r>
            <a:r>
              <a:rPr lang="en-US" dirty="0"/>
              <a:t>)[1]/3)</a:t>
            </a:r>
          </a:p>
          <a:p>
            <a:pPr marL="158750" indent="0">
              <a:buNone/>
            </a:pPr>
            <a:r>
              <a:rPr lang="en-US" dirty="0"/>
              <a:t>x2_3cut</a:t>
            </a:r>
          </a:p>
          <a:p>
            <a:pPr marL="158750" indent="0">
              <a:buNone/>
            </a:pPr>
            <a:endParaRPr lang="en-US" dirty="0"/>
          </a:p>
          <a:p>
            <a:pPr marL="158750" indent="0">
              <a:buNone/>
            </a:pPr>
            <a:r>
              <a:rPr lang="en-US" dirty="0" err="1"/>
              <a:t>train_anim</a:t>
            </a:r>
            <a:r>
              <a:rPr lang="en-US" dirty="0"/>
              <a:t>&lt;-</a:t>
            </a:r>
            <a:r>
              <a:rPr lang="en-US" dirty="0" err="1"/>
              <a:t>anim</a:t>
            </a:r>
            <a:r>
              <a:rPr lang="en-US" dirty="0"/>
              <a:t>[</a:t>
            </a:r>
            <a:r>
              <a:rPr lang="en-US" dirty="0" err="1"/>
              <a:t>randIndex_anim</a:t>
            </a:r>
            <a:r>
              <a:rPr lang="en-US" dirty="0"/>
              <a:t>[1:x2_3cut],]</a:t>
            </a:r>
          </a:p>
          <a:p>
            <a:pPr marL="158750" indent="0">
              <a:buNone/>
            </a:pPr>
            <a:r>
              <a:rPr lang="en-US" dirty="0" err="1"/>
              <a:t>test_anim</a:t>
            </a:r>
            <a:r>
              <a:rPr lang="en-US" dirty="0"/>
              <a:t>&lt;-</a:t>
            </a:r>
            <a:r>
              <a:rPr lang="en-US" dirty="0" err="1"/>
              <a:t>anim</a:t>
            </a:r>
            <a:r>
              <a:rPr lang="en-US" dirty="0"/>
              <a:t>[</a:t>
            </a:r>
            <a:r>
              <a:rPr lang="en-US" dirty="0" err="1"/>
              <a:t>randIndex_anim</a:t>
            </a:r>
            <a:r>
              <a:rPr lang="en-US" dirty="0"/>
              <a:t>[(x2_3cut+1):dim(</a:t>
            </a:r>
            <a:r>
              <a:rPr lang="en-US" dirty="0" err="1"/>
              <a:t>anim</a:t>
            </a:r>
            <a:r>
              <a:rPr lang="en-US" dirty="0"/>
              <a:t>)[1]],]</a:t>
            </a:r>
          </a:p>
          <a:p>
            <a:pPr marL="158750" indent="0">
              <a:buNone/>
            </a:pPr>
            <a:endParaRPr lang="en-US" dirty="0"/>
          </a:p>
          <a:p>
            <a:pPr marL="158750" indent="0">
              <a:buNone/>
            </a:pPr>
            <a:r>
              <a:rPr lang="en-US" dirty="0"/>
              <a:t># Build a model (using the ‘</a:t>
            </a:r>
            <a:r>
              <a:rPr lang="en-US" dirty="0" err="1"/>
              <a:t>ksvm</a:t>
            </a:r>
            <a:r>
              <a:rPr lang="en-US" dirty="0"/>
              <a:t>’ function, trying to predict ozone). You can use all the possible attributes, or select the attributes that you think would be the most helpful.</a:t>
            </a:r>
          </a:p>
          <a:p>
            <a:pPr marL="158750" indent="0">
              <a:buNone/>
            </a:pPr>
            <a:endParaRPr lang="en-US" dirty="0"/>
          </a:p>
          <a:p>
            <a:pPr marL="158750" indent="0">
              <a:buNone/>
            </a:pPr>
            <a:r>
              <a:rPr lang="en-US" dirty="0" err="1"/>
              <a:t>ksvm_anim</a:t>
            </a:r>
            <a:r>
              <a:rPr lang="en-US" dirty="0"/>
              <a:t>&lt;-</a:t>
            </a:r>
            <a:r>
              <a:rPr lang="en-US" dirty="0" err="1"/>
              <a:t>ksvm</a:t>
            </a:r>
            <a:r>
              <a:rPr lang="en-US" dirty="0"/>
              <a:t>(revenue ~ </a:t>
            </a:r>
            <a:r>
              <a:rPr lang="en-US" dirty="0" err="1"/>
              <a:t>budget+runtime+popularity</a:t>
            </a:r>
            <a:r>
              <a:rPr lang="en-US" dirty="0"/>
              <a:t> + </a:t>
            </a:r>
            <a:r>
              <a:rPr lang="en-US" dirty="0" err="1"/>
              <a:t>vote_count</a:t>
            </a:r>
            <a:r>
              <a:rPr lang="en-US" dirty="0"/>
              <a:t>, data=</a:t>
            </a:r>
            <a:r>
              <a:rPr lang="en-US" dirty="0" err="1"/>
              <a:t>train_anim</a:t>
            </a:r>
            <a:r>
              <a:rPr lang="en-US" dirty="0"/>
              <a:t>, kernel="</a:t>
            </a:r>
            <a:r>
              <a:rPr lang="en-US" dirty="0" err="1"/>
              <a:t>rbfdot</a:t>
            </a:r>
            <a:r>
              <a:rPr lang="en-US" dirty="0"/>
              <a:t>", </a:t>
            </a:r>
            <a:r>
              <a:rPr lang="en-US" dirty="0" err="1"/>
              <a:t>kpar</a:t>
            </a:r>
            <a:r>
              <a:rPr lang="en-US" dirty="0"/>
              <a:t> = "automatic", C=3, cross = 2, </a:t>
            </a:r>
            <a:r>
              <a:rPr lang="en-US" dirty="0" err="1"/>
              <a:t>prob.model</a:t>
            </a:r>
            <a:r>
              <a:rPr lang="en-US" dirty="0"/>
              <a:t> =TRUE)</a:t>
            </a:r>
          </a:p>
          <a:p>
            <a:pPr marL="158750" indent="0">
              <a:buNone/>
            </a:pPr>
            <a:r>
              <a:rPr lang="en-US" dirty="0"/>
              <a:t>print(</a:t>
            </a:r>
            <a:r>
              <a:rPr lang="en-US" dirty="0" err="1"/>
              <a:t>ksvm_anim</a:t>
            </a:r>
            <a:r>
              <a:rPr lang="en-US" dirty="0"/>
              <a:t>)</a:t>
            </a:r>
          </a:p>
          <a:p>
            <a:pPr marL="158750" indent="0">
              <a:buNone/>
            </a:pPr>
            <a:r>
              <a:rPr lang="en-US" dirty="0"/>
              <a:t>str(</a:t>
            </a:r>
            <a:r>
              <a:rPr lang="en-US" dirty="0" err="1"/>
              <a:t>test_anim</a:t>
            </a:r>
            <a:r>
              <a:rPr lang="en-US" dirty="0"/>
              <a:t>)</a:t>
            </a:r>
          </a:p>
          <a:p>
            <a:pPr marL="158750" indent="0">
              <a:buNone/>
            </a:pPr>
            <a:r>
              <a:rPr lang="en-US" dirty="0" err="1"/>
              <a:t>ksvm_animPred</a:t>
            </a:r>
            <a:r>
              <a:rPr lang="en-US" dirty="0"/>
              <a:t>&lt;-predict(</a:t>
            </a:r>
            <a:r>
              <a:rPr lang="en-US" dirty="0" err="1"/>
              <a:t>ksvm_anim</a:t>
            </a:r>
            <a:r>
              <a:rPr lang="en-US" dirty="0"/>
              <a:t>, </a:t>
            </a:r>
            <a:r>
              <a:rPr lang="en-US" dirty="0" err="1"/>
              <a:t>test_anim</a:t>
            </a:r>
            <a:r>
              <a:rPr lang="en-US" dirty="0"/>
              <a:t>, type = "decision")</a:t>
            </a:r>
          </a:p>
          <a:p>
            <a:pPr marL="158750" indent="0">
              <a:buNone/>
            </a:pPr>
            <a:r>
              <a:rPr lang="en-US" dirty="0" err="1"/>
              <a:t>ksvm_anim_df</a:t>
            </a:r>
            <a:r>
              <a:rPr lang="en-US" dirty="0"/>
              <a:t>&lt;-</a:t>
            </a:r>
            <a:r>
              <a:rPr lang="en-US" dirty="0" err="1"/>
              <a:t>data.frame</a:t>
            </a:r>
            <a:r>
              <a:rPr lang="en-US" dirty="0"/>
              <a:t>(</a:t>
            </a:r>
            <a:r>
              <a:rPr lang="en-US" dirty="0" err="1"/>
              <a:t>test_anim</a:t>
            </a:r>
            <a:r>
              <a:rPr lang="en-US" dirty="0"/>
              <a:t>, </a:t>
            </a:r>
            <a:r>
              <a:rPr lang="en-US" dirty="0" err="1"/>
              <a:t>ksvm_animPred</a:t>
            </a:r>
            <a:r>
              <a:rPr lang="en-US" dirty="0"/>
              <a:t>)</a:t>
            </a:r>
          </a:p>
          <a:p>
            <a:pPr marL="158750" indent="0">
              <a:buNone/>
            </a:pPr>
            <a:endParaRPr lang="en-US" dirty="0"/>
          </a:p>
          <a:p>
            <a:pPr marL="158750" indent="0">
              <a:buNone/>
            </a:pPr>
            <a:r>
              <a:rPr lang="en-US" dirty="0" err="1"/>
              <a:t>ksvm_anim_revenue_rmse</a:t>
            </a:r>
            <a:r>
              <a:rPr lang="en-US" dirty="0"/>
              <a:t>&lt;- sqrt(mean((</a:t>
            </a:r>
            <a:r>
              <a:rPr lang="en-US" dirty="0" err="1"/>
              <a:t>ksvm_animPred-test_anim$revenue</a:t>
            </a:r>
            <a:r>
              <a:rPr lang="en-US" dirty="0"/>
              <a:t>)^2))</a:t>
            </a:r>
          </a:p>
          <a:p>
            <a:pPr marL="158750" indent="0">
              <a:buNone/>
            </a:pPr>
            <a:r>
              <a:rPr lang="en-US" dirty="0"/>
              <a:t>anim1&lt;-</a:t>
            </a:r>
            <a:r>
              <a:rPr lang="en-US" dirty="0" err="1"/>
              <a:t>cbind</a:t>
            </a:r>
            <a:r>
              <a:rPr lang="en-US" dirty="0"/>
              <a:t>(</a:t>
            </a:r>
            <a:r>
              <a:rPr lang="en-US" dirty="0" err="1"/>
              <a:t>anim</a:t>
            </a:r>
            <a:r>
              <a:rPr lang="en-US" dirty="0"/>
              <a:t>, </a:t>
            </a:r>
            <a:r>
              <a:rPr lang="en-US" dirty="0" err="1"/>
              <a:t>ksvm_anim_revenue_rmse</a:t>
            </a:r>
            <a:r>
              <a:rPr lang="en-US" dirty="0"/>
              <a:t>)</a:t>
            </a:r>
          </a:p>
          <a:p>
            <a:pPr marL="158750" indent="0">
              <a:buNone/>
            </a:pPr>
            <a:r>
              <a:rPr lang="en-US" dirty="0" err="1"/>
              <a:t>ksvm_anim_revenue_res</a:t>
            </a:r>
            <a:r>
              <a:rPr lang="en-US" dirty="0"/>
              <a:t>&lt;-(ksvm_anim_revenue_rmse-anim1$revenue)</a:t>
            </a:r>
          </a:p>
          <a:p>
            <a:pPr marL="158750" indent="0">
              <a:buNone/>
            </a:pPr>
            <a:r>
              <a:rPr lang="en-US" dirty="0"/>
              <a:t>anim2&lt;-</a:t>
            </a:r>
            <a:r>
              <a:rPr lang="en-US" dirty="0" err="1"/>
              <a:t>cbind</a:t>
            </a:r>
            <a:r>
              <a:rPr lang="en-US" dirty="0"/>
              <a:t>(anim1, </a:t>
            </a:r>
            <a:r>
              <a:rPr lang="en-US" dirty="0" err="1"/>
              <a:t>ksvm_anim_revenue_res</a:t>
            </a:r>
            <a:r>
              <a:rPr lang="en-US" dirty="0"/>
              <a:t>)</a:t>
            </a:r>
          </a:p>
          <a:p>
            <a:pPr marL="158750" indent="0">
              <a:buNone/>
            </a:pPr>
            <a:endParaRPr lang="en-US" dirty="0"/>
          </a:p>
          <a:p>
            <a:pPr marL="158750" indent="0">
              <a:buNone/>
            </a:pPr>
            <a:r>
              <a:rPr lang="en-US" dirty="0" err="1"/>
              <a:t>scat_ksvm_anim</a:t>
            </a:r>
            <a:r>
              <a:rPr lang="en-US" dirty="0"/>
              <a:t>&lt;-</a:t>
            </a:r>
            <a:r>
              <a:rPr lang="en-US" dirty="0" err="1"/>
              <a:t>ggplot</a:t>
            </a:r>
            <a:r>
              <a:rPr lang="en-US" dirty="0"/>
              <a:t>(anim2, </a:t>
            </a:r>
            <a:r>
              <a:rPr lang="en-US" dirty="0" err="1"/>
              <a:t>aes</a:t>
            </a:r>
            <a:r>
              <a:rPr lang="en-US" dirty="0"/>
              <a:t>(x=budget, y=popularity, color = </a:t>
            </a:r>
            <a:r>
              <a:rPr lang="en-US" dirty="0" err="1"/>
              <a:t>vote_count</a:t>
            </a:r>
            <a:r>
              <a:rPr lang="en-US" dirty="0"/>
              <a:t>)) + </a:t>
            </a:r>
            <a:r>
              <a:rPr lang="en-US" dirty="0" err="1"/>
              <a:t>geom_point</a:t>
            </a:r>
            <a:r>
              <a:rPr lang="en-US" dirty="0"/>
              <a:t>(</a:t>
            </a:r>
            <a:r>
              <a:rPr lang="en-US" dirty="0" err="1"/>
              <a:t>aes</a:t>
            </a:r>
            <a:r>
              <a:rPr lang="en-US" dirty="0"/>
              <a:t>(size=</a:t>
            </a:r>
            <a:r>
              <a:rPr lang="en-US" dirty="0" err="1"/>
              <a:t>ksvm_anim_revenue_res</a:t>
            </a:r>
            <a:r>
              <a:rPr lang="en-US" dirty="0"/>
              <a:t>)) + </a:t>
            </a:r>
            <a:r>
              <a:rPr lang="en-US" dirty="0" err="1"/>
              <a:t>ggtitle</a:t>
            </a:r>
            <a:r>
              <a:rPr lang="en-US" dirty="0"/>
              <a:t>("</a:t>
            </a:r>
            <a:r>
              <a:rPr lang="en-US" dirty="0" err="1"/>
              <a:t>ksvm</a:t>
            </a:r>
            <a:r>
              <a:rPr lang="en-US" dirty="0"/>
              <a:t> model of </a:t>
            </a:r>
            <a:r>
              <a:rPr lang="en-US" dirty="0" err="1"/>
              <a:t>revenue_animation</a:t>
            </a:r>
            <a:r>
              <a:rPr lang="en-US" dirty="0"/>
              <a:t>")+</a:t>
            </a:r>
            <a:r>
              <a:rPr lang="en-US" dirty="0" err="1"/>
              <a:t>scale_color_gradient</a:t>
            </a:r>
            <a:r>
              <a:rPr lang="en-US" dirty="0"/>
              <a:t>(low="blue", high="red") </a:t>
            </a:r>
          </a:p>
          <a:p>
            <a:pPr marL="158750" indent="0">
              <a:buNone/>
            </a:pPr>
            <a:r>
              <a:rPr lang="en-US" dirty="0" err="1"/>
              <a:t>scat_ksvm_anim</a:t>
            </a:r>
            <a:endParaRPr lang="en-US" dirty="0"/>
          </a:p>
          <a:p>
            <a:pPr marL="158750" indent="0">
              <a:buNone/>
            </a:pPr>
            <a:endParaRPr lang="en-US" dirty="0"/>
          </a:p>
        </p:txBody>
      </p:sp>
    </p:spTree>
    <p:extLst>
      <p:ext uri="{BB962C8B-B14F-4D97-AF65-F5344CB8AC3E}">
        <p14:creationId xmlns:p14="http://schemas.microsoft.com/office/powerpoint/2010/main" val="570181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2" descr="Brickwork-HD-R1a.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 name="Google Shape;18;p2"/>
          <p:cNvSpPr/>
          <p:nvPr/>
        </p:nvSpPr>
        <p:spPr>
          <a:xfrm>
            <a:off x="-11907" y="0"/>
            <a:ext cx="8762858" cy="4941094"/>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3211693"/>
            <a:ext cx="8496943" cy="1521634"/>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0" name="Google Shape;20;p2"/>
          <p:cNvSpPr/>
          <p:nvPr/>
        </p:nvSpPr>
        <p:spPr>
          <a:xfrm>
            <a:off x="1" y="0"/>
            <a:ext cx="6539684" cy="342658"/>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l="50000" t="50000" r="50000" b="50000"/>
            </a:path>
            <a:tileRect/>
          </a:gradFill>
          <a:ln>
            <a:noFill/>
          </a:ln>
        </p:spPr>
      </p:sp>
      <p:sp>
        <p:nvSpPr>
          <p:cNvPr id="21" name="Google Shape;21;p2"/>
          <p:cNvSpPr/>
          <p:nvPr/>
        </p:nvSpPr>
        <p:spPr>
          <a:xfrm rot="-180000">
            <a:off x="-121350" y="219988"/>
            <a:ext cx="8525337" cy="4313853"/>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rot="-180000">
            <a:off x="668401" y="496992"/>
            <a:ext cx="7316390" cy="2074896"/>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accent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rot="-180000">
            <a:off x="737297" y="2628907"/>
            <a:ext cx="7316390" cy="412750"/>
          </a:xfrm>
          <a:prstGeom prst="rect">
            <a:avLst/>
          </a:prstGeom>
          <a:noFill/>
          <a:ln>
            <a:noFill/>
          </a:ln>
        </p:spPr>
        <p:txBody>
          <a:bodyPr spcFirstLastPara="1" wrap="square" lIns="91425" tIns="45700" rIns="91425" bIns="45700" anchor="t" anchorCtr="0">
            <a:noAutofit/>
          </a:bodyPr>
          <a:lstStyle>
            <a:lvl1pPr lvl="0" algn="r">
              <a:lnSpc>
                <a:spcPct val="120000"/>
              </a:lnSpc>
              <a:spcBef>
                <a:spcPts val="750"/>
              </a:spcBef>
              <a:spcAft>
                <a:spcPts val="0"/>
              </a:spcAft>
              <a:buSzPts val="3360"/>
              <a:buNone/>
              <a:defRPr sz="2100">
                <a:solidFill>
                  <a:srgbClr val="7F7F7F"/>
                </a:solidFill>
              </a:defRPr>
            </a:lvl1pPr>
            <a:lvl2pPr lvl="1" algn="ctr">
              <a:lnSpc>
                <a:spcPct val="120000"/>
              </a:lnSpc>
              <a:spcBef>
                <a:spcPts val="375"/>
              </a:spcBef>
              <a:spcAft>
                <a:spcPts val="0"/>
              </a:spcAft>
              <a:buSzPts val="2400"/>
              <a:buNone/>
              <a:defRPr sz="1500"/>
            </a:lvl2pPr>
            <a:lvl3pPr lvl="2" algn="ctr">
              <a:lnSpc>
                <a:spcPct val="120000"/>
              </a:lnSpc>
              <a:spcBef>
                <a:spcPts val="375"/>
              </a:spcBef>
              <a:spcAft>
                <a:spcPts val="0"/>
              </a:spcAft>
              <a:buSzPts val="2160"/>
              <a:buNone/>
              <a:defRPr sz="1350"/>
            </a:lvl3pPr>
            <a:lvl4pPr lvl="3" algn="ctr">
              <a:lnSpc>
                <a:spcPct val="120000"/>
              </a:lnSpc>
              <a:spcBef>
                <a:spcPts val="375"/>
              </a:spcBef>
              <a:spcAft>
                <a:spcPts val="0"/>
              </a:spcAft>
              <a:buSzPts val="1920"/>
              <a:buNone/>
              <a:defRPr sz="1200"/>
            </a:lvl4pPr>
            <a:lvl5pPr lvl="4" algn="ctr">
              <a:lnSpc>
                <a:spcPct val="120000"/>
              </a:lnSpc>
              <a:spcBef>
                <a:spcPts val="375"/>
              </a:spcBef>
              <a:spcAft>
                <a:spcPts val="0"/>
              </a:spcAft>
              <a:buSzPts val="1920"/>
              <a:buNone/>
              <a:defRPr sz="1200"/>
            </a:lvl5pPr>
            <a:lvl6pPr lvl="5" algn="ctr">
              <a:lnSpc>
                <a:spcPct val="120000"/>
              </a:lnSpc>
              <a:spcBef>
                <a:spcPts val="375"/>
              </a:spcBef>
              <a:spcAft>
                <a:spcPts val="0"/>
              </a:spcAft>
              <a:buSzPts val="1920"/>
              <a:buNone/>
              <a:defRPr sz="1200"/>
            </a:lvl6pPr>
            <a:lvl7pPr lvl="6" algn="ctr">
              <a:lnSpc>
                <a:spcPct val="120000"/>
              </a:lnSpc>
              <a:spcBef>
                <a:spcPts val="375"/>
              </a:spcBef>
              <a:spcAft>
                <a:spcPts val="0"/>
              </a:spcAft>
              <a:buSzPts val="1920"/>
              <a:buNone/>
              <a:defRPr sz="1200"/>
            </a:lvl7pPr>
            <a:lvl8pPr lvl="7" algn="ctr">
              <a:lnSpc>
                <a:spcPct val="120000"/>
              </a:lnSpc>
              <a:spcBef>
                <a:spcPts val="375"/>
              </a:spcBef>
              <a:spcAft>
                <a:spcPts val="0"/>
              </a:spcAft>
              <a:buSzPts val="1920"/>
              <a:buNone/>
              <a:defRPr sz="1200"/>
            </a:lvl8pPr>
            <a:lvl9pPr lvl="8" algn="ctr">
              <a:lnSpc>
                <a:spcPct val="120000"/>
              </a:lnSpc>
              <a:spcBef>
                <a:spcPts val="375"/>
              </a:spcBef>
              <a:spcAft>
                <a:spcPts val="0"/>
              </a:spcAft>
              <a:buSzPts val="1920"/>
              <a:buNone/>
              <a:defRPr sz="1200"/>
            </a:lvl9pPr>
          </a:lstStyle>
          <a:p>
            <a:endParaRPr/>
          </a:p>
        </p:txBody>
      </p:sp>
      <p:sp>
        <p:nvSpPr>
          <p:cNvPr id="24" name="Google Shape;24;p2"/>
          <p:cNvSpPr txBox="1">
            <a:spLocks noGrp="1"/>
          </p:cNvSpPr>
          <p:nvPr>
            <p:ph type="dt" idx="10"/>
          </p:nvPr>
        </p:nvSpPr>
        <p:spPr>
          <a:xfrm rot="-180000">
            <a:off x="3711406" y="3433847"/>
            <a:ext cx="4607740" cy="8723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05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rot="-180000">
            <a:off x="-4170" y="3662268"/>
            <a:ext cx="3035429" cy="89665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rot="-180000">
            <a:off x="7388818" y="2874486"/>
            <a:ext cx="680390" cy="373853"/>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1pPr>
            <a:lvl2pPr marL="0" marR="0" lvl="1"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2pPr>
            <a:lvl3pPr marL="0" marR="0" lvl="2"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3pPr>
            <a:lvl4pPr marL="0" marR="0" lvl="3"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4pPr>
            <a:lvl5pPr marL="0" marR="0" lvl="4"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5pPr>
            <a:lvl6pPr marL="0" marR="0" lvl="5"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6pPr>
            <a:lvl7pPr marL="0" marR="0" lvl="6"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7pPr>
            <a:lvl8pPr marL="0" marR="0" lvl="7"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8pPr>
            <a:lvl9pPr marL="0" marR="0" lvl="8" indent="0" algn="r">
              <a:spcBef>
                <a:spcPts val="0"/>
              </a:spcBef>
              <a:spcAft>
                <a:spcPts val="0"/>
              </a:spcAft>
              <a:buClr>
                <a:srgbClr val="3F3F3F"/>
              </a:buClr>
              <a:buSzPts val="1800"/>
              <a:buFont typeface="Impact"/>
              <a:buNone/>
              <a:defRPr sz="1800" b="0" i="0" u="none" strike="noStrike" cap="none">
                <a:solidFill>
                  <a:srgbClr val="3F3F3F"/>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
          <p:cNvSpPr/>
          <p:nvPr/>
        </p:nvSpPr>
        <p:spPr>
          <a:xfrm rot="-180000">
            <a:off x="3166039" y="3833517"/>
            <a:ext cx="386540" cy="386540"/>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520232" y="514350"/>
            <a:ext cx="3095145" cy="151743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accent1"/>
              </a:buClr>
              <a:buSzPts val="2700"/>
              <a:buFont typeface="Impact"/>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3784600" y="514350"/>
            <a:ext cx="4525781" cy="3516589"/>
          </a:xfrm>
          <a:prstGeom prst="rect">
            <a:avLst/>
          </a:prstGeom>
          <a:noFill/>
          <a:ln>
            <a:noFill/>
          </a:ln>
        </p:spPr>
        <p:txBody>
          <a:bodyPr spcFirstLastPara="1" wrap="square" lIns="91425" tIns="45700" rIns="91425" bIns="45700" anchor="ctr"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83" name="Google Shape;83;p12"/>
          <p:cNvSpPr txBox="1">
            <a:spLocks noGrp="1"/>
          </p:cNvSpPr>
          <p:nvPr>
            <p:ph type="body" idx="2"/>
          </p:nvPr>
        </p:nvSpPr>
        <p:spPr>
          <a:xfrm>
            <a:off x="520232" y="2031789"/>
            <a:ext cx="3095146" cy="1999150"/>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2160"/>
              <a:buNone/>
              <a:defRPr sz="135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84" name="Google Shape;84;p12"/>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514350" y="514350"/>
            <a:ext cx="4758977" cy="151743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accent1"/>
              </a:buClr>
              <a:buSzPts val="2700"/>
              <a:buFont typeface="Impact"/>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3"/>
          <p:cNvSpPr>
            <a:spLocks noGrp="1"/>
          </p:cNvSpPr>
          <p:nvPr>
            <p:ph type="pic" idx="2"/>
          </p:nvPr>
        </p:nvSpPr>
        <p:spPr>
          <a:xfrm>
            <a:off x="5611771" y="0"/>
            <a:ext cx="2698610" cy="3803650"/>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1pPr>
            <a:lvl2pPr marR="0" lvl="1" algn="l" rtl="0">
              <a:lnSpc>
                <a:spcPct val="120000"/>
              </a:lnSpc>
              <a:spcBef>
                <a:spcPts val="375"/>
              </a:spcBef>
              <a:spcAft>
                <a:spcPts val="0"/>
              </a:spcAft>
              <a:buClr>
                <a:schemeClr val="accent1"/>
              </a:buClr>
              <a:buSzPts val="3360"/>
              <a:buFont typeface="Arial"/>
              <a:buNone/>
              <a:defRPr sz="2100" b="0" i="0" u="none" strike="noStrike" cap="none">
                <a:solidFill>
                  <a:schemeClr val="dk1"/>
                </a:solidFill>
                <a:latin typeface="Impact"/>
                <a:ea typeface="Impact"/>
                <a:cs typeface="Impact"/>
                <a:sym typeface="Impact"/>
              </a:defRPr>
            </a:lvl2pPr>
            <a:lvl3pPr marR="0" lvl="2" algn="l" rtl="0">
              <a:lnSpc>
                <a:spcPct val="120000"/>
              </a:lnSpc>
              <a:spcBef>
                <a:spcPts val="375"/>
              </a:spcBef>
              <a:spcAft>
                <a:spcPts val="0"/>
              </a:spcAft>
              <a:buClr>
                <a:schemeClr val="accent1"/>
              </a:buClr>
              <a:buSzPts val="2880"/>
              <a:buFont typeface="Arial"/>
              <a:buNone/>
              <a:defRPr sz="1800" b="0" i="0" u="none" strike="noStrike" cap="none">
                <a:solidFill>
                  <a:schemeClr val="dk1"/>
                </a:solidFill>
                <a:latin typeface="Impact"/>
                <a:ea typeface="Impact"/>
                <a:cs typeface="Impact"/>
                <a:sym typeface="Impact"/>
              </a:defRPr>
            </a:lvl3pPr>
            <a:lvl4pPr marR="0" lvl="3"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4pPr>
            <a:lvl5pPr marR="0" lvl="4"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5pPr>
            <a:lvl6pPr marR="0" lvl="5"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6pPr>
            <a:lvl7pPr marR="0" lvl="6"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7pPr>
            <a:lvl8pPr marR="0" lvl="7"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8pPr>
            <a:lvl9pPr marR="0" lvl="8"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9pPr>
          </a:lstStyle>
          <a:p>
            <a:endParaRPr/>
          </a:p>
        </p:txBody>
      </p:sp>
      <p:sp>
        <p:nvSpPr>
          <p:cNvPr id="90" name="Google Shape;90;p13"/>
          <p:cNvSpPr txBox="1">
            <a:spLocks noGrp="1"/>
          </p:cNvSpPr>
          <p:nvPr>
            <p:ph type="body" idx="1"/>
          </p:nvPr>
        </p:nvSpPr>
        <p:spPr>
          <a:xfrm>
            <a:off x="514351" y="2031789"/>
            <a:ext cx="4758976" cy="1771861"/>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2160"/>
              <a:buNone/>
              <a:defRPr sz="135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91" name="Google Shape;91;p13"/>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514350" y="3079749"/>
            <a:ext cx="7796031" cy="4416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2400"/>
              <a:buFont typeface="Impact"/>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a:spLocks noGrp="1"/>
          </p:cNvSpPr>
          <p:nvPr>
            <p:ph type="pic" idx="2"/>
          </p:nvPr>
        </p:nvSpPr>
        <p:spPr>
          <a:xfrm>
            <a:off x="514351" y="514350"/>
            <a:ext cx="7794385" cy="2396177"/>
          </a:xfrm>
          <a:prstGeom prst="rect">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3840"/>
              <a:buFont typeface="Arial"/>
              <a:buNone/>
              <a:defRPr sz="2400" b="0" i="0" u="none" strike="noStrike" cap="none">
                <a:solidFill>
                  <a:schemeClr val="dk1"/>
                </a:solidFill>
                <a:latin typeface="Impact"/>
                <a:ea typeface="Impact"/>
                <a:cs typeface="Impact"/>
                <a:sym typeface="Impact"/>
              </a:defRPr>
            </a:lvl1pPr>
            <a:lvl2pPr marR="0" lvl="1" algn="l" rtl="0">
              <a:lnSpc>
                <a:spcPct val="120000"/>
              </a:lnSpc>
              <a:spcBef>
                <a:spcPts val="375"/>
              </a:spcBef>
              <a:spcAft>
                <a:spcPts val="0"/>
              </a:spcAft>
              <a:buClr>
                <a:schemeClr val="accent1"/>
              </a:buClr>
              <a:buSzPts val="3360"/>
              <a:buFont typeface="Arial"/>
              <a:buNone/>
              <a:defRPr sz="2100" b="0" i="0" u="none" strike="noStrike" cap="none">
                <a:solidFill>
                  <a:schemeClr val="dk1"/>
                </a:solidFill>
                <a:latin typeface="Impact"/>
                <a:ea typeface="Impact"/>
                <a:cs typeface="Impact"/>
                <a:sym typeface="Impact"/>
              </a:defRPr>
            </a:lvl2pPr>
            <a:lvl3pPr marR="0" lvl="2" algn="l" rtl="0">
              <a:lnSpc>
                <a:spcPct val="120000"/>
              </a:lnSpc>
              <a:spcBef>
                <a:spcPts val="375"/>
              </a:spcBef>
              <a:spcAft>
                <a:spcPts val="0"/>
              </a:spcAft>
              <a:buClr>
                <a:schemeClr val="accent1"/>
              </a:buClr>
              <a:buSzPts val="2880"/>
              <a:buFont typeface="Arial"/>
              <a:buNone/>
              <a:defRPr sz="1800" b="0" i="0" u="none" strike="noStrike" cap="none">
                <a:solidFill>
                  <a:schemeClr val="dk1"/>
                </a:solidFill>
                <a:latin typeface="Impact"/>
                <a:ea typeface="Impact"/>
                <a:cs typeface="Impact"/>
                <a:sym typeface="Impact"/>
              </a:defRPr>
            </a:lvl3pPr>
            <a:lvl4pPr marR="0" lvl="3"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4pPr>
            <a:lvl5pPr marR="0" lvl="4"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5pPr>
            <a:lvl6pPr marR="0" lvl="5"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6pPr>
            <a:lvl7pPr marR="0" lvl="6"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7pPr>
            <a:lvl8pPr marR="0" lvl="7"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8pPr>
            <a:lvl9pPr marR="0" lvl="8" algn="l" rtl="0">
              <a:lnSpc>
                <a:spcPct val="120000"/>
              </a:lnSpc>
              <a:spcBef>
                <a:spcPts val="375"/>
              </a:spcBef>
              <a:spcAft>
                <a:spcPts val="0"/>
              </a:spcAft>
              <a:buClr>
                <a:schemeClr val="accent1"/>
              </a:buClr>
              <a:buSzPts val="2400"/>
              <a:buFont typeface="Arial"/>
              <a:buNone/>
              <a:defRPr sz="1500" b="0" i="0" u="none" strike="noStrike" cap="none">
                <a:solidFill>
                  <a:schemeClr val="dk1"/>
                </a:solidFill>
                <a:latin typeface="Impact"/>
                <a:ea typeface="Impact"/>
                <a:cs typeface="Impact"/>
                <a:sym typeface="Impact"/>
              </a:defRPr>
            </a:lvl9pPr>
          </a:lstStyle>
          <a:p>
            <a:endParaRPr/>
          </a:p>
        </p:txBody>
      </p:sp>
      <p:sp>
        <p:nvSpPr>
          <p:cNvPr id="97" name="Google Shape;97;p14"/>
          <p:cNvSpPr txBox="1">
            <a:spLocks noGrp="1"/>
          </p:cNvSpPr>
          <p:nvPr>
            <p:ph type="body" idx="1"/>
          </p:nvPr>
        </p:nvSpPr>
        <p:spPr>
          <a:xfrm>
            <a:off x="514335" y="3527192"/>
            <a:ext cx="7796046" cy="51185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750"/>
              </a:spcBef>
              <a:spcAft>
                <a:spcPts val="0"/>
              </a:spcAft>
              <a:buSzPts val="1920"/>
              <a:buNone/>
              <a:defRPr sz="120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98" name="Google Shape;98;p14"/>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4"/>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514351" y="514351"/>
            <a:ext cx="7797677" cy="23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5"/>
          <p:cNvSpPr txBox="1">
            <a:spLocks noGrp="1"/>
          </p:cNvSpPr>
          <p:nvPr>
            <p:ph type="body" idx="1"/>
          </p:nvPr>
        </p:nvSpPr>
        <p:spPr>
          <a:xfrm>
            <a:off x="514335" y="3079750"/>
            <a:ext cx="7796047" cy="955205"/>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750"/>
              </a:spcBef>
              <a:spcAft>
                <a:spcPts val="0"/>
              </a:spcAft>
              <a:buSzPts val="2160"/>
              <a:buNone/>
              <a:defRPr sz="135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104" name="Google Shape;104;p15"/>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41299" y="514350"/>
            <a:ext cx="7143765" cy="218752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a:off x="1162698" y="2707524"/>
            <a:ext cx="6500967" cy="283326"/>
          </a:xfrm>
          <a:prstGeom prst="rect">
            <a:avLst/>
          </a:prstGeom>
          <a:noFill/>
          <a:ln>
            <a:noFill/>
          </a:ln>
        </p:spPr>
        <p:txBody>
          <a:bodyPr spcFirstLastPara="1" wrap="square" lIns="91425" tIns="45700" rIns="91425" bIns="45700" anchor="t" anchorCtr="0">
            <a:noAutofit/>
          </a:bodyPr>
          <a:lstStyle>
            <a:lvl1pPr marL="457200" lvl="0" indent="-228600" algn="r">
              <a:lnSpc>
                <a:spcPct val="120000"/>
              </a:lnSpc>
              <a:spcBef>
                <a:spcPts val="750"/>
              </a:spcBef>
              <a:spcAft>
                <a:spcPts val="0"/>
              </a:spcAft>
              <a:buSzPts val="1680"/>
              <a:buNone/>
              <a:defRPr sz="1050">
                <a:solidFill>
                  <a:srgbClr val="7F7F7F"/>
                </a:solidFill>
              </a:defRPr>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110" name="Google Shape;110;p16"/>
          <p:cNvSpPr txBox="1">
            <a:spLocks noGrp="1"/>
          </p:cNvSpPr>
          <p:nvPr>
            <p:ph type="body" idx="2"/>
          </p:nvPr>
        </p:nvSpPr>
        <p:spPr>
          <a:xfrm>
            <a:off x="514351" y="3079751"/>
            <a:ext cx="7797662" cy="951189"/>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750"/>
              </a:spcBef>
              <a:spcAft>
                <a:spcPts val="0"/>
              </a:spcAft>
              <a:buSzPts val="2160"/>
              <a:buNone/>
              <a:defRPr sz="135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111" name="Google Shape;111;p16"/>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6"/>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6"/>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16"/>
          <p:cNvSpPr txBox="1"/>
          <p:nvPr/>
        </p:nvSpPr>
        <p:spPr>
          <a:xfrm>
            <a:off x="514351" y="669471"/>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6000"/>
              <a:buFont typeface="Impact"/>
              <a:buNone/>
            </a:pPr>
            <a:r>
              <a:rPr lang="en-US" sz="6000" b="0" i="0" u="none" strike="noStrike" cap="none">
                <a:solidFill>
                  <a:schemeClr val="dk1"/>
                </a:solidFill>
                <a:latin typeface="Impact"/>
                <a:ea typeface="Impact"/>
                <a:cs typeface="Impact"/>
                <a:sym typeface="Impact"/>
              </a:rPr>
              <a:t>“</a:t>
            </a:r>
            <a:endParaRPr/>
          </a:p>
        </p:txBody>
      </p:sp>
      <p:sp>
        <p:nvSpPr>
          <p:cNvPr id="115" name="Google Shape;115;p16"/>
          <p:cNvSpPr txBox="1"/>
          <p:nvPr/>
        </p:nvSpPr>
        <p:spPr>
          <a:xfrm>
            <a:off x="7854812" y="2192120"/>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dk1"/>
              </a:buClr>
              <a:buSzPts val="6000"/>
              <a:buFont typeface="Impact"/>
              <a:buNone/>
            </a:pPr>
            <a:r>
              <a:rPr lang="en-US" sz="6000" b="0" i="0" u="none" strike="noStrike" cap="none">
                <a:solidFill>
                  <a:schemeClr val="dk1"/>
                </a:solidFill>
                <a:latin typeface="Impact"/>
                <a:ea typeface="Impact"/>
                <a:cs typeface="Impact"/>
                <a:sym typeface="Impact"/>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514351" y="1292891"/>
            <a:ext cx="7796030" cy="188387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body" idx="1"/>
          </p:nvPr>
        </p:nvSpPr>
        <p:spPr>
          <a:xfrm>
            <a:off x="514351" y="3185601"/>
            <a:ext cx="7796030" cy="855483"/>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750"/>
              </a:spcBef>
              <a:spcAft>
                <a:spcPts val="0"/>
              </a:spcAft>
              <a:buSzPts val="2160"/>
              <a:buNone/>
              <a:defRPr sz="1350"/>
            </a:lvl1pPr>
            <a:lvl2pPr marL="914400" lvl="1" indent="-228600" algn="l">
              <a:lnSpc>
                <a:spcPct val="120000"/>
              </a:lnSpc>
              <a:spcBef>
                <a:spcPts val="375"/>
              </a:spcBef>
              <a:spcAft>
                <a:spcPts val="0"/>
              </a:spcAft>
              <a:buSzPts val="1680"/>
              <a:buNone/>
              <a:defRPr sz="1050"/>
            </a:lvl2pPr>
            <a:lvl3pPr marL="1371600" lvl="2" indent="-228600" algn="l">
              <a:lnSpc>
                <a:spcPct val="120000"/>
              </a:lnSpc>
              <a:spcBef>
                <a:spcPts val="375"/>
              </a:spcBef>
              <a:spcAft>
                <a:spcPts val="0"/>
              </a:spcAft>
              <a:buSzPts val="1440"/>
              <a:buNone/>
              <a:defRPr sz="900"/>
            </a:lvl3pPr>
            <a:lvl4pPr marL="1828800" lvl="3" indent="-228600" algn="l">
              <a:lnSpc>
                <a:spcPct val="120000"/>
              </a:lnSpc>
              <a:spcBef>
                <a:spcPts val="375"/>
              </a:spcBef>
              <a:spcAft>
                <a:spcPts val="0"/>
              </a:spcAft>
              <a:buSzPts val="1200"/>
              <a:buNone/>
              <a:defRPr sz="750"/>
            </a:lvl4pPr>
            <a:lvl5pPr marL="2286000" lvl="4" indent="-228600" algn="l">
              <a:lnSpc>
                <a:spcPct val="120000"/>
              </a:lnSpc>
              <a:spcBef>
                <a:spcPts val="375"/>
              </a:spcBef>
              <a:spcAft>
                <a:spcPts val="0"/>
              </a:spcAft>
              <a:buSzPts val="1200"/>
              <a:buNone/>
              <a:defRPr sz="750"/>
            </a:lvl5pPr>
            <a:lvl6pPr marL="2743200" lvl="5" indent="-228600" algn="l">
              <a:lnSpc>
                <a:spcPct val="120000"/>
              </a:lnSpc>
              <a:spcBef>
                <a:spcPts val="375"/>
              </a:spcBef>
              <a:spcAft>
                <a:spcPts val="0"/>
              </a:spcAft>
              <a:buSzPts val="1200"/>
              <a:buNone/>
              <a:defRPr sz="750"/>
            </a:lvl6pPr>
            <a:lvl7pPr marL="3200400" lvl="6" indent="-228600" algn="l">
              <a:lnSpc>
                <a:spcPct val="120000"/>
              </a:lnSpc>
              <a:spcBef>
                <a:spcPts val="375"/>
              </a:spcBef>
              <a:spcAft>
                <a:spcPts val="0"/>
              </a:spcAft>
              <a:buSzPts val="1200"/>
              <a:buNone/>
              <a:defRPr sz="750"/>
            </a:lvl7pPr>
            <a:lvl8pPr marL="3657600" lvl="7" indent="-228600" algn="l">
              <a:lnSpc>
                <a:spcPct val="120000"/>
              </a:lnSpc>
              <a:spcBef>
                <a:spcPts val="375"/>
              </a:spcBef>
              <a:spcAft>
                <a:spcPts val="0"/>
              </a:spcAft>
              <a:buSzPts val="1200"/>
              <a:buNone/>
              <a:defRPr sz="750"/>
            </a:lvl8pPr>
            <a:lvl9pPr marL="4114800" lvl="8" indent="-228600" algn="l">
              <a:lnSpc>
                <a:spcPct val="120000"/>
              </a:lnSpc>
              <a:spcBef>
                <a:spcPts val="375"/>
              </a:spcBef>
              <a:spcAft>
                <a:spcPts val="0"/>
              </a:spcAft>
              <a:buSzPts val="1200"/>
              <a:buNone/>
              <a:defRPr sz="750"/>
            </a:lvl9pPr>
          </a:lstStyle>
          <a:p>
            <a:endParaRPr/>
          </a:p>
        </p:txBody>
      </p:sp>
      <p:sp>
        <p:nvSpPr>
          <p:cNvPr id="119" name="Google Shape;119;p17"/>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514351" y="514350"/>
            <a:ext cx="7796030" cy="86397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405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8"/>
          <p:cNvSpPr txBox="1">
            <a:spLocks noGrp="1"/>
          </p:cNvSpPr>
          <p:nvPr>
            <p:ph type="body" idx="1"/>
          </p:nvPr>
        </p:nvSpPr>
        <p:spPr>
          <a:xfrm>
            <a:off x="514352" y="1547546"/>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880"/>
              <a:buNone/>
              <a:defRPr sz="180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25" name="Google Shape;125;p18"/>
          <p:cNvSpPr txBox="1">
            <a:spLocks noGrp="1"/>
          </p:cNvSpPr>
          <p:nvPr>
            <p:ph type="body" idx="2"/>
          </p:nvPr>
        </p:nvSpPr>
        <p:spPr>
          <a:xfrm>
            <a:off x="514352" y="1979744"/>
            <a:ext cx="2482596" cy="2051196"/>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26" name="Google Shape;126;p18"/>
          <p:cNvSpPr txBox="1">
            <a:spLocks noGrp="1"/>
          </p:cNvSpPr>
          <p:nvPr>
            <p:ph type="body" idx="3"/>
          </p:nvPr>
        </p:nvSpPr>
        <p:spPr>
          <a:xfrm>
            <a:off x="3175967" y="1547546"/>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880"/>
              <a:buNone/>
              <a:defRPr sz="180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27" name="Google Shape;127;p18"/>
          <p:cNvSpPr txBox="1">
            <a:spLocks noGrp="1"/>
          </p:cNvSpPr>
          <p:nvPr>
            <p:ph type="body" idx="4"/>
          </p:nvPr>
        </p:nvSpPr>
        <p:spPr>
          <a:xfrm>
            <a:off x="3175966" y="1979744"/>
            <a:ext cx="2482596" cy="2051196"/>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28" name="Google Shape;128;p18"/>
          <p:cNvSpPr txBox="1">
            <a:spLocks noGrp="1"/>
          </p:cNvSpPr>
          <p:nvPr>
            <p:ph type="body" idx="5"/>
          </p:nvPr>
        </p:nvSpPr>
        <p:spPr>
          <a:xfrm>
            <a:off x="5827785" y="1547546"/>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880"/>
              <a:buNone/>
              <a:defRPr sz="180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29" name="Google Shape;129;p18"/>
          <p:cNvSpPr txBox="1">
            <a:spLocks noGrp="1"/>
          </p:cNvSpPr>
          <p:nvPr>
            <p:ph type="body" idx="6"/>
          </p:nvPr>
        </p:nvSpPr>
        <p:spPr>
          <a:xfrm>
            <a:off x="5827785" y="1979744"/>
            <a:ext cx="2482596" cy="2051196"/>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30" name="Google Shape;130;p18"/>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1"/>
              </a:buClr>
              <a:buSzPts val="405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9"/>
          <p:cNvSpPr txBox="1">
            <a:spLocks noGrp="1"/>
          </p:cNvSpPr>
          <p:nvPr>
            <p:ph type="body" idx="1"/>
          </p:nvPr>
        </p:nvSpPr>
        <p:spPr>
          <a:xfrm>
            <a:off x="518880" y="2859769"/>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640"/>
              <a:buNone/>
              <a:defRPr sz="165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36" name="Google Shape;136;p19"/>
          <p:cNvSpPr>
            <a:spLocks noGrp="1"/>
          </p:cNvSpPr>
          <p:nvPr>
            <p:ph type="pic" idx="2"/>
          </p:nvPr>
        </p:nvSpPr>
        <p:spPr>
          <a:xfrm>
            <a:off x="514335" y="1547547"/>
            <a:ext cx="2482596" cy="1152544"/>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1pPr>
            <a:lvl2pPr marR="0" lvl="1"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2pPr>
            <a:lvl3pPr marR="0" lvl="2"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3pPr>
            <a:lvl4pPr marR="0" lvl="3"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4pPr>
            <a:lvl5pPr marR="0" lvl="4"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5pPr>
            <a:lvl6pPr marR="0" lvl="5"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6pPr>
            <a:lvl7pPr marR="0" lvl="6"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7pPr>
            <a:lvl8pPr marR="0" lvl="7"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8pPr>
            <a:lvl9pPr marR="0" lvl="8"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9pPr>
          </a:lstStyle>
          <a:p>
            <a:endParaRPr/>
          </a:p>
        </p:txBody>
      </p:sp>
      <p:sp>
        <p:nvSpPr>
          <p:cNvPr id="137" name="Google Shape;137;p19"/>
          <p:cNvSpPr txBox="1">
            <a:spLocks noGrp="1"/>
          </p:cNvSpPr>
          <p:nvPr>
            <p:ph type="body" idx="3"/>
          </p:nvPr>
        </p:nvSpPr>
        <p:spPr>
          <a:xfrm>
            <a:off x="518880" y="3291966"/>
            <a:ext cx="2482596" cy="738974"/>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38" name="Google Shape;138;p19"/>
          <p:cNvSpPr txBox="1">
            <a:spLocks noGrp="1"/>
          </p:cNvSpPr>
          <p:nvPr>
            <p:ph type="body" idx="4"/>
          </p:nvPr>
        </p:nvSpPr>
        <p:spPr>
          <a:xfrm>
            <a:off x="3178058" y="2859769"/>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640"/>
              <a:buNone/>
              <a:defRPr sz="165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39" name="Google Shape;139;p19"/>
          <p:cNvSpPr>
            <a:spLocks noGrp="1"/>
          </p:cNvSpPr>
          <p:nvPr>
            <p:ph type="pic" idx="5"/>
          </p:nvPr>
        </p:nvSpPr>
        <p:spPr>
          <a:xfrm>
            <a:off x="3176999" y="1547547"/>
            <a:ext cx="2482596" cy="1151428"/>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1pPr>
            <a:lvl2pPr marR="0" lvl="1"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2pPr>
            <a:lvl3pPr marR="0" lvl="2"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3pPr>
            <a:lvl4pPr marR="0" lvl="3"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4pPr>
            <a:lvl5pPr marR="0" lvl="4"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5pPr>
            <a:lvl6pPr marR="0" lvl="5"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6pPr>
            <a:lvl7pPr marR="0" lvl="6"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7pPr>
            <a:lvl8pPr marR="0" lvl="7"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8pPr>
            <a:lvl9pPr marR="0" lvl="8"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9pPr>
          </a:lstStyle>
          <a:p>
            <a:endParaRPr/>
          </a:p>
        </p:txBody>
      </p:sp>
      <p:sp>
        <p:nvSpPr>
          <p:cNvPr id="140" name="Google Shape;140;p19"/>
          <p:cNvSpPr txBox="1">
            <a:spLocks noGrp="1"/>
          </p:cNvSpPr>
          <p:nvPr>
            <p:ph type="body" idx="6"/>
          </p:nvPr>
        </p:nvSpPr>
        <p:spPr>
          <a:xfrm>
            <a:off x="3176999" y="3291965"/>
            <a:ext cx="2482596" cy="73897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41" name="Google Shape;141;p19"/>
          <p:cNvSpPr txBox="1">
            <a:spLocks noGrp="1"/>
          </p:cNvSpPr>
          <p:nvPr>
            <p:ph type="body" idx="7"/>
          </p:nvPr>
        </p:nvSpPr>
        <p:spPr>
          <a:xfrm>
            <a:off x="5826708" y="2859769"/>
            <a:ext cx="2482596" cy="432197"/>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750"/>
              </a:spcBef>
              <a:spcAft>
                <a:spcPts val="0"/>
              </a:spcAft>
              <a:buSzPts val="2640"/>
              <a:buNone/>
              <a:defRPr sz="165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142" name="Google Shape;142;p19"/>
          <p:cNvSpPr>
            <a:spLocks noGrp="1"/>
          </p:cNvSpPr>
          <p:nvPr>
            <p:ph type="pic" idx="8"/>
          </p:nvPr>
        </p:nvSpPr>
        <p:spPr>
          <a:xfrm>
            <a:off x="5826614" y="1547546"/>
            <a:ext cx="2482596" cy="1152897"/>
          </a:xfrm>
          <a:prstGeom prst="roundRect">
            <a:avLst>
              <a:gd name="adj" fmla="val 0"/>
            </a:avLst>
          </a:prstGeom>
          <a:noFill/>
          <a:ln w="57150" cap="flat" cmpd="thinThick">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1pPr>
            <a:lvl2pPr marR="0" lvl="1"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2pPr>
            <a:lvl3pPr marR="0" lvl="2"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3pPr>
            <a:lvl4pPr marR="0" lvl="3"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4pPr>
            <a:lvl5pPr marR="0" lvl="4"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5pPr>
            <a:lvl6pPr marR="0" lvl="5"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6pPr>
            <a:lvl7pPr marR="0" lvl="6"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7pPr>
            <a:lvl8pPr marR="0" lvl="7"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8pPr>
            <a:lvl9pPr marR="0" lvl="8" algn="l" rtl="0">
              <a:lnSpc>
                <a:spcPct val="120000"/>
              </a:lnSpc>
              <a:spcBef>
                <a:spcPts val="375"/>
              </a:spcBef>
              <a:spcAft>
                <a:spcPts val="0"/>
              </a:spcAft>
              <a:buClr>
                <a:schemeClr val="accent1"/>
              </a:buClr>
              <a:buSzPts val="1920"/>
              <a:buFont typeface="Arial"/>
              <a:buNone/>
              <a:defRPr sz="1200" b="0" i="0" u="none" strike="noStrike" cap="none">
                <a:solidFill>
                  <a:schemeClr val="dk1"/>
                </a:solidFill>
                <a:latin typeface="Impact"/>
                <a:ea typeface="Impact"/>
                <a:cs typeface="Impact"/>
                <a:sym typeface="Impact"/>
              </a:defRPr>
            </a:lvl9pPr>
          </a:lstStyle>
          <a:p>
            <a:endParaRPr/>
          </a:p>
        </p:txBody>
      </p:sp>
      <p:sp>
        <p:nvSpPr>
          <p:cNvPr id="143" name="Google Shape;143;p19"/>
          <p:cNvSpPr txBox="1">
            <a:spLocks noGrp="1"/>
          </p:cNvSpPr>
          <p:nvPr>
            <p:ph type="body" idx="9"/>
          </p:nvPr>
        </p:nvSpPr>
        <p:spPr>
          <a:xfrm>
            <a:off x="5826614" y="3291963"/>
            <a:ext cx="2482596" cy="73897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750"/>
              </a:spcBef>
              <a:spcAft>
                <a:spcPts val="0"/>
              </a:spcAft>
              <a:buSzPts val="1680"/>
              <a:buNone/>
              <a:defRPr sz="1050"/>
            </a:lvl1pPr>
            <a:lvl2pPr marL="914400" lvl="1" indent="-228600" algn="l">
              <a:lnSpc>
                <a:spcPct val="120000"/>
              </a:lnSpc>
              <a:spcBef>
                <a:spcPts val="375"/>
              </a:spcBef>
              <a:spcAft>
                <a:spcPts val="0"/>
              </a:spcAft>
              <a:buSzPts val="1440"/>
              <a:buNone/>
              <a:defRPr sz="900"/>
            </a:lvl2pPr>
            <a:lvl3pPr marL="1371600" lvl="2" indent="-228600" algn="l">
              <a:lnSpc>
                <a:spcPct val="120000"/>
              </a:lnSpc>
              <a:spcBef>
                <a:spcPts val="375"/>
              </a:spcBef>
              <a:spcAft>
                <a:spcPts val="0"/>
              </a:spcAft>
              <a:buSzPts val="1200"/>
              <a:buNone/>
              <a:defRPr sz="750"/>
            </a:lvl3pPr>
            <a:lvl4pPr marL="1828800" lvl="3" indent="-228600" algn="l">
              <a:lnSpc>
                <a:spcPct val="120000"/>
              </a:lnSpc>
              <a:spcBef>
                <a:spcPts val="375"/>
              </a:spcBef>
              <a:spcAft>
                <a:spcPts val="0"/>
              </a:spcAft>
              <a:buSzPts val="1080"/>
              <a:buNone/>
              <a:defRPr sz="675"/>
            </a:lvl4pPr>
            <a:lvl5pPr marL="2286000" lvl="4" indent="-228600" algn="l">
              <a:lnSpc>
                <a:spcPct val="120000"/>
              </a:lnSpc>
              <a:spcBef>
                <a:spcPts val="375"/>
              </a:spcBef>
              <a:spcAft>
                <a:spcPts val="0"/>
              </a:spcAft>
              <a:buSzPts val="1080"/>
              <a:buNone/>
              <a:defRPr sz="675"/>
            </a:lvl5pPr>
            <a:lvl6pPr marL="2743200" lvl="5" indent="-228600" algn="l">
              <a:lnSpc>
                <a:spcPct val="120000"/>
              </a:lnSpc>
              <a:spcBef>
                <a:spcPts val="375"/>
              </a:spcBef>
              <a:spcAft>
                <a:spcPts val="0"/>
              </a:spcAft>
              <a:buSzPts val="1080"/>
              <a:buNone/>
              <a:defRPr sz="675"/>
            </a:lvl6pPr>
            <a:lvl7pPr marL="3200400" lvl="6" indent="-228600" algn="l">
              <a:lnSpc>
                <a:spcPct val="120000"/>
              </a:lnSpc>
              <a:spcBef>
                <a:spcPts val="375"/>
              </a:spcBef>
              <a:spcAft>
                <a:spcPts val="0"/>
              </a:spcAft>
              <a:buSzPts val="1080"/>
              <a:buNone/>
              <a:defRPr sz="675"/>
            </a:lvl7pPr>
            <a:lvl8pPr marL="3657600" lvl="7" indent="-228600" algn="l">
              <a:lnSpc>
                <a:spcPct val="120000"/>
              </a:lnSpc>
              <a:spcBef>
                <a:spcPts val="375"/>
              </a:spcBef>
              <a:spcAft>
                <a:spcPts val="0"/>
              </a:spcAft>
              <a:buSzPts val="1080"/>
              <a:buNone/>
              <a:defRPr sz="675"/>
            </a:lvl8pPr>
            <a:lvl9pPr marL="4114800" lvl="8" indent="-228600" algn="l">
              <a:lnSpc>
                <a:spcPct val="120000"/>
              </a:lnSpc>
              <a:spcBef>
                <a:spcPts val="375"/>
              </a:spcBef>
              <a:spcAft>
                <a:spcPts val="0"/>
              </a:spcAft>
              <a:buSzPts val="1080"/>
              <a:buNone/>
              <a:defRPr sz="675"/>
            </a:lvl9pPr>
          </a:lstStyle>
          <a:p>
            <a:endParaRPr/>
          </a:p>
        </p:txBody>
      </p:sp>
      <p:sp>
        <p:nvSpPr>
          <p:cNvPr id="144" name="Google Shape;144;p19"/>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accent1"/>
              </a:buClr>
              <a:buSzPts val="405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rot="5400000">
            <a:off x="3170670" y="-1108772"/>
            <a:ext cx="2483393" cy="7796030"/>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150" name="Google Shape;150;p20"/>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rot="5400000">
            <a:off x="5702844" y="1423402"/>
            <a:ext cx="3516589" cy="16984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405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rot="5400000">
            <a:off x="1720218" y="-691517"/>
            <a:ext cx="3516589" cy="5928323"/>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156" name="Google Shape;156;p21"/>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1"/>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514351" y="1547547"/>
            <a:ext cx="7797662" cy="2483392"/>
          </a:xfrm>
          <a:prstGeom prst="rect">
            <a:avLst/>
          </a:prstGeom>
          <a:noFill/>
          <a:ln>
            <a:noFill/>
          </a:ln>
        </p:spPr>
        <p:txBody>
          <a:bodyPr spcFirstLastPara="1" wrap="square" lIns="91425" tIns="45700" rIns="91425" bIns="45700" anchor="ctr"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31" name="Google Shape;31;p3"/>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514351" y="1547547"/>
            <a:ext cx="7796030" cy="2483392"/>
          </a:xfrm>
          <a:prstGeom prst="rect">
            <a:avLst/>
          </a:prstGeom>
          <a:noFill/>
          <a:ln>
            <a:noFill/>
          </a:ln>
        </p:spPr>
        <p:txBody>
          <a:bodyPr spcFirstLastPara="1" wrap="square" lIns="91425" tIns="45700" rIns="91425" bIns="45700" anchor="ctr"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37" name="Google Shape;37;p4"/>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accent1"/>
              </a:buClr>
              <a:buSzPts val="3000"/>
              <a:buFont typeface="Impact"/>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 name="Google Shape;4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20000"/>
              </a:lnSpc>
              <a:spcBef>
                <a:spcPts val="0"/>
              </a:spcBef>
              <a:spcAft>
                <a:spcPts val="0"/>
              </a:spcAft>
              <a:buSzPts val="1400"/>
              <a:buChar char="●"/>
              <a:defRPr sz="1400"/>
            </a:lvl1pPr>
            <a:lvl2pPr marL="914400" lvl="1" indent="-304800" algn="l">
              <a:lnSpc>
                <a:spcPct val="120000"/>
              </a:lnSpc>
              <a:spcBef>
                <a:spcPts val="1600"/>
              </a:spcBef>
              <a:spcAft>
                <a:spcPts val="0"/>
              </a:spcAft>
              <a:buSzPts val="1200"/>
              <a:buChar char="○"/>
              <a:defRPr sz="1200"/>
            </a:lvl2pPr>
            <a:lvl3pPr marL="1371600" lvl="2" indent="-304800" algn="l">
              <a:lnSpc>
                <a:spcPct val="120000"/>
              </a:lnSpc>
              <a:spcBef>
                <a:spcPts val="1600"/>
              </a:spcBef>
              <a:spcAft>
                <a:spcPts val="0"/>
              </a:spcAft>
              <a:buSzPts val="1200"/>
              <a:buChar char="■"/>
              <a:defRPr sz="1200"/>
            </a:lvl3pPr>
            <a:lvl4pPr marL="1828800" lvl="3" indent="-304800" algn="l">
              <a:lnSpc>
                <a:spcPct val="120000"/>
              </a:lnSpc>
              <a:spcBef>
                <a:spcPts val="1600"/>
              </a:spcBef>
              <a:spcAft>
                <a:spcPts val="0"/>
              </a:spcAft>
              <a:buSzPts val="1200"/>
              <a:buChar char="●"/>
              <a:defRPr sz="1200"/>
            </a:lvl4pPr>
            <a:lvl5pPr marL="2286000" lvl="4" indent="-304800" algn="l">
              <a:lnSpc>
                <a:spcPct val="120000"/>
              </a:lnSpc>
              <a:spcBef>
                <a:spcPts val="1600"/>
              </a:spcBef>
              <a:spcAft>
                <a:spcPts val="0"/>
              </a:spcAft>
              <a:buSzPts val="1200"/>
              <a:buChar char="○"/>
              <a:defRPr sz="1200"/>
            </a:lvl5pPr>
            <a:lvl6pPr marL="2743200" lvl="5" indent="-304800" algn="l">
              <a:lnSpc>
                <a:spcPct val="120000"/>
              </a:lnSpc>
              <a:spcBef>
                <a:spcPts val="1600"/>
              </a:spcBef>
              <a:spcAft>
                <a:spcPts val="0"/>
              </a:spcAft>
              <a:buSzPts val="1200"/>
              <a:buChar char="■"/>
              <a:defRPr sz="1200"/>
            </a:lvl6pPr>
            <a:lvl7pPr marL="3200400" lvl="6" indent="-304800" algn="l">
              <a:lnSpc>
                <a:spcPct val="120000"/>
              </a:lnSpc>
              <a:spcBef>
                <a:spcPts val="1600"/>
              </a:spcBef>
              <a:spcAft>
                <a:spcPts val="0"/>
              </a:spcAft>
              <a:buSzPts val="1200"/>
              <a:buChar char="●"/>
              <a:defRPr sz="1200"/>
            </a:lvl7pPr>
            <a:lvl8pPr marL="3657600" lvl="7" indent="-304800" algn="l">
              <a:lnSpc>
                <a:spcPct val="120000"/>
              </a:lnSpc>
              <a:spcBef>
                <a:spcPts val="1600"/>
              </a:spcBef>
              <a:spcAft>
                <a:spcPts val="0"/>
              </a:spcAft>
              <a:buSzPts val="1200"/>
              <a:buChar char="○"/>
              <a:defRPr sz="1200"/>
            </a:lvl8pPr>
            <a:lvl9pPr marL="4114800" lvl="8" indent="-304800" algn="l">
              <a:lnSpc>
                <a:spcPct val="120000"/>
              </a:lnSpc>
              <a:spcBef>
                <a:spcPts val="1600"/>
              </a:spcBef>
              <a:spcAft>
                <a:spcPts val="1600"/>
              </a:spcAft>
              <a:buSzPts val="1200"/>
              <a:buChar char="■"/>
              <a:defRPr sz="1200"/>
            </a:lvl9pPr>
          </a:lstStyle>
          <a:p>
            <a:endParaRPr/>
          </a:p>
        </p:txBody>
      </p:sp>
      <p:sp>
        <p:nvSpPr>
          <p:cNvPr id="43" name="Google Shape;4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20000"/>
              </a:lnSpc>
              <a:spcBef>
                <a:spcPts val="0"/>
              </a:spcBef>
              <a:spcAft>
                <a:spcPts val="0"/>
              </a:spcAft>
              <a:buSzPts val="1400"/>
              <a:buChar char="●"/>
              <a:defRPr sz="1400"/>
            </a:lvl1pPr>
            <a:lvl2pPr marL="914400" lvl="1" indent="-304800" algn="l">
              <a:lnSpc>
                <a:spcPct val="120000"/>
              </a:lnSpc>
              <a:spcBef>
                <a:spcPts val="1600"/>
              </a:spcBef>
              <a:spcAft>
                <a:spcPts val="0"/>
              </a:spcAft>
              <a:buSzPts val="1200"/>
              <a:buChar char="○"/>
              <a:defRPr sz="1200"/>
            </a:lvl2pPr>
            <a:lvl3pPr marL="1371600" lvl="2" indent="-304800" algn="l">
              <a:lnSpc>
                <a:spcPct val="120000"/>
              </a:lnSpc>
              <a:spcBef>
                <a:spcPts val="1600"/>
              </a:spcBef>
              <a:spcAft>
                <a:spcPts val="0"/>
              </a:spcAft>
              <a:buSzPts val="1200"/>
              <a:buChar char="■"/>
              <a:defRPr sz="1200"/>
            </a:lvl3pPr>
            <a:lvl4pPr marL="1828800" lvl="3" indent="-304800" algn="l">
              <a:lnSpc>
                <a:spcPct val="120000"/>
              </a:lnSpc>
              <a:spcBef>
                <a:spcPts val="1600"/>
              </a:spcBef>
              <a:spcAft>
                <a:spcPts val="0"/>
              </a:spcAft>
              <a:buSzPts val="1200"/>
              <a:buChar char="●"/>
              <a:defRPr sz="1200"/>
            </a:lvl4pPr>
            <a:lvl5pPr marL="2286000" lvl="4" indent="-304800" algn="l">
              <a:lnSpc>
                <a:spcPct val="120000"/>
              </a:lnSpc>
              <a:spcBef>
                <a:spcPts val="1600"/>
              </a:spcBef>
              <a:spcAft>
                <a:spcPts val="0"/>
              </a:spcAft>
              <a:buSzPts val="1200"/>
              <a:buChar char="○"/>
              <a:defRPr sz="1200"/>
            </a:lvl5pPr>
            <a:lvl6pPr marL="2743200" lvl="5" indent="-304800" algn="l">
              <a:lnSpc>
                <a:spcPct val="120000"/>
              </a:lnSpc>
              <a:spcBef>
                <a:spcPts val="1600"/>
              </a:spcBef>
              <a:spcAft>
                <a:spcPts val="0"/>
              </a:spcAft>
              <a:buSzPts val="1200"/>
              <a:buChar char="■"/>
              <a:defRPr sz="1200"/>
            </a:lvl6pPr>
            <a:lvl7pPr marL="3200400" lvl="6" indent="-304800" algn="l">
              <a:lnSpc>
                <a:spcPct val="120000"/>
              </a:lnSpc>
              <a:spcBef>
                <a:spcPts val="1600"/>
              </a:spcBef>
              <a:spcAft>
                <a:spcPts val="0"/>
              </a:spcAft>
              <a:buSzPts val="1200"/>
              <a:buChar char="●"/>
              <a:defRPr sz="1200"/>
            </a:lvl7pPr>
            <a:lvl8pPr marL="3657600" lvl="7" indent="-304800" algn="l">
              <a:lnSpc>
                <a:spcPct val="120000"/>
              </a:lnSpc>
              <a:spcBef>
                <a:spcPts val="1600"/>
              </a:spcBef>
              <a:spcAft>
                <a:spcPts val="0"/>
              </a:spcAft>
              <a:buSzPts val="1200"/>
              <a:buChar char="○"/>
              <a:defRPr sz="1200"/>
            </a:lvl8pPr>
            <a:lvl9pPr marL="4114800" lvl="8" indent="-304800" algn="l">
              <a:lnSpc>
                <a:spcPct val="120000"/>
              </a:lnSpc>
              <a:spcBef>
                <a:spcPts val="1600"/>
              </a:spcBef>
              <a:spcAft>
                <a:spcPts val="1600"/>
              </a:spcAft>
              <a:buSzPts val="1200"/>
              <a:buChar char="■"/>
              <a:defRPr sz="1200"/>
            </a:lvl9pPr>
          </a:lstStyle>
          <a:p>
            <a:endParaRPr/>
          </a:p>
        </p:txBody>
      </p:sp>
      <p:sp>
        <p:nvSpPr>
          <p:cNvPr id="44" name="Google Shape;4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1pPr>
            <a:lvl2pPr marL="0" marR="0" lvl="1"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2pPr>
            <a:lvl3pPr marL="0" marR="0" lvl="2"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3pPr>
            <a:lvl4pPr marL="0" marR="0" lvl="3"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4pPr>
            <a:lvl5pPr marL="0" marR="0" lvl="4"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5pPr>
            <a:lvl6pPr marL="0" marR="0" lvl="5"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6pPr>
            <a:lvl7pPr marL="0" marR="0" lvl="6"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7pPr>
            <a:lvl8pPr marL="0" marR="0" lvl="7"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8pPr>
            <a:lvl9pPr marL="0" marR="0" lvl="8" indent="0" algn="r">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14351" y="514351"/>
            <a:ext cx="7796030" cy="239511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50"/>
              <a:buFont typeface="Impact"/>
              <a:buNone/>
              <a:defRPr sz="40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514351" y="2806700"/>
            <a:ext cx="7796030" cy="1229711"/>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750"/>
              </a:spcBef>
              <a:spcAft>
                <a:spcPts val="0"/>
              </a:spcAft>
              <a:buSzPts val="2400"/>
              <a:buNone/>
              <a:defRPr sz="1500">
                <a:solidFill>
                  <a:srgbClr val="7F7F7F"/>
                </a:solidFill>
              </a:defRPr>
            </a:lvl1pPr>
            <a:lvl2pPr marL="914400" lvl="1" indent="-228600" algn="l">
              <a:lnSpc>
                <a:spcPct val="120000"/>
              </a:lnSpc>
              <a:spcBef>
                <a:spcPts val="375"/>
              </a:spcBef>
              <a:spcAft>
                <a:spcPts val="0"/>
              </a:spcAft>
              <a:buSzPts val="2400"/>
              <a:buNone/>
              <a:defRPr sz="1500">
                <a:solidFill>
                  <a:srgbClr val="888888"/>
                </a:solidFill>
              </a:defRPr>
            </a:lvl2pPr>
            <a:lvl3pPr marL="1371600" lvl="2" indent="-228600" algn="l">
              <a:lnSpc>
                <a:spcPct val="120000"/>
              </a:lnSpc>
              <a:spcBef>
                <a:spcPts val="375"/>
              </a:spcBef>
              <a:spcAft>
                <a:spcPts val="0"/>
              </a:spcAft>
              <a:buSzPts val="2160"/>
              <a:buNone/>
              <a:defRPr sz="1350">
                <a:solidFill>
                  <a:srgbClr val="888888"/>
                </a:solidFill>
              </a:defRPr>
            </a:lvl3pPr>
            <a:lvl4pPr marL="1828800" lvl="3" indent="-228600" algn="l">
              <a:lnSpc>
                <a:spcPct val="120000"/>
              </a:lnSpc>
              <a:spcBef>
                <a:spcPts val="375"/>
              </a:spcBef>
              <a:spcAft>
                <a:spcPts val="0"/>
              </a:spcAft>
              <a:buSzPts val="1920"/>
              <a:buNone/>
              <a:defRPr sz="1200">
                <a:solidFill>
                  <a:srgbClr val="888888"/>
                </a:solidFill>
              </a:defRPr>
            </a:lvl4pPr>
            <a:lvl5pPr marL="2286000" lvl="4" indent="-228600" algn="l">
              <a:lnSpc>
                <a:spcPct val="120000"/>
              </a:lnSpc>
              <a:spcBef>
                <a:spcPts val="375"/>
              </a:spcBef>
              <a:spcAft>
                <a:spcPts val="0"/>
              </a:spcAft>
              <a:buSzPts val="1920"/>
              <a:buNone/>
              <a:defRPr sz="1200">
                <a:solidFill>
                  <a:srgbClr val="888888"/>
                </a:solidFill>
              </a:defRPr>
            </a:lvl5pPr>
            <a:lvl6pPr marL="2743200" lvl="5" indent="-228600" algn="l">
              <a:lnSpc>
                <a:spcPct val="120000"/>
              </a:lnSpc>
              <a:spcBef>
                <a:spcPts val="375"/>
              </a:spcBef>
              <a:spcAft>
                <a:spcPts val="0"/>
              </a:spcAft>
              <a:buSzPts val="1920"/>
              <a:buNone/>
              <a:defRPr sz="1200">
                <a:solidFill>
                  <a:srgbClr val="888888"/>
                </a:solidFill>
              </a:defRPr>
            </a:lvl6pPr>
            <a:lvl7pPr marL="3200400" lvl="6" indent="-228600" algn="l">
              <a:lnSpc>
                <a:spcPct val="120000"/>
              </a:lnSpc>
              <a:spcBef>
                <a:spcPts val="375"/>
              </a:spcBef>
              <a:spcAft>
                <a:spcPts val="0"/>
              </a:spcAft>
              <a:buSzPts val="1920"/>
              <a:buNone/>
              <a:defRPr sz="1200">
                <a:solidFill>
                  <a:srgbClr val="888888"/>
                </a:solidFill>
              </a:defRPr>
            </a:lvl7pPr>
            <a:lvl8pPr marL="3657600" lvl="7" indent="-228600" algn="l">
              <a:lnSpc>
                <a:spcPct val="120000"/>
              </a:lnSpc>
              <a:spcBef>
                <a:spcPts val="375"/>
              </a:spcBef>
              <a:spcAft>
                <a:spcPts val="0"/>
              </a:spcAft>
              <a:buSzPts val="1920"/>
              <a:buNone/>
              <a:defRPr sz="1200">
                <a:solidFill>
                  <a:srgbClr val="888888"/>
                </a:solidFill>
              </a:defRPr>
            </a:lvl8pPr>
            <a:lvl9pPr marL="4114800" lvl="8" indent="-228600" algn="l">
              <a:lnSpc>
                <a:spcPct val="120000"/>
              </a:lnSpc>
              <a:spcBef>
                <a:spcPts val="375"/>
              </a:spcBef>
              <a:spcAft>
                <a:spcPts val="0"/>
              </a:spcAft>
              <a:buSzPts val="1920"/>
              <a:buNone/>
              <a:defRPr sz="1200">
                <a:solidFill>
                  <a:srgbClr val="888888"/>
                </a:solidFill>
              </a:defRPr>
            </a:lvl9pPr>
          </a:lstStyle>
          <a:p>
            <a:endParaRPr/>
          </a:p>
        </p:txBody>
      </p:sp>
      <p:sp>
        <p:nvSpPr>
          <p:cNvPr id="52" name="Google Shape;52;p7"/>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514351" y="514350"/>
            <a:ext cx="7797662" cy="86860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514350" y="1547547"/>
            <a:ext cx="3816536" cy="2483392"/>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58" name="Google Shape;58;p8"/>
          <p:cNvSpPr txBox="1">
            <a:spLocks noGrp="1"/>
          </p:cNvSpPr>
          <p:nvPr>
            <p:ph type="body" idx="2"/>
          </p:nvPr>
        </p:nvSpPr>
        <p:spPr>
          <a:xfrm>
            <a:off x="4495478" y="1547547"/>
            <a:ext cx="3814904" cy="2483392"/>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59" name="Google Shape;59;p8"/>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514351" y="514350"/>
            <a:ext cx="7796030" cy="86860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688767" y="1547547"/>
            <a:ext cx="3642119" cy="50999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SzPts val="3120"/>
              <a:buNone/>
              <a:defRPr sz="195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65" name="Google Shape;65;p9"/>
          <p:cNvSpPr txBox="1">
            <a:spLocks noGrp="1"/>
          </p:cNvSpPr>
          <p:nvPr>
            <p:ph type="body" idx="2"/>
          </p:nvPr>
        </p:nvSpPr>
        <p:spPr>
          <a:xfrm>
            <a:off x="514352" y="2146300"/>
            <a:ext cx="3816534" cy="1884639"/>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66" name="Google Shape;66;p9"/>
          <p:cNvSpPr txBox="1">
            <a:spLocks noGrp="1"/>
          </p:cNvSpPr>
          <p:nvPr>
            <p:ph type="body" idx="3"/>
          </p:nvPr>
        </p:nvSpPr>
        <p:spPr>
          <a:xfrm>
            <a:off x="4663644" y="1547547"/>
            <a:ext cx="3648368" cy="50999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SzPts val="3120"/>
              <a:buNone/>
              <a:defRPr sz="1950" b="0">
                <a:solidFill>
                  <a:schemeClr val="accent1"/>
                </a:solidFill>
              </a:defRPr>
            </a:lvl1pPr>
            <a:lvl2pPr marL="914400" lvl="1" indent="-228600" algn="l">
              <a:lnSpc>
                <a:spcPct val="120000"/>
              </a:lnSpc>
              <a:spcBef>
                <a:spcPts val="375"/>
              </a:spcBef>
              <a:spcAft>
                <a:spcPts val="0"/>
              </a:spcAft>
              <a:buSzPts val="2400"/>
              <a:buNone/>
              <a:defRPr sz="1500" b="1"/>
            </a:lvl2pPr>
            <a:lvl3pPr marL="1371600" lvl="2" indent="-228600" algn="l">
              <a:lnSpc>
                <a:spcPct val="120000"/>
              </a:lnSpc>
              <a:spcBef>
                <a:spcPts val="375"/>
              </a:spcBef>
              <a:spcAft>
                <a:spcPts val="0"/>
              </a:spcAft>
              <a:buSzPts val="2160"/>
              <a:buNone/>
              <a:defRPr sz="1350" b="1"/>
            </a:lvl3pPr>
            <a:lvl4pPr marL="1828800" lvl="3" indent="-228600" algn="l">
              <a:lnSpc>
                <a:spcPct val="120000"/>
              </a:lnSpc>
              <a:spcBef>
                <a:spcPts val="375"/>
              </a:spcBef>
              <a:spcAft>
                <a:spcPts val="0"/>
              </a:spcAft>
              <a:buSzPts val="1920"/>
              <a:buNone/>
              <a:defRPr sz="1200" b="1"/>
            </a:lvl4pPr>
            <a:lvl5pPr marL="2286000" lvl="4" indent="-228600" algn="l">
              <a:lnSpc>
                <a:spcPct val="120000"/>
              </a:lnSpc>
              <a:spcBef>
                <a:spcPts val="375"/>
              </a:spcBef>
              <a:spcAft>
                <a:spcPts val="0"/>
              </a:spcAft>
              <a:buSzPts val="1920"/>
              <a:buNone/>
              <a:defRPr sz="1200" b="1"/>
            </a:lvl5pPr>
            <a:lvl6pPr marL="2743200" lvl="5" indent="-228600" algn="l">
              <a:lnSpc>
                <a:spcPct val="120000"/>
              </a:lnSpc>
              <a:spcBef>
                <a:spcPts val="375"/>
              </a:spcBef>
              <a:spcAft>
                <a:spcPts val="0"/>
              </a:spcAft>
              <a:buSzPts val="1920"/>
              <a:buNone/>
              <a:defRPr sz="1200" b="1"/>
            </a:lvl6pPr>
            <a:lvl7pPr marL="3200400" lvl="6" indent="-228600" algn="l">
              <a:lnSpc>
                <a:spcPct val="120000"/>
              </a:lnSpc>
              <a:spcBef>
                <a:spcPts val="375"/>
              </a:spcBef>
              <a:spcAft>
                <a:spcPts val="0"/>
              </a:spcAft>
              <a:buSzPts val="1920"/>
              <a:buNone/>
              <a:defRPr sz="1200" b="1"/>
            </a:lvl7pPr>
            <a:lvl8pPr marL="3657600" lvl="7" indent="-228600" algn="l">
              <a:lnSpc>
                <a:spcPct val="120000"/>
              </a:lnSpc>
              <a:spcBef>
                <a:spcPts val="375"/>
              </a:spcBef>
              <a:spcAft>
                <a:spcPts val="0"/>
              </a:spcAft>
              <a:buSzPts val="1920"/>
              <a:buNone/>
              <a:defRPr sz="1200" b="1"/>
            </a:lvl8pPr>
            <a:lvl9pPr marL="4114800" lvl="8" indent="-228600" algn="l">
              <a:lnSpc>
                <a:spcPct val="120000"/>
              </a:lnSpc>
              <a:spcBef>
                <a:spcPts val="375"/>
              </a:spcBef>
              <a:spcAft>
                <a:spcPts val="0"/>
              </a:spcAft>
              <a:buSzPts val="1920"/>
              <a:buNone/>
              <a:defRPr sz="1200" b="1"/>
            </a:lvl9pPr>
          </a:lstStyle>
          <a:p>
            <a:endParaRPr/>
          </a:p>
        </p:txBody>
      </p:sp>
      <p:sp>
        <p:nvSpPr>
          <p:cNvPr id="67" name="Google Shape;67;p9"/>
          <p:cNvSpPr txBox="1">
            <a:spLocks noGrp="1"/>
          </p:cNvSpPr>
          <p:nvPr>
            <p:ph type="body" idx="4"/>
          </p:nvPr>
        </p:nvSpPr>
        <p:spPr>
          <a:xfrm>
            <a:off x="4495477" y="2146300"/>
            <a:ext cx="3816535" cy="1884639"/>
          </a:xfrm>
          <a:prstGeom prst="rect">
            <a:avLst/>
          </a:prstGeom>
          <a:noFill/>
          <a:ln>
            <a:noFill/>
          </a:ln>
        </p:spPr>
        <p:txBody>
          <a:bodyPr spcFirstLastPara="1" wrap="square" lIns="91425" tIns="45700" rIns="91425" bIns="45700" anchor="t" anchorCtr="0">
            <a:noAutofit/>
          </a:bodyPr>
          <a:lstStyle>
            <a:lvl1pPr marL="457200" lvl="0" indent="-411480" algn="l">
              <a:lnSpc>
                <a:spcPct val="120000"/>
              </a:lnSpc>
              <a:spcBef>
                <a:spcPts val="750"/>
              </a:spcBef>
              <a:spcAft>
                <a:spcPts val="0"/>
              </a:spcAft>
              <a:buSzPts val="2880"/>
              <a:buChar char="•"/>
              <a:defRPr/>
            </a:lvl1pPr>
            <a:lvl2pPr marL="914400" lvl="1" indent="-411480" algn="l">
              <a:lnSpc>
                <a:spcPct val="120000"/>
              </a:lnSpc>
              <a:spcBef>
                <a:spcPts val="375"/>
              </a:spcBef>
              <a:spcAft>
                <a:spcPts val="0"/>
              </a:spcAft>
              <a:buSzPts val="2880"/>
              <a:buChar char="•"/>
              <a:defRPr/>
            </a:lvl2pPr>
            <a:lvl3pPr marL="1371600" lvl="2" indent="-411480" algn="l">
              <a:lnSpc>
                <a:spcPct val="120000"/>
              </a:lnSpc>
              <a:spcBef>
                <a:spcPts val="375"/>
              </a:spcBef>
              <a:spcAft>
                <a:spcPts val="0"/>
              </a:spcAft>
              <a:buSzPts val="2880"/>
              <a:buChar char="•"/>
              <a:defRPr/>
            </a:lvl3pPr>
            <a:lvl4pPr marL="1828800" lvl="3" indent="-411480" algn="l">
              <a:lnSpc>
                <a:spcPct val="120000"/>
              </a:lnSpc>
              <a:spcBef>
                <a:spcPts val="375"/>
              </a:spcBef>
              <a:spcAft>
                <a:spcPts val="0"/>
              </a:spcAft>
              <a:buSzPts val="2880"/>
              <a:buChar char="•"/>
              <a:defRPr/>
            </a:lvl4pPr>
            <a:lvl5pPr marL="2286000" lvl="4" indent="-411479" algn="l">
              <a:lnSpc>
                <a:spcPct val="120000"/>
              </a:lnSpc>
              <a:spcBef>
                <a:spcPts val="375"/>
              </a:spcBef>
              <a:spcAft>
                <a:spcPts val="0"/>
              </a:spcAft>
              <a:buSzPts val="2880"/>
              <a:buChar char="•"/>
              <a:defRPr/>
            </a:lvl5pPr>
            <a:lvl6pPr marL="2743200" lvl="5" indent="-411479" algn="l">
              <a:lnSpc>
                <a:spcPct val="120000"/>
              </a:lnSpc>
              <a:spcBef>
                <a:spcPts val="375"/>
              </a:spcBef>
              <a:spcAft>
                <a:spcPts val="0"/>
              </a:spcAft>
              <a:buSzPts val="2880"/>
              <a:buChar char="•"/>
              <a:defRPr/>
            </a:lvl6pPr>
            <a:lvl7pPr marL="3200400" lvl="6" indent="-411479" algn="l">
              <a:lnSpc>
                <a:spcPct val="120000"/>
              </a:lnSpc>
              <a:spcBef>
                <a:spcPts val="375"/>
              </a:spcBef>
              <a:spcAft>
                <a:spcPts val="0"/>
              </a:spcAft>
              <a:buSzPts val="2880"/>
              <a:buChar char="•"/>
              <a:defRPr/>
            </a:lvl7pPr>
            <a:lvl8pPr marL="3657600" lvl="7" indent="-411479" algn="l">
              <a:lnSpc>
                <a:spcPct val="120000"/>
              </a:lnSpc>
              <a:spcBef>
                <a:spcPts val="375"/>
              </a:spcBef>
              <a:spcAft>
                <a:spcPts val="0"/>
              </a:spcAft>
              <a:buSzPts val="2880"/>
              <a:buChar char="•"/>
              <a:defRPr/>
            </a:lvl8pPr>
            <a:lvl9pPr marL="4114800" lvl="8" indent="-411479" algn="l">
              <a:lnSpc>
                <a:spcPct val="120000"/>
              </a:lnSpc>
              <a:spcBef>
                <a:spcPts val="375"/>
              </a:spcBef>
              <a:spcAft>
                <a:spcPts val="0"/>
              </a:spcAft>
              <a:buSzPts val="2880"/>
              <a:buChar char="•"/>
              <a:defRPr/>
            </a:lvl9pPr>
          </a:lstStyle>
          <a:p>
            <a:endParaRPr/>
          </a:p>
        </p:txBody>
      </p:sp>
      <p:sp>
        <p:nvSpPr>
          <p:cNvPr id="68" name="Google Shape;68;p9"/>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1"/>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5C0607"/>
              </a:buClr>
              <a:buSzPts val="2400"/>
              <a:buFont typeface="Impact"/>
              <a:buNone/>
              <a:defRPr/>
            </a:lvl1pPr>
            <a:lvl2pPr marL="0" lvl="1" indent="0" algn="r">
              <a:spcBef>
                <a:spcPts val="0"/>
              </a:spcBef>
              <a:spcAft>
                <a:spcPts val="0"/>
              </a:spcAft>
              <a:buClr>
                <a:srgbClr val="5C0607"/>
              </a:buClr>
              <a:buSzPts val="2400"/>
              <a:buFont typeface="Impact"/>
              <a:buNone/>
              <a:defRPr/>
            </a:lvl2pPr>
            <a:lvl3pPr marL="0" lvl="2" indent="0" algn="r">
              <a:spcBef>
                <a:spcPts val="0"/>
              </a:spcBef>
              <a:spcAft>
                <a:spcPts val="0"/>
              </a:spcAft>
              <a:buClr>
                <a:srgbClr val="5C0607"/>
              </a:buClr>
              <a:buSzPts val="2400"/>
              <a:buFont typeface="Impact"/>
              <a:buNone/>
              <a:defRPr/>
            </a:lvl3pPr>
            <a:lvl4pPr marL="0" lvl="3" indent="0" algn="r">
              <a:spcBef>
                <a:spcPts val="0"/>
              </a:spcBef>
              <a:spcAft>
                <a:spcPts val="0"/>
              </a:spcAft>
              <a:buClr>
                <a:srgbClr val="5C0607"/>
              </a:buClr>
              <a:buSzPts val="2400"/>
              <a:buFont typeface="Impact"/>
              <a:buNone/>
              <a:defRPr/>
            </a:lvl4pPr>
            <a:lvl5pPr marL="0" lvl="4" indent="0" algn="r">
              <a:spcBef>
                <a:spcPts val="0"/>
              </a:spcBef>
              <a:spcAft>
                <a:spcPts val="0"/>
              </a:spcAft>
              <a:buClr>
                <a:srgbClr val="5C0607"/>
              </a:buClr>
              <a:buSzPts val="2400"/>
              <a:buFont typeface="Impact"/>
              <a:buNone/>
              <a:defRPr/>
            </a:lvl5pPr>
            <a:lvl6pPr marL="0" lvl="5" indent="0" algn="r">
              <a:spcBef>
                <a:spcPts val="0"/>
              </a:spcBef>
              <a:spcAft>
                <a:spcPts val="0"/>
              </a:spcAft>
              <a:buClr>
                <a:srgbClr val="5C0607"/>
              </a:buClr>
              <a:buSzPts val="2400"/>
              <a:buFont typeface="Impact"/>
              <a:buNone/>
              <a:defRPr/>
            </a:lvl6pPr>
            <a:lvl7pPr marL="0" lvl="6" indent="0" algn="r">
              <a:spcBef>
                <a:spcPts val="0"/>
              </a:spcBef>
              <a:spcAft>
                <a:spcPts val="0"/>
              </a:spcAft>
              <a:buClr>
                <a:srgbClr val="5C0607"/>
              </a:buClr>
              <a:buSzPts val="2400"/>
              <a:buFont typeface="Impact"/>
              <a:buNone/>
              <a:defRPr/>
            </a:lvl7pPr>
            <a:lvl8pPr marL="0" lvl="7" indent="0" algn="r">
              <a:spcBef>
                <a:spcPts val="0"/>
              </a:spcBef>
              <a:spcAft>
                <a:spcPts val="0"/>
              </a:spcAft>
              <a:buClr>
                <a:srgbClr val="5C0607"/>
              </a:buClr>
              <a:buSzPts val="2400"/>
              <a:buFont typeface="Impact"/>
              <a:buNone/>
              <a:defRPr/>
            </a:lvl8pPr>
            <a:lvl9pPr marL="0" lvl="8" indent="0" algn="r">
              <a:spcBef>
                <a:spcPts val="0"/>
              </a:spcBef>
              <a:spcAft>
                <a:spcPts val="0"/>
              </a:spcAft>
              <a:buClr>
                <a:srgbClr val="5C0607"/>
              </a:buClr>
              <a:buSzPts val="2400"/>
              <a:buFont typeface="Impac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1">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Brickwork-HD-R1a.jpg"/>
          <p:cNvPicPr preferRelativeResize="0"/>
          <p:nvPr/>
        </p:nvPicPr>
        <p:blipFill rotWithShape="1">
          <a:blip r:embed="rId22">
            <a:alphaModFix/>
          </a:blip>
          <a:srcRect/>
          <a:stretch/>
        </p:blipFill>
        <p:spPr>
          <a:xfrm>
            <a:off x="0" y="0"/>
            <a:ext cx="9144000" cy="5143500"/>
          </a:xfrm>
          <a:prstGeom prst="rect">
            <a:avLst/>
          </a:prstGeom>
          <a:noFill/>
          <a:ln>
            <a:noFill/>
          </a:ln>
        </p:spPr>
      </p:pic>
      <p:grpSp>
        <p:nvGrpSpPr>
          <p:cNvPr id="7" name="Google Shape;7;p1"/>
          <p:cNvGrpSpPr/>
          <p:nvPr/>
        </p:nvGrpSpPr>
        <p:grpSpPr>
          <a:xfrm>
            <a:off x="-19048" y="0"/>
            <a:ext cx="9004013" cy="4983061"/>
            <a:chOff x="-25397" y="0"/>
            <a:chExt cx="12005350" cy="6644081"/>
          </a:xfrm>
        </p:grpSpPr>
        <p:sp>
          <p:nvSpPr>
            <p:cNvPr id="8" name="Google Shape;8;p1"/>
            <p:cNvSpPr/>
            <p:nvPr/>
          </p:nvSpPr>
          <p:spPr>
            <a:xfrm>
              <a:off x="1" y="0"/>
              <a:ext cx="11979952" cy="6644081"/>
            </a:xfrm>
            <a:prstGeom prst="rect">
              <a:avLst/>
            </a:prstGeom>
            <a:blipFill rotWithShape="1">
              <a:blip r:embed="rId21">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050"/>
              <a:buFont typeface="Impact"/>
              <a:buNone/>
              <a:defRPr sz="405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514351" y="1547547"/>
            <a:ext cx="7797662" cy="2483392"/>
          </a:xfrm>
          <a:prstGeom prst="rect">
            <a:avLst/>
          </a:prstGeom>
          <a:noFill/>
          <a:ln>
            <a:noFill/>
          </a:ln>
        </p:spPr>
        <p:txBody>
          <a:bodyPr spcFirstLastPara="1" wrap="square" lIns="91425" tIns="45700" rIns="91425" bIns="45700" anchor="ctr" anchorCtr="0">
            <a:noAutofit/>
          </a:bodyPr>
          <a:lstStyle>
            <a:lvl1pPr marL="457200" marR="0" lvl="0" indent="-381000" algn="l" rtl="0">
              <a:lnSpc>
                <a:spcPct val="120000"/>
              </a:lnSpc>
              <a:spcBef>
                <a:spcPts val="750"/>
              </a:spcBef>
              <a:spcAft>
                <a:spcPts val="0"/>
              </a:spcAft>
              <a:buClr>
                <a:schemeClr val="accent1"/>
              </a:buClr>
              <a:buSzPts val="2400"/>
              <a:buFont typeface="Arial"/>
              <a:buChar char="•"/>
              <a:defRPr sz="1500" b="0" i="0" u="none" strike="noStrike" cap="none">
                <a:solidFill>
                  <a:schemeClr val="dk1"/>
                </a:solidFill>
                <a:latin typeface="Impact"/>
                <a:ea typeface="Impact"/>
                <a:cs typeface="Impact"/>
                <a:sym typeface="Impact"/>
              </a:defRPr>
            </a:lvl1pPr>
            <a:lvl2pPr marL="914400" marR="0" lvl="1" indent="-365760" algn="l" rtl="0">
              <a:lnSpc>
                <a:spcPct val="120000"/>
              </a:lnSpc>
              <a:spcBef>
                <a:spcPts val="375"/>
              </a:spcBef>
              <a:spcAft>
                <a:spcPts val="0"/>
              </a:spcAft>
              <a:buClr>
                <a:schemeClr val="accent1"/>
              </a:buClr>
              <a:buSzPts val="2160"/>
              <a:buFont typeface="Arial"/>
              <a:buChar char="•"/>
              <a:defRPr sz="1350" b="0" i="0" u="none" strike="noStrike" cap="none">
                <a:solidFill>
                  <a:schemeClr val="dk1"/>
                </a:solidFill>
                <a:latin typeface="Impact"/>
                <a:ea typeface="Impact"/>
                <a:cs typeface="Impact"/>
                <a:sym typeface="Impact"/>
              </a:defRPr>
            </a:lvl2pPr>
            <a:lvl3pPr marL="1371600" marR="0" lvl="2" indent="-350519" algn="l" rtl="0">
              <a:lnSpc>
                <a:spcPct val="120000"/>
              </a:lnSpc>
              <a:spcBef>
                <a:spcPts val="375"/>
              </a:spcBef>
              <a:spcAft>
                <a:spcPts val="0"/>
              </a:spcAft>
              <a:buClr>
                <a:schemeClr val="accent1"/>
              </a:buClr>
              <a:buSzPts val="1920"/>
              <a:buFont typeface="Arial"/>
              <a:buChar char="•"/>
              <a:defRPr sz="1200" b="0" i="0" u="none" strike="noStrike" cap="none">
                <a:solidFill>
                  <a:schemeClr val="dk1"/>
                </a:solidFill>
                <a:latin typeface="Impact"/>
                <a:ea typeface="Impact"/>
                <a:cs typeface="Impact"/>
                <a:sym typeface="Impact"/>
              </a:defRPr>
            </a:lvl3pPr>
            <a:lvl4pPr marL="1828800" marR="0" lvl="3" indent="-335280"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4pPr>
            <a:lvl5pPr marL="2286000" marR="0" lvl="4" indent="-335279"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5pPr>
            <a:lvl6pPr marL="2743200" marR="0" lvl="5" indent="-335279"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6pPr>
            <a:lvl7pPr marL="3200400" marR="0" lvl="6" indent="-335279"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7pPr>
            <a:lvl8pPr marL="3657600" marR="0" lvl="7" indent="-335279"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8pPr>
            <a:lvl9pPr marL="4114800" marR="0" lvl="8" indent="-335279" algn="l" rtl="0">
              <a:lnSpc>
                <a:spcPct val="120000"/>
              </a:lnSpc>
              <a:spcBef>
                <a:spcPts val="375"/>
              </a:spcBef>
              <a:spcAft>
                <a:spcPts val="0"/>
              </a:spcAft>
              <a:buClr>
                <a:schemeClr val="accent1"/>
              </a:buClr>
              <a:buSzPts val="1680"/>
              <a:buFont typeface="Arial"/>
              <a:buChar char="•"/>
              <a:defRPr sz="1050" b="0" i="0" u="none" strike="noStrike" cap="none">
                <a:solidFill>
                  <a:schemeClr val="dk1"/>
                </a:solidFill>
                <a:latin typeface="Impact"/>
                <a:ea typeface="Impact"/>
                <a:cs typeface="Impact"/>
                <a:sym typeface="Impact"/>
              </a:defRPr>
            </a:lvl9pPr>
          </a:lstStyle>
          <a:p>
            <a:endParaRPr/>
          </a:p>
        </p:txBody>
      </p:sp>
      <p:sp>
        <p:nvSpPr>
          <p:cNvPr id="13" name="Google Shape;13;p1"/>
          <p:cNvSpPr txBox="1">
            <a:spLocks noGrp="1"/>
          </p:cNvSpPr>
          <p:nvPr>
            <p:ph type="dt" idx="10"/>
          </p:nvPr>
        </p:nvSpPr>
        <p:spPr>
          <a:xfrm>
            <a:off x="5473562" y="4318000"/>
            <a:ext cx="2838450" cy="373853"/>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4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1"/>
          <p:cNvSpPr txBox="1">
            <a:spLocks noGrp="1"/>
          </p:cNvSpPr>
          <p:nvPr>
            <p:ph type="ftr" idx="11"/>
          </p:nvPr>
        </p:nvSpPr>
        <p:spPr>
          <a:xfrm>
            <a:off x="514351" y="4318000"/>
            <a:ext cx="4124789" cy="37385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0" i="0" u="none" strike="noStrike" cap="none">
                <a:solidFill>
                  <a:srgbClr val="5C0607"/>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1"/>
          <p:cNvSpPr txBox="1">
            <a:spLocks noGrp="1"/>
          </p:cNvSpPr>
          <p:nvPr>
            <p:ph type="sldNum" idx="12"/>
          </p:nvPr>
        </p:nvSpPr>
        <p:spPr>
          <a:xfrm>
            <a:off x="4715341" y="4318000"/>
            <a:ext cx="680390" cy="37385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1pPr>
            <a:lvl2pPr marL="0" marR="0" lvl="1"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2pPr>
            <a:lvl3pPr marL="0" marR="0" lvl="2"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3pPr>
            <a:lvl4pPr marL="0" marR="0" lvl="3"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4pPr>
            <a:lvl5pPr marL="0" marR="0" lvl="4"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5pPr>
            <a:lvl6pPr marL="0" marR="0" lvl="5"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6pPr>
            <a:lvl7pPr marL="0" marR="0" lvl="6"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7pPr>
            <a:lvl8pPr marL="0" marR="0" lvl="7"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8pPr>
            <a:lvl9pPr marL="0" marR="0" lvl="8" indent="0" algn="r" rtl="0">
              <a:spcBef>
                <a:spcPts val="0"/>
              </a:spcBef>
              <a:spcAft>
                <a:spcPts val="0"/>
              </a:spcAft>
              <a:buClr>
                <a:srgbClr val="5C0607"/>
              </a:buClr>
              <a:buSzPts val="2400"/>
              <a:buFont typeface="Impact"/>
              <a:buNone/>
              <a:defRPr sz="2400" b="0" i="0" u="none" strike="noStrike" cap="none">
                <a:solidFill>
                  <a:srgbClr val="5C0607"/>
                </a:solidFill>
                <a:latin typeface="Impact"/>
                <a:ea typeface="Impact"/>
                <a:cs typeface="Impact"/>
                <a:sym typeface="Impac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p22"/>
          <p:cNvSpPr txBox="1"/>
          <p:nvPr/>
        </p:nvSpPr>
        <p:spPr>
          <a:xfrm>
            <a:off x="741606" y="2512679"/>
            <a:ext cx="6898500" cy="1214387"/>
          </a:xfrm>
          <a:prstGeom prst="rect">
            <a:avLst/>
          </a:prstGeom>
          <a:solidFill>
            <a:schemeClr val="accent1">
              <a:lumMod val="75000"/>
            </a:schemeClr>
          </a:solid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999999"/>
              </a:buClr>
              <a:buSzPts val="1800"/>
              <a:buFont typeface="Impact"/>
              <a:buNone/>
            </a:pPr>
            <a:r>
              <a:rPr lang="en-US" sz="1800" dirty="0">
                <a:solidFill>
                  <a:schemeClr val="bg1"/>
                </a:solidFill>
                <a:latin typeface="Impact"/>
                <a:ea typeface="Impact"/>
                <a:cs typeface="Impact"/>
                <a:sym typeface="Impact"/>
              </a:rPr>
              <a:t>Presented by The Crazy Saturdays</a:t>
            </a:r>
            <a:endParaRPr sz="1800" dirty="0">
              <a:solidFill>
                <a:schemeClr val="bg1"/>
              </a:solidFill>
              <a:latin typeface="Impact"/>
              <a:ea typeface="Impact"/>
              <a:cs typeface="Impact"/>
              <a:sym typeface="Impact"/>
            </a:endParaRPr>
          </a:p>
          <a:p>
            <a:pPr marL="0" marR="0" lvl="0" indent="0" algn="ctr" rtl="0">
              <a:spcBef>
                <a:spcPts val="0"/>
              </a:spcBef>
              <a:spcAft>
                <a:spcPts val="0"/>
              </a:spcAft>
              <a:buClr>
                <a:srgbClr val="999999"/>
              </a:buClr>
              <a:buSzPts val="1800"/>
              <a:buFont typeface="Impact"/>
              <a:buNone/>
            </a:pPr>
            <a:r>
              <a:rPr lang="en-US" sz="1800" dirty="0">
                <a:solidFill>
                  <a:schemeClr val="bg1"/>
                </a:solidFill>
                <a:latin typeface="Impact"/>
                <a:ea typeface="Impact"/>
                <a:cs typeface="Impact"/>
                <a:sym typeface="Impact"/>
              </a:rPr>
              <a:t>Timothy Rivers, Charlie Lee, Maria Ng, Sabrinia Crouch</a:t>
            </a:r>
            <a:br>
              <a:rPr lang="en-US" sz="1800" b="0" i="0" u="none" strike="noStrike" cap="none" dirty="0">
                <a:solidFill>
                  <a:schemeClr val="bg1"/>
                </a:solidFill>
                <a:latin typeface="Impact"/>
                <a:ea typeface="Impact"/>
                <a:cs typeface="Impact"/>
                <a:sym typeface="Impact"/>
              </a:rPr>
            </a:br>
            <a:r>
              <a:rPr lang="en-US" sz="1800" b="0" i="0" u="none" strike="noStrike" cap="none" dirty="0">
                <a:solidFill>
                  <a:schemeClr val="bg1"/>
                </a:solidFill>
                <a:latin typeface="Impact"/>
                <a:ea typeface="Impact"/>
                <a:cs typeface="Impact"/>
                <a:sym typeface="Impact"/>
              </a:rPr>
              <a:t>Client: Potential Movie Producer-William Moneybags</a:t>
            </a:r>
            <a:br>
              <a:rPr lang="en-US" sz="1800" b="0" i="0" u="none" strike="noStrike" cap="none" dirty="0">
                <a:solidFill>
                  <a:schemeClr val="bg1"/>
                </a:solidFill>
                <a:latin typeface="Impact"/>
                <a:ea typeface="Impact"/>
                <a:cs typeface="Impact"/>
                <a:sym typeface="Impact"/>
              </a:rPr>
            </a:br>
            <a:r>
              <a:rPr lang="en-US" sz="1800" dirty="0">
                <a:solidFill>
                  <a:schemeClr val="bg1"/>
                </a:solidFill>
                <a:latin typeface="Impact"/>
                <a:ea typeface="Impact"/>
                <a:cs typeface="Impact"/>
                <a:sym typeface="Impact"/>
              </a:rPr>
              <a:t>18 Dec 2019</a:t>
            </a:r>
            <a:endParaRPr sz="1800" b="0" i="0" u="none" strike="noStrike" cap="none" dirty="0">
              <a:solidFill>
                <a:schemeClr val="bg1"/>
              </a:solidFill>
              <a:latin typeface="Impact"/>
              <a:ea typeface="Impact"/>
              <a:cs typeface="Impact"/>
              <a:sym typeface="Impact"/>
            </a:endParaRPr>
          </a:p>
        </p:txBody>
      </p:sp>
      <p:sp>
        <p:nvSpPr>
          <p:cNvPr id="163" name="Google Shape;163;p22"/>
          <p:cNvSpPr txBox="1">
            <a:spLocks noGrp="1"/>
          </p:cNvSpPr>
          <p:nvPr>
            <p:ph type="ctrTitle"/>
          </p:nvPr>
        </p:nvSpPr>
        <p:spPr>
          <a:xfrm>
            <a:off x="76843" y="2512679"/>
            <a:ext cx="8006700" cy="691563"/>
          </a:xfrm>
          <a:prstGeom prst="rect">
            <a:avLst/>
          </a:prstGeom>
          <a:noFill/>
          <a:ln>
            <a:noFill/>
          </a:ln>
        </p:spPr>
        <p:txBody>
          <a:bodyPr spcFirstLastPara="1" wrap="square" lIns="91425" tIns="91425" rIns="91425" bIns="91425" anchor="b" anchorCtr="0">
            <a:noAutofit/>
          </a:bodyPr>
          <a:lstStyle/>
          <a:p>
            <a:pPr lvl="0" algn="ctr">
              <a:lnSpc>
                <a:spcPct val="120000"/>
              </a:lnSpc>
              <a:buSzPts val="3360"/>
            </a:pPr>
            <a:r>
              <a:rPr lang="en-US" sz="3200" dirty="0"/>
              <a:t>The Man Who Loved His Little Girl </a:t>
            </a:r>
            <a:br>
              <a:rPr lang="en-US" sz="3200" dirty="0"/>
            </a:br>
            <a:r>
              <a:rPr lang="en-US" sz="3200" dirty="0"/>
              <a:t> </a:t>
            </a:r>
          </a:p>
        </p:txBody>
      </p:sp>
      <p:pic>
        <p:nvPicPr>
          <p:cNvPr id="5" name="Picture 4">
            <a:extLst>
              <a:ext uri="{FF2B5EF4-FFF2-40B4-BE49-F238E27FC236}">
                <a16:creationId xmlns:a16="http://schemas.microsoft.com/office/drawing/2014/main" id="{FCE3AEC2-07C5-46F7-A67C-F84A5AC6CF4A}"/>
              </a:ext>
            </a:extLst>
          </p:cNvPr>
          <p:cNvPicPr>
            <a:picLocks noChangeAspect="1"/>
          </p:cNvPicPr>
          <p:nvPr/>
        </p:nvPicPr>
        <p:blipFill>
          <a:blip r:embed="rId3"/>
          <a:stretch>
            <a:fillRect/>
          </a:stretch>
        </p:blipFill>
        <p:spPr>
          <a:xfrm>
            <a:off x="3385618" y="553091"/>
            <a:ext cx="1389150" cy="139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3B47-774A-4A12-969C-F34E3580D457}"/>
              </a:ext>
            </a:extLst>
          </p:cNvPr>
          <p:cNvSpPr>
            <a:spLocks noGrp="1"/>
          </p:cNvSpPr>
          <p:nvPr>
            <p:ph type="title"/>
          </p:nvPr>
        </p:nvSpPr>
        <p:spPr>
          <a:xfrm>
            <a:off x="0" y="0"/>
            <a:ext cx="7797662" cy="863974"/>
          </a:xfrm>
        </p:spPr>
        <p:txBody>
          <a:bodyPr/>
          <a:lstStyle/>
          <a:p>
            <a:r>
              <a:rPr lang="en-US" sz="3200" dirty="0"/>
              <a:t>Predicting Revenue- </a:t>
            </a:r>
            <a:r>
              <a:rPr lang="en-US" sz="3200" dirty="0" err="1"/>
              <a:t>Budget_linear</a:t>
            </a:r>
            <a:r>
              <a:rPr lang="en-US" sz="3200" dirty="0"/>
              <a:t> model</a:t>
            </a:r>
          </a:p>
        </p:txBody>
      </p:sp>
      <p:sp>
        <p:nvSpPr>
          <p:cNvPr id="3" name="Text Placeholder 2">
            <a:extLst>
              <a:ext uri="{FF2B5EF4-FFF2-40B4-BE49-F238E27FC236}">
                <a16:creationId xmlns:a16="http://schemas.microsoft.com/office/drawing/2014/main" id="{ED3D5EB6-FA60-4919-8C93-77ED0A4CC506}"/>
              </a:ext>
            </a:extLst>
          </p:cNvPr>
          <p:cNvSpPr>
            <a:spLocks noGrp="1"/>
          </p:cNvSpPr>
          <p:nvPr>
            <p:ph type="body" idx="1"/>
          </p:nvPr>
        </p:nvSpPr>
        <p:spPr>
          <a:xfrm>
            <a:off x="0" y="724104"/>
            <a:ext cx="2828204" cy="2483392"/>
          </a:xfrm>
        </p:spPr>
        <p:txBody>
          <a:bodyPr/>
          <a:lstStyle/>
          <a:p>
            <a:r>
              <a:rPr lang="en-US" dirty="0">
                <a:latin typeface="+mj-lt"/>
              </a:rPr>
              <a:t>As suggested by the previous scatterplots, the linear model is a poor fit. Although  it is marginally significant, it has a very  poor R</a:t>
            </a:r>
            <a:r>
              <a:rPr lang="en-US" baseline="30000" dirty="0">
                <a:latin typeface="+mj-lt"/>
              </a:rPr>
              <a:t>2</a:t>
            </a:r>
          </a:p>
        </p:txBody>
      </p:sp>
      <p:sp>
        <p:nvSpPr>
          <p:cNvPr id="4" name="Rectangle 3">
            <a:extLst>
              <a:ext uri="{FF2B5EF4-FFF2-40B4-BE49-F238E27FC236}">
                <a16:creationId xmlns:a16="http://schemas.microsoft.com/office/drawing/2014/main" id="{228FE774-8159-4B84-82E7-8B954DB0AB12}"/>
              </a:ext>
            </a:extLst>
          </p:cNvPr>
          <p:cNvSpPr/>
          <p:nvPr/>
        </p:nvSpPr>
        <p:spPr>
          <a:xfrm>
            <a:off x="2996295" y="724104"/>
            <a:ext cx="5686664" cy="2800767"/>
          </a:xfrm>
          <a:prstGeom prst="rect">
            <a:avLst/>
          </a:prstGeom>
          <a:solidFill>
            <a:schemeClr val="bg1">
              <a:lumMod val="50000"/>
            </a:schemeClr>
          </a:solidFill>
        </p:spPr>
        <p:txBody>
          <a:bodyPr wrap="square">
            <a:spAutoFit/>
          </a:bodyPr>
          <a:lstStyle/>
          <a:p>
            <a:r>
              <a:rPr lang="en-US" sz="1100" dirty="0" err="1">
                <a:solidFill>
                  <a:schemeClr val="bg1"/>
                </a:solidFill>
                <a:latin typeface="Courier New" panose="02070309020205020404" pitchFamily="49" charset="0"/>
                <a:cs typeface="Courier New" panose="02070309020205020404" pitchFamily="49" charset="0"/>
              </a:rPr>
              <a:t>lm</a:t>
            </a:r>
            <a:r>
              <a:rPr lang="en-US" sz="1100" dirty="0">
                <a:solidFill>
                  <a:schemeClr val="bg1"/>
                </a:solidFill>
                <a:latin typeface="Courier New" panose="02070309020205020404" pitchFamily="49" charset="0"/>
                <a:cs typeface="Courier New" panose="02070309020205020404" pitchFamily="49" charset="0"/>
              </a:rPr>
              <a:t>(formula = revenue ~ budget, data = animation)</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Residuals:</a:t>
            </a:r>
          </a:p>
          <a:p>
            <a:r>
              <a:rPr lang="en-US" sz="1100" dirty="0">
                <a:solidFill>
                  <a:schemeClr val="bg1"/>
                </a:solidFill>
                <a:latin typeface="Courier New" panose="02070309020205020404" pitchFamily="49" charset="0"/>
                <a:cs typeface="Courier New" panose="02070309020205020404" pitchFamily="49" charset="0"/>
              </a:rPr>
              <a:t>       Min         1Q     Median         3Q        Max </a:t>
            </a:r>
          </a:p>
          <a:p>
            <a:r>
              <a:rPr lang="en-US" sz="1100" dirty="0">
                <a:solidFill>
                  <a:schemeClr val="bg1"/>
                </a:solidFill>
                <a:latin typeface="Courier New" panose="02070309020205020404" pitchFamily="49" charset="0"/>
                <a:cs typeface="Courier New" panose="02070309020205020404" pitchFamily="49" charset="0"/>
              </a:rPr>
              <a:t>-191229250 -132784285  -74693120   29587311  742126730 </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Coefficients:</a:t>
            </a:r>
          </a:p>
          <a:p>
            <a:r>
              <a:rPr lang="en-US" sz="1100" dirty="0">
                <a:solidFill>
                  <a:schemeClr val="bg1"/>
                </a:solidFill>
                <a:latin typeface="Courier New" panose="02070309020205020404" pitchFamily="49" charset="0"/>
                <a:cs typeface="Courier New" panose="02070309020205020404" pitchFamily="49" charset="0"/>
              </a:rPr>
              <a:t>                  Estimate     Std. Error t value    </a:t>
            </a:r>
            <a:r>
              <a:rPr lang="en-US" sz="1100" dirty="0" err="1">
                <a:solidFill>
                  <a:schemeClr val="bg1"/>
                </a:solidFill>
                <a:latin typeface="Courier New" panose="02070309020205020404" pitchFamily="49" charset="0"/>
                <a:cs typeface="Courier New" panose="02070309020205020404" pitchFamily="49" charset="0"/>
              </a:rPr>
              <a:t>Pr</a:t>
            </a:r>
            <a:r>
              <a:rPr lang="en-US" sz="1100" dirty="0">
                <a:solidFill>
                  <a:schemeClr val="bg1"/>
                </a:solidFill>
                <a:latin typeface="Courier New" panose="02070309020205020404" pitchFamily="49" charset="0"/>
                <a:cs typeface="Courier New" panose="02070309020205020404" pitchFamily="49" charset="0"/>
              </a:rPr>
              <a:t>(&gt;|t|)    </a:t>
            </a:r>
          </a:p>
          <a:p>
            <a:r>
              <a:rPr lang="en-US" sz="1100" dirty="0">
                <a:solidFill>
                  <a:schemeClr val="bg1"/>
                </a:solidFill>
                <a:latin typeface="Courier New" panose="02070309020205020404" pitchFamily="49" charset="0"/>
                <a:cs typeface="Courier New" panose="02070309020205020404" pitchFamily="49" charset="0"/>
              </a:rPr>
              <a:t>(Intercept) 191901634.4917  33806374.9684   5.676 0.000000246 ***</a:t>
            </a:r>
          </a:p>
          <a:p>
            <a:r>
              <a:rPr lang="en-US" sz="1100" dirty="0">
                <a:solidFill>
                  <a:schemeClr val="bg1"/>
                </a:solidFill>
                <a:latin typeface="Courier New" panose="02070309020205020404" pitchFamily="49" charset="0"/>
                <a:cs typeface="Courier New" panose="02070309020205020404" pitchFamily="49" charset="0"/>
              </a:rPr>
              <a:t>budget             -1.1528         0.6379  -1.807      0.0748 .  </a:t>
            </a:r>
          </a:p>
          <a:p>
            <a:r>
              <a:rPr lang="en-US" sz="1100" dirty="0">
                <a:solidFill>
                  <a:schemeClr val="bg1"/>
                </a:solidFill>
                <a:latin typeface="Courier New" panose="02070309020205020404" pitchFamily="49" charset="0"/>
                <a:cs typeface="Courier New" panose="02070309020205020404" pitchFamily="49" charset="0"/>
              </a:rPr>
              <a:t>---</a:t>
            </a:r>
          </a:p>
          <a:p>
            <a:r>
              <a:rPr lang="en-US" sz="1100" dirty="0" err="1">
                <a:solidFill>
                  <a:schemeClr val="bg1"/>
                </a:solidFill>
                <a:latin typeface="Courier New" panose="02070309020205020404" pitchFamily="49" charset="0"/>
                <a:cs typeface="Courier New" panose="02070309020205020404" pitchFamily="49" charset="0"/>
              </a:rPr>
              <a:t>Signif</a:t>
            </a:r>
            <a:r>
              <a:rPr lang="en-US" sz="1100" dirty="0">
                <a:solidFill>
                  <a:schemeClr val="bg1"/>
                </a:solidFill>
                <a:latin typeface="Courier New" panose="02070309020205020404" pitchFamily="49" charset="0"/>
                <a:cs typeface="Courier New" panose="02070309020205020404" pitchFamily="49" charset="0"/>
              </a:rPr>
              <a:t>. codes:  0 '***' 0.001 '**' 0.01 '*' 0.05 '.' 0.1 ' ' 1</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Residual standard error: 229100000 on 75 degrees of freedom</a:t>
            </a:r>
          </a:p>
          <a:p>
            <a:r>
              <a:rPr lang="en-US" sz="1100" dirty="0">
                <a:solidFill>
                  <a:schemeClr val="bg1"/>
                </a:solidFill>
                <a:latin typeface="Courier New" panose="02070309020205020404" pitchFamily="49" charset="0"/>
                <a:cs typeface="Courier New" panose="02070309020205020404" pitchFamily="49" charset="0"/>
              </a:rPr>
              <a:t>Multiple R-squared:  0.04172,	Adjusted R-squared:  0.02895 </a:t>
            </a:r>
          </a:p>
          <a:p>
            <a:r>
              <a:rPr lang="en-US" sz="1100" dirty="0">
                <a:solidFill>
                  <a:schemeClr val="bg1"/>
                </a:solidFill>
                <a:latin typeface="Courier New" panose="02070309020205020404" pitchFamily="49" charset="0"/>
                <a:cs typeface="Courier New" panose="02070309020205020404" pitchFamily="49" charset="0"/>
              </a:rPr>
              <a:t>F-statistic: 3.266 on 1 and 75 DF,  p-value: 0.07476</a:t>
            </a:r>
          </a:p>
        </p:txBody>
      </p:sp>
      <p:sp>
        <p:nvSpPr>
          <p:cNvPr id="6" name="TextBox 5">
            <a:extLst>
              <a:ext uri="{FF2B5EF4-FFF2-40B4-BE49-F238E27FC236}">
                <a16:creationId xmlns:a16="http://schemas.microsoft.com/office/drawing/2014/main" id="{5866F204-8ED1-47EB-9634-84B0F3C6C803}"/>
              </a:ext>
            </a:extLst>
          </p:cNvPr>
          <p:cNvSpPr txBox="1"/>
          <p:nvPr/>
        </p:nvSpPr>
        <p:spPr>
          <a:xfrm>
            <a:off x="7507301" y="4419396"/>
            <a:ext cx="960519" cy="307777"/>
          </a:xfrm>
          <a:prstGeom prst="rect">
            <a:avLst/>
          </a:prstGeom>
          <a:noFill/>
        </p:spPr>
        <p:txBody>
          <a:bodyPr wrap="none" rtlCol="0">
            <a:spAutoFit/>
          </a:bodyPr>
          <a:lstStyle/>
          <a:p>
            <a:r>
              <a:rPr lang="en-US" dirty="0">
                <a:solidFill>
                  <a:schemeClr val="bg1"/>
                </a:solidFill>
              </a:rPr>
              <a:t>animation</a:t>
            </a:r>
          </a:p>
        </p:txBody>
      </p:sp>
    </p:spTree>
    <p:extLst>
      <p:ext uri="{BB962C8B-B14F-4D97-AF65-F5344CB8AC3E}">
        <p14:creationId xmlns:p14="http://schemas.microsoft.com/office/powerpoint/2010/main" val="377047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3B47-774A-4A12-969C-F34E3580D457}"/>
              </a:ext>
            </a:extLst>
          </p:cNvPr>
          <p:cNvSpPr>
            <a:spLocks noGrp="1"/>
          </p:cNvSpPr>
          <p:nvPr>
            <p:ph type="title"/>
          </p:nvPr>
        </p:nvSpPr>
        <p:spPr>
          <a:xfrm>
            <a:off x="0" y="0"/>
            <a:ext cx="7797662" cy="863974"/>
          </a:xfrm>
        </p:spPr>
        <p:txBody>
          <a:bodyPr/>
          <a:lstStyle/>
          <a:p>
            <a:r>
              <a:rPr lang="en-US" sz="3200" dirty="0"/>
              <a:t>Predicting Revenue- </a:t>
            </a:r>
            <a:r>
              <a:rPr lang="en-US" sz="3200" dirty="0" err="1"/>
              <a:t>Budget_linear</a:t>
            </a:r>
            <a:r>
              <a:rPr lang="en-US" sz="3200" dirty="0"/>
              <a:t> model</a:t>
            </a:r>
          </a:p>
        </p:txBody>
      </p:sp>
      <p:sp>
        <p:nvSpPr>
          <p:cNvPr id="3" name="Text Placeholder 2">
            <a:extLst>
              <a:ext uri="{FF2B5EF4-FFF2-40B4-BE49-F238E27FC236}">
                <a16:creationId xmlns:a16="http://schemas.microsoft.com/office/drawing/2014/main" id="{ED3D5EB6-FA60-4919-8C93-77ED0A4CC506}"/>
              </a:ext>
            </a:extLst>
          </p:cNvPr>
          <p:cNvSpPr>
            <a:spLocks noGrp="1"/>
          </p:cNvSpPr>
          <p:nvPr>
            <p:ph type="body" idx="1"/>
          </p:nvPr>
        </p:nvSpPr>
        <p:spPr>
          <a:xfrm>
            <a:off x="-1" y="724104"/>
            <a:ext cx="2919933" cy="2483392"/>
          </a:xfrm>
        </p:spPr>
        <p:txBody>
          <a:bodyPr/>
          <a:lstStyle/>
          <a:p>
            <a:r>
              <a:rPr lang="en-US" b="1" dirty="0">
                <a:latin typeface="+mj-lt"/>
              </a:rPr>
              <a:t>As suggested by the previous scatterplots, the linear model is a poor fit with a very  poor R</a:t>
            </a:r>
            <a:r>
              <a:rPr lang="en-US" b="1" baseline="30000" dirty="0">
                <a:latin typeface="+mj-lt"/>
              </a:rPr>
              <a:t>2 </a:t>
            </a:r>
            <a:r>
              <a:rPr lang="en-US" b="1" dirty="0">
                <a:latin typeface="+mj-lt"/>
              </a:rPr>
              <a:t>and p-value</a:t>
            </a:r>
          </a:p>
        </p:txBody>
      </p:sp>
      <p:sp>
        <p:nvSpPr>
          <p:cNvPr id="4" name="Rectangle 3">
            <a:extLst>
              <a:ext uri="{FF2B5EF4-FFF2-40B4-BE49-F238E27FC236}">
                <a16:creationId xmlns:a16="http://schemas.microsoft.com/office/drawing/2014/main" id="{228FE774-8159-4B84-82E7-8B954DB0AB12}"/>
              </a:ext>
            </a:extLst>
          </p:cNvPr>
          <p:cNvSpPr/>
          <p:nvPr/>
        </p:nvSpPr>
        <p:spPr>
          <a:xfrm>
            <a:off x="2996295" y="724104"/>
            <a:ext cx="5686664" cy="2800767"/>
          </a:xfrm>
          <a:prstGeom prst="rect">
            <a:avLst/>
          </a:prstGeom>
          <a:solidFill>
            <a:schemeClr val="bg1">
              <a:lumMod val="50000"/>
            </a:schemeClr>
          </a:solidFill>
        </p:spPr>
        <p:txBody>
          <a:bodyPr wrap="square">
            <a:spAutoFit/>
          </a:bodyPr>
          <a:lstStyle/>
          <a:p>
            <a:r>
              <a:rPr lang="en-US" sz="1100" dirty="0" err="1">
                <a:solidFill>
                  <a:schemeClr val="bg1"/>
                </a:solidFill>
                <a:latin typeface="Courier New" panose="02070309020205020404" pitchFamily="49" charset="0"/>
                <a:cs typeface="Courier New" panose="02070309020205020404" pitchFamily="49" charset="0"/>
              </a:rPr>
              <a:t>lm</a:t>
            </a:r>
            <a:r>
              <a:rPr lang="en-US" sz="1100" dirty="0">
                <a:solidFill>
                  <a:schemeClr val="bg1"/>
                </a:solidFill>
                <a:latin typeface="Courier New" panose="02070309020205020404" pitchFamily="49" charset="0"/>
                <a:cs typeface="Courier New" panose="02070309020205020404" pitchFamily="49" charset="0"/>
              </a:rPr>
              <a:t>(formula = revenue ~ budget, data = music)</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Residuals:</a:t>
            </a:r>
          </a:p>
          <a:p>
            <a:r>
              <a:rPr lang="en-US" sz="1100" dirty="0">
                <a:solidFill>
                  <a:schemeClr val="bg1"/>
                </a:solidFill>
                <a:latin typeface="Courier New" panose="02070309020205020404" pitchFamily="49" charset="0"/>
                <a:cs typeface="Courier New" panose="02070309020205020404" pitchFamily="49" charset="0"/>
              </a:rPr>
              <a:t>       Min         1Q     Median         3Q        Max </a:t>
            </a:r>
          </a:p>
          <a:p>
            <a:r>
              <a:rPr lang="en-US" sz="1100" dirty="0">
                <a:solidFill>
                  <a:schemeClr val="bg1"/>
                </a:solidFill>
                <a:latin typeface="Courier New" panose="02070309020205020404" pitchFamily="49" charset="0"/>
                <a:cs typeface="Courier New" panose="02070309020205020404" pitchFamily="49" charset="0"/>
              </a:rPr>
              <a:t>-158516998 -145440046 -115955404   27155725 1000071032 </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Coefficients:</a:t>
            </a:r>
          </a:p>
          <a:p>
            <a:r>
              <a:rPr lang="en-US" sz="1100" dirty="0">
                <a:solidFill>
                  <a:schemeClr val="bg1"/>
                </a:solidFill>
                <a:latin typeface="Courier New" panose="02070309020205020404" pitchFamily="49" charset="0"/>
                <a:cs typeface="Courier New" panose="02070309020205020404" pitchFamily="49" charset="0"/>
              </a:rPr>
              <a:t>                  Estimate     Std. Error t value  </a:t>
            </a:r>
            <a:r>
              <a:rPr lang="en-US" sz="1100" dirty="0" err="1">
                <a:solidFill>
                  <a:schemeClr val="bg1"/>
                </a:solidFill>
                <a:latin typeface="Courier New" panose="02070309020205020404" pitchFamily="49" charset="0"/>
                <a:cs typeface="Courier New" panose="02070309020205020404" pitchFamily="49" charset="0"/>
              </a:rPr>
              <a:t>Pr</a:t>
            </a:r>
            <a:r>
              <a:rPr lang="en-US" sz="1100" dirty="0">
                <a:solidFill>
                  <a:schemeClr val="bg1"/>
                </a:solidFill>
                <a:latin typeface="Courier New" panose="02070309020205020404" pitchFamily="49" charset="0"/>
                <a:cs typeface="Courier New" panose="02070309020205020404" pitchFamily="49" charset="0"/>
              </a:rPr>
              <a:t>(&gt;|t|)    </a:t>
            </a:r>
          </a:p>
          <a:p>
            <a:r>
              <a:rPr lang="en-US" sz="1100" dirty="0">
                <a:solidFill>
                  <a:schemeClr val="bg1"/>
                </a:solidFill>
                <a:latin typeface="Courier New" panose="02070309020205020404" pitchFamily="49" charset="0"/>
                <a:cs typeface="Courier New" panose="02070309020205020404" pitchFamily="49" charset="0"/>
              </a:rPr>
              <a:t>(Intercept) 149007083.6325  34277790.0601   4.347 0.0000446 ***</a:t>
            </a:r>
          </a:p>
          <a:p>
            <a:r>
              <a:rPr lang="en-US" sz="1100" dirty="0">
                <a:solidFill>
                  <a:schemeClr val="bg1"/>
                </a:solidFill>
                <a:latin typeface="Courier New" panose="02070309020205020404" pitchFamily="49" charset="0"/>
                <a:cs typeface="Courier New" panose="02070309020205020404" pitchFamily="49" charset="0"/>
              </a:rPr>
              <a:t>budget              0.2348         1.5750   0.149     0.882    </a:t>
            </a:r>
          </a:p>
          <a:p>
            <a:r>
              <a:rPr lang="en-US" sz="1100" dirty="0">
                <a:solidFill>
                  <a:schemeClr val="bg1"/>
                </a:solidFill>
                <a:latin typeface="Courier New" panose="02070309020205020404" pitchFamily="49" charset="0"/>
                <a:cs typeface="Courier New" panose="02070309020205020404" pitchFamily="49" charset="0"/>
              </a:rPr>
              <a:t>---</a:t>
            </a:r>
          </a:p>
          <a:p>
            <a:r>
              <a:rPr lang="en-US" sz="1100" dirty="0" err="1">
                <a:solidFill>
                  <a:schemeClr val="bg1"/>
                </a:solidFill>
                <a:latin typeface="Courier New" panose="02070309020205020404" pitchFamily="49" charset="0"/>
                <a:cs typeface="Courier New" panose="02070309020205020404" pitchFamily="49" charset="0"/>
              </a:rPr>
              <a:t>Signif</a:t>
            </a:r>
            <a:r>
              <a:rPr lang="en-US" sz="1100" dirty="0">
                <a:solidFill>
                  <a:schemeClr val="bg1"/>
                </a:solidFill>
                <a:latin typeface="Courier New" panose="02070309020205020404" pitchFamily="49" charset="0"/>
                <a:cs typeface="Courier New" panose="02070309020205020404" pitchFamily="49" charset="0"/>
              </a:rPr>
              <a:t>. codes:  0 '***' 0.001 '**' 0.01 '*' 0.05 '.' 0.1 ' ' 1</a:t>
            </a:r>
          </a:p>
          <a:p>
            <a:endParaRPr lang="en-US" sz="1100" dirty="0">
              <a:solidFill>
                <a:schemeClr val="bg1"/>
              </a:solidFill>
              <a:latin typeface="Courier New" panose="02070309020205020404" pitchFamily="49" charset="0"/>
              <a:cs typeface="Courier New" panose="02070309020205020404" pitchFamily="49" charset="0"/>
            </a:endParaRPr>
          </a:p>
          <a:p>
            <a:r>
              <a:rPr lang="en-US" sz="1100" dirty="0">
                <a:solidFill>
                  <a:schemeClr val="bg1"/>
                </a:solidFill>
                <a:latin typeface="Courier New" panose="02070309020205020404" pitchFamily="49" charset="0"/>
                <a:cs typeface="Courier New" panose="02070309020205020404" pitchFamily="49" charset="0"/>
              </a:rPr>
              <a:t>Residual standard error: 237700000 on 72 degrees of freedom</a:t>
            </a:r>
          </a:p>
          <a:p>
            <a:r>
              <a:rPr lang="en-US" sz="1100" dirty="0">
                <a:solidFill>
                  <a:schemeClr val="bg1"/>
                </a:solidFill>
                <a:latin typeface="Courier New" panose="02070309020205020404" pitchFamily="49" charset="0"/>
                <a:cs typeface="Courier New" panose="02070309020205020404" pitchFamily="49" charset="0"/>
              </a:rPr>
              <a:t>Multiple R-squared:  0.0003086,	Adjusted R-squared:  -0.01358 </a:t>
            </a:r>
          </a:p>
          <a:p>
            <a:r>
              <a:rPr lang="en-US" sz="1100" dirty="0">
                <a:solidFill>
                  <a:schemeClr val="bg1"/>
                </a:solidFill>
                <a:latin typeface="Courier New" panose="02070309020205020404" pitchFamily="49" charset="0"/>
                <a:cs typeface="Courier New" panose="02070309020205020404" pitchFamily="49" charset="0"/>
              </a:rPr>
              <a:t>F-statistic: 0.02222 on 1 and 72 DF,  p-value: 0.8819</a:t>
            </a:r>
          </a:p>
        </p:txBody>
      </p:sp>
      <p:sp>
        <p:nvSpPr>
          <p:cNvPr id="6" name="TextBox 5">
            <a:extLst>
              <a:ext uri="{FF2B5EF4-FFF2-40B4-BE49-F238E27FC236}">
                <a16:creationId xmlns:a16="http://schemas.microsoft.com/office/drawing/2014/main" id="{5866F204-8ED1-47EB-9634-84B0F3C6C803}"/>
              </a:ext>
            </a:extLst>
          </p:cNvPr>
          <p:cNvSpPr txBox="1"/>
          <p:nvPr/>
        </p:nvSpPr>
        <p:spPr>
          <a:xfrm>
            <a:off x="7507301" y="4419396"/>
            <a:ext cx="652743" cy="307777"/>
          </a:xfrm>
          <a:prstGeom prst="rect">
            <a:avLst/>
          </a:prstGeom>
          <a:noFill/>
        </p:spPr>
        <p:txBody>
          <a:bodyPr wrap="none" rtlCol="0">
            <a:spAutoFit/>
          </a:bodyPr>
          <a:lstStyle/>
          <a:p>
            <a:r>
              <a:rPr lang="en-US" dirty="0">
                <a:solidFill>
                  <a:schemeClr val="bg1"/>
                </a:solidFill>
              </a:rPr>
              <a:t>music</a:t>
            </a:r>
          </a:p>
        </p:txBody>
      </p:sp>
    </p:spTree>
    <p:extLst>
      <p:ext uri="{BB962C8B-B14F-4D97-AF65-F5344CB8AC3E}">
        <p14:creationId xmlns:p14="http://schemas.microsoft.com/office/powerpoint/2010/main" val="57212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DECC-5A82-48ED-8922-2D1CD2F0A29D}"/>
              </a:ext>
            </a:extLst>
          </p:cNvPr>
          <p:cNvSpPr>
            <a:spLocks noGrp="1"/>
          </p:cNvSpPr>
          <p:nvPr>
            <p:ph type="title"/>
          </p:nvPr>
        </p:nvSpPr>
        <p:spPr>
          <a:xfrm>
            <a:off x="84046" y="99412"/>
            <a:ext cx="7797662" cy="863974"/>
          </a:xfrm>
        </p:spPr>
        <p:txBody>
          <a:bodyPr/>
          <a:lstStyle/>
          <a:p>
            <a:r>
              <a:rPr lang="en-US" dirty="0"/>
              <a:t>SVM models- Budget and runtime</a:t>
            </a:r>
          </a:p>
        </p:txBody>
      </p:sp>
      <p:sp>
        <p:nvSpPr>
          <p:cNvPr id="3" name="Text Placeholder 2">
            <a:extLst>
              <a:ext uri="{FF2B5EF4-FFF2-40B4-BE49-F238E27FC236}">
                <a16:creationId xmlns:a16="http://schemas.microsoft.com/office/drawing/2014/main" id="{64473EF5-D107-4BA4-AB92-D298CCD13394}"/>
              </a:ext>
            </a:extLst>
          </p:cNvPr>
          <p:cNvSpPr>
            <a:spLocks noGrp="1"/>
          </p:cNvSpPr>
          <p:nvPr>
            <p:ph type="body" idx="1"/>
          </p:nvPr>
        </p:nvSpPr>
        <p:spPr>
          <a:xfrm>
            <a:off x="4760056" y="466930"/>
            <a:ext cx="3920006" cy="1720023"/>
          </a:xfrm>
        </p:spPr>
        <p:txBody>
          <a:bodyPr/>
          <a:lstStyle/>
          <a:p>
            <a:r>
              <a:rPr lang="en-US" sz="1200" dirty="0">
                <a:latin typeface="+mj-lt"/>
              </a:rPr>
              <a:t>Poor model fit with SVM models</a:t>
            </a:r>
          </a:p>
          <a:p>
            <a:pPr lvl="1"/>
            <a:r>
              <a:rPr lang="en-US" sz="1200" dirty="0">
                <a:latin typeface="+mj-lt"/>
              </a:rPr>
              <a:t>Lower budget -&gt; vote count</a:t>
            </a:r>
          </a:p>
          <a:p>
            <a:pPr lvl="1"/>
            <a:r>
              <a:rPr lang="en-US" sz="1200" dirty="0">
                <a:latin typeface="+mj-lt"/>
              </a:rPr>
              <a:t>No obvious relationship to vote count</a:t>
            </a:r>
          </a:p>
          <a:p>
            <a:pPr lvl="1"/>
            <a:r>
              <a:rPr lang="en-US" sz="1200" dirty="0">
                <a:latin typeface="+mj-lt"/>
              </a:rPr>
              <a:t>Animations are less expensive to make but very popular</a:t>
            </a:r>
          </a:p>
        </p:txBody>
      </p:sp>
      <p:sp>
        <p:nvSpPr>
          <p:cNvPr id="7" name="Rectangle 6">
            <a:extLst>
              <a:ext uri="{FF2B5EF4-FFF2-40B4-BE49-F238E27FC236}">
                <a16:creationId xmlns:a16="http://schemas.microsoft.com/office/drawing/2014/main" id="{B7E253AC-0F03-4CBB-A4FF-2842DB6E9583}"/>
              </a:ext>
            </a:extLst>
          </p:cNvPr>
          <p:cNvSpPr/>
          <p:nvPr/>
        </p:nvSpPr>
        <p:spPr>
          <a:xfrm>
            <a:off x="126105" y="732865"/>
            <a:ext cx="4591892" cy="2677656"/>
          </a:xfrm>
          <a:prstGeom prst="rect">
            <a:avLst/>
          </a:prstGeom>
          <a:solidFill>
            <a:schemeClr val="bg1">
              <a:lumMod val="65000"/>
            </a:schemeClr>
          </a:solidFill>
        </p:spPr>
        <p:txBody>
          <a:bodyPr wrap="square">
            <a:spAutoFit/>
          </a:bodyPr>
          <a:lstStyle/>
          <a:p>
            <a:r>
              <a:rPr lang="en-US" sz="1200">
                <a:solidFill>
                  <a:schemeClr val="bg1"/>
                </a:solidFill>
              </a:rPr>
              <a:t>Support Vector Machine object of class "ksvm" </a:t>
            </a:r>
          </a:p>
          <a:p>
            <a:endParaRPr lang="en-US" sz="1200">
              <a:solidFill>
                <a:schemeClr val="bg1"/>
              </a:solidFill>
            </a:endParaRPr>
          </a:p>
          <a:p>
            <a:r>
              <a:rPr lang="en-US" sz="1200">
                <a:solidFill>
                  <a:schemeClr val="bg1"/>
                </a:solidFill>
              </a:rPr>
              <a:t>SV type: eps-svr  (regression) </a:t>
            </a:r>
          </a:p>
          <a:p>
            <a:r>
              <a:rPr lang="en-US" sz="1200">
                <a:solidFill>
                  <a:schemeClr val="bg1"/>
                </a:solidFill>
              </a:rPr>
              <a:t> parameter : epsilon = 0.1  cost C = 3 </a:t>
            </a:r>
          </a:p>
          <a:p>
            <a:endParaRPr lang="en-US" sz="1200">
              <a:solidFill>
                <a:schemeClr val="bg1"/>
              </a:solidFill>
            </a:endParaRPr>
          </a:p>
          <a:p>
            <a:r>
              <a:rPr lang="en-US" sz="1200">
                <a:solidFill>
                  <a:schemeClr val="bg1"/>
                </a:solidFill>
              </a:rPr>
              <a:t>Gaussian Radial Basis kernel function. </a:t>
            </a:r>
          </a:p>
          <a:p>
            <a:r>
              <a:rPr lang="en-US" sz="1200">
                <a:solidFill>
                  <a:schemeClr val="bg1"/>
                </a:solidFill>
              </a:rPr>
              <a:t> Hyperparameter : sigma =  0.47022135669666 </a:t>
            </a:r>
          </a:p>
          <a:p>
            <a:endParaRPr lang="en-US" sz="1200">
              <a:solidFill>
                <a:schemeClr val="bg1"/>
              </a:solidFill>
            </a:endParaRPr>
          </a:p>
          <a:p>
            <a:r>
              <a:rPr lang="en-US" sz="1200">
                <a:solidFill>
                  <a:schemeClr val="bg1"/>
                </a:solidFill>
              </a:rPr>
              <a:t>Number of Support Vectors : 40 </a:t>
            </a:r>
          </a:p>
          <a:p>
            <a:endParaRPr lang="en-US" sz="1200">
              <a:solidFill>
                <a:schemeClr val="bg1"/>
              </a:solidFill>
            </a:endParaRPr>
          </a:p>
          <a:p>
            <a:r>
              <a:rPr lang="en-US" sz="1200">
                <a:solidFill>
                  <a:schemeClr val="bg1"/>
                </a:solidFill>
              </a:rPr>
              <a:t>Objective Function Value : -21.3946 </a:t>
            </a:r>
          </a:p>
          <a:p>
            <a:r>
              <a:rPr lang="en-US" sz="1200">
                <a:solidFill>
                  <a:schemeClr val="bg1"/>
                </a:solidFill>
              </a:rPr>
              <a:t>Training error : 0.059256 </a:t>
            </a:r>
          </a:p>
          <a:p>
            <a:r>
              <a:rPr lang="en-US" sz="1200">
                <a:solidFill>
                  <a:schemeClr val="bg1"/>
                </a:solidFill>
              </a:rPr>
              <a:t>Cross validation error : 2.815407e+16 </a:t>
            </a:r>
          </a:p>
          <a:p>
            <a:r>
              <a:rPr lang="en-US" sz="1200">
                <a:solidFill>
                  <a:schemeClr val="bg1"/>
                </a:solidFill>
              </a:rPr>
              <a:t>Laplace distr. width : 120186909</a:t>
            </a:r>
            <a:endParaRPr lang="en-US" sz="1200" dirty="0">
              <a:solidFill>
                <a:schemeClr val="bg1"/>
              </a:solidFill>
            </a:endParaRPr>
          </a:p>
        </p:txBody>
      </p:sp>
      <p:pic>
        <p:nvPicPr>
          <p:cNvPr id="4" name="Picture 3">
            <a:extLst>
              <a:ext uri="{FF2B5EF4-FFF2-40B4-BE49-F238E27FC236}">
                <a16:creationId xmlns:a16="http://schemas.microsoft.com/office/drawing/2014/main" id="{F4F19A0E-161C-4D25-B7FB-A964EB83F080}"/>
              </a:ext>
            </a:extLst>
          </p:cNvPr>
          <p:cNvPicPr>
            <a:picLocks noChangeAspect="1"/>
          </p:cNvPicPr>
          <p:nvPr/>
        </p:nvPicPr>
        <p:blipFill>
          <a:blip r:embed="rId3"/>
          <a:stretch>
            <a:fillRect/>
          </a:stretch>
        </p:blipFill>
        <p:spPr>
          <a:xfrm>
            <a:off x="3536764" y="2071693"/>
            <a:ext cx="4338797" cy="2677657"/>
          </a:xfrm>
          <a:prstGeom prst="rect">
            <a:avLst/>
          </a:prstGeom>
        </p:spPr>
      </p:pic>
    </p:spTree>
    <p:extLst>
      <p:ext uri="{BB962C8B-B14F-4D97-AF65-F5344CB8AC3E}">
        <p14:creationId xmlns:p14="http://schemas.microsoft.com/office/powerpoint/2010/main" val="198012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CC48-17FF-4148-9633-04BC41A408B3}"/>
              </a:ext>
            </a:extLst>
          </p:cNvPr>
          <p:cNvSpPr>
            <a:spLocks noGrp="1"/>
          </p:cNvSpPr>
          <p:nvPr>
            <p:ph type="title"/>
          </p:nvPr>
        </p:nvSpPr>
        <p:spPr>
          <a:xfrm>
            <a:off x="91729" y="99412"/>
            <a:ext cx="7797662" cy="863974"/>
          </a:xfrm>
        </p:spPr>
        <p:txBody>
          <a:bodyPr/>
          <a:lstStyle/>
          <a:p>
            <a:r>
              <a:rPr lang="en-US" dirty="0"/>
              <a:t>Neural nets- predicting revenue</a:t>
            </a:r>
          </a:p>
        </p:txBody>
      </p:sp>
      <p:sp>
        <p:nvSpPr>
          <p:cNvPr id="3" name="Text Placeholder 2">
            <a:extLst>
              <a:ext uri="{FF2B5EF4-FFF2-40B4-BE49-F238E27FC236}">
                <a16:creationId xmlns:a16="http://schemas.microsoft.com/office/drawing/2014/main" id="{850C3B5F-0F47-4CE0-B5F3-148CD0EEC0E4}"/>
              </a:ext>
            </a:extLst>
          </p:cNvPr>
          <p:cNvSpPr>
            <a:spLocks noGrp="1"/>
          </p:cNvSpPr>
          <p:nvPr>
            <p:ph type="body" idx="1"/>
          </p:nvPr>
        </p:nvSpPr>
        <p:spPr>
          <a:xfrm>
            <a:off x="0" y="1129102"/>
            <a:ext cx="3366085" cy="2483392"/>
          </a:xfrm>
        </p:spPr>
        <p:txBody>
          <a:bodyPr/>
          <a:lstStyle/>
          <a:p>
            <a:r>
              <a:rPr lang="en-US" sz="1600" b="1" dirty="0">
                <a:latin typeface="+mj-lt"/>
              </a:rPr>
              <a:t>Using more complex modeling with neural nets did not improve our predictivity of revenue</a:t>
            </a:r>
          </a:p>
        </p:txBody>
      </p:sp>
      <p:pic>
        <p:nvPicPr>
          <p:cNvPr id="4" name="Picture 3">
            <a:extLst>
              <a:ext uri="{FF2B5EF4-FFF2-40B4-BE49-F238E27FC236}">
                <a16:creationId xmlns:a16="http://schemas.microsoft.com/office/drawing/2014/main" id="{43579092-EC6E-4C4B-A1D2-128A1BCD68D0}"/>
              </a:ext>
            </a:extLst>
          </p:cNvPr>
          <p:cNvPicPr>
            <a:picLocks noChangeAspect="1"/>
          </p:cNvPicPr>
          <p:nvPr/>
        </p:nvPicPr>
        <p:blipFill>
          <a:blip r:embed="rId3"/>
          <a:stretch>
            <a:fillRect/>
          </a:stretch>
        </p:blipFill>
        <p:spPr>
          <a:xfrm>
            <a:off x="3565392" y="888236"/>
            <a:ext cx="5079365" cy="3136508"/>
          </a:xfrm>
          <a:prstGeom prst="rect">
            <a:avLst/>
          </a:prstGeom>
        </p:spPr>
      </p:pic>
      <p:sp>
        <p:nvSpPr>
          <p:cNvPr id="5" name="Rectangle 4">
            <a:extLst>
              <a:ext uri="{FF2B5EF4-FFF2-40B4-BE49-F238E27FC236}">
                <a16:creationId xmlns:a16="http://schemas.microsoft.com/office/drawing/2014/main" id="{1C411BE0-0981-46FE-93BB-14CEA85D30DC}"/>
              </a:ext>
            </a:extLst>
          </p:cNvPr>
          <p:cNvSpPr/>
          <p:nvPr/>
        </p:nvSpPr>
        <p:spPr>
          <a:xfrm>
            <a:off x="218995" y="3778210"/>
            <a:ext cx="4572000" cy="954107"/>
          </a:xfrm>
          <a:prstGeom prst="rect">
            <a:avLst/>
          </a:prstGeom>
          <a:solidFill>
            <a:schemeClr val="bg1">
              <a:lumMod val="65000"/>
            </a:schemeClr>
          </a:solidFill>
        </p:spPr>
        <p:txBody>
          <a:bodyPr>
            <a:spAutoFit/>
          </a:bodyPr>
          <a:lstStyle/>
          <a:p>
            <a:r>
              <a:rPr lang="en-US" dirty="0" err="1">
                <a:solidFill>
                  <a:schemeClr val="bg1"/>
                </a:solidFill>
                <a:latin typeface="Courier New" panose="02070309020205020404" pitchFamily="49" charset="0"/>
                <a:cs typeface="Courier New" panose="02070309020205020404" pitchFamily="49" charset="0"/>
              </a:rPr>
              <a:t>movie_net</a:t>
            </a:r>
            <a:r>
              <a:rPr lang="en-US" dirty="0">
                <a:solidFill>
                  <a:schemeClr val="bg1"/>
                </a:solidFill>
                <a:latin typeface="Courier New" panose="02070309020205020404" pitchFamily="49" charset="0"/>
                <a:cs typeface="Courier New" panose="02070309020205020404" pitchFamily="49" charset="0"/>
              </a:rPr>
              <a:t>&lt;-</a:t>
            </a:r>
            <a:r>
              <a:rPr lang="en-US" dirty="0" err="1">
                <a:solidFill>
                  <a:schemeClr val="bg1"/>
                </a:solidFill>
                <a:latin typeface="Courier New" panose="02070309020205020404" pitchFamily="49" charset="0"/>
                <a:cs typeface="Courier New" panose="02070309020205020404" pitchFamily="49" charset="0"/>
              </a:rPr>
              <a:t>neuralnet</a:t>
            </a:r>
            <a:r>
              <a:rPr lang="en-US" dirty="0">
                <a:solidFill>
                  <a:schemeClr val="bg1"/>
                </a:solidFill>
                <a:latin typeface="Courier New" panose="02070309020205020404" pitchFamily="49" charset="0"/>
                <a:cs typeface="Courier New" panose="02070309020205020404" pitchFamily="49" charset="0"/>
              </a:rPr>
              <a:t>(revenue ~ (runtime + </a:t>
            </a:r>
            <a:r>
              <a:rPr lang="en-US" dirty="0" err="1">
                <a:solidFill>
                  <a:schemeClr val="bg1"/>
                </a:solidFill>
                <a:latin typeface="Courier New" panose="02070309020205020404" pitchFamily="49" charset="0"/>
                <a:cs typeface="Courier New" panose="02070309020205020404" pitchFamily="49" charset="0"/>
              </a:rPr>
              <a:t>popularity+vote_count</a:t>
            </a:r>
            <a:r>
              <a:rPr lang="en-US" dirty="0">
                <a:solidFill>
                  <a:schemeClr val="bg1"/>
                </a:solidFill>
                <a:latin typeface="Courier New" panose="02070309020205020404" pitchFamily="49" charset="0"/>
                <a:cs typeface="Courier New" panose="02070309020205020404" pitchFamily="49" charset="0"/>
              </a:rPr>
              <a:t> +budget), PRRB_1, hidden = c(2, 3), </a:t>
            </a:r>
            <a:r>
              <a:rPr lang="en-US" dirty="0" err="1">
                <a:solidFill>
                  <a:schemeClr val="bg1"/>
                </a:solidFill>
                <a:latin typeface="Courier New" panose="02070309020205020404" pitchFamily="49" charset="0"/>
                <a:cs typeface="Courier New" panose="02070309020205020404" pitchFamily="49" charset="0"/>
              </a:rPr>
              <a:t>lifesign</a:t>
            </a:r>
            <a:r>
              <a:rPr lang="en-US" dirty="0">
                <a:solidFill>
                  <a:schemeClr val="bg1"/>
                </a:solidFill>
                <a:latin typeface="Courier New" panose="02070309020205020404" pitchFamily="49" charset="0"/>
                <a:cs typeface="Courier New" panose="02070309020205020404" pitchFamily="49" charset="0"/>
              </a:rPr>
              <a:t>="minimal", </a:t>
            </a:r>
            <a:r>
              <a:rPr lang="en-US" dirty="0" err="1">
                <a:solidFill>
                  <a:schemeClr val="bg1"/>
                </a:solidFill>
                <a:latin typeface="Courier New" panose="02070309020205020404" pitchFamily="49" charset="0"/>
                <a:cs typeface="Courier New" panose="02070309020205020404" pitchFamily="49" charset="0"/>
              </a:rPr>
              <a:t>linear.output</a:t>
            </a:r>
            <a:r>
              <a:rPr lang="en-US" dirty="0">
                <a:solidFill>
                  <a:schemeClr val="bg1"/>
                </a:solidFill>
                <a:latin typeface="Courier New" panose="02070309020205020404" pitchFamily="49" charset="0"/>
                <a:cs typeface="Courier New" panose="02070309020205020404" pitchFamily="49" charset="0"/>
              </a:rPr>
              <a:t> =FALSE, threshold =0.0001)</a:t>
            </a:r>
          </a:p>
        </p:txBody>
      </p:sp>
    </p:spTree>
    <p:extLst>
      <p:ext uri="{BB962C8B-B14F-4D97-AF65-F5344CB8AC3E}">
        <p14:creationId xmlns:p14="http://schemas.microsoft.com/office/powerpoint/2010/main" val="152552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214674" y="119977"/>
            <a:ext cx="7797662" cy="8639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dirty="0"/>
              <a:t>Predicting by </a:t>
            </a:r>
            <a:r>
              <a:rPr lang="en-US" dirty="0" err="1"/>
              <a:t>vote_count</a:t>
            </a:r>
            <a:endParaRPr dirty="0"/>
          </a:p>
        </p:txBody>
      </p:sp>
      <p:sp>
        <p:nvSpPr>
          <p:cNvPr id="192" name="Google Shape;192;p26"/>
          <p:cNvSpPr txBox="1">
            <a:spLocks noGrp="1"/>
          </p:cNvSpPr>
          <p:nvPr>
            <p:ph type="body" idx="1"/>
          </p:nvPr>
        </p:nvSpPr>
        <p:spPr>
          <a:xfrm>
            <a:off x="214674" y="871352"/>
            <a:ext cx="2928096" cy="2483392"/>
          </a:xfrm>
          <a:prstGeom prst="rect">
            <a:avLst/>
          </a:prstGeom>
          <a:noFill/>
          <a:ln>
            <a:noFill/>
          </a:ln>
        </p:spPr>
        <p:txBody>
          <a:bodyPr spcFirstLastPara="1" wrap="square" lIns="91425" tIns="45700" rIns="91425" bIns="45700" anchor="ctr" anchorCtr="0">
            <a:noAutofit/>
          </a:bodyPr>
          <a:lstStyle/>
          <a:p>
            <a:pPr marL="171450" lvl="0" indent="-171450" algn="l" rtl="0">
              <a:lnSpc>
                <a:spcPct val="120000"/>
              </a:lnSpc>
              <a:spcBef>
                <a:spcPts val="0"/>
              </a:spcBef>
              <a:spcAft>
                <a:spcPts val="0"/>
              </a:spcAft>
              <a:buSzPts val="2400"/>
              <a:buChar char="•"/>
            </a:pPr>
            <a:r>
              <a:rPr lang="en-US" dirty="0">
                <a:latin typeface="+mj-lt"/>
              </a:rPr>
              <a:t>Although not ideal, we are able to predict revenue on vote count</a:t>
            </a:r>
          </a:p>
          <a:p>
            <a:pPr marL="171450" lvl="0" indent="-171450" algn="l" rtl="0">
              <a:lnSpc>
                <a:spcPct val="120000"/>
              </a:lnSpc>
              <a:spcBef>
                <a:spcPts val="0"/>
              </a:spcBef>
              <a:spcAft>
                <a:spcPts val="0"/>
              </a:spcAft>
              <a:buSzPts val="2400"/>
              <a:buChar char="•"/>
            </a:pPr>
            <a:r>
              <a:rPr lang="en-US" dirty="0">
                <a:latin typeface="+mj-lt"/>
              </a:rPr>
              <a:t>Therefore we could predict potential profits early, based on early vote counts or decide to withdraw the film</a:t>
            </a:r>
          </a:p>
          <a:p>
            <a:pPr marL="457200" lvl="1" indent="0">
              <a:spcBef>
                <a:spcPts val="0"/>
              </a:spcBef>
              <a:buSzPts val="2400"/>
              <a:buNone/>
            </a:pPr>
            <a:endParaRPr dirty="0">
              <a:latin typeface="+mj-lt"/>
            </a:endParaRPr>
          </a:p>
          <a:p>
            <a:pPr marL="171450" lvl="0" indent="-19050" algn="l" rtl="0">
              <a:lnSpc>
                <a:spcPct val="120000"/>
              </a:lnSpc>
              <a:spcBef>
                <a:spcPts val="750"/>
              </a:spcBef>
              <a:spcAft>
                <a:spcPts val="0"/>
              </a:spcAft>
              <a:buSzPts val="2400"/>
              <a:buNone/>
            </a:pPr>
            <a:endParaRPr dirty="0"/>
          </a:p>
        </p:txBody>
      </p:sp>
      <p:sp>
        <p:nvSpPr>
          <p:cNvPr id="2" name="Rectangle 1">
            <a:extLst>
              <a:ext uri="{FF2B5EF4-FFF2-40B4-BE49-F238E27FC236}">
                <a16:creationId xmlns:a16="http://schemas.microsoft.com/office/drawing/2014/main" id="{6A976F41-EA45-430E-9F17-07E3E469E32E}"/>
              </a:ext>
            </a:extLst>
          </p:cNvPr>
          <p:cNvSpPr/>
          <p:nvPr/>
        </p:nvSpPr>
        <p:spPr>
          <a:xfrm>
            <a:off x="3142770" y="983951"/>
            <a:ext cx="5579088" cy="3416320"/>
          </a:xfrm>
          <a:prstGeom prst="rect">
            <a:avLst/>
          </a:prstGeom>
          <a:solidFill>
            <a:schemeClr val="bg1">
              <a:lumMod val="50000"/>
            </a:schemeClr>
          </a:solidFill>
        </p:spPr>
        <p:txBody>
          <a:bodyPr wrap="square">
            <a:spAutoFit/>
          </a:bodyPr>
          <a:lstStyle/>
          <a:p>
            <a:r>
              <a:rPr lang="en-US" sz="1200" dirty="0" err="1">
                <a:solidFill>
                  <a:schemeClr val="bg1"/>
                </a:solidFill>
                <a:latin typeface="Courier New" panose="02070309020205020404" pitchFamily="49" charset="0"/>
                <a:cs typeface="Courier New" panose="02070309020205020404" pitchFamily="49" charset="0"/>
              </a:rPr>
              <a:t>lm</a:t>
            </a:r>
            <a:r>
              <a:rPr lang="en-US" sz="1200" dirty="0">
                <a:solidFill>
                  <a:schemeClr val="bg1"/>
                </a:solidFill>
                <a:latin typeface="Courier New" panose="02070309020205020404" pitchFamily="49" charset="0"/>
                <a:cs typeface="Courier New" panose="02070309020205020404" pitchFamily="49" charset="0"/>
              </a:rPr>
              <a:t>(formula = revenue ~ </a:t>
            </a:r>
            <a:r>
              <a:rPr lang="en-US" sz="1200" dirty="0" err="1">
                <a:solidFill>
                  <a:schemeClr val="bg1"/>
                </a:solidFill>
                <a:latin typeface="Courier New" panose="02070309020205020404" pitchFamily="49" charset="0"/>
                <a:cs typeface="Courier New" panose="02070309020205020404" pitchFamily="49" charset="0"/>
              </a:rPr>
              <a:t>vote_count</a:t>
            </a:r>
            <a:r>
              <a:rPr lang="en-US" sz="1200" dirty="0">
                <a:solidFill>
                  <a:schemeClr val="bg1"/>
                </a:solidFill>
                <a:latin typeface="Courier New" panose="02070309020205020404" pitchFamily="49" charset="0"/>
                <a:cs typeface="Courier New" panose="02070309020205020404" pitchFamily="49" charset="0"/>
              </a:rPr>
              <a:t>, data = animation)</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Residuals:</a:t>
            </a:r>
          </a:p>
          <a:p>
            <a:r>
              <a:rPr lang="en-US" sz="1200" dirty="0">
                <a:solidFill>
                  <a:schemeClr val="bg1"/>
                </a:solidFill>
                <a:latin typeface="Courier New" panose="02070309020205020404" pitchFamily="49" charset="0"/>
                <a:cs typeface="Courier New" panose="02070309020205020404" pitchFamily="49" charset="0"/>
              </a:rPr>
              <a:t>       Min         1Q     Median         3Q        Max </a:t>
            </a:r>
          </a:p>
          <a:p>
            <a:r>
              <a:rPr lang="en-US" sz="1200" dirty="0">
                <a:solidFill>
                  <a:schemeClr val="bg1"/>
                </a:solidFill>
                <a:latin typeface="Courier New" panose="02070309020205020404" pitchFamily="49" charset="0"/>
                <a:cs typeface="Courier New" panose="02070309020205020404" pitchFamily="49" charset="0"/>
              </a:rPr>
              <a:t>-350724426  -38589091  -13419307   34104232  429023854 </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Coefficients:</a:t>
            </a:r>
          </a:p>
          <a:p>
            <a:r>
              <a:rPr lang="en-US" sz="1200" dirty="0">
                <a:solidFill>
                  <a:schemeClr val="bg1"/>
                </a:solidFill>
                <a:latin typeface="Courier New" panose="02070309020205020404" pitchFamily="49" charset="0"/>
                <a:cs typeface="Courier New" panose="02070309020205020404" pitchFamily="49" charset="0"/>
              </a:rPr>
              <a:t>            Estimate Std. Error t value </a:t>
            </a:r>
            <a:r>
              <a:rPr lang="en-US" sz="1200" dirty="0" err="1">
                <a:solidFill>
                  <a:schemeClr val="bg1"/>
                </a:solidFill>
                <a:latin typeface="Courier New" panose="02070309020205020404" pitchFamily="49" charset="0"/>
                <a:cs typeface="Courier New" panose="02070309020205020404" pitchFamily="49" charset="0"/>
              </a:rPr>
              <a:t>Pr</a:t>
            </a:r>
            <a:r>
              <a:rPr lang="en-US" sz="1200" dirty="0">
                <a:solidFill>
                  <a:schemeClr val="bg1"/>
                </a:solidFill>
                <a:latin typeface="Courier New" panose="02070309020205020404" pitchFamily="49" charset="0"/>
                <a:cs typeface="Courier New" panose="02070309020205020404" pitchFamily="49" charset="0"/>
              </a:rPr>
              <a:t>(&gt;|t|)    </a:t>
            </a:r>
          </a:p>
          <a:p>
            <a:r>
              <a:rPr lang="en-US" sz="1200" dirty="0">
                <a:solidFill>
                  <a:schemeClr val="bg1"/>
                </a:solidFill>
                <a:latin typeface="Courier New" panose="02070309020205020404" pitchFamily="49" charset="0"/>
                <a:cs typeface="Courier New" panose="02070309020205020404" pitchFamily="49" charset="0"/>
              </a:rPr>
              <a:t>(Intercept) 13123436   14183143   0.925    0.358    </a:t>
            </a:r>
          </a:p>
          <a:p>
            <a:r>
              <a:rPr lang="en-US" sz="1200" dirty="0" err="1">
                <a:solidFill>
                  <a:schemeClr val="bg1"/>
                </a:solidFill>
                <a:latin typeface="Courier New" panose="02070309020205020404" pitchFamily="49" charset="0"/>
                <a:cs typeface="Courier New" panose="02070309020205020404" pitchFamily="49" charset="0"/>
              </a:rPr>
              <a:t>vote_count</a:t>
            </a:r>
            <a:r>
              <a:rPr lang="en-US" sz="1200" dirty="0">
                <a:solidFill>
                  <a:schemeClr val="bg1"/>
                </a:solidFill>
                <a:latin typeface="Courier New" panose="02070309020205020404" pitchFamily="49" charset="0"/>
                <a:cs typeface="Courier New" panose="02070309020205020404" pitchFamily="49" charset="0"/>
              </a:rPr>
              <a:t>    154994       8788  17.636   &lt;2e-16 ***</a:t>
            </a: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err="1">
                <a:solidFill>
                  <a:schemeClr val="bg1"/>
                </a:solidFill>
                <a:latin typeface="Courier New" panose="02070309020205020404" pitchFamily="49" charset="0"/>
                <a:cs typeface="Courier New" panose="02070309020205020404" pitchFamily="49" charset="0"/>
              </a:rPr>
              <a:t>Signif</a:t>
            </a:r>
            <a:r>
              <a:rPr lang="en-US" sz="1200" dirty="0">
                <a:solidFill>
                  <a:schemeClr val="bg1"/>
                </a:solidFill>
                <a:latin typeface="Courier New" panose="02070309020205020404" pitchFamily="49" charset="0"/>
                <a:cs typeface="Courier New" panose="02070309020205020404" pitchFamily="49" charset="0"/>
              </a:rPr>
              <a:t>. codes:  0 '***' 0.001 '**' 0.01 '*' 0.05 '.' 0.1 ' ' 1</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Residual standard error: 103100000 on 75 degrees of freedom</a:t>
            </a:r>
          </a:p>
          <a:p>
            <a:r>
              <a:rPr lang="en-US" sz="1200" dirty="0">
                <a:solidFill>
                  <a:schemeClr val="bg1"/>
                </a:solidFill>
                <a:latin typeface="Courier New" panose="02070309020205020404" pitchFamily="49" charset="0"/>
                <a:cs typeface="Courier New" panose="02070309020205020404" pitchFamily="49" charset="0"/>
              </a:rPr>
              <a:t>Multiple R-squared:  0.8057,	Adjusted R-squared:  0.8031 </a:t>
            </a:r>
          </a:p>
          <a:p>
            <a:r>
              <a:rPr lang="en-US" sz="1200" dirty="0">
                <a:solidFill>
                  <a:schemeClr val="bg1"/>
                </a:solidFill>
                <a:latin typeface="Courier New" panose="02070309020205020404" pitchFamily="49" charset="0"/>
                <a:cs typeface="Courier New" panose="02070309020205020404" pitchFamily="49" charset="0"/>
              </a:rPr>
              <a:t>F-statistic:   311 on 1 and 75 DF,  p-value: &lt; 2.2e-16</a:t>
            </a:r>
          </a:p>
        </p:txBody>
      </p:sp>
      <p:pic>
        <p:nvPicPr>
          <p:cNvPr id="5" name="Picture 4">
            <a:extLst>
              <a:ext uri="{FF2B5EF4-FFF2-40B4-BE49-F238E27FC236}">
                <a16:creationId xmlns:a16="http://schemas.microsoft.com/office/drawing/2014/main" id="{9F46EE8A-9420-4ABB-91F2-7907B91FBE43}"/>
              </a:ext>
            </a:extLst>
          </p:cNvPr>
          <p:cNvPicPr>
            <a:picLocks noChangeAspect="1"/>
          </p:cNvPicPr>
          <p:nvPr/>
        </p:nvPicPr>
        <p:blipFill>
          <a:blip r:embed="rId3"/>
          <a:stretch>
            <a:fillRect/>
          </a:stretch>
        </p:blipFill>
        <p:spPr>
          <a:xfrm>
            <a:off x="422142" y="2841871"/>
            <a:ext cx="2382529" cy="16457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107951" y="82363"/>
            <a:ext cx="7797662" cy="8639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dirty="0"/>
              <a:t>RELEASE DATE</a:t>
            </a:r>
            <a:endParaRPr dirty="0"/>
          </a:p>
        </p:txBody>
      </p:sp>
      <p:sp>
        <p:nvSpPr>
          <p:cNvPr id="3" name="Text Placeholder 2">
            <a:extLst>
              <a:ext uri="{FF2B5EF4-FFF2-40B4-BE49-F238E27FC236}">
                <a16:creationId xmlns:a16="http://schemas.microsoft.com/office/drawing/2014/main" id="{10363246-8173-4C04-BB19-259FE642152B}"/>
              </a:ext>
            </a:extLst>
          </p:cNvPr>
          <p:cNvSpPr>
            <a:spLocks noGrp="1"/>
          </p:cNvSpPr>
          <p:nvPr>
            <p:ph type="body" idx="1"/>
          </p:nvPr>
        </p:nvSpPr>
        <p:spPr>
          <a:xfrm>
            <a:off x="300818" y="1281785"/>
            <a:ext cx="2931829" cy="2644756"/>
          </a:xfrm>
        </p:spPr>
        <p:txBody>
          <a:bodyPr/>
          <a:lstStyle/>
          <a:p>
            <a:r>
              <a:rPr lang="en-US" b="1" dirty="0">
                <a:latin typeface="+mj-lt"/>
              </a:rPr>
              <a:t>Based on months that generate the most revenue, our movie should be released in May- June</a:t>
            </a:r>
          </a:p>
        </p:txBody>
      </p:sp>
      <p:pic>
        <p:nvPicPr>
          <p:cNvPr id="6" name="Picture 5">
            <a:extLst>
              <a:ext uri="{FF2B5EF4-FFF2-40B4-BE49-F238E27FC236}">
                <a16:creationId xmlns:a16="http://schemas.microsoft.com/office/drawing/2014/main" id="{A8C6A832-1815-4350-AF1C-EA5B465C44B4}"/>
              </a:ext>
            </a:extLst>
          </p:cNvPr>
          <p:cNvPicPr>
            <a:picLocks noChangeAspect="1"/>
          </p:cNvPicPr>
          <p:nvPr/>
        </p:nvPicPr>
        <p:blipFill>
          <a:blip r:embed="rId3"/>
          <a:stretch>
            <a:fillRect/>
          </a:stretch>
        </p:blipFill>
        <p:spPr>
          <a:xfrm>
            <a:off x="3446180" y="946337"/>
            <a:ext cx="5079365" cy="313650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55726" y="76900"/>
            <a:ext cx="7797600" cy="86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dirty="0"/>
              <a:t>LANGUAGE/RUNTIME</a:t>
            </a:r>
            <a:endParaRPr dirty="0"/>
          </a:p>
        </p:txBody>
      </p:sp>
      <p:sp>
        <p:nvSpPr>
          <p:cNvPr id="185" name="Google Shape;185;p25"/>
          <p:cNvSpPr txBox="1">
            <a:spLocks noGrp="1"/>
          </p:cNvSpPr>
          <p:nvPr>
            <p:ph type="body" idx="1"/>
          </p:nvPr>
        </p:nvSpPr>
        <p:spPr>
          <a:xfrm>
            <a:off x="225075" y="870225"/>
            <a:ext cx="7754700" cy="5643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None/>
            </a:pPr>
            <a:r>
              <a:rPr lang="en-US" sz="1400" b="1" dirty="0">
                <a:solidFill>
                  <a:srgbClr val="000000"/>
                </a:solidFill>
                <a:latin typeface="+mj-lt"/>
              </a:rPr>
              <a:t>We will launch our movie in English then in  </a:t>
            </a:r>
            <a:r>
              <a:rPr lang="en-US" sz="1400" b="1" dirty="0" err="1">
                <a:solidFill>
                  <a:srgbClr val="000000"/>
                </a:solidFill>
                <a:latin typeface="+mj-lt"/>
              </a:rPr>
              <a:t>chinese</a:t>
            </a:r>
            <a:r>
              <a:rPr lang="en-US" sz="1400" b="1" dirty="0">
                <a:solidFill>
                  <a:srgbClr val="000000"/>
                </a:solidFill>
                <a:latin typeface="+mj-lt"/>
              </a:rPr>
              <a:t>, </a:t>
            </a:r>
            <a:r>
              <a:rPr lang="en-US" sz="1400" b="1" dirty="0" err="1">
                <a:solidFill>
                  <a:srgbClr val="000000"/>
                </a:solidFill>
                <a:latin typeface="+mj-lt"/>
              </a:rPr>
              <a:t>german</a:t>
            </a:r>
            <a:r>
              <a:rPr lang="en-US" sz="1400" b="1" dirty="0">
                <a:solidFill>
                  <a:srgbClr val="000000"/>
                </a:solidFill>
                <a:latin typeface="+mj-lt"/>
              </a:rPr>
              <a:t> and </a:t>
            </a:r>
            <a:r>
              <a:rPr lang="en-US" sz="1400" b="1" dirty="0" err="1">
                <a:solidFill>
                  <a:srgbClr val="000000"/>
                </a:solidFill>
                <a:latin typeface="+mj-lt"/>
              </a:rPr>
              <a:t>japanese</a:t>
            </a:r>
            <a:r>
              <a:rPr lang="en-US" sz="1400" b="1" dirty="0">
                <a:solidFill>
                  <a:srgbClr val="000000"/>
                </a:solidFill>
                <a:latin typeface="+mj-lt"/>
              </a:rPr>
              <a:t> with a runtime of ~100minutes and no longer than 160 minutes </a:t>
            </a:r>
            <a:endParaRPr sz="1400" b="1" dirty="0">
              <a:solidFill>
                <a:srgbClr val="000000"/>
              </a:solidFill>
              <a:latin typeface="+mj-lt"/>
            </a:endParaRPr>
          </a:p>
          <a:p>
            <a:pPr marL="457200" lvl="0" indent="0" algn="l" rtl="0">
              <a:lnSpc>
                <a:spcPct val="120000"/>
              </a:lnSpc>
              <a:spcBef>
                <a:spcPts val="0"/>
              </a:spcBef>
              <a:spcAft>
                <a:spcPts val="0"/>
              </a:spcAft>
              <a:buNone/>
            </a:pPr>
            <a:endParaRPr sz="1400" dirty="0">
              <a:solidFill>
                <a:srgbClr val="000000"/>
              </a:solidFill>
            </a:endParaRPr>
          </a:p>
        </p:txBody>
      </p:sp>
      <p:pic>
        <p:nvPicPr>
          <p:cNvPr id="186" name="Google Shape;186;p25"/>
          <p:cNvPicPr preferRelativeResize="0"/>
          <p:nvPr/>
        </p:nvPicPr>
        <p:blipFill>
          <a:blip r:embed="rId3">
            <a:alphaModFix/>
          </a:blip>
          <a:stretch>
            <a:fillRect/>
          </a:stretch>
        </p:blipFill>
        <p:spPr>
          <a:xfrm>
            <a:off x="225075" y="1340470"/>
            <a:ext cx="4408397" cy="3031745"/>
          </a:xfrm>
          <a:prstGeom prst="rect">
            <a:avLst/>
          </a:prstGeom>
          <a:noFill/>
          <a:ln>
            <a:noFill/>
          </a:ln>
        </p:spPr>
      </p:pic>
      <p:pic>
        <p:nvPicPr>
          <p:cNvPr id="2" name="Picture 1">
            <a:extLst>
              <a:ext uri="{FF2B5EF4-FFF2-40B4-BE49-F238E27FC236}">
                <a16:creationId xmlns:a16="http://schemas.microsoft.com/office/drawing/2014/main" id="{ABDF18D7-1545-40E4-A2B4-2CA0BB1F3EE3}"/>
              </a:ext>
            </a:extLst>
          </p:cNvPr>
          <p:cNvPicPr>
            <a:picLocks noChangeAspect="1"/>
          </p:cNvPicPr>
          <p:nvPr/>
        </p:nvPicPr>
        <p:blipFill>
          <a:blip r:embed="rId4"/>
          <a:stretch>
            <a:fillRect/>
          </a:stretch>
        </p:blipFill>
        <p:spPr>
          <a:xfrm>
            <a:off x="4733637" y="1559859"/>
            <a:ext cx="3888853" cy="23981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a:t>TITLE</a:t>
            </a:r>
            <a:endParaRPr/>
          </a:p>
        </p:txBody>
      </p:sp>
      <p:sp>
        <p:nvSpPr>
          <p:cNvPr id="2" name="Text Placeholder 1">
            <a:extLst>
              <a:ext uri="{FF2B5EF4-FFF2-40B4-BE49-F238E27FC236}">
                <a16:creationId xmlns:a16="http://schemas.microsoft.com/office/drawing/2014/main" id="{3CF3436C-6DA7-479A-9880-934030C5A9CF}"/>
              </a:ext>
            </a:extLst>
          </p:cNvPr>
          <p:cNvSpPr>
            <a:spLocks noGrp="1"/>
          </p:cNvSpPr>
          <p:nvPr>
            <p:ph type="body" idx="1"/>
          </p:nvPr>
        </p:nvSpPr>
        <p:spPr>
          <a:xfrm>
            <a:off x="222837" y="1152475"/>
            <a:ext cx="2551099" cy="2889327"/>
          </a:xfrm>
        </p:spPr>
        <p:txBody>
          <a:bodyPr/>
          <a:lstStyle/>
          <a:p>
            <a:r>
              <a:rPr lang="en-US" b="1" dirty="0">
                <a:latin typeface="+mj-lt"/>
              </a:rPr>
              <a:t>Using the titles of the most popular movies, we established the title  of our movie as:</a:t>
            </a:r>
          </a:p>
          <a:p>
            <a:endParaRPr lang="en-US" b="1" dirty="0">
              <a:latin typeface="+mj-lt"/>
            </a:endParaRPr>
          </a:p>
          <a:p>
            <a:pPr marL="139700" indent="0">
              <a:buNone/>
            </a:pPr>
            <a:r>
              <a:rPr lang="en-US" sz="2400" b="1" dirty="0">
                <a:latin typeface="+mj-lt"/>
              </a:rPr>
              <a:t>THE MAN WHO LOVED HIS LITTLE GIRL</a:t>
            </a:r>
          </a:p>
          <a:p>
            <a:pPr marL="139700" indent="0">
              <a:buNone/>
            </a:pPr>
            <a:endParaRPr lang="en-US" b="1" dirty="0">
              <a:latin typeface="+mj-lt"/>
            </a:endParaRPr>
          </a:p>
          <a:p>
            <a:pPr marL="139700" indent="0">
              <a:buNone/>
            </a:pPr>
            <a:endParaRPr lang="en-US" b="1" dirty="0">
              <a:latin typeface="+mj-lt"/>
            </a:endParaRPr>
          </a:p>
          <a:p>
            <a:pPr marL="139700" indent="0">
              <a:buNone/>
            </a:pPr>
            <a:r>
              <a:rPr lang="en-US" b="1" dirty="0">
                <a:latin typeface="+mj-lt"/>
              </a:rPr>
              <a:t> </a:t>
            </a:r>
          </a:p>
        </p:txBody>
      </p:sp>
      <p:pic>
        <p:nvPicPr>
          <p:cNvPr id="228" name="Google Shape;228;p32"/>
          <p:cNvPicPr preferRelativeResize="0"/>
          <p:nvPr/>
        </p:nvPicPr>
        <p:blipFill>
          <a:blip r:embed="rId3">
            <a:alphaModFix/>
          </a:blip>
          <a:stretch>
            <a:fillRect/>
          </a:stretch>
        </p:blipFill>
        <p:spPr>
          <a:xfrm>
            <a:off x="2892900" y="230824"/>
            <a:ext cx="5738976" cy="4338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accent1"/>
              </a:buClr>
              <a:buSzPts val="3000"/>
              <a:buFont typeface="Impact"/>
              <a:buNone/>
            </a:pPr>
            <a:r>
              <a:rPr lang="en-US"/>
              <a:t>KEY TAKEAWAYS</a:t>
            </a:r>
            <a:endParaRPr/>
          </a:p>
        </p:txBody>
      </p:sp>
      <p:sp>
        <p:nvSpPr>
          <p:cNvPr id="2" name="Text Placeholder 1">
            <a:extLst>
              <a:ext uri="{FF2B5EF4-FFF2-40B4-BE49-F238E27FC236}">
                <a16:creationId xmlns:a16="http://schemas.microsoft.com/office/drawing/2014/main" id="{FC35ACA2-2F5C-4802-804F-46AF9BEECA37}"/>
              </a:ext>
            </a:extLst>
          </p:cNvPr>
          <p:cNvSpPr>
            <a:spLocks noGrp="1"/>
          </p:cNvSpPr>
          <p:nvPr>
            <p:ph type="body" idx="1"/>
          </p:nvPr>
        </p:nvSpPr>
        <p:spPr>
          <a:xfrm>
            <a:off x="404880" y="1199818"/>
            <a:ext cx="7796030" cy="2483392"/>
          </a:xfrm>
        </p:spPr>
        <p:txBody>
          <a:bodyPr/>
          <a:lstStyle/>
          <a:p>
            <a:r>
              <a:rPr lang="en-US" dirty="0">
                <a:latin typeface="+mj-lt"/>
              </a:rPr>
              <a:t>Data preparation was key for this project since the dataset was so large</a:t>
            </a:r>
          </a:p>
          <a:p>
            <a:r>
              <a:rPr lang="en-US" dirty="0">
                <a:latin typeface="+mj-lt"/>
              </a:rPr>
              <a:t>Identifying a genre helped to focus which movie area we would work in and develop models</a:t>
            </a:r>
          </a:p>
          <a:p>
            <a:r>
              <a:rPr lang="en-US" dirty="0">
                <a:latin typeface="+mj-lt"/>
              </a:rPr>
              <a:t>Even with large datasets, we rarely had models that fit well- only once we limited scope we could identify models with good fit and minimal error</a:t>
            </a:r>
          </a:p>
          <a:p>
            <a:pPr lvl="1"/>
            <a:r>
              <a:rPr lang="en-US" dirty="0">
                <a:latin typeface="+mj-lt"/>
              </a:rPr>
              <a:t>Unable to design practically predictive models for revenue using our data</a:t>
            </a:r>
          </a:p>
          <a:p>
            <a:r>
              <a:rPr lang="en-US" dirty="0">
                <a:latin typeface="+mj-lt"/>
              </a:rPr>
              <a:t>Although the dataset was not informative from a revenue perspective, it provided a lot of details to help design the movie- release date, movie title, language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514351" y="514350"/>
            <a:ext cx="7797662" cy="86397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a:t>CONCLUSION</a:t>
            </a:r>
            <a:endParaRPr/>
          </a:p>
        </p:txBody>
      </p:sp>
      <p:sp>
        <p:nvSpPr>
          <p:cNvPr id="253" name="Google Shape;253;p36"/>
          <p:cNvSpPr txBox="1">
            <a:spLocks noGrp="1"/>
          </p:cNvSpPr>
          <p:nvPr>
            <p:ph type="body" idx="1"/>
          </p:nvPr>
        </p:nvSpPr>
        <p:spPr>
          <a:xfrm>
            <a:off x="59023" y="1378324"/>
            <a:ext cx="7340701" cy="2483392"/>
          </a:xfrm>
          <a:prstGeom prst="rect">
            <a:avLst/>
          </a:prstGeom>
          <a:noFill/>
          <a:ln>
            <a:noFill/>
          </a:ln>
        </p:spPr>
        <p:txBody>
          <a:bodyPr spcFirstLastPara="1" wrap="square" lIns="91425" tIns="45700" rIns="91425" bIns="45700" anchor="ctr" anchorCtr="0">
            <a:noAutofit/>
          </a:bodyPr>
          <a:lstStyle/>
          <a:p>
            <a:pPr marL="438150" indent="-285750">
              <a:spcBef>
                <a:spcPts val="0"/>
              </a:spcBef>
              <a:buSzPts val="2400"/>
            </a:pPr>
            <a:r>
              <a:rPr lang="en-US" b="1" dirty="0">
                <a:latin typeface="+mj-lt"/>
                <a:ea typeface="Gungsuh" panose="020B0503020000020004" pitchFamily="18" charset="-127"/>
              </a:rPr>
              <a:t>Based on our data we will create a cartoon that tells the story the antics of a rugged Dad from Montana and his daughter who leaves the snow for sunny California</a:t>
            </a:r>
          </a:p>
          <a:p>
            <a:pPr marL="438150" indent="-285750">
              <a:spcBef>
                <a:spcPts val="0"/>
              </a:spcBef>
              <a:buSzPts val="2400"/>
            </a:pPr>
            <a:r>
              <a:rPr lang="en-US" b="1" dirty="0">
                <a:latin typeface="+mj-lt"/>
                <a:ea typeface="Gungsuh" panose="020B0503020000020004" pitchFamily="18" charset="-127"/>
              </a:rPr>
              <a:t>The Animation will be released in the summer to an English speaking audience with a runtime of 100-160 minutes</a:t>
            </a:r>
          </a:p>
          <a:p>
            <a:pPr marL="438150" indent="-285750">
              <a:spcBef>
                <a:spcPts val="0"/>
              </a:spcBef>
              <a:buSzPts val="2400"/>
            </a:pPr>
            <a:r>
              <a:rPr lang="en-US" b="1" dirty="0">
                <a:latin typeface="+mj-lt"/>
                <a:ea typeface="Gungsuh" panose="020B0503020000020004" pitchFamily="18" charset="-127"/>
              </a:rPr>
              <a:t>We will monitor early signs of the vote count to extrapolate potential sales and monitor markets for expansion.</a:t>
            </a:r>
          </a:p>
          <a:p>
            <a:pPr marL="171450" lvl="0" indent="-19050" algn="l" rtl="0">
              <a:lnSpc>
                <a:spcPct val="120000"/>
              </a:lnSpc>
              <a:spcBef>
                <a:spcPts val="0"/>
              </a:spcBef>
              <a:spcAft>
                <a:spcPts val="0"/>
              </a:spcAft>
              <a:buSzPts val="2400"/>
              <a:buNone/>
            </a:pPr>
            <a:endParaRPr dirty="0"/>
          </a:p>
        </p:txBody>
      </p:sp>
      <p:pic>
        <p:nvPicPr>
          <p:cNvPr id="4" name="Picture 3">
            <a:extLst>
              <a:ext uri="{FF2B5EF4-FFF2-40B4-BE49-F238E27FC236}">
                <a16:creationId xmlns:a16="http://schemas.microsoft.com/office/drawing/2014/main" id="{56024118-96C4-44DA-9A35-13A967B5A5CF}"/>
              </a:ext>
            </a:extLst>
          </p:cNvPr>
          <p:cNvPicPr>
            <a:picLocks noChangeAspect="1"/>
          </p:cNvPicPr>
          <p:nvPr/>
        </p:nvPicPr>
        <p:blipFill>
          <a:blip r:embed="rId3"/>
          <a:stretch>
            <a:fillRect/>
          </a:stretch>
        </p:blipFill>
        <p:spPr>
          <a:xfrm>
            <a:off x="7399724" y="110948"/>
            <a:ext cx="1543201" cy="17699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pic>
        <p:nvPicPr>
          <p:cNvPr id="170" name="Google Shape;170;p23"/>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1" name="Google Shape;171;p23"/>
          <p:cNvSpPr/>
          <p:nvPr/>
        </p:nvSpPr>
        <p:spPr>
          <a:xfrm>
            <a:off x="201075" y="241298"/>
            <a:ext cx="8661400" cy="4660901"/>
          </a:xfrm>
          <a:custGeom>
            <a:avLst/>
            <a:gdLst/>
            <a:ahLst/>
            <a:cxnLst/>
            <a:rect l="l" t="t" r="r" b="b"/>
            <a:pathLst>
              <a:path w="8130198" h="6857999" extrusionOk="0">
                <a:moveTo>
                  <a:pt x="0" y="0"/>
                </a:moveTo>
                <a:lnTo>
                  <a:pt x="7241014" y="0"/>
                </a:lnTo>
                <a:lnTo>
                  <a:pt x="8130198" y="0"/>
                </a:lnTo>
                <a:lnTo>
                  <a:pt x="8130198" y="6857999"/>
                </a:lnTo>
                <a:lnTo>
                  <a:pt x="0" y="6857999"/>
                </a:lnTo>
                <a:lnTo>
                  <a:pt x="0" y="6375361"/>
                </a:lnTo>
                <a:close/>
              </a:path>
            </a:pathLst>
          </a:custGeom>
          <a:blipFill rotWithShape="1">
            <a:blip r:embed="rId3">
              <a:alphaModFix/>
            </a:blip>
            <a:stretch>
              <a:fillRect/>
            </a:stretch>
          </a:blipFill>
          <a:ln>
            <a:noFill/>
          </a:ln>
          <a:effectLst>
            <a:outerShdw blurRad="101600" dist="152400" dir="4380000" algn="t" rotWithShape="0">
              <a:srgbClr val="000000">
                <a:alpha val="42745"/>
              </a:srgbClr>
            </a:outerShdw>
          </a:effectLst>
        </p:spPr>
      </p:sp>
      <p:sp>
        <p:nvSpPr>
          <p:cNvPr id="172" name="Google Shape;172;p23"/>
          <p:cNvSpPr txBox="1">
            <a:spLocks noGrp="1"/>
          </p:cNvSpPr>
          <p:nvPr>
            <p:ph type="title"/>
          </p:nvPr>
        </p:nvSpPr>
        <p:spPr>
          <a:xfrm>
            <a:off x="281525" y="281525"/>
            <a:ext cx="7797600" cy="86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dirty="0"/>
              <a:t>INTRODUCTION</a:t>
            </a:r>
            <a:endParaRPr dirty="0"/>
          </a:p>
        </p:txBody>
      </p:sp>
      <p:sp>
        <p:nvSpPr>
          <p:cNvPr id="173" name="Google Shape;173;p23"/>
          <p:cNvSpPr txBox="1">
            <a:spLocks noGrp="1"/>
          </p:cNvSpPr>
          <p:nvPr>
            <p:ph type="body" idx="1"/>
          </p:nvPr>
        </p:nvSpPr>
        <p:spPr>
          <a:xfrm>
            <a:off x="479412" y="914725"/>
            <a:ext cx="7769038" cy="3457490"/>
          </a:xfrm>
          <a:prstGeom prst="rect">
            <a:avLst/>
          </a:prstGeom>
          <a:noFill/>
          <a:ln>
            <a:noFill/>
          </a:ln>
        </p:spPr>
        <p:txBody>
          <a:bodyPr spcFirstLastPara="1" wrap="square" lIns="91425" tIns="45700" rIns="91425" bIns="45700" anchor="ctr" anchorCtr="0">
            <a:noAutofit/>
          </a:bodyPr>
          <a:lstStyle/>
          <a:p>
            <a:pPr marL="171450" lvl="0" indent="-171450" algn="l" rtl="0">
              <a:lnSpc>
                <a:spcPct val="120000"/>
              </a:lnSpc>
              <a:spcBef>
                <a:spcPts val="0"/>
              </a:spcBef>
              <a:spcAft>
                <a:spcPts val="0"/>
              </a:spcAft>
              <a:buSzPts val="2400"/>
              <a:buChar char="•"/>
            </a:pPr>
            <a:r>
              <a:rPr lang="en-US" b="1" dirty="0">
                <a:latin typeface="+mj-lt"/>
                <a:ea typeface="Gungsuh" panose="020B0503020000020004" pitchFamily="18" charset="-127"/>
              </a:rPr>
              <a:t>Here we will show you that not only is our movie going to be profitable, but we have performed an extensive analysis to show that we have optimized the language, genre, release date, popularity and runtime to yield the highest revenue  </a:t>
            </a:r>
            <a:endParaRPr b="1" dirty="0">
              <a:latin typeface="+mj-lt"/>
              <a:ea typeface="Gungsuh" panose="020B0503020000020004" pitchFamily="18" charset="-127"/>
            </a:endParaRPr>
          </a:p>
          <a:p>
            <a:pPr marL="171450" lvl="0" indent="-171450" algn="l" rtl="0">
              <a:lnSpc>
                <a:spcPct val="120000"/>
              </a:lnSpc>
              <a:spcBef>
                <a:spcPts val="750"/>
              </a:spcBef>
              <a:spcAft>
                <a:spcPts val="0"/>
              </a:spcAft>
              <a:buSzPts val="2400"/>
              <a:buChar char="•"/>
            </a:pPr>
            <a:r>
              <a:rPr lang="en-US" b="1" dirty="0">
                <a:latin typeface="+mj-lt"/>
                <a:ea typeface="Gungsuh" panose="020B0503020000020004" pitchFamily="18" charset="-127"/>
              </a:rPr>
              <a:t>We have also performed an analysis of previous titles across genres to optimize titling of the movie</a:t>
            </a:r>
            <a:endParaRPr b="1" dirty="0">
              <a:latin typeface="+mj-lt"/>
              <a:ea typeface="Gungsuh" panose="020B0503020000020004" pitchFamily="18" charset="-127"/>
            </a:endParaRPr>
          </a:p>
          <a:p>
            <a:pPr marL="171450" lvl="0" indent="-171450" algn="l" rtl="0">
              <a:lnSpc>
                <a:spcPct val="120000"/>
              </a:lnSpc>
              <a:spcBef>
                <a:spcPts val="750"/>
              </a:spcBef>
              <a:spcAft>
                <a:spcPts val="0"/>
              </a:spcAft>
              <a:buSzPts val="2400"/>
              <a:buChar char="•"/>
            </a:pPr>
            <a:r>
              <a:rPr lang="en-US" b="1" dirty="0">
                <a:latin typeface="+mj-lt"/>
                <a:ea typeface="Gungsuh" panose="020B0503020000020004" pitchFamily="18" charset="-127"/>
              </a:rPr>
              <a:t>Following this presentation, we hope that you agree to provide us the </a:t>
            </a:r>
            <a:r>
              <a:rPr lang="en-US" b="1" i="1" dirty="0">
                <a:latin typeface="+mj-lt"/>
                <a:ea typeface="Gungsuh" panose="020B0503020000020004" pitchFamily="18" charset="-127"/>
              </a:rPr>
              <a:t>money </a:t>
            </a:r>
            <a:r>
              <a:rPr lang="en-US" b="1" dirty="0">
                <a:latin typeface="+mj-lt"/>
                <a:ea typeface="Gungsuh" panose="020B0503020000020004" pitchFamily="18" charset="-127"/>
              </a:rPr>
              <a:t>needed to fund our sure-fire venture</a:t>
            </a:r>
            <a:endParaRPr b="1" i="1" dirty="0">
              <a:latin typeface="+mj-lt"/>
              <a:ea typeface="Gungsuh" panose="020B0503020000020004" pitchFamily="18" charset="-127"/>
            </a:endParaRPr>
          </a:p>
          <a:p>
            <a:pPr marL="171450" lvl="0" indent="-19050" algn="l" rtl="0">
              <a:lnSpc>
                <a:spcPct val="120000"/>
              </a:lnSpc>
              <a:spcBef>
                <a:spcPts val="750"/>
              </a:spcBef>
              <a:spcAft>
                <a:spcPts val="0"/>
              </a:spcAft>
              <a:buSzPts val="2400"/>
              <a:buNone/>
            </a:pPr>
            <a:endParaRPr dirty="0"/>
          </a:p>
        </p:txBody>
      </p:sp>
      <p:pic>
        <p:nvPicPr>
          <p:cNvPr id="3" name="Picture 2">
            <a:extLst>
              <a:ext uri="{FF2B5EF4-FFF2-40B4-BE49-F238E27FC236}">
                <a16:creationId xmlns:a16="http://schemas.microsoft.com/office/drawing/2014/main" id="{CF97294E-E225-414B-89CC-2A418D7D6898}"/>
              </a:ext>
            </a:extLst>
          </p:cNvPr>
          <p:cNvPicPr>
            <a:picLocks noChangeAspect="1"/>
          </p:cNvPicPr>
          <p:nvPr/>
        </p:nvPicPr>
        <p:blipFill>
          <a:blip r:embed="rId5"/>
          <a:stretch>
            <a:fillRect/>
          </a:stretch>
        </p:blipFill>
        <p:spPr>
          <a:xfrm>
            <a:off x="4660189" y="3342555"/>
            <a:ext cx="2028504" cy="15194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69851" y="69850"/>
            <a:ext cx="7797600" cy="86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000"/>
              <a:buFont typeface="Impact"/>
              <a:buNone/>
            </a:pPr>
            <a:r>
              <a:rPr lang="en-US" dirty="0"/>
              <a:t>PREPARING THE DATASET</a:t>
            </a:r>
            <a:endParaRPr dirty="0"/>
          </a:p>
        </p:txBody>
      </p:sp>
      <p:sp>
        <p:nvSpPr>
          <p:cNvPr id="179" name="Google Shape;179;p24"/>
          <p:cNvSpPr txBox="1">
            <a:spLocks noGrp="1"/>
          </p:cNvSpPr>
          <p:nvPr>
            <p:ph type="body" idx="1"/>
          </p:nvPr>
        </p:nvSpPr>
        <p:spPr>
          <a:xfrm>
            <a:off x="69850" y="1079475"/>
            <a:ext cx="8446200" cy="3426000"/>
          </a:xfrm>
          <a:prstGeom prst="rect">
            <a:avLst/>
          </a:prstGeom>
          <a:noFill/>
          <a:ln>
            <a:noFill/>
          </a:ln>
        </p:spPr>
        <p:txBody>
          <a:bodyPr spcFirstLastPara="1" wrap="square" lIns="91425" tIns="45700" rIns="91425" bIns="45700" anchor="ctr" anchorCtr="0">
            <a:noAutofit/>
          </a:bodyPr>
          <a:lstStyle/>
          <a:p>
            <a:pPr marL="171450" lvl="0" indent="-88900" algn="l" rtl="0">
              <a:lnSpc>
                <a:spcPct val="120000"/>
              </a:lnSpc>
              <a:spcBef>
                <a:spcPts val="0"/>
              </a:spcBef>
              <a:spcAft>
                <a:spcPts val="0"/>
              </a:spcAft>
              <a:buSzPts val="1400"/>
              <a:buChar char="●"/>
            </a:pPr>
            <a:r>
              <a:rPr lang="en-US" sz="1400" b="1" dirty="0">
                <a:latin typeface="+mj-lt"/>
              </a:rPr>
              <a:t>The Movies </a:t>
            </a:r>
            <a:r>
              <a:rPr lang="en-US" sz="1400" b="1" dirty="0" err="1">
                <a:latin typeface="+mj-lt"/>
              </a:rPr>
              <a:t>DataSet</a:t>
            </a:r>
            <a:r>
              <a:rPr lang="en-US" sz="1400" b="1" dirty="0">
                <a:latin typeface="+mj-lt"/>
              </a:rPr>
              <a:t> was used to perform our analysis</a:t>
            </a:r>
            <a:endParaRPr sz="1400" b="1" dirty="0">
              <a:latin typeface="+mj-lt"/>
            </a:endParaRPr>
          </a:p>
          <a:p>
            <a:pPr marL="514350" lvl="1" indent="-88900" algn="l" rtl="0">
              <a:lnSpc>
                <a:spcPct val="120000"/>
              </a:lnSpc>
              <a:spcBef>
                <a:spcPts val="0"/>
              </a:spcBef>
              <a:spcAft>
                <a:spcPts val="0"/>
              </a:spcAft>
              <a:buSzPts val="1400"/>
              <a:buChar char="○"/>
            </a:pPr>
            <a:r>
              <a:rPr lang="en-US" sz="1400" b="1" dirty="0">
                <a:latin typeface="+mj-lt"/>
              </a:rPr>
              <a:t>These files contain metadata for all 45,000 movies listed in the Full </a:t>
            </a:r>
            <a:r>
              <a:rPr lang="en-US" sz="1400" b="1" dirty="0" err="1">
                <a:latin typeface="+mj-lt"/>
              </a:rPr>
              <a:t>MovieLens</a:t>
            </a:r>
            <a:r>
              <a:rPr lang="en-US" sz="1400" b="1" dirty="0">
                <a:latin typeface="+mj-lt"/>
              </a:rPr>
              <a:t> Dataset. The dataset consists of movies released on or before July 2017. </a:t>
            </a:r>
            <a:endParaRPr sz="1400" b="1" dirty="0">
              <a:latin typeface="+mj-lt"/>
            </a:endParaRPr>
          </a:p>
          <a:p>
            <a:pPr marL="514350" lvl="0" indent="0" algn="l" rtl="0">
              <a:lnSpc>
                <a:spcPct val="120000"/>
              </a:lnSpc>
              <a:spcBef>
                <a:spcPts val="0"/>
              </a:spcBef>
              <a:spcAft>
                <a:spcPts val="0"/>
              </a:spcAft>
              <a:buNone/>
            </a:pPr>
            <a:endParaRPr sz="1400" b="1" dirty="0">
              <a:latin typeface="+mj-lt"/>
            </a:endParaRPr>
          </a:p>
          <a:p>
            <a:pPr marL="514350" lvl="1" indent="-88900" algn="l" rtl="0">
              <a:lnSpc>
                <a:spcPct val="120000"/>
              </a:lnSpc>
              <a:spcBef>
                <a:spcPts val="0"/>
              </a:spcBef>
              <a:spcAft>
                <a:spcPts val="0"/>
              </a:spcAft>
              <a:buSzPts val="1400"/>
              <a:buChar char="○"/>
            </a:pPr>
            <a:r>
              <a:rPr lang="en-US" sz="1400" b="1" dirty="0">
                <a:latin typeface="+mj-lt"/>
              </a:rPr>
              <a:t>Data points include cast, crew, plot keywords, budget, revenue, posters, release dates, languages, production companies, countries, TMDB vote counts and vote averages.</a:t>
            </a:r>
            <a:endParaRPr sz="1400" b="1" dirty="0">
              <a:latin typeface="+mj-lt"/>
            </a:endParaRPr>
          </a:p>
          <a:p>
            <a:pPr marL="514350" lvl="0" indent="0" algn="l" rtl="0">
              <a:lnSpc>
                <a:spcPct val="120000"/>
              </a:lnSpc>
              <a:spcBef>
                <a:spcPts val="0"/>
              </a:spcBef>
              <a:spcAft>
                <a:spcPts val="0"/>
              </a:spcAft>
              <a:buNone/>
            </a:pPr>
            <a:endParaRPr sz="1400" b="1" dirty="0">
              <a:latin typeface="+mj-lt"/>
            </a:endParaRPr>
          </a:p>
          <a:p>
            <a:pPr marL="514350" lvl="1" indent="-88900" algn="l" rtl="0">
              <a:lnSpc>
                <a:spcPct val="100000"/>
              </a:lnSpc>
              <a:spcBef>
                <a:spcPts val="0"/>
              </a:spcBef>
              <a:spcAft>
                <a:spcPts val="0"/>
              </a:spcAft>
              <a:buSzPts val="1400"/>
              <a:buChar char="○"/>
            </a:pPr>
            <a:r>
              <a:rPr lang="en-US" sz="1400" b="1" dirty="0">
                <a:latin typeface="+mj-lt"/>
              </a:rPr>
              <a:t>This dataset also has files containing 26 million ratings from 270,000 users for all 45,000 movies. Ratings are on a scale of 1-5 and have been obtained from the official </a:t>
            </a:r>
            <a:r>
              <a:rPr lang="en-US" sz="1400" b="1" dirty="0" err="1">
                <a:latin typeface="+mj-lt"/>
              </a:rPr>
              <a:t>GroupLens</a:t>
            </a:r>
            <a:r>
              <a:rPr lang="en-US" sz="1400" b="1" dirty="0">
                <a:latin typeface="+mj-lt"/>
              </a:rPr>
              <a:t> website.</a:t>
            </a:r>
            <a:endParaRPr sz="1400" b="1" dirty="0">
              <a:latin typeface="+mj-lt"/>
            </a:endParaRPr>
          </a:p>
          <a:p>
            <a:pPr marL="514350" lvl="0" indent="0" algn="l" rtl="0">
              <a:lnSpc>
                <a:spcPct val="100000"/>
              </a:lnSpc>
              <a:spcBef>
                <a:spcPts val="0"/>
              </a:spcBef>
              <a:spcAft>
                <a:spcPts val="0"/>
              </a:spcAft>
              <a:buNone/>
            </a:pPr>
            <a:endParaRPr sz="1400" dirty="0">
              <a:latin typeface="+mj-lt"/>
            </a:endParaRPr>
          </a:p>
          <a:p>
            <a:pPr marL="514350" lvl="0" indent="0" algn="l" rtl="0">
              <a:lnSpc>
                <a:spcPct val="100000"/>
              </a:lnSpc>
              <a:spcBef>
                <a:spcPts val="0"/>
              </a:spcBef>
              <a:spcAft>
                <a:spcPts val="0"/>
              </a:spcAft>
              <a:buNone/>
            </a:pPr>
            <a:endParaRPr sz="1400" dirty="0"/>
          </a:p>
          <a:p>
            <a:pPr marL="0" lvl="0" indent="0" algn="l" rtl="0">
              <a:lnSpc>
                <a:spcPct val="100000"/>
              </a:lnSpc>
              <a:spcBef>
                <a:spcPts val="0"/>
              </a:spcBef>
              <a:spcAft>
                <a:spcPts val="0"/>
              </a:spcAft>
              <a:buNone/>
            </a:pP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A0EE-AB40-4C82-8B37-83FB018F922A}"/>
              </a:ext>
            </a:extLst>
          </p:cNvPr>
          <p:cNvSpPr>
            <a:spLocks noGrp="1"/>
          </p:cNvSpPr>
          <p:nvPr>
            <p:ph type="title"/>
          </p:nvPr>
        </p:nvSpPr>
        <p:spPr>
          <a:xfrm>
            <a:off x="91729" y="91728"/>
            <a:ext cx="7797662" cy="863974"/>
          </a:xfrm>
        </p:spPr>
        <p:txBody>
          <a:bodyPr/>
          <a:lstStyle/>
          <a:p>
            <a:r>
              <a:rPr lang="en-US" dirty="0"/>
              <a:t>Selecting the Genre</a:t>
            </a:r>
          </a:p>
        </p:txBody>
      </p:sp>
      <p:sp>
        <p:nvSpPr>
          <p:cNvPr id="3" name="Text Placeholder 2">
            <a:extLst>
              <a:ext uri="{FF2B5EF4-FFF2-40B4-BE49-F238E27FC236}">
                <a16:creationId xmlns:a16="http://schemas.microsoft.com/office/drawing/2014/main" id="{D23E3090-2FF7-4978-B60E-D81B60BC82D0}"/>
              </a:ext>
            </a:extLst>
          </p:cNvPr>
          <p:cNvSpPr>
            <a:spLocks noGrp="1"/>
          </p:cNvSpPr>
          <p:nvPr>
            <p:ph type="body" idx="1"/>
          </p:nvPr>
        </p:nvSpPr>
        <p:spPr>
          <a:xfrm>
            <a:off x="91729" y="871352"/>
            <a:ext cx="3919337" cy="3254974"/>
          </a:xfrm>
        </p:spPr>
        <p:txBody>
          <a:bodyPr/>
          <a:lstStyle/>
          <a:p>
            <a:r>
              <a:rPr lang="en-US" b="1" dirty="0">
                <a:latin typeface="+mj-lt"/>
              </a:rPr>
              <a:t>We built a linear model to identify which genres had a significant correlation with revenue</a:t>
            </a:r>
          </a:p>
          <a:p>
            <a:r>
              <a:rPr lang="en-US" b="1" dirty="0">
                <a:latin typeface="+mj-lt"/>
              </a:rPr>
              <a:t>We identified that music and animation are the most significant </a:t>
            </a:r>
          </a:p>
          <a:p>
            <a:r>
              <a:rPr lang="en-US" b="1" dirty="0">
                <a:latin typeface="+mj-lt"/>
              </a:rPr>
              <a:t>However neither model had a good R^2 (Both ~0.02)</a:t>
            </a:r>
          </a:p>
        </p:txBody>
      </p:sp>
      <p:sp>
        <p:nvSpPr>
          <p:cNvPr id="4" name="Rectangle 3">
            <a:extLst>
              <a:ext uri="{FF2B5EF4-FFF2-40B4-BE49-F238E27FC236}">
                <a16:creationId xmlns:a16="http://schemas.microsoft.com/office/drawing/2014/main" id="{DE084DD9-29AB-455E-8954-49618512C74F}"/>
              </a:ext>
            </a:extLst>
          </p:cNvPr>
          <p:cNvSpPr/>
          <p:nvPr/>
        </p:nvSpPr>
        <p:spPr>
          <a:xfrm>
            <a:off x="3990560" y="1658936"/>
            <a:ext cx="4572000" cy="1384995"/>
          </a:xfrm>
          <a:prstGeom prst="rect">
            <a:avLst/>
          </a:prstGeom>
          <a:ln>
            <a:solidFill>
              <a:schemeClr val="tx1"/>
            </a:solidFill>
          </a:ln>
        </p:spPr>
        <p:txBody>
          <a:bodyPr>
            <a:spAutoFit/>
          </a:bodyPr>
          <a:lstStyle/>
          <a:p>
            <a:r>
              <a:rPr lang="en-US" dirty="0" err="1">
                <a:solidFill>
                  <a:srgbClr val="1D1C1D"/>
                </a:solidFill>
                <a:latin typeface="Courier New" panose="02070309020205020404" pitchFamily="49" charset="0"/>
                <a:cs typeface="Courier New" panose="02070309020205020404" pitchFamily="49" charset="0"/>
              </a:rPr>
              <a:t>lm</a:t>
            </a:r>
            <a:r>
              <a:rPr lang="en-US" dirty="0">
                <a:solidFill>
                  <a:srgbClr val="1D1C1D"/>
                </a:solidFill>
                <a:latin typeface="Courier New" panose="02070309020205020404" pitchFamily="49" charset="0"/>
                <a:cs typeface="Courier New" panose="02070309020205020404" pitchFamily="49" charset="0"/>
              </a:rPr>
              <a:t>(formula = revenue ~ Action + Adventure + Animation + Comedy + Crime + Documentary + Drama + Family + Fantasy + Foreign + History + Horror + Music + Mystery + Romance + </a:t>
            </a:r>
            <a:r>
              <a:rPr lang="en-US" dirty="0" err="1">
                <a:solidFill>
                  <a:srgbClr val="1D1C1D"/>
                </a:solidFill>
                <a:latin typeface="Courier New" panose="02070309020205020404" pitchFamily="49" charset="0"/>
                <a:cs typeface="Courier New" panose="02070309020205020404" pitchFamily="49" charset="0"/>
              </a:rPr>
              <a:t>Science.Fiction</a:t>
            </a:r>
            <a:r>
              <a:rPr lang="en-US" dirty="0">
                <a:solidFill>
                  <a:srgbClr val="1D1C1D"/>
                </a:solidFill>
                <a:latin typeface="Courier New" panose="02070309020205020404" pitchFamily="49" charset="0"/>
                <a:cs typeface="Courier New" panose="02070309020205020404" pitchFamily="49" charset="0"/>
              </a:rPr>
              <a:t> + </a:t>
            </a:r>
          </a:p>
          <a:p>
            <a:r>
              <a:rPr lang="en-US" dirty="0">
                <a:solidFill>
                  <a:srgbClr val="1D1C1D"/>
                </a:solidFill>
                <a:latin typeface="Courier New" panose="02070309020205020404" pitchFamily="49" charset="0"/>
                <a:cs typeface="Courier New" panose="02070309020205020404" pitchFamily="49" charset="0"/>
              </a:rPr>
              <a:t>Thriller + TV + Western, data = genre)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98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D985-D779-48FC-986A-29C33F67CBD7}"/>
              </a:ext>
            </a:extLst>
          </p:cNvPr>
          <p:cNvSpPr>
            <a:spLocks noGrp="1"/>
          </p:cNvSpPr>
          <p:nvPr>
            <p:ph type="title"/>
          </p:nvPr>
        </p:nvSpPr>
        <p:spPr>
          <a:xfrm>
            <a:off x="134967" y="152472"/>
            <a:ext cx="8520600" cy="572700"/>
          </a:xfrm>
        </p:spPr>
        <p:txBody>
          <a:bodyPr/>
          <a:lstStyle/>
          <a:p>
            <a:r>
              <a:rPr lang="en-US" dirty="0"/>
              <a:t>Text mining relationships</a:t>
            </a:r>
          </a:p>
        </p:txBody>
      </p:sp>
      <p:sp>
        <p:nvSpPr>
          <p:cNvPr id="6" name="Text Placeholder 5">
            <a:extLst>
              <a:ext uri="{FF2B5EF4-FFF2-40B4-BE49-F238E27FC236}">
                <a16:creationId xmlns:a16="http://schemas.microsoft.com/office/drawing/2014/main" id="{EB2466CC-2957-482F-AA5B-63C127EEC5E3}"/>
              </a:ext>
            </a:extLst>
          </p:cNvPr>
          <p:cNvSpPr>
            <a:spLocks noGrp="1"/>
          </p:cNvSpPr>
          <p:nvPr>
            <p:ph type="body" idx="1"/>
          </p:nvPr>
        </p:nvSpPr>
        <p:spPr>
          <a:xfrm>
            <a:off x="134967" y="853400"/>
            <a:ext cx="3614842" cy="1846578"/>
          </a:xfrm>
          <a:ln>
            <a:solidFill>
              <a:schemeClr val="tx1"/>
            </a:solidFill>
          </a:ln>
        </p:spPr>
        <p:txBody>
          <a:bodyPr/>
          <a:lstStyle/>
          <a:p>
            <a:r>
              <a:rPr lang="en-US" b="1" dirty="0">
                <a:latin typeface="+mj-lt"/>
              </a:rPr>
              <a:t>We also wanted to know if animation and music occurred frequently together</a:t>
            </a:r>
          </a:p>
          <a:p>
            <a:r>
              <a:rPr lang="en-US" b="1" dirty="0">
                <a:latin typeface="+mj-lt"/>
              </a:rPr>
              <a:t>In none of the top 78 rules for our data set where lift &gt;5, animation and music do not appear together</a:t>
            </a:r>
          </a:p>
        </p:txBody>
      </p:sp>
      <p:pic>
        <p:nvPicPr>
          <p:cNvPr id="4" name="Picture 3">
            <a:extLst>
              <a:ext uri="{FF2B5EF4-FFF2-40B4-BE49-F238E27FC236}">
                <a16:creationId xmlns:a16="http://schemas.microsoft.com/office/drawing/2014/main" id="{734C8469-3DD3-4483-B536-788A95843DDB}"/>
              </a:ext>
            </a:extLst>
          </p:cNvPr>
          <p:cNvPicPr>
            <a:picLocks noChangeAspect="1"/>
          </p:cNvPicPr>
          <p:nvPr/>
        </p:nvPicPr>
        <p:blipFill>
          <a:blip r:embed="rId3"/>
          <a:stretch>
            <a:fillRect/>
          </a:stretch>
        </p:blipFill>
        <p:spPr>
          <a:xfrm>
            <a:off x="318748" y="2828206"/>
            <a:ext cx="3247280" cy="2005535"/>
          </a:xfrm>
          <a:prstGeom prst="rect">
            <a:avLst/>
          </a:prstGeom>
        </p:spPr>
      </p:pic>
      <p:sp>
        <p:nvSpPr>
          <p:cNvPr id="5" name="Rectangle 4">
            <a:extLst>
              <a:ext uri="{FF2B5EF4-FFF2-40B4-BE49-F238E27FC236}">
                <a16:creationId xmlns:a16="http://schemas.microsoft.com/office/drawing/2014/main" id="{731C5FE4-E57D-4952-A332-6A49D393DC6B}"/>
              </a:ext>
            </a:extLst>
          </p:cNvPr>
          <p:cNvSpPr/>
          <p:nvPr/>
        </p:nvSpPr>
        <p:spPr>
          <a:xfrm>
            <a:off x="4080222" y="3472341"/>
            <a:ext cx="4509490" cy="646331"/>
          </a:xfrm>
          <a:prstGeom prst="rect">
            <a:avLst/>
          </a:prstGeom>
        </p:spPr>
        <p:txBody>
          <a:bodyPr wrap="square">
            <a:spAutoFit/>
          </a:bodyPr>
          <a:lstStyle/>
          <a:p>
            <a:r>
              <a:rPr lang="en-US" sz="1200" dirty="0">
                <a:solidFill>
                  <a:schemeClr val="tx1"/>
                </a:solidFill>
                <a:latin typeface="Courier New" panose="02070309020205020404" pitchFamily="49" charset="0"/>
                <a:cs typeface="Courier New" panose="02070309020205020404" pitchFamily="49" charset="0"/>
              </a:rPr>
              <a:t>goodrules_md_TDM1&lt;-arules_md_TDM1[quality(rules_md_TDM1)$lift &gt; 5]</a:t>
            </a:r>
          </a:p>
        </p:txBody>
      </p:sp>
      <p:pic>
        <p:nvPicPr>
          <p:cNvPr id="8" name="Picture 7">
            <a:extLst>
              <a:ext uri="{FF2B5EF4-FFF2-40B4-BE49-F238E27FC236}">
                <a16:creationId xmlns:a16="http://schemas.microsoft.com/office/drawing/2014/main" id="{E432A4DC-D881-4943-B469-95420F92D8D3}"/>
              </a:ext>
            </a:extLst>
          </p:cNvPr>
          <p:cNvPicPr>
            <a:picLocks noChangeAspect="1"/>
          </p:cNvPicPr>
          <p:nvPr/>
        </p:nvPicPr>
        <p:blipFill>
          <a:blip r:embed="rId4"/>
          <a:stretch>
            <a:fillRect/>
          </a:stretch>
        </p:blipFill>
        <p:spPr>
          <a:xfrm>
            <a:off x="3934952" y="985586"/>
            <a:ext cx="4787475" cy="2226340"/>
          </a:xfrm>
          <a:prstGeom prst="rect">
            <a:avLst/>
          </a:prstGeom>
        </p:spPr>
      </p:pic>
    </p:spTree>
    <p:extLst>
      <p:ext uri="{BB962C8B-B14F-4D97-AF65-F5344CB8AC3E}">
        <p14:creationId xmlns:p14="http://schemas.microsoft.com/office/powerpoint/2010/main" val="172976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3F0B-BFB3-4353-97F8-3BE66591A727}"/>
              </a:ext>
            </a:extLst>
          </p:cNvPr>
          <p:cNvSpPr>
            <a:spLocks noGrp="1"/>
          </p:cNvSpPr>
          <p:nvPr>
            <p:ph type="title"/>
          </p:nvPr>
        </p:nvSpPr>
        <p:spPr>
          <a:xfrm>
            <a:off x="60993" y="91728"/>
            <a:ext cx="7797662" cy="863974"/>
          </a:xfrm>
        </p:spPr>
        <p:txBody>
          <a:bodyPr/>
          <a:lstStyle/>
          <a:p>
            <a:r>
              <a:rPr lang="en-US" dirty="0"/>
              <a:t>Budget, Revenue and ROI- Animation</a:t>
            </a:r>
          </a:p>
        </p:txBody>
      </p:sp>
      <p:sp>
        <p:nvSpPr>
          <p:cNvPr id="3" name="Text Placeholder 2">
            <a:extLst>
              <a:ext uri="{FF2B5EF4-FFF2-40B4-BE49-F238E27FC236}">
                <a16:creationId xmlns:a16="http://schemas.microsoft.com/office/drawing/2014/main" id="{4DBE9860-A831-418B-BEEF-820ECADC1B92}"/>
              </a:ext>
            </a:extLst>
          </p:cNvPr>
          <p:cNvSpPr>
            <a:spLocks noGrp="1"/>
          </p:cNvSpPr>
          <p:nvPr>
            <p:ph type="body" idx="1"/>
          </p:nvPr>
        </p:nvSpPr>
        <p:spPr>
          <a:xfrm>
            <a:off x="523667" y="3286183"/>
            <a:ext cx="7796030" cy="651916"/>
          </a:xfrm>
        </p:spPr>
        <p:txBody>
          <a:bodyPr/>
          <a:lstStyle/>
          <a:p>
            <a:pPr>
              <a:lnSpc>
                <a:spcPct val="100000"/>
              </a:lnSpc>
            </a:pPr>
            <a:r>
              <a:rPr lang="en-US" sz="1400" b="1" dirty="0">
                <a:latin typeface="+mj-lt"/>
              </a:rPr>
              <a:t>Large differences in the data in how lower values are reported for Budget and revenue</a:t>
            </a:r>
          </a:p>
          <a:p>
            <a:pPr>
              <a:lnSpc>
                <a:spcPct val="100000"/>
              </a:lnSpc>
            </a:pPr>
            <a:r>
              <a:rPr lang="en-US" sz="1400" b="1" dirty="0">
                <a:latin typeface="+mj-lt"/>
              </a:rPr>
              <a:t>This skews the ROI calculation</a:t>
            </a:r>
          </a:p>
          <a:p>
            <a:pPr>
              <a:lnSpc>
                <a:spcPct val="100000"/>
              </a:lnSpc>
            </a:pPr>
            <a:r>
              <a:rPr lang="en-US" sz="1400" b="1" dirty="0">
                <a:latin typeface="+mj-lt"/>
              </a:rPr>
              <a:t>Future projections were made on Revenue</a:t>
            </a:r>
          </a:p>
        </p:txBody>
      </p:sp>
      <p:pic>
        <p:nvPicPr>
          <p:cNvPr id="4" name="Picture 3">
            <a:extLst>
              <a:ext uri="{FF2B5EF4-FFF2-40B4-BE49-F238E27FC236}">
                <a16:creationId xmlns:a16="http://schemas.microsoft.com/office/drawing/2014/main" id="{E9E954FD-FECA-4CCA-8266-54277394D77E}"/>
              </a:ext>
            </a:extLst>
          </p:cNvPr>
          <p:cNvPicPr>
            <a:picLocks noChangeAspect="1"/>
          </p:cNvPicPr>
          <p:nvPr/>
        </p:nvPicPr>
        <p:blipFill>
          <a:blip r:embed="rId3"/>
          <a:stretch>
            <a:fillRect/>
          </a:stretch>
        </p:blipFill>
        <p:spPr>
          <a:xfrm>
            <a:off x="197224" y="821907"/>
            <a:ext cx="2271227" cy="2266791"/>
          </a:xfrm>
          <a:prstGeom prst="rect">
            <a:avLst/>
          </a:prstGeom>
        </p:spPr>
      </p:pic>
      <p:pic>
        <p:nvPicPr>
          <p:cNvPr id="5" name="Picture 4">
            <a:extLst>
              <a:ext uri="{FF2B5EF4-FFF2-40B4-BE49-F238E27FC236}">
                <a16:creationId xmlns:a16="http://schemas.microsoft.com/office/drawing/2014/main" id="{8AA08A8A-6208-4117-8996-9B5EA495A167}"/>
              </a:ext>
            </a:extLst>
          </p:cNvPr>
          <p:cNvPicPr>
            <a:picLocks noChangeAspect="1"/>
          </p:cNvPicPr>
          <p:nvPr/>
        </p:nvPicPr>
        <p:blipFill>
          <a:blip r:embed="rId4"/>
          <a:stretch>
            <a:fillRect/>
          </a:stretch>
        </p:blipFill>
        <p:spPr>
          <a:xfrm>
            <a:off x="2824210" y="773460"/>
            <a:ext cx="2271227" cy="2266791"/>
          </a:xfrm>
          <a:prstGeom prst="rect">
            <a:avLst/>
          </a:prstGeom>
        </p:spPr>
      </p:pic>
      <p:pic>
        <p:nvPicPr>
          <p:cNvPr id="6" name="Picture 5">
            <a:extLst>
              <a:ext uri="{FF2B5EF4-FFF2-40B4-BE49-F238E27FC236}">
                <a16:creationId xmlns:a16="http://schemas.microsoft.com/office/drawing/2014/main" id="{AC5C058C-FF38-4FF6-B4D7-D79C533DB2FE}"/>
              </a:ext>
            </a:extLst>
          </p:cNvPr>
          <p:cNvPicPr>
            <a:picLocks noChangeAspect="1"/>
          </p:cNvPicPr>
          <p:nvPr/>
        </p:nvPicPr>
        <p:blipFill>
          <a:blip r:embed="rId5"/>
          <a:stretch>
            <a:fillRect/>
          </a:stretch>
        </p:blipFill>
        <p:spPr>
          <a:xfrm>
            <a:off x="5539937" y="809479"/>
            <a:ext cx="2271227" cy="2266791"/>
          </a:xfrm>
          <a:prstGeom prst="rect">
            <a:avLst/>
          </a:prstGeom>
        </p:spPr>
      </p:pic>
    </p:spTree>
    <p:extLst>
      <p:ext uri="{BB962C8B-B14F-4D97-AF65-F5344CB8AC3E}">
        <p14:creationId xmlns:p14="http://schemas.microsoft.com/office/powerpoint/2010/main" val="171927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1768-D3CB-46E8-A759-033D306F950F}"/>
              </a:ext>
            </a:extLst>
          </p:cNvPr>
          <p:cNvSpPr>
            <a:spLocks noGrp="1"/>
          </p:cNvSpPr>
          <p:nvPr>
            <p:ph type="title"/>
          </p:nvPr>
        </p:nvSpPr>
        <p:spPr>
          <a:xfrm>
            <a:off x="122465" y="130149"/>
            <a:ext cx="7797662" cy="863974"/>
          </a:xfrm>
        </p:spPr>
        <p:txBody>
          <a:bodyPr/>
          <a:lstStyle/>
          <a:p>
            <a:r>
              <a:rPr lang="en-US" dirty="0"/>
              <a:t>What factors impact Revenue?</a:t>
            </a:r>
          </a:p>
        </p:txBody>
      </p:sp>
      <p:sp>
        <p:nvSpPr>
          <p:cNvPr id="3" name="Text Placeholder 2">
            <a:extLst>
              <a:ext uri="{FF2B5EF4-FFF2-40B4-BE49-F238E27FC236}">
                <a16:creationId xmlns:a16="http://schemas.microsoft.com/office/drawing/2014/main" id="{49889BE8-6673-469B-BE0C-B5F50A34B84A}"/>
              </a:ext>
            </a:extLst>
          </p:cNvPr>
          <p:cNvSpPr>
            <a:spLocks noGrp="1"/>
          </p:cNvSpPr>
          <p:nvPr>
            <p:ph type="body" idx="1"/>
          </p:nvPr>
        </p:nvSpPr>
        <p:spPr>
          <a:xfrm>
            <a:off x="237725" y="1051839"/>
            <a:ext cx="7797662" cy="3039821"/>
          </a:xfrm>
        </p:spPr>
        <p:txBody>
          <a:bodyPr/>
          <a:lstStyle/>
          <a:p>
            <a:r>
              <a:rPr lang="en-US" sz="1400" b="1" dirty="0">
                <a:latin typeface="+mj-lt"/>
              </a:rPr>
              <a:t>What factors were most impactful on Revenue for Animation and Music?</a:t>
            </a:r>
          </a:p>
          <a:p>
            <a:pPr lvl="1"/>
            <a:r>
              <a:rPr lang="en-US" sz="1400" b="1" dirty="0">
                <a:latin typeface="+mj-lt"/>
              </a:rPr>
              <a:t>Budget</a:t>
            </a:r>
          </a:p>
          <a:p>
            <a:pPr lvl="1"/>
            <a:r>
              <a:rPr lang="en-US" sz="1400" b="1" dirty="0">
                <a:latin typeface="+mj-lt"/>
              </a:rPr>
              <a:t>Popularity- incorporates number of votes, views per day, positive reviews, release date </a:t>
            </a:r>
            <a:r>
              <a:rPr lang="en-US" sz="1400" b="1" dirty="0" err="1">
                <a:latin typeface="+mj-lt"/>
              </a:rPr>
              <a:t>etc</a:t>
            </a:r>
            <a:endParaRPr lang="en-US" sz="1400" b="1" dirty="0">
              <a:latin typeface="+mj-lt"/>
            </a:endParaRPr>
          </a:p>
          <a:p>
            <a:pPr lvl="1"/>
            <a:r>
              <a:rPr lang="en-US" sz="1400" b="1" dirty="0">
                <a:latin typeface="+mj-lt"/>
              </a:rPr>
              <a:t>Runtime- length of the film</a:t>
            </a:r>
          </a:p>
          <a:p>
            <a:pPr lvl="1"/>
            <a:r>
              <a:rPr lang="en-US" sz="1400" b="1" dirty="0">
                <a:latin typeface="+mj-lt"/>
              </a:rPr>
              <a:t>Vote Count- the number of people who watched the film-good or bad</a:t>
            </a:r>
          </a:p>
          <a:p>
            <a:pPr lvl="1"/>
            <a:endParaRPr lang="en-US" sz="1400" b="1" dirty="0">
              <a:latin typeface="+mj-lt"/>
            </a:endParaRPr>
          </a:p>
          <a:p>
            <a:r>
              <a:rPr lang="en-US" sz="1400" b="1" dirty="0">
                <a:latin typeface="+mj-lt"/>
              </a:rPr>
              <a:t>What models are most predictive of Revenue?</a:t>
            </a:r>
          </a:p>
          <a:p>
            <a:pPr lvl="1"/>
            <a:r>
              <a:rPr lang="en-US" sz="1400" b="1" dirty="0">
                <a:latin typeface="+mj-lt"/>
              </a:rPr>
              <a:t>Linear models</a:t>
            </a:r>
          </a:p>
          <a:p>
            <a:pPr lvl="1"/>
            <a:r>
              <a:rPr lang="en-US" sz="1400" b="1" dirty="0">
                <a:latin typeface="+mj-lt"/>
              </a:rPr>
              <a:t>SVM/KSVM</a:t>
            </a:r>
          </a:p>
          <a:p>
            <a:pPr lvl="1"/>
            <a:r>
              <a:rPr lang="en-US" sz="1400" b="1" dirty="0">
                <a:latin typeface="+mj-lt"/>
              </a:rPr>
              <a:t>Neural nets</a:t>
            </a:r>
          </a:p>
          <a:p>
            <a:pPr lvl="1"/>
            <a:endParaRPr lang="en-US" sz="1400" dirty="0"/>
          </a:p>
        </p:txBody>
      </p:sp>
    </p:spTree>
    <p:extLst>
      <p:ext uri="{BB962C8B-B14F-4D97-AF65-F5344CB8AC3E}">
        <p14:creationId xmlns:p14="http://schemas.microsoft.com/office/powerpoint/2010/main" val="145596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D457-956C-462E-A639-C905B09F5996}"/>
              </a:ext>
            </a:extLst>
          </p:cNvPr>
          <p:cNvSpPr>
            <a:spLocks noGrp="1"/>
          </p:cNvSpPr>
          <p:nvPr>
            <p:ph type="title"/>
          </p:nvPr>
        </p:nvSpPr>
        <p:spPr>
          <a:xfrm>
            <a:off x="111915" y="114611"/>
            <a:ext cx="8520600" cy="572700"/>
          </a:xfrm>
        </p:spPr>
        <p:txBody>
          <a:bodyPr/>
          <a:lstStyle/>
          <a:p>
            <a:r>
              <a:rPr lang="en-US" dirty="0"/>
              <a:t>Factors impacting Revenue- animation</a:t>
            </a:r>
          </a:p>
        </p:txBody>
      </p:sp>
      <p:sp>
        <p:nvSpPr>
          <p:cNvPr id="3" name="Text Placeholder 2">
            <a:extLst>
              <a:ext uri="{FF2B5EF4-FFF2-40B4-BE49-F238E27FC236}">
                <a16:creationId xmlns:a16="http://schemas.microsoft.com/office/drawing/2014/main" id="{BA648940-A395-452B-8F77-C89768079922}"/>
              </a:ext>
            </a:extLst>
          </p:cNvPr>
          <p:cNvSpPr>
            <a:spLocks noGrp="1"/>
          </p:cNvSpPr>
          <p:nvPr>
            <p:ph type="body" idx="1"/>
          </p:nvPr>
        </p:nvSpPr>
        <p:spPr>
          <a:xfrm>
            <a:off x="0" y="731633"/>
            <a:ext cx="3484212" cy="3388789"/>
          </a:xfrm>
        </p:spPr>
        <p:txBody>
          <a:bodyPr/>
          <a:lstStyle/>
          <a:p>
            <a:pPr>
              <a:lnSpc>
                <a:spcPct val="100000"/>
              </a:lnSpc>
            </a:pPr>
            <a:r>
              <a:rPr lang="en-US" b="1" dirty="0">
                <a:latin typeface="+mj-lt"/>
              </a:rPr>
              <a:t>Looking at our top parameters:</a:t>
            </a:r>
          </a:p>
          <a:p>
            <a:pPr lvl="1">
              <a:lnSpc>
                <a:spcPct val="100000"/>
              </a:lnSpc>
            </a:pPr>
            <a:r>
              <a:rPr lang="en-US" b="1" dirty="0">
                <a:latin typeface="+mj-lt"/>
              </a:rPr>
              <a:t>Budget</a:t>
            </a:r>
          </a:p>
          <a:p>
            <a:pPr lvl="1">
              <a:lnSpc>
                <a:spcPct val="100000"/>
              </a:lnSpc>
            </a:pPr>
            <a:r>
              <a:rPr lang="en-US" b="1" dirty="0">
                <a:latin typeface="+mj-lt"/>
              </a:rPr>
              <a:t>Popularity</a:t>
            </a:r>
          </a:p>
          <a:p>
            <a:pPr lvl="1">
              <a:lnSpc>
                <a:spcPct val="100000"/>
              </a:lnSpc>
            </a:pPr>
            <a:r>
              <a:rPr lang="en-US" b="1" dirty="0">
                <a:latin typeface="+mj-lt"/>
              </a:rPr>
              <a:t>Runtime</a:t>
            </a:r>
          </a:p>
          <a:p>
            <a:pPr lvl="1">
              <a:lnSpc>
                <a:spcPct val="100000"/>
              </a:lnSpc>
            </a:pPr>
            <a:r>
              <a:rPr lang="en-US" b="1" dirty="0">
                <a:latin typeface="+mj-lt"/>
              </a:rPr>
              <a:t>Vote count</a:t>
            </a:r>
          </a:p>
          <a:p>
            <a:pPr marL="609600" lvl="1" indent="0">
              <a:lnSpc>
                <a:spcPct val="100000"/>
              </a:lnSpc>
              <a:buNone/>
            </a:pPr>
            <a:endParaRPr lang="en-US" b="1" dirty="0">
              <a:latin typeface="+mj-lt"/>
            </a:endParaRPr>
          </a:p>
          <a:p>
            <a:pPr>
              <a:lnSpc>
                <a:spcPct val="100000"/>
              </a:lnSpc>
            </a:pPr>
            <a:r>
              <a:rPr lang="en-US" b="1" dirty="0">
                <a:latin typeface="+mj-lt"/>
              </a:rPr>
              <a:t> Strong linear correlation between revenue and vote counts</a:t>
            </a:r>
          </a:p>
          <a:p>
            <a:pPr lvl="1">
              <a:lnSpc>
                <a:spcPct val="100000"/>
              </a:lnSpc>
            </a:pPr>
            <a:r>
              <a:rPr lang="en-US" b="1" dirty="0">
                <a:latin typeface="+mj-lt"/>
              </a:rPr>
              <a:t>Less strong with popularity and runtime</a:t>
            </a:r>
          </a:p>
          <a:p>
            <a:pPr>
              <a:lnSpc>
                <a:spcPct val="100000"/>
              </a:lnSpc>
            </a:pPr>
            <a:endParaRPr lang="en-US" dirty="0">
              <a:latin typeface="+mj-lt"/>
            </a:endParaRPr>
          </a:p>
        </p:txBody>
      </p:sp>
      <p:sp>
        <p:nvSpPr>
          <p:cNvPr id="11" name="TextBox 10">
            <a:extLst>
              <a:ext uri="{FF2B5EF4-FFF2-40B4-BE49-F238E27FC236}">
                <a16:creationId xmlns:a16="http://schemas.microsoft.com/office/drawing/2014/main" id="{F172F116-FEF9-4F11-920D-26226F14F755}"/>
              </a:ext>
            </a:extLst>
          </p:cNvPr>
          <p:cNvSpPr txBox="1"/>
          <p:nvPr/>
        </p:nvSpPr>
        <p:spPr>
          <a:xfrm>
            <a:off x="845244" y="4367544"/>
            <a:ext cx="6284093" cy="307777"/>
          </a:xfrm>
          <a:prstGeom prst="rect">
            <a:avLst/>
          </a:prstGeom>
          <a:noFill/>
        </p:spPr>
        <p:txBody>
          <a:bodyPr wrap="none" rtlCol="0">
            <a:spAutoFit/>
          </a:bodyPr>
          <a:lstStyle/>
          <a:p>
            <a:r>
              <a:rPr lang="en-US" dirty="0">
                <a:solidFill>
                  <a:schemeClr val="bg1"/>
                </a:solidFill>
              </a:rPr>
              <a:t>Ideally we would like to predict on Budget or Runtime- things we can control!!</a:t>
            </a:r>
          </a:p>
        </p:txBody>
      </p:sp>
      <p:pic>
        <p:nvPicPr>
          <p:cNvPr id="5" name="Picture 4" descr="A screenshot of a cell phone&#10;&#10;Description automatically generated">
            <a:extLst>
              <a:ext uri="{FF2B5EF4-FFF2-40B4-BE49-F238E27FC236}">
                <a16:creationId xmlns:a16="http://schemas.microsoft.com/office/drawing/2014/main" id="{48232F09-685C-4FF4-BC76-460D55FC1561}"/>
              </a:ext>
            </a:extLst>
          </p:cNvPr>
          <p:cNvPicPr>
            <a:picLocks noChangeAspect="1"/>
          </p:cNvPicPr>
          <p:nvPr/>
        </p:nvPicPr>
        <p:blipFill>
          <a:blip r:embed="rId3"/>
          <a:stretch>
            <a:fillRect/>
          </a:stretch>
        </p:blipFill>
        <p:spPr>
          <a:xfrm>
            <a:off x="4016415" y="830096"/>
            <a:ext cx="4523502" cy="3290326"/>
          </a:xfrm>
          <a:prstGeom prst="rect">
            <a:avLst/>
          </a:prstGeom>
        </p:spPr>
      </p:pic>
    </p:spTree>
    <p:extLst>
      <p:ext uri="{BB962C8B-B14F-4D97-AF65-F5344CB8AC3E}">
        <p14:creationId xmlns:p14="http://schemas.microsoft.com/office/powerpoint/2010/main" val="253036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D457-956C-462E-A639-C905B09F5996}"/>
              </a:ext>
            </a:extLst>
          </p:cNvPr>
          <p:cNvSpPr>
            <a:spLocks noGrp="1"/>
          </p:cNvSpPr>
          <p:nvPr>
            <p:ph type="title"/>
          </p:nvPr>
        </p:nvSpPr>
        <p:spPr>
          <a:xfrm>
            <a:off x="111915" y="114611"/>
            <a:ext cx="8520600" cy="572700"/>
          </a:xfrm>
        </p:spPr>
        <p:txBody>
          <a:bodyPr/>
          <a:lstStyle/>
          <a:p>
            <a:r>
              <a:rPr lang="en-US" dirty="0"/>
              <a:t>Factors impacting Revenue- music</a:t>
            </a:r>
          </a:p>
        </p:txBody>
      </p:sp>
      <p:sp>
        <p:nvSpPr>
          <p:cNvPr id="3" name="Text Placeholder 2">
            <a:extLst>
              <a:ext uri="{FF2B5EF4-FFF2-40B4-BE49-F238E27FC236}">
                <a16:creationId xmlns:a16="http://schemas.microsoft.com/office/drawing/2014/main" id="{BA648940-A395-452B-8F77-C89768079922}"/>
              </a:ext>
            </a:extLst>
          </p:cNvPr>
          <p:cNvSpPr>
            <a:spLocks noGrp="1"/>
          </p:cNvSpPr>
          <p:nvPr>
            <p:ph type="body" idx="1"/>
          </p:nvPr>
        </p:nvSpPr>
        <p:spPr>
          <a:xfrm>
            <a:off x="219492" y="775956"/>
            <a:ext cx="3484212" cy="3388789"/>
          </a:xfrm>
        </p:spPr>
        <p:txBody>
          <a:bodyPr/>
          <a:lstStyle/>
          <a:p>
            <a:pPr>
              <a:lnSpc>
                <a:spcPct val="100000"/>
              </a:lnSpc>
            </a:pPr>
            <a:r>
              <a:rPr lang="en-US" b="1" dirty="0">
                <a:latin typeface="+mj-lt"/>
              </a:rPr>
              <a:t>Looking at our top parameters:</a:t>
            </a:r>
          </a:p>
          <a:p>
            <a:pPr lvl="1">
              <a:lnSpc>
                <a:spcPct val="100000"/>
              </a:lnSpc>
            </a:pPr>
            <a:r>
              <a:rPr lang="en-US" b="1" dirty="0">
                <a:latin typeface="+mj-lt"/>
              </a:rPr>
              <a:t>Budget</a:t>
            </a:r>
          </a:p>
          <a:p>
            <a:pPr lvl="1">
              <a:lnSpc>
                <a:spcPct val="100000"/>
              </a:lnSpc>
            </a:pPr>
            <a:r>
              <a:rPr lang="en-US" b="1" dirty="0">
                <a:latin typeface="+mj-lt"/>
              </a:rPr>
              <a:t>Popularity</a:t>
            </a:r>
          </a:p>
          <a:p>
            <a:pPr lvl="1">
              <a:lnSpc>
                <a:spcPct val="100000"/>
              </a:lnSpc>
            </a:pPr>
            <a:r>
              <a:rPr lang="en-US" b="1" dirty="0">
                <a:latin typeface="+mj-lt"/>
              </a:rPr>
              <a:t>Runtime</a:t>
            </a:r>
          </a:p>
          <a:p>
            <a:pPr lvl="1">
              <a:lnSpc>
                <a:spcPct val="100000"/>
              </a:lnSpc>
            </a:pPr>
            <a:r>
              <a:rPr lang="en-US" b="1" dirty="0">
                <a:latin typeface="+mj-lt"/>
              </a:rPr>
              <a:t>Vote count</a:t>
            </a:r>
          </a:p>
          <a:p>
            <a:pPr marL="609600" lvl="1" indent="0">
              <a:lnSpc>
                <a:spcPct val="100000"/>
              </a:lnSpc>
              <a:buNone/>
            </a:pPr>
            <a:endParaRPr lang="en-US" b="1" dirty="0">
              <a:latin typeface="+mj-lt"/>
            </a:endParaRPr>
          </a:p>
          <a:p>
            <a:pPr>
              <a:lnSpc>
                <a:spcPct val="100000"/>
              </a:lnSpc>
            </a:pPr>
            <a:r>
              <a:rPr lang="en-US" b="1" dirty="0">
                <a:latin typeface="+mj-lt"/>
              </a:rPr>
              <a:t> Strong linear correlation between revenue and vote counts</a:t>
            </a:r>
          </a:p>
          <a:p>
            <a:pPr lvl="1">
              <a:lnSpc>
                <a:spcPct val="100000"/>
              </a:lnSpc>
            </a:pPr>
            <a:r>
              <a:rPr lang="en-US" b="1" dirty="0">
                <a:latin typeface="+mj-lt"/>
              </a:rPr>
              <a:t>Less strong with popularity and runtime</a:t>
            </a:r>
          </a:p>
          <a:p>
            <a:pPr>
              <a:lnSpc>
                <a:spcPct val="100000"/>
              </a:lnSpc>
            </a:pPr>
            <a:endParaRPr lang="en-US" dirty="0">
              <a:latin typeface="+mj-lt"/>
            </a:endParaRPr>
          </a:p>
        </p:txBody>
      </p:sp>
      <p:sp>
        <p:nvSpPr>
          <p:cNvPr id="11" name="TextBox 10">
            <a:extLst>
              <a:ext uri="{FF2B5EF4-FFF2-40B4-BE49-F238E27FC236}">
                <a16:creationId xmlns:a16="http://schemas.microsoft.com/office/drawing/2014/main" id="{F172F116-FEF9-4F11-920D-26226F14F755}"/>
              </a:ext>
            </a:extLst>
          </p:cNvPr>
          <p:cNvSpPr txBox="1"/>
          <p:nvPr/>
        </p:nvSpPr>
        <p:spPr>
          <a:xfrm>
            <a:off x="845244" y="4367544"/>
            <a:ext cx="6284093" cy="307777"/>
          </a:xfrm>
          <a:prstGeom prst="rect">
            <a:avLst/>
          </a:prstGeom>
          <a:noFill/>
        </p:spPr>
        <p:txBody>
          <a:bodyPr wrap="none" rtlCol="0">
            <a:spAutoFit/>
          </a:bodyPr>
          <a:lstStyle/>
          <a:p>
            <a:r>
              <a:rPr lang="en-US" dirty="0">
                <a:solidFill>
                  <a:schemeClr val="bg1"/>
                </a:solidFill>
              </a:rPr>
              <a:t>Ideally we would like to predict on Budget or Runtime- things we can control!!</a:t>
            </a:r>
          </a:p>
        </p:txBody>
      </p:sp>
      <p:pic>
        <p:nvPicPr>
          <p:cNvPr id="6" name="Picture 5" descr="A screenshot of a cell phone&#10;&#10;Description automatically generated">
            <a:extLst>
              <a:ext uri="{FF2B5EF4-FFF2-40B4-BE49-F238E27FC236}">
                <a16:creationId xmlns:a16="http://schemas.microsoft.com/office/drawing/2014/main" id="{1EC8CFEA-0D19-4447-86A9-BEC42104961D}"/>
              </a:ext>
            </a:extLst>
          </p:cNvPr>
          <p:cNvPicPr>
            <a:picLocks noChangeAspect="1"/>
          </p:cNvPicPr>
          <p:nvPr/>
        </p:nvPicPr>
        <p:blipFill>
          <a:blip r:embed="rId3"/>
          <a:stretch>
            <a:fillRect/>
          </a:stretch>
        </p:blipFill>
        <p:spPr>
          <a:xfrm>
            <a:off x="3946967" y="775956"/>
            <a:ext cx="4685547" cy="3388789"/>
          </a:xfrm>
          <a:prstGeom prst="rect">
            <a:avLst/>
          </a:prstGeom>
        </p:spPr>
      </p:pic>
    </p:spTree>
    <p:extLst>
      <p:ext uri="{BB962C8B-B14F-4D97-AF65-F5344CB8AC3E}">
        <p14:creationId xmlns:p14="http://schemas.microsoft.com/office/powerpoint/2010/main" val="104336180"/>
      </p:ext>
    </p:extLst>
  </p:cSld>
  <p:clrMapOvr>
    <a:masterClrMapping/>
  </p:clrMapOvr>
</p:sld>
</file>

<file path=ppt/theme/theme1.xml><?xml version="1.0" encoding="utf-8"?>
<a:theme xmlns:a="http://schemas.openxmlformats.org/drawingml/2006/main"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3800</Words>
  <Application>Microsoft Office PowerPoint</Application>
  <PresentationFormat>On-screen Show (16:9)</PresentationFormat>
  <Paragraphs>392</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Courier New</vt:lpstr>
      <vt:lpstr>Impact</vt:lpstr>
      <vt:lpstr>Main Event</vt:lpstr>
      <vt:lpstr>The Man Who Loved His Little Girl   </vt:lpstr>
      <vt:lpstr>INTRODUCTION</vt:lpstr>
      <vt:lpstr>PREPARING THE DATASET</vt:lpstr>
      <vt:lpstr>Selecting the Genre</vt:lpstr>
      <vt:lpstr>Text mining relationships</vt:lpstr>
      <vt:lpstr>Budget, Revenue and ROI- Animation</vt:lpstr>
      <vt:lpstr>What factors impact Revenue?</vt:lpstr>
      <vt:lpstr>Factors impacting Revenue- animation</vt:lpstr>
      <vt:lpstr>Factors impacting Revenue- music</vt:lpstr>
      <vt:lpstr>Predicting Revenue- Budget_linear model</vt:lpstr>
      <vt:lpstr>Predicting Revenue- Budget_linear model</vt:lpstr>
      <vt:lpstr>SVM models- Budget and runtime</vt:lpstr>
      <vt:lpstr>Neural nets- predicting revenue</vt:lpstr>
      <vt:lpstr>Predicting by vote_count</vt:lpstr>
      <vt:lpstr>RELEASE DATE</vt:lpstr>
      <vt:lpstr>LANGUAGE/RUNTIME</vt:lpstr>
      <vt:lpstr>TITLE</vt:lpstr>
      <vt:lpstr>KEY TAKEAWAYS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GREAT MOVIE</dc:title>
  <dc:creator>Crouch, Sabrinia</dc:creator>
  <cp:lastModifiedBy>Sabrinia Crouch</cp:lastModifiedBy>
  <cp:revision>59</cp:revision>
  <dcterms:modified xsi:type="dcterms:W3CDTF">2019-12-11T20:31:40Z</dcterms:modified>
</cp:coreProperties>
</file>