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68" r:id="rId7"/>
    <p:sldId id="269" r:id="rId8"/>
    <p:sldId id="259" r:id="rId9"/>
    <p:sldId id="258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C1114-1F74-644C-A83F-2040F29700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EE31F-ADF2-6C46-8CAF-5FC01431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9922-8B10-154E-A50A-504ADDBCCA0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News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Marian Longa, 07/08/2017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12" r="12879"/>
          <a:stretch/>
        </p:blipFill>
        <p:spPr>
          <a:xfrm>
            <a:off x="1697390" y="567159"/>
            <a:ext cx="9710436" cy="5636872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45647" y="1391045"/>
            <a:ext cx="2178704" cy="729989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09" y="128162"/>
            <a:ext cx="3532888" cy="1325563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75" y="1325563"/>
            <a:ext cx="3861122" cy="5451677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BASIC FEATURES (FEW)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	0.548168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0.580680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	                     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+0.146458</a:t>
            </a: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BASIC FEATURES (SOME)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       	0.546811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0.596429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	                     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+0.145403</a:t>
            </a: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BASIC FEATURES (ALL)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          	0.594301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	0.600106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     	                     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+0.076653</a:t>
            </a: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EXTENDED FEATURES (FEW, SINGLE)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	0.607870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0.638144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	                      </a:t>
            </a:r>
            <a:r>
              <a:rPr lang="is-IS" sz="1400" dirty="0" smtClean="0">
                <a:latin typeface="Calibri" charset="0"/>
                <a:ea typeface="Calibri" charset="0"/>
                <a:cs typeface="Calibri" charset="0"/>
              </a:rPr>
              <a:t>-0.329007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EXTENDED FEATURES (FEW, MULTIPLE)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 score (binary): 	0.620760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 score (probabilistic): 	0.633091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bias: 	                      </a:t>
            </a:r>
            <a:r>
              <a:rPr lang="is-IS" sz="1400" dirty="0" smtClean="0">
                <a:solidFill>
                  <a:schemeClr val="accent4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-0.300936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1400" dirty="0" smtClean="0">
                <a:latin typeface="Calibri" charset="0"/>
                <a:ea typeface="Calibri" charset="0"/>
                <a:cs typeface="Calibri" charset="0"/>
              </a:rPr>
            </a:b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00697" y="1926811"/>
            <a:ext cx="5848108" cy="5451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EXTENDED FEATURES (SOME, SINGLE)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	0.607870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0.647993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	                      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-0.615988 </a:t>
            </a: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EXTENDED FEATURES (SOME, SINGLE, WITHOUT BIASING FEATURES)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	0.607191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0.649841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	                     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-0.462021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EXTENDED FEATURES (SOME, MULTIPLE) </a:t>
            </a:r>
          </a:p>
          <a:p>
            <a:pPr lvl="1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 score (binary): 	0.622795</a:t>
            </a:r>
          </a:p>
          <a:p>
            <a:pPr lvl="1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 score (probabilistic): 	0.647008</a:t>
            </a:r>
          </a:p>
          <a:p>
            <a:pPr lvl="1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bias: 	                      -0.230240 </a:t>
            </a: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EXTENDED FEATURES (SOME, MULTIPLE, WITHOUT BIASING FEATURES)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(binary): 	0.620760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model score (probabilistic): 	0.646215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bias: 	                      </a:t>
            </a:r>
            <a:r>
              <a:rPr lang="mr-IN" sz="1400" dirty="0" smtClean="0">
                <a:latin typeface="Calibri" charset="0"/>
                <a:ea typeface="Calibri" charset="0"/>
                <a:cs typeface="Calibri" charset="0"/>
              </a:rPr>
              <a:t>-0.450816 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EXTENDED FEATURES (ALL)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Not tested because features with p &gt; 0.05 are too insignificant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9180" y="-23149"/>
            <a:ext cx="588597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 smtClean="0"/>
              <a:t>basic features 	= features used in original paper</a:t>
            </a:r>
          </a:p>
          <a:p>
            <a:r>
              <a:rPr lang="en-US" sz="1300" dirty="0" smtClean="0"/>
              <a:t>extended features 	= newly added features</a:t>
            </a:r>
          </a:p>
          <a:p>
            <a:r>
              <a:rPr lang="en-US" sz="1300" dirty="0" smtClean="0"/>
              <a:t>few features 		= only reasonable features with p &lt; 0.05</a:t>
            </a:r>
          </a:p>
          <a:p>
            <a:r>
              <a:rPr lang="en-US" sz="1300" dirty="0" smtClean="0"/>
              <a:t>some features	= reasonable and contentious features with p &lt; 0.05</a:t>
            </a:r>
          </a:p>
          <a:p>
            <a:r>
              <a:rPr lang="en-US" sz="1300" dirty="0" smtClean="0"/>
              <a:t>all features 		= all features independent of their p-value</a:t>
            </a:r>
          </a:p>
          <a:p>
            <a:r>
              <a:rPr lang="en-US" sz="1300" dirty="0" smtClean="0"/>
              <a:t>single features	= compressed features </a:t>
            </a:r>
            <a:r>
              <a:rPr lang="en-US" sz="1300" dirty="0" err="1" smtClean="0"/>
              <a:t>eg</a:t>
            </a:r>
            <a:r>
              <a:rPr lang="en-US" sz="1300" dirty="0" smtClean="0"/>
              <a:t> </a:t>
            </a:r>
            <a:r>
              <a:rPr lang="en-US" sz="1300" dirty="0" err="1" smtClean="0"/>
              <a:t>text_num_caps_digits</a:t>
            </a:r>
            <a:endParaRPr lang="en-US" sz="1300" dirty="0" smtClean="0"/>
          </a:p>
          <a:p>
            <a:r>
              <a:rPr lang="en-US" sz="1300" dirty="0" smtClean="0"/>
              <a:t>multiple features	= expanded features </a:t>
            </a:r>
            <a:r>
              <a:rPr lang="en-US" sz="1300" dirty="0" err="1" smtClean="0"/>
              <a:t>eg</a:t>
            </a:r>
            <a:r>
              <a:rPr lang="en-US" sz="1300" dirty="0" smtClean="0"/>
              <a:t> </a:t>
            </a:r>
            <a:r>
              <a:rPr lang="en-US" sz="1300" dirty="0" err="1" smtClean="0"/>
              <a:t>text_num_caps</a:t>
            </a:r>
            <a:r>
              <a:rPr lang="en-US" sz="1300" dirty="0" smtClean="0"/>
              <a:t>, </a:t>
            </a:r>
            <a:r>
              <a:rPr lang="en-US" sz="1300" dirty="0" err="1" smtClean="0"/>
              <a:t>text_num_digits</a:t>
            </a:r>
            <a:endParaRPr lang="en-US" sz="1300" dirty="0" smtClean="0"/>
          </a:p>
          <a:p>
            <a:r>
              <a:rPr lang="en-US" sz="1300" dirty="0" smtClean="0"/>
              <a:t>without biasing features	= removed certain features to try to decrease bias</a:t>
            </a:r>
            <a:endParaRPr lang="en-US" sz="1300" dirty="0"/>
          </a:p>
        </p:txBody>
      </p:sp>
      <p:sp>
        <p:nvSpPr>
          <p:cNvPr id="9" name="Right Arrow 8"/>
          <p:cNvSpPr/>
          <p:nvPr/>
        </p:nvSpPr>
        <p:spPr>
          <a:xfrm>
            <a:off x="7861819" y="4310648"/>
            <a:ext cx="1008000" cy="684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67993" y="4421816"/>
            <a:ext cx="25534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4.7% improvement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w.r.t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 basic features (all)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different classification/regression models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forests, neural nets, SVM, KNN, naive </a:t>
            </a:r>
            <a:r>
              <a:rPr lang="en-US" dirty="0"/>
              <a:t>B</a:t>
            </a:r>
            <a:r>
              <a:rPr lang="en-US" dirty="0" smtClean="0"/>
              <a:t>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2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 23 tweet fields from DB: </a:t>
            </a:r>
            <a:br>
              <a:rPr lang="en-US" sz="2400" dirty="0" smtClean="0"/>
            </a:br>
            <a:r>
              <a:rPr lang="en-US" sz="2000" dirty="0" err="1" smtClean="0"/>
              <a:t>tweet_id</a:t>
            </a:r>
            <a:r>
              <a:rPr lang="en-US" sz="2000" dirty="0" smtClean="0"/>
              <a:t>,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, </a:t>
            </a:r>
            <a:r>
              <a:rPr lang="en-US" sz="2000" dirty="0" err="1" smtClean="0"/>
              <a:t>retweet_count</a:t>
            </a:r>
            <a:r>
              <a:rPr lang="en-US" sz="2000" dirty="0" smtClean="0"/>
              <a:t>, text, </a:t>
            </a:r>
            <a:r>
              <a:rPr lang="en-US" sz="2000" dirty="0" err="1" smtClean="0"/>
              <a:t>user_screen_name</a:t>
            </a:r>
            <a:r>
              <a:rPr lang="en-US" sz="2000" dirty="0" smtClean="0"/>
              <a:t>, </a:t>
            </a:r>
            <a:r>
              <a:rPr lang="en-US" sz="2000" dirty="0" err="1" smtClean="0"/>
              <a:t>user_verified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user_friends_count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user_followers_count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user_favourites_count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tweet_source</a:t>
            </a:r>
            <a:r>
              <a:rPr lang="en-US" sz="2000" dirty="0" smtClean="0"/>
              <a:t>, </a:t>
            </a:r>
            <a:r>
              <a:rPr lang="en-US" sz="2000" dirty="0" err="1" smtClean="0"/>
              <a:t>geo_coordinates</a:t>
            </a:r>
            <a:r>
              <a:rPr lang="en-US" sz="2000" dirty="0" smtClean="0"/>
              <a:t>, </a:t>
            </a:r>
            <a:r>
              <a:rPr lang="en-US" sz="2000" dirty="0" err="1" smtClean="0"/>
              <a:t>num_hashtags</a:t>
            </a:r>
            <a:r>
              <a:rPr lang="en-US" sz="2000" dirty="0" smtClean="0"/>
              <a:t>, </a:t>
            </a:r>
            <a:r>
              <a:rPr lang="en-US" sz="2000" dirty="0" err="1" smtClean="0"/>
              <a:t>num_mentions</a:t>
            </a:r>
            <a:r>
              <a:rPr lang="en-US" sz="2000" dirty="0" smtClean="0"/>
              <a:t>, </a:t>
            </a:r>
            <a:r>
              <a:rPr lang="en-US" sz="2000" dirty="0" err="1" smtClean="0"/>
              <a:t>num_urls</a:t>
            </a:r>
            <a:r>
              <a:rPr lang="en-US" sz="2000" dirty="0" smtClean="0"/>
              <a:t>, </a:t>
            </a:r>
            <a:r>
              <a:rPr lang="en-US" sz="2000" dirty="0" err="1" smtClean="0"/>
              <a:t>num_media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user_default_profile_image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user_descriptio</a:t>
            </a:r>
            <a:r>
              <a:rPr lang="en-US" sz="2000" dirty="0" err="1">
                <a:solidFill>
                  <a:srgbClr val="00B050"/>
                </a:solidFill>
              </a:rPr>
              <a:t>n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user_listed_count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user_name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user_profile_use_background_image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user_default_profile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user_statuses_count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user_created_at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Define 84 base + derived features (check character types, calculate per-unit-time quantities, determine trends from histograms)</a:t>
            </a:r>
          </a:p>
          <a:p>
            <a:r>
              <a:rPr lang="en-US" sz="2400" dirty="0" smtClean="0"/>
              <a:t>For each feature calculate t-value and p-value (sort by p-value)</a:t>
            </a:r>
          </a:p>
          <a:p>
            <a:r>
              <a:rPr lang="en-US" sz="2400" dirty="0" smtClean="0"/>
              <a:t>Select good and contentious features for ML models</a:t>
            </a:r>
          </a:p>
          <a:p>
            <a:r>
              <a:rPr lang="en-US" sz="2400" dirty="0" smtClean="0"/>
              <a:t>Determine performances of different feature sets in logistic regression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54" y="-205533"/>
            <a:ext cx="8375249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created_at_hour</a:t>
            </a:r>
            <a:r>
              <a:rPr lang="en-US" dirty="0" smtClean="0"/>
              <a:t>’ related features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93" y="2189735"/>
            <a:ext cx="8162927" cy="4081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94" y="609003"/>
            <a:ext cx="5394706" cy="2697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39" y="3753895"/>
            <a:ext cx="5232661" cy="2616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65358" y="330635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3.525, p = 0.000426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46380" y="637022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3.232, p = 0.00124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6681" y="627877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2.244, p = 0.0249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261" y="251486"/>
            <a:ext cx="9152772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created_at_weekday</a:t>
            </a:r>
            <a:r>
              <a:rPr lang="en-US" dirty="0" smtClean="0"/>
              <a:t>’ related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50" y="2500131"/>
            <a:ext cx="4793270" cy="239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7"/>
          <a:stretch/>
        </p:blipFill>
        <p:spPr>
          <a:xfrm>
            <a:off x="-443426" y="1577049"/>
            <a:ext cx="835879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00221" y="614904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2.594, p = 0.00950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66452" y="4968909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4.628, p = 0.00000376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80649" y="53009"/>
            <a:ext cx="6390673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per-unit-time related features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" y="3614194"/>
            <a:ext cx="3534138" cy="26506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" y="692772"/>
            <a:ext cx="3522562" cy="2641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14194"/>
            <a:ext cx="3641472" cy="27311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79" y="650221"/>
            <a:ext cx="3631829" cy="27238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15" y="3583781"/>
            <a:ext cx="3829908" cy="28724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74" y="695019"/>
            <a:ext cx="3519565" cy="26396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19917" y="32897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-0.639, p = 0.522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19917" y="626479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+0.711, p = 0.477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0025" y="324486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2.144, p = 0.0320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07562" y="328977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3.263, p = 0.00111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5987" y="635493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3.365, p = 0.000769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7562" y="637571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3.620, p = 0.000297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80649" y="53009"/>
            <a:ext cx="6390673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per-unit-time related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" y="3702162"/>
            <a:ext cx="3537030" cy="2652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8" y="684815"/>
            <a:ext cx="3567895" cy="2675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6" y="3686536"/>
            <a:ext cx="3598762" cy="2699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53" y="692772"/>
            <a:ext cx="3510988" cy="2633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76" y="3732835"/>
            <a:ext cx="3549568" cy="2662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76" y="678305"/>
            <a:ext cx="3549568" cy="26621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19917" y="328977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1.757, p = 0.0790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1008" y="631130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2.554, p = 0.0107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0025" y="324486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2.558, p = 0.0105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71322" y="328977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smtClean="0"/>
              <a:t>= </a:t>
            </a:r>
            <a:r>
              <a:rPr lang="en-US"/>
              <a:t>+</a:t>
            </a:r>
            <a:r>
              <a:rPr lang="en-US" smtClean="0"/>
              <a:t>1.981, p = 0.0476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5987" y="635493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-</a:t>
            </a:r>
            <a:r>
              <a:rPr lang="en-US" dirty="0" smtClean="0"/>
              <a:t>3.421, p = 0.000628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54303" y="63856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</a:t>
            </a:r>
            <a:r>
              <a:rPr lang="en-US" dirty="0"/>
              <a:t>+</a:t>
            </a:r>
            <a:r>
              <a:rPr lang="en-US" dirty="0" smtClean="0"/>
              <a:t>3.010, p = 0.00262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53" y="87332"/>
            <a:ext cx="4891269" cy="1325563"/>
          </a:xfrm>
        </p:spPr>
        <p:txBody>
          <a:bodyPr/>
          <a:lstStyle/>
          <a:p>
            <a:r>
              <a:rPr lang="en-US" dirty="0" smtClean="0"/>
              <a:t>text-related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89" y="1687513"/>
            <a:ext cx="53889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 smtClean="0"/>
              <a:t>Feature			t-value		p-value</a:t>
            </a:r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6"/>
                </a:solidFill>
              </a:rPr>
              <a:t>text_num_caps_digits</a:t>
            </a:r>
            <a:r>
              <a:rPr lang="en-US" sz="800" dirty="0" smtClean="0">
                <a:solidFill>
                  <a:schemeClr val="accent6"/>
                </a:solidFill>
              </a:rPr>
              <a:t>			+</a:t>
            </a:r>
            <a:r>
              <a:rPr lang="en-US" sz="800" dirty="0">
                <a:solidFill>
                  <a:schemeClr val="accent6"/>
                </a:solidFill>
              </a:rPr>
              <a:t>8.53143813421943164599        0.00000000000000001817        </a:t>
            </a:r>
          </a:p>
          <a:p>
            <a:pPr marL="0" indent="0">
              <a:buNone/>
            </a:pPr>
            <a:r>
              <a:rPr lang="en-US" sz="800" dirty="0" err="1" smtClean="0"/>
              <a:t>text_num_caps_digits_exclam</a:t>
            </a:r>
            <a:r>
              <a:rPr lang="en-US" sz="800" dirty="0" smtClean="0"/>
              <a:t>		+</a:t>
            </a:r>
            <a:r>
              <a:rPr lang="en-US" sz="800" dirty="0"/>
              <a:t>8.31773186198049252482        0.00000000000000011032        </a:t>
            </a:r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2"/>
                </a:solidFill>
              </a:rPr>
              <a:t>text_num_caps</a:t>
            </a:r>
            <a:r>
              <a:rPr lang="en-US" sz="800" dirty="0" smtClean="0">
                <a:solidFill>
                  <a:schemeClr val="accent2"/>
                </a:solidFill>
              </a:rPr>
              <a:t>			+</a:t>
            </a:r>
            <a:r>
              <a:rPr lang="en-US" sz="800" dirty="0">
                <a:solidFill>
                  <a:schemeClr val="accent2"/>
                </a:solidFill>
              </a:rPr>
              <a:t>7.37300603310724245176        0.00000000000018982640        </a:t>
            </a:r>
          </a:p>
          <a:p>
            <a:pPr marL="0" indent="0">
              <a:buNone/>
            </a:pPr>
            <a:r>
              <a:rPr lang="en-US" sz="800" dirty="0" err="1" smtClean="0"/>
              <a:t>text_num_caps_exclam</a:t>
            </a:r>
            <a:r>
              <a:rPr lang="en-US" sz="800" dirty="0" smtClean="0"/>
              <a:t>		+</a:t>
            </a:r>
            <a:r>
              <a:rPr lang="en-US" sz="800" dirty="0"/>
              <a:t>7.16504376471533177551        0.00000000000087281045        </a:t>
            </a:r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2"/>
                </a:solidFill>
              </a:rPr>
              <a:t>text_num_digits</a:t>
            </a:r>
            <a:r>
              <a:rPr lang="en-US" sz="800" dirty="0" smtClean="0">
                <a:solidFill>
                  <a:schemeClr val="accent2"/>
                </a:solidFill>
              </a:rPr>
              <a:t>			+</a:t>
            </a:r>
            <a:r>
              <a:rPr lang="en-US" sz="800" dirty="0">
                <a:solidFill>
                  <a:schemeClr val="accent2"/>
                </a:solidFill>
              </a:rPr>
              <a:t>7.05903629667134602244        0.00000000000186958317        </a:t>
            </a:r>
          </a:p>
          <a:p>
            <a:pPr marL="0" indent="0">
              <a:buNone/>
            </a:pPr>
            <a:r>
              <a:rPr lang="en-US" sz="800" dirty="0" err="1" smtClean="0"/>
              <a:t>text_num_swears</a:t>
            </a:r>
            <a:r>
              <a:rPr lang="en-US" sz="800" dirty="0" smtClean="0"/>
              <a:t>			-2.98705738725803726652        0.00282836836204724152</a:t>
            </a: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6"/>
                </a:solidFill>
              </a:rPr>
              <a:t>user_screen_name_has_caps_digits</a:t>
            </a:r>
            <a:r>
              <a:rPr lang="en-US" sz="800" dirty="0" smtClean="0">
                <a:solidFill>
                  <a:schemeClr val="accent6"/>
                </a:solidFill>
              </a:rPr>
              <a:t>		+</a:t>
            </a:r>
            <a:r>
              <a:rPr lang="en-US" sz="800" dirty="0">
                <a:solidFill>
                  <a:schemeClr val="accent6"/>
                </a:solidFill>
              </a:rPr>
              <a:t>6.79642373214002759596        0.00000000001178100595  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user_screen_name_has_caps_digits_underscores</a:t>
            </a:r>
            <a:r>
              <a:rPr lang="en-US" sz="800" dirty="0" smtClean="0"/>
              <a:t>	+5.70757823906140782100        </a:t>
            </a:r>
            <a:r>
              <a:rPr lang="en-US" sz="800" dirty="0"/>
              <a:t>0.00000001201798678693  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user_screen_name_num_caps_digits</a:t>
            </a:r>
            <a:r>
              <a:rPr lang="en-US" sz="800" dirty="0" smtClean="0"/>
              <a:t>		+</a:t>
            </a:r>
            <a:r>
              <a:rPr lang="en-US" sz="800" dirty="0"/>
              <a:t>5.82872389377630195639        0.00000000588121100628  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user_screen_name_num_caps_digits_underscores</a:t>
            </a:r>
            <a:r>
              <a:rPr lang="en-US" sz="800" dirty="0" smtClean="0"/>
              <a:t>	+</a:t>
            </a:r>
            <a:r>
              <a:rPr lang="en-US" sz="800" dirty="0"/>
              <a:t>5.59828483311374114351        0.00000002262544180715        </a:t>
            </a:r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2"/>
                </a:solidFill>
              </a:rPr>
              <a:t>user_screen_name_has_caps</a:t>
            </a:r>
            <a:r>
              <a:rPr lang="en-US" sz="800" dirty="0" smtClean="0">
                <a:solidFill>
                  <a:schemeClr val="accent2"/>
                </a:solidFill>
              </a:rPr>
              <a:t>		+</a:t>
            </a:r>
            <a:r>
              <a:rPr lang="en-US" sz="800" dirty="0">
                <a:solidFill>
                  <a:schemeClr val="accent2"/>
                </a:solidFill>
              </a:rPr>
              <a:t>5.35583999643755248599        0.00000008838704498429  </a:t>
            </a:r>
            <a:r>
              <a:rPr lang="en-US" sz="800" dirty="0"/>
              <a:t>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user_screen_name_num_caps</a:t>
            </a:r>
            <a:r>
              <a:rPr lang="en-US" sz="800" dirty="0" smtClean="0"/>
              <a:t>		+</a:t>
            </a:r>
            <a:r>
              <a:rPr lang="en-US" sz="800" dirty="0"/>
              <a:t>4.59584925458091486661        0.00000439979639098320  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user_screen_name_num_caps_underscores</a:t>
            </a:r>
            <a:r>
              <a:rPr lang="en-US" sz="800" dirty="0" smtClean="0"/>
              <a:t>		 </a:t>
            </a:r>
            <a:r>
              <a:rPr lang="en-US" sz="800" dirty="0"/>
              <a:t>+4.35609937975342464966        0.00001346469570402121        </a:t>
            </a:r>
          </a:p>
          <a:p>
            <a:pPr marL="0" indent="0">
              <a:buNone/>
            </a:pPr>
            <a:r>
              <a:rPr lang="en-US" sz="800" dirty="0" err="1" smtClean="0"/>
              <a:t>user_screen_name_has_caps_underscores</a:t>
            </a:r>
            <a:r>
              <a:rPr lang="en-US" sz="800" dirty="0" smtClean="0"/>
              <a:t>		+</a:t>
            </a:r>
            <a:r>
              <a:rPr lang="en-US" sz="800" dirty="0"/>
              <a:t>4.17420324343184212523        0.00003033387736915433        </a:t>
            </a:r>
          </a:p>
          <a:p>
            <a:pPr marL="0" indent="0">
              <a:buNone/>
            </a:pPr>
            <a:r>
              <a:rPr lang="en-US" sz="800" dirty="0" err="1" smtClean="0">
                <a:solidFill>
                  <a:schemeClr val="accent2"/>
                </a:solidFill>
              </a:rPr>
              <a:t>user_screen_name_has_digits</a:t>
            </a:r>
            <a:r>
              <a:rPr lang="en-US" sz="800" dirty="0" smtClean="0">
                <a:solidFill>
                  <a:schemeClr val="accent2"/>
                </a:solidFill>
              </a:rPr>
              <a:t>		+</a:t>
            </a:r>
            <a:r>
              <a:rPr lang="en-US" sz="800" dirty="0">
                <a:solidFill>
                  <a:schemeClr val="accent2"/>
                </a:solidFill>
              </a:rPr>
              <a:t>4.00926857794722035777        0.00006165950921821625     </a:t>
            </a:r>
            <a:r>
              <a:rPr lang="en-US" sz="800" dirty="0"/>
              <a:t> 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user_screen_name_num_digits</a:t>
            </a:r>
            <a:r>
              <a:rPr lang="en-US" sz="800" dirty="0" smtClean="0"/>
              <a:t>		+3.43921080298013759347        0.00058745594493451049  </a:t>
            </a:r>
          </a:p>
          <a:p>
            <a:pPr marL="0" indent="0">
              <a:buNone/>
            </a:pPr>
            <a:r>
              <a:rPr lang="en-US" sz="800" dirty="0" err="1" smtClean="0"/>
              <a:t>user_screen_name_num_digits_underscores</a:t>
            </a:r>
            <a:r>
              <a:rPr lang="en-US" sz="800" dirty="0" smtClean="0"/>
              <a:t>	+2.85569244490447982088        0.00430932407291492996        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 smtClean="0"/>
              <a:t>user_screen_name_num_weird_chars</a:t>
            </a:r>
            <a:r>
              <a:rPr lang="en-US" sz="800" dirty="0" smtClean="0"/>
              <a:t>		+2.85569244490447982088        0.00430932407291492996        </a:t>
            </a: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949388" y="1687513"/>
            <a:ext cx="55707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Feature			t-value		p-value</a:t>
            </a:r>
          </a:p>
          <a:p>
            <a:endParaRPr lang="en-US" sz="800" dirty="0" smtClean="0"/>
          </a:p>
          <a:p>
            <a:r>
              <a:rPr lang="en-US" sz="800" dirty="0" err="1" smtClean="0">
                <a:solidFill>
                  <a:schemeClr val="accent6"/>
                </a:solidFill>
              </a:rPr>
              <a:t>user_description_num_exclam</a:t>
            </a:r>
            <a:r>
              <a:rPr lang="en-US" sz="800" dirty="0" smtClean="0">
                <a:solidFill>
                  <a:schemeClr val="accent6"/>
                </a:solidFill>
              </a:rPr>
              <a:t>		+3.90125937312726689399        0.00009675917875963300</a:t>
            </a:r>
          </a:p>
          <a:p>
            <a:endParaRPr lang="en-US" sz="800" dirty="0" smtClean="0"/>
          </a:p>
          <a:p>
            <a:r>
              <a:rPr lang="en-US" sz="800" dirty="0" err="1" smtClean="0"/>
              <a:t>user_description_num_caps_exclam</a:t>
            </a:r>
            <a:r>
              <a:rPr lang="en-US" sz="800" dirty="0" smtClean="0"/>
              <a:t>		+3.14907190631085232013        0.00164608597263901277  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/>
              <a:t>user_description_num_non_a_to_z</a:t>
            </a:r>
            <a:r>
              <a:rPr lang="en-US" sz="800" dirty="0" smtClean="0"/>
              <a:t> 		+2.96905167098084632471        0.00299923689022872598  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>
                <a:solidFill>
                  <a:schemeClr val="accent6"/>
                </a:solidFill>
              </a:rPr>
              <a:t>user_description_num_caps</a:t>
            </a:r>
            <a:r>
              <a:rPr lang="en-US" sz="800" dirty="0" smtClean="0">
                <a:solidFill>
                  <a:schemeClr val="accent6"/>
                </a:solidFill>
              </a:rPr>
              <a:t>		+2.95790751662524042942        0.00310965737703582275        </a:t>
            </a:r>
            <a:br>
              <a:rPr lang="en-US" sz="800" dirty="0" smtClean="0">
                <a:solidFill>
                  <a:schemeClr val="accent6"/>
                </a:solidFill>
              </a:rPr>
            </a:br>
            <a:endParaRPr lang="en-US" sz="800" dirty="0" smtClean="0">
              <a:solidFill>
                <a:schemeClr val="accent6"/>
              </a:solidFill>
            </a:endParaRPr>
          </a:p>
          <a:p>
            <a:r>
              <a:rPr lang="en-US" sz="800" dirty="0" err="1" smtClean="0"/>
              <a:t>user_description_num_non_a_to_z_non_digits</a:t>
            </a:r>
            <a:r>
              <a:rPr lang="en-US" sz="800" dirty="0" smtClean="0"/>
              <a:t>	+2.95778568452991841298        0.00311088476024148431  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/>
              <a:t>user_description_num_caps_with_num_nonstandard</a:t>
            </a:r>
            <a:r>
              <a:rPr lang="en-US" sz="800" dirty="0" smtClean="0"/>
              <a:t>	+2.95419620171281405163        0.00314724544039675846  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/>
              <a:t>user_description_num_nonstandard</a:t>
            </a:r>
            <a:r>
              <a:rPr lang="en-US" sz="800" dirty="0" smtClean="0"/>
              <a:t> 		+2.17150471079279405728        0.02993281139725200921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err="1" smtClean="0">
                <a:solidFill>
                  <a:schemeClr val="accent6"/>
                </a:solidFill>
              </a:rPr>
              <a:t>user_name_has_weird_chars</a:t>
            </a:r>
            <a:r>
              <a:rPr lang="en-US" sz="800" dirty="0" smtClean="0">
                <a:solidFill>
                  <a:schemeClr val="accent6"/>
                </a:solidFill>
              </a:rPr>
              <a:t>		+2.44129540958591695343        0.01466390719685074090  </a:t>
            </a:r>
            <a:r>
              <a:rPr lang="en-US" sz="800" dirty="0" smtClean="0"/>
              <a:t>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/>
              <a:t>user_name_has_underscores</a:t>
            </a:r>
            <a:r>
              <a:rPr lang="en-US" sz="800" dirty="0" smtClean="0"/>
              <a:t> 		+2.32226803187070451884        0.02025241432449593690        </a:t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err="1" smtClean="0"/>
              <a:t>user_name_has_digits_underscores</a:t>
            </a:r>
            <a:r>
              <a:rPr lang="en-US" sz="800" dirty="0" smtClean="0"/>
              <a:t>		+2.21806595394656191900        0.02658832483519989187        </a:t>
            </a:r>
            <a:br>
              <a:rPr lang="en-US" sz="800" dirty="0" smtClean="0"/>
            </a:b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9489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04" y="0"/>
            <a:ext cx="5212696" cy="6849430"/>
          </a:xfrm>
        </p:spPr>
      </p:pic>
      <p:sp>
        <p:nvSpPr>
          <p:cNvPr id="5" name="TextBox 4"/>
          <p:cNvSpPr txBox="1"/>
          <p:nvPr/>
        </p:nvSpPr>
        <p:spPr>
          <a:xfrm>
            <a:off x="9198006" y="146365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&lt; 0.01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36190" y="342471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0.01 ≤ p &lt; 0.05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240451" y="523883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≥ 0.05</a:t>
            </a:r>
            <a:endParaRPr lang="en-US" sz="3200" dirty="0"/>
          </a:p>
        </p:txBody>
      </p:sp>
      <p:sp>
        <p:nvSpPr>
          <p:cNvPr id="8" name="Right Brace 7"/>
          <p:cNvSpPr/>
          <p:nvPr/>
        </p:nvSpPr>
        <p:spPr>
          <a:xfrm>
            <a:off x="8474596" y="3335438"/>
            <a:ext cx="520861" cy="77357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474597" y="329041"/>
            <a:ext cx="520861" cy="28539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474595" y="4213021"/>
            <a:ext cx="520861" cy="263641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45647" y="1391045"/>
            <a:ext cx="2178704" cy="729989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83" b="39188"/>
          <a:stretch/>
        </p:blipFill>
        <p:spPr>
          <a:xfrm>
            <a:off x="1932971" y="1"/>
            <a:ext cx="7442523" cy="685799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 rot="16200000">
            <a:off x="-145647" y="1391045"/>
            <a:ext cx="2178704" cy="729989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240</Words>
  <Application>Microsoft Macintosh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Fake News Progress Report</vt:lpstr>
      <vt:lpstr>Method</vt:lpstr>
      <vt:lpstr>‘created_at_hour’ related features</vt:lpstr>
      <vt:lpstr>‘created_at_weekday’ related features</vt:lpstr>
      <vt:lpstr>per-unit-time related features</vt:lpstr>
      <vt:lpstr>per-unit-time related features</vt:lpstr>
      <vt:lpstr>text-related features</vt:lpstr>
      <vt:lpstr>Features</vt:lpstr>
      <vt:lpstr>Features</vt:lpstr>
      <vt:lpstr>Features</vt:lpstr>
      <vt:lpstr>Performance</vt:lpstr>
      <vt:lpstr>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Progress Report</dc:title>
  <dc:creator>Marian Longa</dc:creator>
  <cp:lastModifiedBy>Marian Longa</cp:lastModifiedBy>
  <cp:revision>21</cp:revision>
  <dcterms:created xsi:type="dcterms:W3CDTF">2017-08-07T09:47:59Z</dcterms:created>
  <dcterms:modified xsi:type="dcterms:W3CDTF">2017-08-07T13:06:06Z</dcterms:modified>
</cp:coreProperties>
</file>