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notesMasterIdLst>
    <p:notesMasterId r:id="rId24"/>
  </p:notesMasterIdLst>
  <p:sldIdLst>
    <p:sldId id="293" r:id="rId2"/>
    <p:sldId id="294" r:id="rId3"/>
    <p:sldId id="296" r:id="rId4"/>
    <p:sldId id="295" r:id="rId5"/>
    <p:sldId id="298" r:id="rId6"/>
    <p:sldId id="313" r:id="rId7"/>
    <p:sldId id="314" r:id="rId8"/>
    <p:sldId id="297" r:id="rId9"/>
    <p:sldId id="299" r:id="rId10"/>
    <p:sldId id="303" r:id="rId11"/>
    <p:sldId id="304" r:id="rId12"/>
    <p:sldId id="306" r:id="rId13"/>
    <p:sldId id="300" r:id="rId14"/>
    <p:sldId id="301" r:id="rId15"/>
    <p:sldId id="305" r:id="rId16"/>
    <p:sldId id="308" r:id="rId17"/>
    <p:sldId id="307" r:id="rId18"/>
    <p:sldId id="309" r:id="rId19"/>
    <p:sldId id="310" r:id="rId20"/>
    <p:sldId id="311" r:id="rId21"/>
    <p:sldId id="312" r:id="rId22"/>
    <p:sldId id="315" r:id="rId23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47" d="100"/>
          <a:sy n="47" d="100"/>
        </p:scale>
        <p:origin x="612" y="66"/>
      </p:cViewPr>
      <p:guideLst>
        <p:guide orient="horz" pos="344"/>
        <p:guide pos="612"/>
        <p:guide orient="horz" pos="63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0.7</c:v>
                </c:pt>
                <c:pt idx="1">
                  <c:v>0.1</c:v>
                </c:pt>
                <c:pt idx="2">
                  <c:v>0.3</c:v>
                </c:pt>
                <c:pt idx="3">
                  <c:v>0.2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8-4B5E-9A9E-5C35D714C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36363359"/>
        <c:axId val="1836363775"/>
      </c:barChart>
      <c:catAx>
        <c:axId val="1836363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36363775"/>
        <c:crosses val="autoZero"/>
        <c:auto val="1"/>
        <c:lblAlgn val="ctr"/>
        <c:lblOffset val="100"/>
        <c:noMultiLvlLbl val="0"/>
      </c:catAx>
      <c:valAx>
        <c:axId val="1836363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36363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24.05.2020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core/mmvec/tree/master/mmvec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2" y="2920261"/>
            <a:ext cx="10306050" cy="7219950"/>
          </a:xfrm>
          <a:prstGeom prst="rect">
            <a:avLst/>
          </a:prstGeom>
        </p:spPr>
      </p:pic>
      <p:sp>
        <p:nvSpPr>
          <p:cNvPr id="4" name="object 18"/>
          <p:cNvSpPr txBox="1"/>
          <p:nvPr/>
        </p:nvSpPr>
        <p:spPr>
          <a:xfrm>
            <a:off x="894556" y="2293870"/>
            <a:ext cx="13465596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Learning representations of </a:t>
            </a:r>
            <a:endParaRPr lang="ro-RO" sz="7200" spc="-5" dirty="0" smtClean="0">
              <a:solidFill>
                <a:srgbClr val="00318B"/>
              </a:solidFill>
              <a:cs typeface="Source Sans Pro"/>
            </a:endParaRPr>
          </a:p>
          <a:p>
            <a:pPr marL="1223010" marR="5080" indent="-1210945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 smtClean="0">
                <a:solidFill>
                  <a:srgbClr val="00318B"/>
                </a:solidFill>
                <a:cs typeface="Source Sans Pro"/>
              </a:rPr>
              <a:t>microbe–metabolite</a:t>
            </a:r>
            <a:r>
              <a:rPr lang="ro-RO" sz="7200" spc="-5" dirty="0" smtClean="0">
                <a:solidFill>
                  <a:srgbClr val="00318B"/>
                </a:solidFill>
                <a:cs typeface="Source Sans Pro"/>
              </a:rPr>
              <a:t> </a:t>
            </a:r>
          </a:p>
          <a:p>
            <a:pPr marL="1223010" marR="5080" indent="-1210945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 smtClean="0">
                <a:solidFill>
                  <a:srgbClr val="00318B"/>
                </a:solidFill>
                <a:cs typeface="Source Sans Pro"/>
              </a:rPr>
              <a:t>interactions</a:t>
            </a:r>
            <a:endParaRPr lang="cs-CZ" sz="7200" spc="-5" dirty="0">
              <a:solidFill>
                <a:srgbClr val="00318B"/>
              </a:solidFill>
              <a:cs typeface="Source Sans Pro"/>
            </a:endParaRPr>
          </a:p>
        </p:txBody>
      </p:sp>
      <p:sp>
        <p:nvSpPr>
          <p:cNvPr id="5" name="object 20"/>
          <p:cNvSpPr txBox="1"/>
          <p:nvPr/>
        </p:nvSpPr>
        <p:spPr>
          <a:xfrm>
            <a:off x="916568" y="5778748"/>
            <a:ext cx="78883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ro-RO" sz="4800" spc="-5" dirty="0" smtClean="0">
                <a:solidFill>
                  <a:srgbClr val="00A0EF"/>
                </a:solidFill>
                <a:cs typeface="Source Sans Pro Light"/>
              </a:rPr>
              <a:t>Lupașcu Marian, 407</a:t>
            </a:r>
            <a:endParaRPr lang="en-US" sz="4800" dirty="0">
              <a:cs typeface="Source Sans Pro Light"/>
            </a:endParaRPr>
          </a:p>
        </p:txBody>
      </p:sp>
      <p:sp>
        <p:nvSpPr>
          <p:cNvPr id="6" name="object 19"/>
          <p:cNvSpPr/>
          <p:nvPr/>
        </p:nvSpPr>
        <p:spPr>
          <a:xfrm flipV="1">
            <a:off x="894556" y="53466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0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6502401" cy="1200200"/>
            <a:chOff x="564554" y="8642688"/>
            <a:chExt cx="3469564" cy="43942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rgbClr val="FFFFFF"/>
                </a:solidFill>
                <a:cs typeface="Source Sans Pro Light"/>
              </a:rPr>
              <a:t>4</a:t>
            </a:r>
            <a:r>
              <a:rPr lang="cs-CZ" sz="44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44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400" spc="-5" dirty="0" smtClean="0">
                <a:solidFill>
                  <a:srgbClr val="FFFFFF"/>
                </a:solidFill>
                <a:cs typeface="Source Sans Pro Light"/>
              </a:rPr>
              <a:t>Experimente</a:t>
            </a:r>
            <a:endParaRPr lang="cs-CZ" sz="4400" dirty="0">
              <a:solidFill>
                <a:schemeClr val="bg1"/>
              </a:solidFill>
              <a:cs typeface="Source Sans Pro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1" y="2106340"/>
            <a:ext cx="6502400" cy="936104"/>
            <a:chOff x="564554" y="8642688"/>
            <a:chExt cx="3469564" cy="439424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2298485"/>
            <a:ext cx="6648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4.</a:t>
            </a:r>
            <a:r>
              <a:rPr lang="ro-RO" sz="3200" dirty="0">
                <a:solidFill>
                  <a:srgbClr val="FFFFFF"/>
                </a:solidFill>
                <a:cs typeface="Source Sans Pro Light"/>
              </a:rPr>
              <a:t>2</a:t>
            </a:r>
            <a:r>
              <a:rPr lang="cs-CZ" sz="32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32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cs typeface="Source Sans Pro Light"/>
              </a:rPr>
              <a:t>Fibroza pulmonara </a:t>
            </a:r>
            <a:r>
              <a:rPr lang="ro-RO" sz="3200" spc="-5" dirty="0" smtClean="0">
                <a:solidFill>
                  <a:srgbClr val="FFFFFF"/>
                </a:solidFill>
                <a:cs typeface="Source Sans Pro Light"/>
              </a:rPr>
              <a:t>chistică II</a:t>
            </a:r>
            <a:endParaRPr lang="cs-CZ" sz="3200" dirty="0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39"/>
          <a:stretch/>
        </p:blipFill>
        <p:spPr>
          <a:xfrm>
            <a:off x="488817" y="3674060"/>
            <a:ext cx="5687413" cy="49685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0606" y="1486571"/>
            <a:ext cx="9433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P. aeruginosa</a:t>
            </a:r>
          </a:p>
        </p:txBody>
      </p:sp>
      <p:pic>
        <p:nvPicPr>
          <p:cNvPr id="12" name="Picture 4" descr="Bacteria by Maria Keller on Dribbb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7" t="12878" r="20284"/>
          <a:stretch/>
        </p:blipFill>
        <p:spPr bwMode="auto">
          <a:xfrm>
            <a:off x="7884133" y="2282776"/>
            <a:ext cx="2016225" cy="26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14466" y="310274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ro-RO" sz="4000" dirty="0"/>
          </a:p>
        </p:txBody>
      </p:sp>
      <p:pic>
        <p:nvPicPr>
          <p:cNvPr id="10242" name="Picture 2" descr="Streptococcus pyogenes icon cartoon style Vector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30"/>
          <a:stretch/>
        </p:blipFill>
        <p:spPr bwMode="auto">
          <a:xfrm>
            <a:off x="7534238" y="8009916"/>
            <a:ext cx="3462809" cy="22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33984" y="755386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ro-RO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657358" y="580439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ro-RO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8"/>
          <a:stretch/>
        </p:blipFill>
        <p:spPr>
          <a:xfrm>
            <a:off x="12378779" y="3595954"/>
            <a:ext cx="5368350" cy="583265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14466" y="5458604"/>
            <a:ext cx="3514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/>
              <a:t>Veillonella</a:t>
            </a:r>
            <a:r>
              <a:rPr lang="ro-RO" sz="4000" dirty="0"/>
              <a:t>, Fusobacterium, </a:t>
            </a:r>
            <a:r>
              <a:rPr lang="ro-RO" sz="4000" dirty="0" smtClean="0"/>
              <a:t>Prevotella,</a:t>
            </a:r>
          </a:p>
          <a:p>
            <a:r>
              <a:rPr lang="ro-RO" sz="4000" dirty="0" smtClean="0"/>
              <a:t>Streptococcus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3497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69" y="18835"/>
            <a:ext cx="10873208" cy="104524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1" y="763867"/>
            <a:ext cx="6147830" cy="936104"/>
            <a:chOff x="564554" y="8642688"/>
            <a:chExt cx="3469564" cy="439424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956012"/>
            <a:ext cx="6648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200" dirty="0" smtClean="0">
                <a:solidFill>
                  <a:srgbClr val="FFFFFF"/>
                </a:solidFill>
                <a:cs typeface="Source Sans Pro Light"/>
              </a:rPr>
              <a:t>Rezultate</a:t>
            </a:r>
            <a:endParaRPr lang="ro-RO" sz="32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103" y="2105893"/>
            <a:ext cx="6643721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Microb patogen P</a:t>
            </a:r>
            <a:r>
              <a:rPr lang="ro-RO" sz="3200" dirty="0"/>
              <a:t>. </a:t>
            </a:r>
            <a:r>
              <a:rPr lang="ro-RO" sz="3200" dirty="0" smtClean="0"/>
              <a:t>aeruginosa produce</a:t>
            </a:r>
            <a:r>
              <a:rPr lang="ro-RO" sz="3200" dirty="0"/>
              <a:t>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3200" dirty="0" smtClean="0"/>
              <a:t>4-hidroxi-2-heptilchinolina,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3200" dirty="0" smtClean="0"/>
              <a:t>piocianină</a:t>
            </a:r>
            <a:r>
              <a:rPr lang="ro-RO" sz="3200" dirty="0"/>
              <a:t>, </a:t>
            </a:r>
            <a:endParaRPr lang="ro-RO" sz="32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3200" dirty="0" smtClean="0"/>
              <a:t>acid </a:t>
            </a:r>
            <a:r>
              <a:rPr lang="ro-RO" sz="3200" dirty="0"/>
              <a:t>fenazin-1-carboxilic, </a:t>
            </a:r>
            <a:endParaRPr lang="ro-RO" sz="32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3200" dirty="0" smtClean="0"/>
              <a:t>2-nonil-4-hidroxi-chinolină</a:t>
            </a:r>
            <a:r>
              <a:rPr lang="ro-RO" sz="3200" dirty="0"/>
              <a:t>, </a:t>
            </a:r>
            <a:endParaRPr lang="ro-RO" sz="32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3200" dirty="0" smtClean="0"/>
              <a:t>2-heptil3,4-dihidroxichinolina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3200" dirty="0" smtClean="0"/>
              <a:t>Piochelin27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3200" dirty="0" smtClean="0"/>
              <a:t>Microbi Anaerobi = Veillonella ~ Fusobacterium ~ Prevotella ~ Streptococcus </a:t>
            </a:r>
            <a:endParaRPr lang="ro-RO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30894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82404"/>
            <a:ext cx="18609210" cy="71287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1" y="763867"/>
            <a:ext cx="6147830" cy="936104"/>
            <a:chOff x="564554" y="8642688"/>
            <a:chExt cx="3469564" cy="439424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956012"/>
            <a:ext cx="6648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Rezultate</a:t>
            </a:r>
            <a:endParaRPr lang="cs-CZ" sz="3200" dirty="0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25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6502401" cy="1200200"/>
            <a:chOff x="564554" y="8642688"/>
            <a:chExt cx="3469564" cy="43942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rgbClr val="FFFFFF"/>
                </a:solidFill>
                <a:cs typeface="Source Sans Pro Light"/>
              </a:rPr>
              <a:t>4</a:t>
            </a:r>
            <a:r>
              <a:rPr lang="cs-CZ" sz="44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44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400" spc="-5" dirty="0" smtClean="0">
                <a:solidFill>
                  <a:srgbClr val="FFFFFF"/>
                </a:solidFill>
                <a:cs typeface="Source Sans Pro Light"/>
              </a:rPr>
              <a:t>Experimente</a:t>
            </a:r>
            <a:endParaRPr lang="cs-CZ" sz="4400" dirty="0">
              <a:solidFill>
                <a:schemeClr val="bg1"/>
              </a:solidFill>
              <a:cs typeface="Source Sans Pro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1" y="2106340"/>
            <a:ext cx="6147830" cy="936104"/>
            <a:chOff x="564554" y="8642688"/>
            <a:chExt cx="3469564" cy="439424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2298485"/>
            <a:ext cx="6648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4.</a:t>
            </a:r>
            <a:r>
              <a:rPr lang="ro-RO" sz="3200" dirty="0" smtClean="0">
                <a:solidFill>
                  <a:srgbClr val="FFFFFF"/>
                </a:solidFill>
                <a:cs typeface="Source Sans Pro Light"/>
              </a:rPr>
              <a:t>3</a:t>
            </a: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. </a:t>
            </a:r>
            <a:r>
              <a:rPr lang="en-US" sz="3200" dirty="0">
                <a:solidFill>
                  <a:srgbClr val="FFFFFF"/>
                </a:solidFill>
                <a:cs typeface="Source Sans Pro Light"/>
              </a:rPr>
              <a:t>Soil </a:t>
            </a:r>
            <a:r>
              <a:rPr lang="ro-RO" sz="3200" dirty="0" smtClean="0">
                <a:solidFill>
                  <a:srgbClr val="FFFFFF"/>
                </a:solidFill>
                <a:cs typeface="Source Sans Pro Light"/>
              </a:rPr>
              <a:t>biocrust</a:t>
            </a: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Source Sans Pro Light"/>
              </a:rPr>
              <a:t>wetting event</a:t>
            </a:r>
            <a:endParaRPr lang="cs-CZ" sz="3200" dirty="0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8194" name="Picture 2" descr="David Elliott – Microbial ecology – soil –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7" y="3594620"/>
            <a:ext cx="618857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ater-Drop - Vector a drop of water png download - 1500*2256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002" y="4072542"/>
            <a:ext cx="1612695" cy="242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308458" y="493286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ro-RO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9541368" y="493286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ro-RO" sz="40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903" y="196865"/>
            <a:ext cx="5825152" cy="10179877"/>
          </a:xfrm>
          <a:prstGeom prst="rect">
            <a:avLst/>
          </a:prstGeom>
        </p:spPr>
      </p:pic>
      <p:pic>
        <p:nvPicPr>
          <p:cNvPr id="15" name="Picture 2" descr="https://image.flaticon.com/icons/png/512/2476/2476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23" y="4271982"/>
            <a:ext cx="2029645" cy="20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465" y="546100"/>
            <a:ext cx="11180496" cy="976915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1" y="763867"/>
            <a:ext cx="6147830" cy="936104"/>
            <a:chOff x="564554" y="8642688"/>
            <a:chExt cx="3469564" cy="439424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956012"/>
            <a:ext cx="6648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Rezultate</a:t>
            </a:r>
            <a:endParaRPr lang="cs-CZ" sz="32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745" y="3114452"/>
            <a:ext cx="7471048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Sunt</a:t>
            </a:r>
            <a:r>
              <a:rPr lang="en-US" sz="3200" dirty="0" smtClean="0"/>
              <a:t> </a:t>
            </a:r>
            <a:r>
              <a:rPr lang="ro-RO" sz="3200" dirty="0" smtClean="0"/>
              <a:t>analizati</a:t>
            </a:r>
            <a:r>
              <a:rPr lang="en-US" sz="3200" dirty="0" smtClean="0"/>
              <a:t> </a:t>
            </a:r>
            <a:r>
              <a:rPr lang="ro-RO" sz="3200" dirty="0" smtClean="0"/>
              <a:t>metaboliți</a:t>
            </a:r>
            <a:r>
              <a:rPr lang="en-US" sz="3200" dirty="0" smtClean="0"/>
              <a:t> </a:t>
            </a:r>
            <a:r>
              <a:rPr lang="ro-RO" sz="3200" noProof="1" smtClean="0"/>
              <a:t>eliberati</a:t>
            </a:r>
            <a:r>
              <a:rPr lang="en-US" sz="3200" dirty="0" smtClean="0"/>
              <a:t> si consumati de </a:t>
            </a:r>
            <a:r>
              <a:rPr lang="ro-RO" sz="3200" i="1" dirty="0"/>
              <a:t>Microcoleus </a:t>
            </a:r>
            <a:r>
              <a:rPr lang="ro-RO" sz="3200" i="1" dirty="0" smtClean="0"/>
              <a:t>vaginatus</a:t>
            </a:r>
            <a:r>
              <a:rPr lang="en-US" sz="3200" i="1" dirty="0" smtClean="0"/>
              <a:t> </a:t>
            </a:r>
            <a:r>
              <a:rPr lang="en-US" sz="3200" dirty="0" smtClean="0"/>
              <a:t>si</a:t>
            </a:r>
            <a:r>
              <a:rPr lang="en-US" sz="3200" i="1" dirty="0" smtClean="0"/>
              <a:t> </a:t>
            </a:r>
            <a:r>
              <a:rPr lang="ro-RO" sz="3200" i="1" dirty="0"/>
              <a:t>Bacillus</a:t>
            </a:r>
            <a:endParaRPr lang="ro-RO" sz="3200" i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70% din realatii </a:t>
            </a:r>
            <a:r>
              <a:rPr lang="en-US" sz="3200" i="1" dirty="0" smtClean="0"/>
              <a:t>M.</a:t>
            </a:r>
            <a:r>
              <a:rPr lang="ro-RO" sz="3200" i="1" dirty="0" smtClean="0"/>
              <a:t> </a:t>
            </a:r>
            <a:r>
              <a:rPr lang="ro-RO" sz="3200" i="1" dirty="0"/>
              <a:t>vaginatus</a:t>
            </a:r>
            <a:r>
              <a:rPr lang="en-US" sz="3200" i="1" dirty="0"/>
              <a:t> </a:t>
            </a:r>
            <a:r>
              <a:rPr lang="en-US" sz="3200" i="1" dirty="0" smtClean="0"/>
              <a:t> </a:t>
            </a:r>
            <a:r>
              <a:rPr lang="en-US" sz="3200" dirty="0" smtClean="0"/>
              <a:t>si metaboliti</a:t>
            </a:r>
            <a:r>
              <a:rPr lang="en-US" sz="3200" dirty="0"/>
              <a:t> </a:t>
            </a:r>
            <a:r>
              <a:rPr lang="en-US" sz="3200" dirty="0" smtClean="0"/>
              <a:t>erau confirmate de corelatia Spearman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9630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6502401" cy="1200200"/>
            <a:chOff x="564554" y="8642688"/>
            <a:chExt cx="3469564" cy="43942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rgbClr val="FFFFFF"/>
                </a:solidFill>
                <a:cs typeface="Source Sans Pro Light"/>
              </a:rPr>
              <a:t>4</a:t>
            </a:r>
            <a:r>
              <a:rPr lang="cs-CZ" sz="44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44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400" spc="-5" dirty="0" smtClean="0">
                <a:solidFill>
                  <a:srgbClr val="FFFFFF"/>
                </a:solidFill>
                <a:cs typeface="Source Sans Pro Light"/>
              </a:rPr>
              <a:t>Experimente</a:t>
            </a:r>
            <a:endParaRPr lang="cs-CZ" sz="4400" dirty="0">
              <a:solidFill>
                <a:schemeClr val="bg1"/>
              </a:solidFill>
              <a:cs typeface="Source Sans Pro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2106340"/>
            <a:ext cx="6624835" cy="1440160"/>
            <a:chOff x="564554" y="8642688"/>
            <a:chExt cx="3469564" cy="439424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2298485"/>
            <a:ext cx="664851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4.</a:t>
            </a:r>
            <a:r>
              <a:rPr lang="ro-RO" sz="3200" dirty="0">
                <a:solidFill>
                  <a:srgbClr val="FFFFFF"/>
                </a:solidFill>
                <a:cs typeface="Source Sans Pro Light"/>
              </a:rPr>
              <a:t>4</a:t>
            </a:r>
            <a:r>
              <a:rPr lang="en-US" sz="3200" dirty="0">
                <a:solidFill>
                  <a:srgbClr val="FFFFFF"/>
                </a:solidFill>
                <a:cs typeface="Source Sans Pro Light"/>
              </a:rPr>
              <a:t>. Efectele unei diete bogate în grăsimi în </a:t>
            </a:r>
            <a:r>
              <a:rPr lang="en-US" sz="3200" dirty="0" err="1">
                <a:solidFill>
                  <a:srgbClr val="FFFFFF"/>
                </a:solidFill>
                <a:cs typeface="Source Sans Pro Light"/>
              </a:rPr>
              <a:t>modelul</a:t>
            </a:r>
            <a:r>
              <a:rPr lang="en-US" sz="32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200" dirty="0" err="1" smtClean="0">
                <a:solidFill>
                  <a:srgbClr val="FFFFFF"/>
                </a:solidFill>
                <a:cs typeface="Source Sans Pro Light"/>
              </a:rPr>
              <a:t>murin</a:t>
            </a:r>
            <a:r>
              <a:rPr lang="ro-RO" sz="3200" dirty="0" err="1" smtClean="0">
                <a:solidFill>
                  <a:srgbClr val="FFFFFF"/>
                </a:solidFill>
                <a:cs typeface="Source Sans Pro Light"/>
              </a:rPr>
              <a:t>ae</a:t>
            </a:r>
            <a:endParaRPr lang="cs-CZ" sz="32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0220" y="4619095"/>
            <a:ext cx="16849872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S-a gasit un nou acid biliar (</a:t>
            </a:r>
            <a:r>
              <a:rPr lang="pt-BR" sz="3200" dirty="0" smtClean="0"/>
              <a:t>amidatul</a:t>
            </a:r>
            <a:r>
              <a:rPr lang="ro-RO" sz="3200" dirty="0" smtClean="0"/>
              <a:t> colic</a:t>
            </a:r>
            <a:r>
              <a:rPr lang="pt-BR" sz="3200" dirty="0" smtClean="0"/>
              <a:t> </a:t>
            </a:r>
            <a:r>
              <a:rPr lang="pt-BR" sz="3200" dirty="0"/>
              <a:t>de </a:t>
            </a:r>
            <a:r>
              <a:rPr lang="pt-BR" sz="3200" dirty="0" smtClean="0"/>
              <a:t>fenilalanină</a:t>
            </a:r>
            <a:r>
              <a:rPr lang="ro-RO" sz="3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Acidul colic nu este conjugat cu glicina sau taurina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Noul acid biliar creste odata cu HFD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Acest acid biliar este provenit pe cale </a:t>
            </a:r>
            <a:r>
              <a:rPr lang="ro-RO" sz="3200" dirty="0" smtClean="0"/>
              <a:t>microbiana</a:t>
            </a:r>
            <a:endParaRPr lang="ro-RO" sz="3200" dirty="0" smtClean="0"/>
          </a:p>
        </p:txBody>
      </p:sp>
    </p:spTree>
    <p:extLst>
      <p:ext uri="{BB962C8B-B14F-4D97-AF65-F5344CB8AC3E}">
        <p14:creationId xmlns:p14="http://schemas.microsoft.com/office/powerpoint/2010/main" val="14447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46631" y="928026"/>
            <a:ext cx="3312418" cy="1106306"/>
            <a:chOff x="564554" y="8642688"/>
            <a:chExt cx="3469564" cy="439423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1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712586" y="1120164"/>
            <a:ext cx="6648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200" dirty="0" smtClean="0">
                <a:solidFill>
                  <a:srgbClr val="FFFFFF"/>
                </a:solidFill>
                <a:cs typeface="Source Sans Pro Light"/>
              </a:rPr>
              <a:t>Solutii</a:t>
            </a:r>
            <a:endParaRPr lang="cs-CZ" sz="3200" dirty="0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6" name="Picture 5" descr="Fichier:Blue check PD.svg — Wikipé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415" y="1183725"/>
            <a:ext cx="1713384" cy="171338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01"/>
          <a:stretch/>
        </p:blipFill>
        <p:spPr>
          <a:xfrm>
            <a:off x="6624835" y="1139342"/>
            <a:ext cx="7128793" cy="1817673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0"/>
          <a:stretch/>
        </p:blipFill>
        <p:spPr>
          <a:xfrm>
            <a:off x="665956" y="4166502"/>
            <a:ext cx="3071346" cy="1817673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7" t="917" r="58293" b="-917"/>
          <a:stretch/>
        </p:blipFill>
        <p:spPr>
          <a:xfrm>
            <a:off x="7421354" y="3899156"/>
            <a:ext cx="3071346" cy="1817673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1" r="77620"/>
          <a:stretch/>
        </p:blipFill>
        <p:spPr>
          <a:xfrm>
            <a:off x="10667166" y="3899155"/>
            <a:ext cx="2442820" cy="1817673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8" r="30144"/>
          <a:stretch/>
        </p:blipFill>
        <p:spPr>
          <a:xfrm>
            <a:off x="3884585" y="3906553"/>
            <a:ext cx="1296144" cy="1817673"/>
          </a:xfrm>
          <a:prstGeom prst="rect">
            <a:avLst/>
          </a:prstGeom>
        </p:spPr>
      </p:pic>
      <p:pic>
        <p:nvPicPr>
          <p:cNvPr id="13314" name="Picture 2" descr="https://image.flaticon.com/icons/png/512/2476/2476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54" y="3906527"/>
            <a:ext cx="2029645" cy="20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204893" y="44645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b="1" dirty="0" smtClean="0"/>
              <a:t>BLAST</a:t>
            </a:r>
            <a:endParaRPr lang="ro-RO" sz="4800" b="1" dirty="0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8" r="30144"/>
          <a:stretch/>
        </p:blipFill>
        <p:spPr>
          <a:xfrm>
            <a:off x="15172008" y="3898481"/>
            <a:ext cx="1296144" cy="181767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648253" y="4505850"/>
            <a:ext cx="2470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b="1" dirty="0" smtClean="0"/>
              <a:t>Microb</a:t>
            </a:r>
            <a:endParaRPr lang="ro-RO" sz="4800" b="1" dirty="0"/>
          </a:p>
        </p:txBody>
      </p:sp>
      <p:pic>
        <p:nvPicPr>
          <p:cNvPr id="13322" name="Picture 10" descr="https://www.flaticon.com/premium-icon/icons/svg/1698/1698609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56" y="6426820"/>
            <a:ext cx="3477729" cy="347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656285" y="5562724"/>
            <a:ext cx="16627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3" name="Picture 32" descr="Screen Clipping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0"/>
          <a:stretch/>
        </p:blipFill>
        <p:spPr>
          <a:xfrm>
            <a:off x="13776310" y="1205487"/>
            <a:ext cx="3071346" cy="181767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4761740" y="2538381"/>
            <a:ext cx="16627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8" r="30144"/>
          <a:stretch/>
        </p:blipFill>
        <p:spPr>
          <a:xfrm>
            <a:off x="5259171" y="1120164"/>
            <a:ext cx="1296144" cy="181767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26963" y="1820536"/>
            <a:ext cx="247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smtClean="0"/>
              <a:t>Microb</a:t>
            </a:r>
            <a:endParaRPr lang="ro-RO" sz="3600" b="1" dirty="0"/>
          </a:p>
        </p:txBody>
      </p:sp>
    </p:spTree>
    <p:extLst>
      <p:ext uri="{BB962C8B-B14F-4D97-AF65-F5344CB8AC3E}">
        <p14:creationId xmlns:p14="http://schemas.microsoft.com/office/powerpoint/2010/main" val="1823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image.flaticon.com/icons/png/512/1925/1925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96" y="26170"/>
            <a:ext cx="3311928" cy="33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6314" y="3659561"/>
            <a:ext cx="415040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ro-RO" sz="3600" dirty="0" smtClean="0"/>
              <a:t>M1              </a:t>
            </a:r>
            <a:r>
              <a:rPr lang="ro-RO" sz="3200" dirty="0" smtClean="0"/>
              <a:t>ACCG...</a:t>
            </a:r>
          </a:p>
          <a:p>
            <a:pPr>
              <a:lnSpc>
                <a:spcPct val="250000"/>
              </a:lnSpc>
            </a:pPr>
            <a:r>
              <a:rPr lang="ro-RO" sz="3600" dirty="0" smtClean="0"/>
              <a:t>M2              </a:t>
            </a:r>
            <a:r>
              <a:rPr lang="ro-RO" sz="3200" dirty="0" smtClean="0"/>
              <a:t>GTAC...</a:t>
            </a:r>
          </a:p>
          <a:p>
            <a:pPr>
              <a:lnSpc>
                <a:spcPct val="250000"/>
              </a:lnSpc>
            </a:pPr>
            <a:r>
              <a:rPr lang="ro-RO" sz="3600" dirty="0" smtClean="0"/>
              <a:t>M3              </a:t>
            </a:r>
            <a:r>
              <a:rPr lang="ro-RO" sz="3200" dirty="0" smtClean="0"/>
              <a:t>AATT...</a:t>
            </a:r>
            <a:endParaRPr lang="ro-RO" sz="3200" dirty="0"/>
          </a:p>
          <a:p>
            <a:pPr>
              <a:lnSpc>
                <a:spcPct val="250000"/>
              </a:lnSpc>
            </a:pPr>
            <a:r>
              <a:rPr lang="ro-RO" sz="3600" dirty="0" smtClean="0"/>
              <a:t>...</a:t>
            </a:r>
          </a:p>
          <a:p>
            <a:pPr>
              <a:lnSpc>
                <a:spcPct val="250000"/>
              </a:lnSpc>
            </a:pPr>
            <a:r>
              <a:rPr lang="ro-RO" sz="3600" dirty="0" smtClean="0"/>
              <a:t>Mn             </a:t>
            </a:r>
            <a:r>
              <a:rPr lang="ro-RO" sz="3200" dirty="0" smtClean="0"/>
              <a:t>TTGC...</a:t>
            </a:r>
            <a:endParaRPr lang="ro-RO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3" t="39616" r="30144" b="24731"/>
          <a:stretch/>
        </p:blipFill>
        <p:spPr>
          <a:xfrm>
            <a:off x="2258891" y="4287107"/>
            <a:ext cx="1223647" cy="64807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3" t="39616" r="30144" b="24731"/>
          <a:stretch/>
        </p:blipFill>
        <p:spPr>
          <a:xfrm>
            <a:off x="2258891" y="5644218"/>
            <a:ext cx="1223647" cy="64807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3" t="39616" r="30144" b="24731"/>
          <a:stretch/>
        </p:blipFill>
        <p:spPr>
          <a:xfrm>
            <a:off x="2258891" y="7013833"/>
            <a:ext cx="1223647" cy="64807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3" t="39616" r="30144" b="24731"/>
          <a:stretch/>
        </p:blipFill>
        <p:spPr>
          <a:xfrm>
            <a:off x="2280106" y="9785716"/>
            <a:ext cx="1223647" cy="648072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/>
          <a:stretch/>
        </p:blipFill>
        <p:spPr>
          <a:xfrm>
            <a:off x="5168568" y="3659561"/>
            <a:ext cx="7539145" cy="1493886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 t="10805"/>
          <a:stretch/>
        </p:blipFill>
        <p:spPr>
          <a:xfrm>
            <a:off x="5168567" y="5202684"/>
            <a:ext cx="7539145" cy="1332482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 t="10805"/>
          <a:stretch/>
        </p:blipFill>
        <p:spPr>
          <a:xfrm>
            <a:off x="5168567" y="6671628"/>
            <a:ext cx="7539145" cy="1332482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 t="10805"/>
          <a:stretch/>
        </p:blipFill>
        <p:spPr>
          <a:xfrm>
            <a:off x="5333665" y="9320039"/>
            <a:ext cx="7539145" cy="133248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017324" y="4769558"/>
            <a:ext cx="16627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011172" y="6181344"/>
            <a:ext cx="16627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12640" y="7565390"/>
            <a:ext cx="16627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177450" y="10289772"/>
            <a:ext cx="16627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0"/>
          <a:stretch/>
        </p:blipFill>
        <p:spPr>
          <a:xfrm>
            <a:off x="14299651" y="3148485"/>
            <a:ext cx="3847889" cy="22772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659486" y="5469823"/>
            <a:ext cx="4695551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Distanta intre histohrame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Consideram microbii care dau cea mai mica diferenta intre histograma de referinta si histograma generata prin mmvec</a:t>
            </a:r>
            <a:endParaRPr lang="ro-RO" sz="3200" dirty="0"/>
          </a:p>
        </p:txBody>
      </p:sp>
      <p:sp>
        <p:nvSpPr>
          <p:cNvPr id="24" name="Rectangle 23"/>
          <p:cNvSpPr/>
          <p:nvPr/>
        </p:nvSpPr>
        <p:spPr>
          <a:xfrm>
            <a:off x="15547301" y="4890878"/>
            <a:ext cx="16627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84" y="234132"/>
            <a:ext cx="16084800" cy="103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6502401" cy="1200200"/>
            <a:chOff x="564554" y="8642688"/>
            <a:chExt cx="3469564" cy="43942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rgbClr val="FFFFFF"/>
                </a:solidFill>
                <a:cs typeface="Source Sans Pro Light"/>
              </a:rPr>
              <a:t>4</a:t>
            </a:r>
            <a:r>
              <a:rPr lang="cs-CZ" sz="44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44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400" spc="-5" dirty="0" smtClean="0">
                <a:solidFill>
                  <a:srgbClr val="FFFFFF"/>
                </a:solidFill>
                <a:cs typeface="Source Sans Pro Light"/>
              </a:rPr>
              <a:t>Experimente</a:t>
            </a:r>
            <a:endParaRPr lang="cs-CZ" sz="4400" dirty="0">
              <a:solidFill>
                <a:schemeClr val="bg1"/>
              </a:solidFill>
              <a:cs typeface="Source Sans Pro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2106340"/>
            <a:ext cx="7560940" cy="1152128"/>
            <a:chOff x="564554" y="8642688"/>
            <a:chExt cx="3469564" cy="439424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2298485"/>
            <a:ext cx="6648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4.</a:t>
            </a:r>
            <a:r>
              <a:rPr lang="ro-RO" sz="3200" dirty="0" smtClean="0">
                <a:solidFill>
                  <a:srgbClr val="FFFFFF"/>
                </a:solidFill>
                <a:cs typeface="Source Sans Pro Light"/>
              </a:rPr>
              <a:t>5</a:t>
            </a:r>
            <a:r>
              <a:rPr lang="en-US" sz="3200" dirty="0">
                <a:solidFill>
                  <a:srgbClr val="FFFFFF"/>
                </a:solidFill>
                <a:cs typeface="Source Sans Pro Light"/>
              </a:rPr>
              <a:t>. </a:t>
            </a:r>
            <a:r>
              <a:rPr lang="ro-RO" sz="3200" dirty="0" smtClean="0">
                <a:solidFill>
                  <a:srgbClr val="FFFFFF"/>
                </a:solidFill>
                <a:cs typeface="Source Sans Pro Light"/>
              </a:rPr>
              <a:t>B</a:t>
            </a: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olile </a:t>
            </a:r>
            <a:r>
              <a:rPr lang="en-US" sz="3200" dirty="0">
                <a:solidFill>
                  <a:srgbClr val="FFFFFF"/>
                </a:solidFill>
                <a:cs typeface="Source Sans Pro Light"/>
              </a:rPr>
              <a:t>inflamatorii ale intestinului</a:t>
            </a:r>
            <a:endParaRPr lang="cs-CZ" sz="32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220" y="4249763"/>
            <a:ext cx="16849872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A</a:t>
            </a:r>
            <a:r>
              <a:rPr lang="it-IT" sz="3200" dirty="0" smtClean="0"/>
              <a:t>fecțiuni</a:t>
            </a:r>
            <a:r>
              <a:rPr lang="it-IT" sz="3200" dirty="0"/>
              <a:t> inflamatorii ale colonului și intestinului </a:t>
            </a:r>
            <a:r>
              <a:rPr lang="it-IT" sz="3200" dirty="0" smtClean="0"/>
              <a:t>subțire</a:t>
            </a:r>
            <a:endParaRPr lang="ro-RO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Exces de acid biliar =</a:t>
            </a:r>
            <a:r>
              <a:rPr lang="en-US" sz="3200" dirty="0" smtClean="0"/>
              <a:t>&gt; probabil IBD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Human </a:t>
            </a:r>
            <a:r>
              <a:rPr lang="ro-RO" sz="3200" dirty="0"/>
              <a:t>Microbiome </a:t>
            </a:r>
            <a:r>
              <a:rPr lang="ro-RO" sz="3200" dirty="0" smtClean="0"/>
              <a:t>Project asociaza</a:t>
            </a:r>
            <a:r>
              <a:rPr lang="ro-RO" sz="3200" dirty="0"/>
              <a:t> </a:t>
            </a:r>
            <a:r>
              <a:rPr lang="ro-RO" sz="3200" dirty="0" smtClean="0"/>
              <a:t>familia de bacterii Klebsiella cu IBD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Roseburia hominis și </a:t>
            </a:r>
            <a:r>
              <a:rPr lang="it-IT" sz="3200" dirty="0" smtClean="0"/>
              <a:t>carnitine</a:t>
            </a:r>
            <a:r>
              <a:rPr lang="ro-RO" sz="3200" dirty="0" smtClean="0"/>
              <a:t>le au actiuni antiinflamatorii pentru IBD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400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5400700" cy="1200200"/>
            <a:chOff x="564554" y="8642689"/>
            <a:chExt cx="3496471" cy="43942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4400" dirty="0">
                <a:solidFill>
                  <a:srgbClr val="FFFFFF"/>
                </a:solidFill>
                <a:cs typeface="Source Sans Pro Light"/>
              </a:rPr>
              <a:t>1.</a:t>
            </a:r>
            <a:r>
              <a:rPr lang="cs-CZ" sz="4400" spc="-5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4400" spc="-5" dirty="0" smtClean="0">
                <a:solidFill>
                  <a:srgbClr val="FFFFFF"/>
                </a:solidFill>
                <a:cs typeface="Source Sans Pro Light"/>
              </a:rPr>
              <a:t>Microb</a:t>
            </a:r>
            <a:endParaRPr lang="cs-CZ" sz="4400" dirty="0">
              <a:cs typeface="Source Sans Pro Light"/>
            </a:endParaRPr>
          </a:p>
        </p:txBody>
      </p:sp>
      <p:pic>
        <p:nvPicPr>
          <p:cNvPr id="2054" name="Picture 6" descr="Bacteria: Definition, Types &amp; Infections | Live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6"/>
          <a:stretch/>
        </p:blipFill>
        <p:spPr bwMode="auto">
          <a:xfrm>
            <a:off x="0" y="4983819"/>
            <a:ext cx="652545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d/d9/S_cerevisiae_under_DIC_microscopy.jpg/800px-S_cerevisiae_under_DIC_microscop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33"/>
          <a:stretch/>
        </p:blipFill>
        <p:spPr bwMode="auto">
          <a:xfrm>
            <a:off x="5832748" y="4983819"/>
            <a:ext cx="611320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860" y="4983819"/>
            <a:ext cx="7885453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956" y="2466380"/>
            <a:ext cx="7903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/>
              <a:t>Ce sunt microbii / microorganismele?</a:t>
            </a:r>
            <a:endParaRPr lang="ro-RO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0260" y="3942948"/>
            <a:ext cx="1634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>
                <a:solidFill>
                  <a:srgbClr val="FF0000"/>
                </a:solidFill>
              </a:rPr>
              <a:t>Bacterii                                        Fungi                                                *Virusuri</a:t>
            </a:r>
            <a:endParaRPr lang="ro-RO" sz="4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956" y="9512438"/>
            <a:ext cx="1712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i="1" dirty="0"/>
              <a:t>Staphylococcus aureus                    </a:t>
            </a:r>
            <a:r>
              <a:rPr lang="ro-RO" sz="3200" b="1" i="1" dirty="0" smtClean="0"/>
              <a:t>Saccharomyces cerevisiae</a:t>
            </a:r>
            <a:r>
              <a:rPr lang="ro-RO" sz="3200" b="1" i="1" dirty="0"/>
              <a:t>                     </a:t>
            </a:r>
            <a:r>
              <a:rPr lang="ro-RO" sz="3200" b="1" i="1" dirty="0" smtClean="0"/>
              <a:t>          Virusul </a:t>
            </a:r>
            <a:r>
              <a:rPr lang="ro-RO" sz="3200" b="1" i="1" dirty="0"/>
              <a:t>gripei aviare</a:t>
            </a:r>
            <a:endParaRPr lang="ro-RO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2" y="708709"/>
            <a:ext cx="18793616" cy="9984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2803" y="9446852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>
                <a:solidFill>
                  <a:srgbClr val="FF0000"/>
                </a:solidFill>
              </a:rPr>
              <a:t>Clostridia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60540" y="7290916"/>
            <a:ext cx="10585176" cy="2155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90" name="Picture 6" descr="https://image.flaticon.com/icons/png/512/2941/29415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56" y="9123935"/>
            <a:ext cx="1519349" cy="15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s://image.flaticon.com/icons/png/512/871/8715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44" y="8849587"/>
            <a:ext cx="1644725" cy="16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6502401" cy="1200200"/>
            <a:chOff x="564554" y="8642688"/>
            <a:chExt cx="3469564" cy="43942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rgbClr val="FFFFFF"/>
                </a:solidFill>
                <a:cs typeface="Source Sans Pro Light"/>
              </a:rPr>
              <a:t>5. Concluzii</a:t>
            </a:r>
            <a:endParaRPr lang="cs-CZ" sz="44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0441" y="5231764"/>
            <a:ext cx="16849872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600" dirty="0"/>
              <a:t>Fibroza pulmonara </a:t>
            </a:r>
            <a:r>
              <a:rPr lang="ro-RO" sz="3600" dirty="0" smtClean="0"/>
              <a:t>chistica</a:t>
            </a:r>
            <a:endParaRPr lang="en-US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600" dirty="0"/>
              <a:t>Fibroza pulmonara </a:t>
            </a:r>
            <a:r>
              <a:rPr lang="ro-RO" sz="3600" dirty="0" smtClean="0"/>
              <a:t>chistica</a:t>
            </a:r>
            <a:r>
              <a:rPr lang="en-US" sz="3600" dirty="0" smtClean="0"/>
              <a:t> II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Soil biocrust wetting </a:t>
            </a:r>
            <a:r>
              <a:rPr lang="en-US" sz="3600" dirty="0" smtClean="0"/>
              <a:t>event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Efectele unei diete bogate în grăsimi în </a:t>
            </a:r>
            <a:r>
              <a:rPr lang="en-US" sz="3600" dirty="0" err="1"/>
              <a:t>modelul</a:t>
            </a:r>
            <a:r>
              <a:rPr lang="en-US" sz="3600" dirty="0"/>
              <a:t> </a:t>
            </a:r>
            <a:r>
              <a:rPr lang="en-US" sz="3600" dirty="0" err="1" smtClean="0"/>
              <a:t>murin</a:t>
            </a:r>
            <a:r>
              <a:rPr lang="ro-RO" sz="3600" dirty="0" err="1" smtClean="0"/>
              <a:t>ae</a:t>
            </a:r>
            <a:endParaRPr lang="en-US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Bolile inflamatorii ale </a:t>
            </a:r>
            <a:r>
              <a:rPr lang="en-US" sz="3600" dirty="0" smtClean="0"/>
              <a:t>intestinului</a:t>
            </a:r>
            <a:endParaRPr lang="en-US" sz="3600" dirty="0"/>
          </a:p>
        </p:txBody>
      </p:sp>
      <p:pic>
        <p:nvPicPr>
          <p:cNvPr id="7" name="Picture 6" descr="Fichier:Blue check PD.svg — Wikipé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27" y="5274692"/>
            <a:ext cx="792088" cy="792088"/>
          </a:xfrm>
          <a:prstGeom prst="rect">
            <a:avLst/>
          </a:prstGeom>
        </p:spPr>
      </p:pic>
      <p:pic>
        <p:nvPicPr>
          <p:cNvPr id="8" name="Picture 7" descr="Fichier:Blue check PD.svg — Wikipé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43" y="6050118"/>
            <a:ext cx="792088" cy="792088"/>
          </a:xfrm>
          <a:prstGeom prst="rect">
            <a:avLst/>
          </a:prstGeom>
        </p:spPr>
      </p:pic>
      <p:pic>
        <p:nvPicPr>
          <p:cNvPr id="9" name="Picture 8" descr="Fichier:Blue check PD.svg — Wikipé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27" y="6934385"/>
            <a:ext cx="792088" cy="792088"/>
          </a:xfrm>
          <a:prstGeom prst="rect">
            <a:avLst/>
          </a:prstGeom>
        </p:spPr>
      </p:pic>
      <p:pic>
        <p:nvPicPr>
          <p:cNvPr id="10" name="Picture 9" descr="Fichier:Blue check PD.svg — Wikipé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26" y="7726473"/>
            <a:ext cx="792088" cy="792088"/>
          </a:xfrm>
          <a:prstGeom prst="rect">
            <a:avLst/>
          </a:prstGeom>
        </p:spPr>
      </p:pic>
      <p:pic>
        <p:nvPicPr>
          <p:cNvPr id="11" name="Picture 10" descr="Fichier:Blue check PD.svg — Wikipé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31" y="8633145"/>
            <a:ext cx="792088" cy="7920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80220" y="2703114"/>
            <a:ext cx="16921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ro-RO" sz="3600" dirty="0" smtClean="0"/>
              <a:t>M</a:t>
            </a:r>
            <a:r>
              <a:rPr lang="en-US" sz="3600" dirty="0" smtClean="0"/>
              <a:t>icrob </a:t>
            </a:r>
            <a:r>
              <a:rPr lang="ro-RO" sz="3600" dirty="0" smtClean="0"/>
              <a:t>            </a:t>
            </a:r>
            <a:r>
              <a:rPr lang="ro-RO" sz="3200" dirty="0" smtClean="0"/>
              <a:t>A</a:t>
            </a:r>
            <a:r>
              <a:rPr lang="en-US" sz="3200" dirty="0" smtClean="0"/>
              <a:t>TT</a:t>
            </a:r>
            <a:r>
              <a:rPr lang="ro-RO" sz="3200" dirty="0" smtClean="0"/>
              <a:t>G...</a:t>
            </a:r>
            <a:r>
              <a:rPr lang="en-US" sz="3200" dirty="0" smtClean="0"/>
              <a:t>      																			  Metabolitii de interes</a:t>
            </a:r>
            <a:endParaRPr lang="ro-RO" sz="3200" dirty="0" smtClean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3" t="39616" r="30144" b="24731"/>
          <a:stretch/>
        </p:blipFill>
        <p:spPr>
          <a:xfrm>
            <a:off x="2543600" y="3315460"/>
            <a:ext cx="1223647" cy="648072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/>
          <a:stretch/>
        </p:blipFill>
        <p:spPr>
          <a:xfrm>
            <a:off x="5111187" y="2823969"/>
            <a:ext cx="7539145" cy="1493886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3" t="39616" r="30144" b="24731"/>
          <a:stretch/>
        </p:blipFill>
        <p:spPr>
          <a:xfrm>
            <a:off x="12785170" y="3315460"/>
            <a:ext cx="122364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0" name="Picture 8" descr="GitHub Key Features Now Free For All Users - Somag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" y="1176411"/>
            <a:ext cx="6848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40660" y="2682402"/>
            <a:ext cx="132131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4400" dirty="0">
                <a:hlinkClick r:id="rId3"/>
              </a:rPr>
              <a:t>https://github.com/biocore/mmvec/tree/master/mmvec</a:t>
            </a:r>
            <a:endParaRPr lang="ro-RO" sz="4400" dirty="0"/>
          </a:p>
        </p:txBody>
      </p:sp>
      <p:sp>
        <p:nvSpPr>
          <p:cNvPr id="6" name="Rectangle 5"/>
          <p:cNvSpPr/>
          <p:nvPr/>
        </p:nvSpPr>
        <p:spPr>
          <a:xfrm>
            <a:off x="6884026" y="6138788"/>
            <a:ext cx="55435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Multumesc! </a:t>
            </a:r>
            <a:endParaRPr lang="en-US" sz="8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ject 20"/>
          <p:cNvSpPr txBox="1"/>
          <p:nvPr/>
        </p:nvSpPr>
        <p:spPr>
          <a:xfrm>
            <a:off x="5544716" y="7644781"/>
            <a:ext cx="7888372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 algn="ctr">
              <a:lnSpc>
                <a:spcPct val="100000"/>
              </a:lnSpc>
              <a:spcBef>
                <a:spcPts val="100"/>
              </a:spcBef>
            </a:pPr>
            <a:r>
              <a:rPr lang="ro-RO" sz="4800" spc="-5" dirty="0" smtClean="0">
                <a:solidFill>
                  <a:srgbClr val="00A0EF"/>
                </a:solidFill>
                <a:cs typeface="Source Sans Pro Light"/>
              </a:rPr>
              <a:t>Lupașcu Marian</a:t>
            </a:r>
            <a:endParaRPr lang="en-US" sz="4800" spc="-5" dirty="0" smtClean="0">
              <a:solidFill>
                <a:srgbClr val="00A0EF"/>
              </a:solidFill>
              <a:cs typeface="Source Sans Pro Light"/>
            </a:endParaRPr>
          </a:p>
          <a:p>
            <a:pPr marL="146050" marR="5080" indent="-133985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smtClean="0">
                <a:solidFill>
                  <a:srgbClr val="00A0EF"/>
                </a:solidFill>
                <a:cs typeface="Source Sans Pro Light"/>
              </a:rPr>
              <a:t>Sa nu </a:t>
            </a:r>
            <a:r>
              <a:rPr lang="ro-RO" sz="4800" spc="-5" dirty="0" smtClean="0">
                <a:solidFill>
                  <a:srgbClr val="00A0EF"/>
                </a:solidFill>
                <a:cs typeface="Source Sans Pro Light"/>
              </a:rPr>
              <a:t>uitați</a:t>
            </a:r>
            <a:r>
              <a:rPr lang="en-US" sz="4800" spc="-5" dirty="0" smtClean="0">
                <a:solidFill>
                  <a:srgbClr val="00A0EF"/>
                </a:solidFill>
                <a:cs typeface="Source Sans Pro Light"/>
              </a:rPr>
              <a:t> de feedback</a:t>
            </a:r>
            <a:endParaRPr lang="en-US" sz="4800" dirty="0">
              <a:cs typeface="Source Sans Pro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556" y="388810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5400700" cy="1200200"/>
            <a:chOff x="564554" y="8642689"/>
            <a:chExt cx="3496471" cy="43942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FFFFFF"/>
                </a:solidFill>
                <a:cs typeface="Source Sans Pro Light"/>
              </a:rPr>
              <a:t>2</a:t>
            </a:r>
            <a:r>
              <a:rPr lang="cs-CZ" sz="44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44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4400" spc="-5" dirty="0" smtClean="0">
                <a:solidFill>
                  <a:srgbClr val="FFFFFF"/>
                </a:solidFill>
                <a:cs typeface="Source Sans Pro Light"/>
              </a:rPr>
              <a:t>Metabolit</a:t>
            </a:r>
            <a:endParaRPr lang="cs-CZ" sz="4400" dirty="0">
              <a:cs typeface="Source Sans Pr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956" y="2164405"/>
            <a:ext cx="7903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/>
              <a:t>Ce sunt metaboliții?</a:t>
            </a:r>
            <a:endParaRPr lang="ro-RO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55424" y="2987476"/>
            <a:ext cx="16849872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/>
              <a:t>produșii </a:t>
            </a:r>
            <a:r>
              <a:rPr lang="ro-RO" sz="3200" dirty="0" smtClean="0"/>
              <a:t>intermediari / finali </a:t>
            </a:r>
            <a:r>
              <a:rPr lang="ro-RO" sz="3200" dirty="0"/>
              <a:t>ai </a:t>
            </a:r>
            <a:r>
              <a:rPr lang="ro-RO" sz="3200" dirty="0" smtClean="0"/>
              <a:t>metabolismului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/>
              <a:t>Metaboliții au funcții </a:t>
            </a:r>
            <a:r>
              <a:rPr lang="ro-RO" sz="3200" dirty="0" smtClean="0"/>
              <a:t>variate (aparate, interacțiune, sinteza, etc)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In prezent se estimează – 114.100 metaboliți la om (total)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 smtClean="0"/>
              <a:t>In prezent – 18.608 metaboliți </a:t>
            </a:r>
            <a:r>
              <a:rPr lang="ro-RO" sz="3200" dirty="0"/>
              <a:t>detectați și cuantificați </a:t>
            </a:r>
            <a:r>
              <a:rPr lang="ro-RO" sz="3200" dirty="0" smtClean="0"/>
              <a:t>la om</a:t>
            </a:r>
          </a:p>
          <a:p>
            <a:pPr>
              <a:lnSpc>
                <a:spcPct val="150000"/>
              </a:lnSpc>
            </a:pPr>
            <a:r>
              <a:rPr lang="ro-RO" sz="3200" dirty="0" smtClean="0"/>
              <a:t>Exemple:</a:t>
            </a:r>
            <a:endParaRPr lang="ro-RO" sz="3200" dirty="0"/>
          </a:p>
        </p:txBody>
      </p:sp>
      <p:pic>
        <p:nvPicPr>
          <p:cNvPr id="3074" name="Picture 2" descr="Cholecalciferol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50" y="6324416"/>
            <a:ext cx="3477556" cy="37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o X Cell - Antibody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15" y="6270900"/>
            <a:ext cx="414674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zozim Enzimi Nedir? – Gıda Notlar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412" y="6161099"/>
            <a:ext cx="6972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itozină - Wikiwa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892" y="6161099"/>
            <a:ext cx="3142055" cy="420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ile:Metabolic Metro Map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7" y="-38194"/>
            <a:ext cx="11545141" cy="86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03899" y="8589106"/>
                <a:ext cx="7704856" cy="210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3200" dirty="0" smtClean="0">
                    <a:solidFill>
                      <a:prstClr val="black"/>
                    </a:solidFill>
                  </a:rPr>
                  <a:t>114.100 metaboliți </a:t>
                </a:r>
                <a:r>
                  <a:rPr lang="ro-RO" sz="3200" dirty="0">
                    <a:solidFill>
                      <a:prstClr val="black"/>
                    </a:solidFill>
                  </a:rPr>
                  <a:t>la </a:t>
                </a:r>
                <a:r>
                  <a:rPr lang="ro-RO" sz="3200" dirty="0" smtClean="0">
                    <a:solidFill>
                      <a:prstClr val="black"/>
                    </a:solidFill>
                  </a:rPr>
                  <a:t>om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o-RO" sz="3200" dirty="0" smtClean="0">
                    <a:solidFill>
                      <a:prstClr val="black"/>
                    </a:solidFill>
                  </a:rPr>
                  <a:t>Intre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o-RO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o-RO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ro-RO" sz="3200" dirty="0" smtClean="0">
                    <a:solidFill>
                      <a:prstClr val="black"/>
                    </a:solidFill>
                  </a:rPr>
                  <a:t> specii de bacterii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prstClr val="black"/>
                    </a:solidFill>
                  </a:rPr>
                  <a:t>&gt; 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100.939.140 specie de virusuri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 smtClean="0">
                    <a:solidFill>
                      <a:prstClr val="black"/>
                    </a:solidFill>
                  </a:rPr>
                  <a:t>~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1,5</m:t>
                    </m:r>
                    <m:r>
                      <a:rPr lang="en-U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o-RO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</a:rPr>
                  <a:t> specii de fungi</a:t>
                </a:r>
                <a:endParaRPr lang="ro-RO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99" y="8589106"/>
                <a:ext cx="7704856" cy="2104294"/>
              </a:xfrm>
              <a:prstGeom prst="rect">
                <a:avLst/>
              </a:prstGeom>
              <a:blipFill>
                <a:blip r:embed="rId3"/>
                <a:stretch>
                  <a:fillRect l="-1820" t="-3768" b="-695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12841385" y="522164"/>
            <a:ext cx="0" cy="9793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12871517" y="5130676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14257684" y="5003209"/>
            <a:ext cx="1995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mmvec</a:t>
            </a:r>
            <a:endParaRPr lang="ro-RO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github.com/biocore/mmvec/raw/master/img/mmv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84" y="2970436"/>
            <a:ext cx="17800671" cy="742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6502401" cy="1200200"/>
            <a:chOff x="564554" y="8642688"/>
            <a:chExt cx="3469564" cy="43942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FFFFFF"/>
                </a:solidFill>
                <a:cs typeface="Source Sans Pro Light"/>
              </a:rPr>
              <a:t>3</a:t>
            </a:r>
            <a:r>
              <a:rPr lang="cs-CZ" sz="44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44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400" spc="-5" dirty="0" smtClean="0">
                <a:solidFill>
                  <a:srgbClr val="FFFFFF"/>
                </a:solidFill>
                <a:cs typeface="Source Sans Pro Light"/>
              </a:rPr>
              <a:t>Arhitectura </a:t>
            </a:r>
            <a:r>
              <a:rPr lang="en-US" sz="4400" dirty="0">
                <a:solidFill>
                  <a:schemeClr val="bg1"/>
                </a:solidFill>
              </a:rPr>
              <a:t>mmvec</a:t>
            </a:r>
            <a:endParaRPr lang="cs-CZ" sz="4400" dirty="0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70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6502401" cy="1200200"/>
            <a:chOff x="564554" y="8642688"/>
            <a:chExt cx="3469564" cy="43942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FFFFFF"/>
                </a:solidFill>
                <a:cs typeface="Source Sans Pro Light"/>
              </a:rPr>
              <a:t>3</a:t>
            </a:r>
            <a:r>
              <a:rPr lang="cs-CZ" sz="44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44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400" spc="-5" dirty="0" smtClean="0">
                <a:solidFill>
                  <a:srgbClr val="FFFFFF"/>
                </a:solidFill>
                <a:cs typeface="Source Sans Pro Light"/>
              </a:rPr>
              <a:t>Arhitectura </a:t>
            </a:r>
            <a:r>
              <a:rPr lang="en-US" sz="4400" dirty="0">
                <a:solidFill>
                  <a:schemeClr val="bg1"/>
                </a:solidFill>
              </a:rPr>
              <a:t>mmvec</a:t>
            </a:r>
            <a:endParaRPr lang="cs-CZ" sz="4400" dirty="0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19458" name="Picture 2" descr="b&gt;Find word similarity based on Word2Vec and Neural Networ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8" y="3978548"/>
            <a:ext cx="7200800" cy="452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ithub.com/biocore/mmvec/raw/master/img/mmv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48" y="3958619"/>
            <a:ext cx="1105140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2228" y="2729087"/>
            <a:ext cx="1712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              Word2vec                                                                                           mmvec</a:t>
            </a:r>
            <a:endParaRPr lang="ro-RO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6502401" cy="1200200"/>
            <a:chOff x="564554" y="8642688"/>
            <a:chExt cx="3469564" cy="439424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FFFFFF"/>
                </a:solidFill>
                <a:cs typeface="Source Sans Pro Light"/>
              </a:rPr>
              <a:t>3</a:t>
            </a:r>
            <a:r>
              <a:rPr lang="cs-CZ" sz="44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44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400" spc="-5" dirty="0" smtClean="0">
                <a:solidFill>
                  <a:srgbClr val="FFFFFF"/>
                </a:solidFill>
                <a:cs typeface="Source Sans Pro Light"/>
              </a:rPr>
              <a:t>Arhitectura </a:t>
            </a:r>
            <a:r>
              <a:rPr lang="en-US" sz="4400" dirty="0">
                <a:solidFill>
                  <a:schemeClr val="bg1"/>
                </a:solidFill>
              </a:rPr>
              <a:t>mmvec</a:t>
            </a:r>
            <a:endParaRPr lang="cs-CZ" sz="44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8212" y="2201833"/>
            <a:ext cx="16849872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o-RO" sz="3200" dirty="0" smtClean="0"/>
              <a:t>Exemplu</a:t>
            </a:r>
            <a:r>
              <a:rPr lang="en-US" sz="3200" dirty="0" smtClean="0"/>
              <a:t> de input</a:t>
            </a:r>
            <a:endParaRPr lang="ro-RO" sz="32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29" y="878238"/>
            <a:ext cx="11312187" cy="2985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9601" y="4219673"/>
            <a:ext cx="16849872" cy="7546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o-RO" sz="3200" dirty="0" smtClean="0"/>
              <a:t>Exemplu</a:t>
            </a:r>
            <a:r>
              <a:rPr lang="en-US" sz="3200" dirty="0" smtClean="0"/>
              <a:t> de output</a:t>
            </a:r>
            <a:endParaRPr lang="ro-RO" sz="3200" dirty="0"/>
          </a:p>
        </p:txBody>
      </p:sp>
      <p:pic>
        <p:nvPicPr>
          <p:cNvPr id="22532" name="Picture 4" descr="https://upload.wikimedia.org/wikipedia/en/f/fd/Golm_Metabolome_Database_Metabolite_Profile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1"/>
          <a:stretch/>
        </p:blipFill>
        <p:spPr bwMode="auto">
          <a:xfrm>
            <a:off x="1008212" y="5131540"/>
            <a:ext cx="11781112" cy="463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517676776"/>
              </p:ext>
            </p:extLst>
          </p:nvPr>
        </p:nvGraphicFramePr>
        <p:xfrm>
          <a:off x="13033548" y="5339200"/>
          <a:ext cx="5688632" cy="508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42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87" y="1174774"/>
            <a:ext cx="12125787" cy="58326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100"/>
            <a:ext cx="6502401" cy="1200200"/>
            <a:chOff x="564554" y="8642688"/>
            <a:chExt cx="3469564" cy="439424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738245"/>
            <a:ext cx="6648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solidFill>
                  <a:srgbClr val="FFFFFF"/>
                </a:solidFill>
                <a:cs typeface="Source Sans Pro Light"/>
              </a:rPr>
              <a:t>4</a:t>
            </a:r>
            <a:r>
              <a:rPr lang="cs-CZ" sz="44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44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400" spc="-5" dirty="0" smtClean="0">
                <a:solidFill>
                  <a:srgbClr val="FFFFFF"/>
                </a:solidFill>
                <a:cs typeface="Source Sans Pro Light"/>
              </a:rPr>
              <a:t>Experimente</a:t>
            </a:r>
            <a:endParaRPr lang="cs-CZ" sz="4400" dirty="0">
              <a:solidFill>
                <a:schemeClr val="bg1"/>
              </a:solidFill>
              <a:cs typeface="Source Sans Pro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1" y="2106340"/>
            <a:ext cx="6147830" cy="936104"/>
            <a:chOff x="564554" y="8642688"/>
            <a:chExt cx="3469564" cy="439424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6" y="2298485"/>
            <a:ext cx="6648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FFFFFF"/>
                </a:solidFill>
                <a:cs typeface="Source Sans Pro Light"/>
              </a:rPr>
              <a:t>4.1</a:t>
            </a:r>
            <a:r>
              <a:rPr lang="cs-CZ" sz="3200" dirty="0" smtClean="0">
                <a:solidFill>
                  <a:srgbClr val="FFFFFF"/>
                </a:solidFill>
                <a:cs typeface="Source Sans Pro Light"/>
              </a:rPr>
              <a:t>.</a:t>
            </a:r>
            <a:r>
              <a:rPr lang="cs-CZ" sz="3200" spc="-55" dirty="0" smtClean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cs typeface="Source Sans Pro Light"/>
              </a:rPr>
              <a:t>Fibroza pulmonara </a:t>
            </a:r>
            <a:r>
              <a:rPr lang="ro-RO" sz="3200" spc="-5" dirty="0" smtClean="0">
                <a:solidFill>
                  <a:srgbClr val="FFFFFF"/>
                </a:solidFill>
                <a:cs typeface="Source Sans Pro Light"/>
              </a:rPr>
              <a:t>chistică</a:t>
            </a:r>
            <a:endParaRPr lang="ro-RO" sz="32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1431" y="6207034"/>
            <a:ext cx="9433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P. aeruginosa</a:t>
            </a:r>
          </a:p>
        </p:txBody>
      </p:sp>
      <p:pic>
        <p:nvPicPr>
          <p:cNvPr id="6148" name="Picture 4" descr="Bacteria by Maria Keller on Dribbb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7" t="12878" r="20284"/>
          <a:stretch/>
        </p:blipFill>
        <p:spPr bwMode="auto">
          <a:xfrm>
            <a:off x="2183926" y="7176905"/>
            <a:ext cx="2016225" cy="26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87782" y="7797904"/>
            <a:ext cx="854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 x</a:t>
            </a:r>
            <a:endParaRPr lang="ro-RO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02030" y="779790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ro-RO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60915" y="7490127"/>
            <a:ext cx="7120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 smtClean="0"/>
              <a:t>Schimbări</a:t>
            </a:r>
            <a:r>
              <a:rPr lang="en-US" sz="4000" dirty="0" smtClean="0"/>
              <a:t> de pH </a:t>
            </a:r>
          </a:p>
          <a:p>
            <a:r>
              <a:rPr lang="ro-RO" sz="4000" dirty="0" smtClean="0"/>
              <a:t>Schimbări</a:t>
            </a:r>
            <a:r>
              <a:rPr lang="en-US" sz="4000" dirty="0" smtClean="0"/>
              <a:t> ale </a:t>
            </a:r>
            <a:r>
              <a:rPr lang="ro-RO" sz="4000" dirty="0" smtClean="0"/>
              <a:t>saturație</a:t>
            </a:r>
            <a:r>
              <a:rPr lang="en-US" sz="4000" dirty="0" smtClean="0"/>
              <a:t> de </a:t>
            </a:r>
            <a:r>
              <a:rPr lang="ro-RO" sz="4000" dirty="0" smtClean="0"/>
              <a:t>Oxigen</a:t>
            </a:r>
            <a:endParaRPr lang="ro-RO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638762" y="744396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ro-RO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73235" y="7443960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dirty="0" smtClean="0"/>
              <a:t> x</a:t>
            </a:r>
            <a:endParaRPr lang="ro-RO" sz="4000" dirty="0"/>
          </a:p>
        </p:txBody>
      </p:sp>
      <p:pic>
        <p:nvPicPr>
          <p:cNvPr id="25" name="Picture 4" descr="Bacteria by Maria Keller on Dribbb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7" t="12878" r="20284"/>
          <a:stretch/>
        </p:blipFill>
        <p:spPr bwMode="auto">
          <a:xfrm>
            <a:off x="13060369" y="6560977"/>
            <a:ext cx="2016225" cy="26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4951751" y="7443960"/>
            <a:ext cx="324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 M x </a:t>
            </a:r>
            <a:r>
              <a:rPr lang="ro-RO" sz="4000" dirty="0" smtClean="0"/>
              <a:t>fermenți</a:t>
            </a:r>
            <a:endParaRPr lang="ro-RO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7603825" y="9652897"/>
            <a:ext cx="3331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n &lt;&lt; N </a:t>
            </a:r>
            <a:r>
              <a:rPr lang="ro-RO" sz="4000" dirty="0" smtClean="0">
                <a:solidFill>
                  <a:srgbClr val="FF0000"/>
                </a:solidFill>
              </a:rPr>
              <a:t>si</a:t>
            </a:r>
            <a:r>
              <a:rPr lang="en-US" sz="4000" dirty="0" smtClean="0">
                <a:solidFill>
                  <a:srgbClr val="FF0000"/>
                </a:solidFill>
              </a:rPr>
              <a:t> M &gt; N</a:t>
            </a:r>
            <a:endParaRPr lang="ro-RO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450156"/>
            <a:ext cx="8281020" cy="1080120"/>
            <a:chOff x="564554" y="8642688"/>
            <a:chExt cx="3469564" cy="439424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2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lang="ro-RO" sz="1600"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8"/>
              <a:ext cx="41251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lang="ro-RO" sz="1600" dirty="0"/>
            </a:p>
          </p:txBody>
        </p:sp>
      </p:grpSp>
      <p:sp>
        <p:nvSpPr>
          <p:cNvPr id="6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954" y="642301"/>
            <a:ext cx="88392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200" dirty="0" smtClean="0">
                <a:solidFill>
                  <a:srgbClr val="FFFFFF"/>
                </a:solidFill>
                <a:cs typeface="Source Sans Pro Light"/>
              </a:rPr>
              <a:t>Acuratetea fata de alte metode consacrate</a:t>
            </a:r>
            <a:endParaRPr lang="ro-RO" sz="3200" dirty="0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8" y="1641109"/>
            <a:ext cx="13569943" cy="9052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0800000" flipH="1" flipV="1">
                <a:off x="13969652" y="1962324"/>
                <a:ext cx="4680519" cy="4057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𝑚𝑖𝑐𝑟𝑜𝑏</m:t>
                      </m:r>
                    </m:oMath>
                  </m:oMathPara>
                </a14:m>
                <a:endParaRPr lang="en-US" sz="36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𝑓𝑒𝑟𝑚𝑒𝑛𝑡</m:t>
                      </m:r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  <a:p>
                <a:r>
                  <a:rPr lang="en-US" sz="3600" dirty="0" smtClean="0"/>
                  <a:t>F = </a:t>
                </a:r>
                <a:r>
                  <a:rPr lang="ro-RO" sz="3600" dirty="0" smtClean="0"/>
                  <a:t>acizi</a:t>
                </a:r>
              </a:p>
              <a:p>
                <a:r>
                  <a:rPr lang="en-US" sz="3600" dirty="0" smtClean="0"/>
                  <a:t>I = </a:t>
                </a:r>
                <a:r>
                  <a:rPr lang="ro-RO" sz="3600" dirty="0" smtClean="0"/>
                  <a:t>inhibatori</a:t>
                </a:r>
              </a:p>
              <a:p>
                <a:r>
                  <a:rPr lang="en-US" sz="3600" dirty="0" smtClean="0"/>
                  <a:t>P = </a:t>
                </a:r>
                <a:r>
                  <a:rPr lang="ro-RO" sz="3600" dirty="0" smtClean="0"/>
                  <a:t>amoniac</a:t>
                </a:r>
              </a:p>
              <a:p>
                <a:r>
                  <a:rPr lang="en-US" sz="3600" dirty="0" smtClean="0"/>
                  <a:t>SA = </a:t>
                </a:r>
                <a:r>
                  <a:rPr lang="ro-RO" sz="3600" dirty="0" smtClean="0"/>
                  <a:t>zaharuri</a:t>
                </a:r>
              </a:p>
              <a:p>
                <a:r>
                  <a:rPr lang="en-US" sz="3600" dirty="0" smtClean="0"/>
                  <a:t>SG = </a:t>
                </a:r>
                <a:r>
                  <a:rPr lang="ro-RO" sz="3600" dirty="0" smtClean="0"/>
                  <a:t>Aminoacizi</a:t>
                </a:r>
                <a:endParaRPr lang="ro-RO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3969652" y="1962324"/>
                <a:ext cx="4680519" cy="4057457"/>
              </a:xfrm>
              <a:prstGeom prst="rect">
                <a:avLst/>
              </a:prstGeom>
              <a:blipFill>
                <a:blip r:embed="rId3"/>
                <a:stretch>
                  <a:fillRect l="-4042" b="-481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8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 plants gain energy - by Lifeliqe.pptx" id="{67419C1C-70D9-494D-9EDF-6ED4215E7C68}" vid="{7C71F565-3F1A-499B-A4A9-48B5FA876A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plants gain energy</Template>
  <TotalTime>0</TotalTime>
  <Words>512</Words>
  <Application>Microsoft Office PowerPoint</Application>
  <PresentationFormat>Custom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Source Sans Pro</vt:lpstr>
      <vt:lpstr>Source Sans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2020-05-20T10:13:21Z</dcterms:created>
  <dcterms:modified xsi:type="dcterms:W3CDTF">2020-05-25T13:45:40Z</dcterms:modified>
</cp:coreProperties>
</file>