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60" r:id="rId4"/>
    <p:sldId id="262" r:id="rId5"/>
    <p:sldId id="263" r:id="rId6"/>
    <p:sldId id="264" r:id="rId7"/>
    <p:sldId id="265" r:id="rId8"/>
    <p:sldId id="266" r:id="rId9"/>
    <p:sldId id="267" r:id="rId10"/>
    <p:sldId id="271" r:id="rId11"/>
    <p:sldId id="270" r:id="rId12"/>
    <p:sldId id="269" r:id="rId13"/>
    <p:sldId id="268" r:id="rId14"/>
    <p:sldId id="272" r:id="rId15"/>
    <p:sldId id="273"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4737"/>
  </p:normalViewPr>
  <p:slideViewPr>
    <p:cSldViewPr snapToGrid="0" snapToObjects="1">
      <p:cViewPr varScale="1">
        <p:scale>
          <a:sx n="60" d="100"/>
          <a:sy n="60" d="100"/>
        </p:scale>
        <p:origin x="20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53481e99f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53481e99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Generated 322 mutants. Killed 240. 75% coverage. Ran with AOR, ROR, AOD.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53481e99f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53481e99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Mary:</a:t>
            </a:r>
            <a:r>
              <a:rPr lang="en-US" baseline="0" dirty="0" smtClean="0"/>
              <a:t> The next three results were from larger projects.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Created </a:t>
            </a:r>
            <a:r>
              <a:rPr lang="en-US" dirty="0"/>
              <a:t>1,861 mutants. Killed 1241. Coverage 67% Ran with ROR, AOR and AOD.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53481e99f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53481e99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3,150 </a:t>
            </a:r>
            <a:r>
              <a:rPr lang="en-US" dirty="0"/>
              <a:t>mutants. 2,479 killed. 79% mutation coverage. Ran with AOR, ROR, and AOD.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53481e99f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53481e9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Created </a:t>
            </a:r>
            <a:r>
              <a:rPr lang="en-US" dirty="0"/>
              <a:t>6,844 mutants. Killed 4,925. 72% Coverage. Ran with AOR, ROR, and AOD.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53481e99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53481e99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PIT applies at the JVM bytecode level, which means it can be adapted/modified to work for other JVM languages. In this option, you are encouraged to modify PIT to make all its </a:t>
            </a:r>
            <a:r>
              <a:rPr lang="en-US" dirty="0" err="1" smtClean="0"/>
              <a:t>mutators</a:t>
            </a:r>
            <a:r>
              <a:rPr lang="en-US" dirty="0" smtClean="0"/>
              <a:t> (including default ones, experimental ones, and your augmented ones in Phase-1) working for another JVM language. Furthermore, you are going to apply PIT mutation to fix bugs for another JVM language. Feel free to choose your favorite JVM language to work on from the following set: {Groovy, </a:t>
            </a:r>
            <a:r>
              <a:rPr lang="en-US" dirty="0" err="1" smtClean="0"/>
              <a:t>Clojure</a:t>
            </a:r>
            <a:r>
              <a:rPr lang="en-US" dirty="0" smtClean="0"/>
              <a:t>, Ceylon, </a:t>
            </a:r>
            <a:r>
              <a:rPr lang="en-US" dirty="0" err="1" smtClean="0"/>
              <a:t>Jython</a:t>
            </a:r>
            <a:r>
              <a:rPr lang="en-US" dirty="0" smtClean="0"/>
              <a:t>}. Note that you need to carefully report which </a:t>
            </a:r>
            <a:r>
              <a:rPr lang="en-US" dirty="0" err="1" smtClean="0"/>
              <a:t>mutators</a:t>
            </a:r>
            <a:r>
              <a:rPr lang="en-US" dirty="0" smtClean="0"/>
              <a:t> are directly applicable to the language you choose, and what you do to make the other </a:t>
            </a:r>
            <a:r>
              <a:rPr lang="en-US" dirty="0" err="1" smtClean="0"/>
              <a:t>mutators</a:t>
            </a:r>
            <a:r>
              <a:rPr lang="en-US" dirty="0" smtClean="0"/>
              <a:t> work. The grading will be based on the efforts you made during the process. Then, evaluate the modified PIT tool on 5 real-world projects in the chosen JVM language from GitHub (with &gt;200 lines of code and &gt; 20 tests).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3481e99f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53481e99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53481e99f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53481e99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53481e99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53481e9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dirty="0">
                <a:solidFill>
                  <a:srgbClr val="333333"/>
                </a:solidFill>
              </a:rPr>
              <a:t>The first step in mutation testing is applying artificial changes based on mutation operators to generate mutants. It is important to consider that each mutant has to have only one artificial bug. The next step is to run the test suits against mutants to see if it fails or passes. </a:t>
            </a:r>
            <a:r>
              <a:rPr lang="en-US" sz="1000" dirty="0" smtClean="0">
                <a:solidFill>
                  <a:srgbClr val="333333"/>
                </a:solidFill>
              </a:rPr>
              <a:t>If </a:t>
            </a:r>
            <a:r>
              <a:rPr lang="en-US" sz="1000" dirty="0">
                <a:solidFill>
                  <a:srgbClr val="333333"/>
                </a:solidFill>
              </a:rPr>
              <a:t>a test suite does not fail, it may indicate that the test suite has issues. The last step is to compute the mutation score.</a:t>
            </a:r>
            <a:endParaRPr sz="1000" dirty="0">
              <a:solidFill>
                <a:srgbClr val="333333"/>
              </a:solidFill>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53481e99f_1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53481e99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53481e99f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53481e99f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53481e99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53481e9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Marian starts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53481e99f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53481e9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53481e99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53481e99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3481e99f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3481e99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Calibri"/>
              </a:rPr>
              <a:t>ROR uses </a:t>
            </a:r>
            <a:r>
              <a:rPr lang="en-US" dirty="0" err="1">
                <a:sym typeface="Calibri"/>
              </a:rPr>
              <a:t>AbstractJumpMutator</a:t>
            </a:r>
            <a:r>
              <a:rPr lang="en-US" dirty="0">
                <a:sym typeface="Calibri"/>
              </a:rPr>
              <a:t> extends </a:t>
            </a:r>
            <a:r>
              <a:rPr lang="en-US" dirty="0" err="1">
                <a:sym typeface="Calibri"/>
              </a:rPr>
              <a:t>MethodVisitor</a:t>
            </a:r>
            <a:r>
              <a:rPr lang="en-US" dirty="0">
                <a:sym typeface="Calibri"/>
              </a:rPr>
              <a:t> and AOR uses </a:t>
            </a:r>
            <a:r>
              <a:rPr lang="en-US" dirty="0" err="1">
                <a:sym typeface="Calibri"/>
              </a:rPr>
              <a:t>AbstractInsnMutator</a:t>
            </a:r>
            <a:r>
              <a:rPr lang="en-US" dirty="0">
                <a:sym typeface="Calibri"/>
              </a:rPr>
              <a:t> extends </a:t>
            </a:r>
            <a:r>
              <a:rPr lang="en-US" dirty="0" err="1">
                <a:sym typeface="Calibri"/>
              </a:rPr>
              <a:t>MethodVisitor</a:t>
            </a:r>
            <a:r>
              <a:rPr lang="en-US" dirty="0">
                <a:sym typeface="Calibri"/>
              </a:rPr>
              <a:t>. In both the other two mutants we merely had to create an instance of a </a:t>
            </a:r>
            <a:r>
              <a:rPr lang="en-US" dirty="0" err="1">
                <a:sym typeface="Calibri"/>
              </a:rPr>
              <a:t>MethodVisitor</a:t>
            </a:r>
            <a:r>
              <a:rPr lang="en-US" dirty="0">
                <a:sym typeface="Calibri"/>
              </a:rPr>
              <a:t>, AOD has to create a class that extends directly from </a:t>
            </a:r>
            <a:r>
              <a:rPr lang="en-US" dirty="0" err="1">
                <a:sym typeface="Calibri"/>
              </a:rPr>
              <a:t>MethodVisitor</a:t>
            </a:r>
            <a:r>
              <a:rPr lang="en-US" dirty="0">
                <a:sym typeface="Calibri"/>
              </a:rPr>
              <a:t> to override visit zero operand instructions. </a:t>
            </a:r>
            <a:r>
              <a:rPr lang="en-US" dirty="0" smtClean="0">
                <a:sym typeface="Calibri"/>
              </a:rPr>
              <a:t>Uses other classes created by Henry Cole: Mutation Identifier</a:t>
            </a:r>
            <a:r>
              <a:rPr lang="en-US" baseline="0" dirty="0" smtClean="0">
                <a:sym typeface="Calibri"/>
              </a:rPr>
              <a:t> (uniquely identifies a mutation), </a:t>
            </a:r>
            <a:r>
              <a:rPr lang="en-US" baseline="0" dirty="0" err="1" smtClean="0">
                <a:sym typeface="Calibri"/>
              </a:rPr>
              <a:t>MethodMutationContext</a:t>
            </a:r>
            <a:r>
              <a:rPr lang="en-US" baseline="0" dirty="0" smtClean="0">
                <a:sym typeface="Calibri"/>
              </a:rPr>
              <a:t> (class context, instruction index, location), </a:t>
            </a:r>
            <a:r>
              <a:rPr lang="en-US" baseline="0" dirty="0" err="1" smtClean="0">
                <a:sym typeface="Calibri"/>
              </a:rPr>
              <a:t>ClassContext</a:t>
            </a:r>
            <a:r>
              <a:rPr lang="en-US" baseline="0" dirty="0" smtClean="0">
                <a:sym typeface="Calibri"/>
              </a:rPr>
              <a:t> (use the </a:t>
            </a:r>
            <a:r>
              <a:rPr lang="en-US" baseline="0" dirty="0" err="1" smtClean="0">
                <a:sym typeface="Calibri"/>
              </a:rPr>
              <a:t>shouldMutate</a:t>
            </a:r>
            <a:r>
              <a:rPr lang="en-US" baseline="0" dirty="0" smtClean="0">
                <a:sym typeface="Calibri"/>
              </a:rPr>
              <a:t> method)</a:t>
            </a:r>
            <a:endParaRPr dirty="0">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53481e99f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53481e99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 Mary: We’ll first go over our results from two smaller projects.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dirty="0" smtClean="0"/>
              <a:t>97 </a:t>
            </a:r>
            <a:r>
              <a:rPr lang="en-US" dirty="0"/>
              <a:t>mutants created. 58 Were killed. 60% mutation coverage. Ran with </a:t>
            </a:r>
            <a:r>
              <a:rPr lang="en-US" dirty="0" smtClean="0"/>
              <a:t>ROR,AOR, AOD.</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hcoles/pitest.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5400" b="1" i="0" u="none" strike="noStrike" cap="none" dirty="0" smtClean="0">
                <a:solidFill>
                  <a:schemeClr val="dk1"/>
                </a:solidFill>
              </a:rPr>
              <a:t>Mutation Testing:</a:t>
            </a:r>
            <a:br>
              <a:rPr lang="en-US" sz="5400" b="1" i="0" u="none" strike="noStrike" cap="none" dirty="0" smtClean="0">
                <a:solidFill>
                  <a:schemeClr val="dk1"/>
                </a:solidFill>
              </a:rPr>
            </a:br>
            <a:r>
              <a:rPr lang="en-US" sz="5400" b="1" i="0" u="none" strike="noStrike" cap="none" dirty="0" smtClean="0">
                <a:solidFill>
                  <a:schemeClr val="dk1"/>
                </a:solidFill>
              </a:rPr>
              <a:t>Midterm </a:t>
            </a:r>
            <a:r>
              <a:rPr lang="en-US" sz="5400" b="1" i="0" u="none" strike="noStrike" cap="none" dirty="0">
                <a:solidFill>
                  <a:schemeClr val="dk1"/>
                </a:solidFill>
              </a:rPr>
              <a:t>Presentation</a:t>
            </a:r>
            <a:r>
              <a:rPr lang="en-US" sz="6000" b="1" i="0" u="none" strike="noStrike" cap="none" dirty="0">
                <a:solidFill>
                  <a:schemeClr val="dk1"/>
                </a:solidFill>
              </a:rPr>
              <a:t>	</a:t>
            </a:r>
            <a:endParaRPr sz="6000" b="1" i="0" u="none" strike="noStrike" cap="none" dirty="0">
              <a:solidFill>
                <a:schemeClr val="dk1"/>
              </a:solidFill>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Marian Lusk</a:t>
            </a:r>
            <a:endParaRPr dirty="0"/>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Mehrnoush Sotoudeh </a:t>
            </a: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dirty="0"/>
              <a:t>SE4367</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Results: Aho-Corasick-Java</a:t>
            </a:r>
            <a:endParaRPr b="1"/>
          </a:p>
        </p:txBody>
      </p:sp>
      <p:sp>
        <p:nvSpPr>
          <p:cNvPr id="179" name="Google Shape;179;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80" name="Google Shape;180;p28"/>
          <p:cNvPicPr preferRelativeResize="0"/>
          <p:nvPr/>
        </p:nvPicPr>
        <p:blipFill>
          <a:blip r:embed="rId3">
            <a:alphaModFix/>
          </a:blip>
          <a:stretch>
            <a:fillRect/>
          </a:stretch>
        </p:blipFill>
        <p:spPr>
          <a:xfrm>
            <a:off x="1612225" y="1459870"/>
            <a:ext cx="8946548" cy="472691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Results:Protoparser-Java</a:t>
            </a:r>
            <a:endParaRPr b="1"/>
          </a:p>
        </p:txBody>
      </p:sp>
      <p:sp>
        <p:nvSpPr>
          <p:cNvPr id="172" name="Google Shape;172;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73" name="Google Shape;173;p27"/>
          <p:cNvPicPr preferRelativeResize="0"/>
          <p:nvPr/>
        </p:nvPicPr>
        <p:blipFill>
          <a:blip r:embed="rId3">
            <a:alphaModFix/>
          </a:blip>
          <a:stretch>
            <a:fillRect/>
          </a:stretch>
        </p:blipFill>
        <p:spPr>
          <a:xfrm>
            <a:off x="975363" y="1628755"/>
            <a:ext cx="10241278" cy="474494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Results: Underscore-Java-Master</a:t>
            </a:r>
            <a:endParaRPr b="1"/>
          </a:p>
        </p:txBody>
      </p:sp>
      <p:sp>
        <p:nvSpPr>
          <p:cNvPr id="165" name="Google Shape;165;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66" name="Google Shape;166;p26"/>
          <p:cNvPicPr preferRelativeResize="0"/>
          <p:nvPr/>
        </p:nvPicPr>
        <p:blipFill>
          <a:blip r:embed="rId3">
            <a:alphaModFix/>
          </a:blip>
          <a:stretch>
            <a:fillRect/>
          </a:stretch>
        </p:blipFill>
        <p:spPr>
          <a:xfrm>
            <a:off x="914400" y="1825628"/>
            <a:ext cx="10363200" cy="487988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Results: JSoup - Java</a:t>
            </a:r>
            <a:endParaRPr b="1"/>
          </a:p>
        </p:txBody>
      </p:sp>
      <p:sp>
        <p:nvSpPr>
          <p:cNvPr id="158" name="Google Shape;158;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59" name="Google Shape;159;p25"/>
          <p:cNvPicPr preferRelativeResize="0"/>
          <p:nvPr/>
        </p:nvPicPr>
        <p:blipFill>
          <a:blip r:embed="rId3">
            <a:alphaModFix/>
          </a:blip>
          <a:stretch>
            <a:fillRect/>
          </a:stretch>
        </p:blipFill>
        <p:spPr>
          <a:xfrm>
            <a:off x="1774018" y="1590625"/>
            <a:ext cx="8045756" cy="48211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838200" y="4999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smtClean="0"/>
              <a:t>Phase 2 and Demo</a:t>
            </a:r>
            <a:r>
              <a:rPr lang="en-US" b="1" dirty="0"/>
              <a:t>	</a:t>
            </a:r>
            <a:endParaRPr b="1" dirty="0"/>
          </a:p>
        </p:txBody>
      </p:sp>
      <p:sp>
        <p:nvSpPr>
          <p:cNvPr id="186" name="Google Shape;186;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buNone/>
            </a:pPr>
            <a:r>
              <a:rPr lang="en-US" sz="4000" dirty="0" smtClean="0">
                <a:latin typeface="Calibri" charset="0"/>
                <a:ea typeface="Calibri" charset="0"/>
                <a:cs typeface="Calibri" charset="0"/>
              </a:rPr>
              <a:t>Phase 2: </a:t>
            </a:r>
            <a:r>
              <a:rPr lang="en-US" sz="4000" dirty="0" smtClean="0">
                <a:latin typeface="Calibri" charset="0"/>
                <a:ea typeface="Calibri" charset="0"/>
                <a:cs typeface="Calibri" charset="0"/>
              </a:rPr>
              <a:t>Option 1 Groovy</a:t>
            </a:r>
            <a:endParaRPr lang="en-US" sz="4000" dirty="0" smtClean="0">
              <a:latin typeface="Calibri" charset="0"/>
              <a:ea typeface="Calibri" charset="0"/>
              <a:cs typeface="Calibri" charset="0"/>
            </a:endParaRPr>
          </a:p>
          <a:p>
            <a:pPr marL="0" lvl="0" indent="0" algn="l" rtl="0">
              <a:spcBef>
                <a:spcPts val="1000"/>
              </a:spcBef>
              <a:spcAft>
                <a:spcPts val="0"/>
              </a:spcAft>
              <a:buNone/>
            </a:pPr>
            <a:r>
              <a:rPr lang="en-US" sz="4000" dirty="0" smtClean="0">
                <a:latin typeface="Calibri" charset="0"/>
                <a:ea typeface="Calibri" charset="0"/>
                <a:cs typeface="Calibri" charset="0"/>
              </a:rPr>
              <a:t>-</a:t>
            </a:r>
            <a:r>
              <a:rPr lang="en-US" sz="4000" dirty="0">
                <a:latin typeface="Calibri" charset="0"/>
                <a:ea typeface="Calibri" charset="0"/>
                <a:cs typeface="Calibri" charset="0"/>
              </a:rPr>
              <a:t>Sample project</a:t>
            </a:r>
            <a:endParaRPr sz="4000"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Special thanks to...</a:t>
            </a:r>
            <a:endParaRPr b="1"/>
          </a:p>
        </p:txBody>
      </p:sp>
      <p:sp>
        <p:nvSpPr>
          <p:cNvPr id="192" name="Google Shape;192;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57200" algn="l" rtl="0">
              <a:spcBef>
                <a:spcPts val="1000"/>
              </a:spcBef>
              <a:spcAft>
                <a:spcPts val="0"/>
              </a:spcAft>
              <a:buSzPts val="3600"/>
              <a:buChar char="-"/>
            </a:pPr>
            <a:r>
              <a:rPr lang="en-US" sz="3600"/>
              <a:t>TA: Samuel Benton</a:t>
            </a:r>
            <a:endParaRPr sz="3600"/>
          </a:p>
          <a:p>
            <a:pPr marL="457200" lvl="0" indent="-457200" algn="l" rtl="0">
              <a:spcBef>
                <a:spcPts val="0"/>
              </a:spcBef>
              <a:spcAft>
                <a:spcPts val="0"/>
              </a:spcAft>
              <a:buSzPts val="3600"/>
              <a:buChar char="-"/>
            </a:pPr>
            <a:r>
              <a:rPr lang="en-US" sz="3600"/>
              <a:t>Henry Coles</a:t>
            </a:r>
            <a:endParaRPr sz="3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Questions?</a:t>
            </a:r>
            <a:endParaRPr/>
          </a:p>
        </p:txBody>
      </p:sp>
      <p:sp>
        <p:nvSpPr>
          <p:cNvPr id="198" name="Google Shape;198;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9" name="Google Shape;199;p31"/>
          <p:cNvPicPr preferRelativeResize="0"/>
          <p:nvPr/>
        </p:nvPicPr>
        <p:blipFill>
          <a:blip r:embed="rId3">
            <a:alphaModFix/>
          </a:blip>
          <a:stretch>
            <a:fillRect/>
          </a:stretch>
        </p:blipFill>
        <p:spPr>
          <a:xfrm>
            <a:off x="4793838" y="2103987"/>
            <a:ext cx="2604326" cy="379447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Steps for mutation testing:</a:t>
            </a:r>
            <a:endParaRPr b="1"/>
          </a:p>
        </p:txBody>
      </p:sp>
      <mc:AlternateContent xmlns:mc="http://schemas.openxmlformats.org/markup-compatibility/2006" xmlns:a14="http://schemas.microsoft.com/office/drawing/2010/main">
        <mc:Choice Requires="a14">
          <p:sp>
            <p:nvSpPr>
              <p:cNvPr id="97" name="Google Shape;97;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AutoNum type="arabicPeriod"/>
                </a:pPr>
                <a:r>
                  <a:rPr lang="en-US" sz="3200" dirty="0"/>
                  <a:t>Applying artificial changes based on mutation operators to generate mutants</a:t>
                </a:r>
                <a:endParaRPr sz="3200" dirty="0"/>
              </a:p>
              <a:p>
                <a:pPr marL="457200" lvl="0" indent="-406400" algn="l" rtl="0">
                  <a:spcBef>
                    <a:spcPts val="1000"/>
                  </a:spcBef>
                  <a:spcAft>
                    <a:spcPts val="0"/>
                  </a:spcAft>
                  <a:buSzPts val="2800"/>
                  <a:buAutoNum type="arabicPeriod"/>
                </a:pPr>
                <a:r>
                  <a:rPr lang="en-US" sz="3200" dirty="0" smtClean="0"/>
                  <a:t>Run </a:t>
                </a:r>
                <a:r>
                  <a:rPr lang="en-US" sz="3200" dirty="0"/>
                  <a:t>the test suits against mutants to see if </a:t>
                </a:r>
                <a:r>
                  <a:rPr lang="en-US" sz="3200" dirty="0" smtClean="0"/>
                  <a:t>the test passes or fails</a:t>
                </a:r>
                <a:endParaRPr sz="3200" dirty="0"/>
              </a:p>
              <a:p>
                <a:pPr marL="457200" lvl="0" indent="-406400" algn="l" rtl="0">
                  <a:spcBef>
                    <a:spcPts val="1000"/>
                  </a:spcBef>
                  <a:spcAft>
                    <a:spcPts val="0"/>
                  </a:spcAft>
                  <a:buSzPts val="2800"/>
                  <a:buAutoNum type="arabicPeriod"/>
                </a:pPr>
                <a:r>
                  <a:rPr lang="en-US" sz="3200" dirty="0" smtClean="0"/>
                  <a:t>Compute </a:t>
                </a:r>
                <a:r>
                  <a:rPr lang="en-US" sz="3200" dirty="0"/>
                  <a:t>the mutation </a:t>
                </a:r>
                <a:r>
                  <a:rPr lang="en-US" sz="3200" dirty="0" smtClean="0"/>
                  <a:t>score </a:t>
                </a:r>
                <a:endParaRPr lang="en-US" sz="3200" dirty="0"/>
              </a:p>
              <a:p>
                <a:pPr marL="50800" lvl="0" indent="0" algn="l" rtl="0">
                  <a:spcBef>
                    <a:spcPts val="1000"/>
                  </a:spcBef>
                  <a:spcAft>
                    <a:spcPts val="0"/>
                  </a:spcAft>
                  <a:buSzPts val="2800"/>
                  <a:buNone/>
                </a:pPr>
                <a:r>
                  <a:rPr lang="en-US" sz="3200" dirty="0" smtClean="0"/>
                  <a:t>          </a:t>
                </a:r>
                <a14:m>
                  <m:oMath xmlns:m="http://schemas.openxmlformats.org/officeDocument/2006/math">
                    <m:r>
                      <a:rPr lang="en-US" sz="3200" i="1">
                        <a:latin typeface="Cambria Math" charset="0"/>
                      </a:rPr>
                      <m:t>𝑀𝑆</m:t>
                    </m:r>
                    <m:r>
                      <a:rPr lang="en-US" sz="3200" i="1">
                        <a:latin typeface="Cambria Math" charset="0"/>
                      </a:rPr>
                      <m:t>(</m:t>
                    </m:r>
                    <m:r>
                      <a:rPr lang="en-US" sz="3200" i="1">
                        <a:latin typeface="Cambria Math" charset="0"/>
                      </a:rPr>
                      <m:t>𝑇</m:t>
                    </m:r>
                    <m:r>
                      <a:rPr lang="en-US" sz="3200" i="1">
                        <a:latin typeface="Cambria Math" charset="0"/>
                      </a:rPr>
                      <m:t>) =</m:t>
                    </m:r>
                    <m:f>
                      <m:fPr>
                        <m:ctrlPr>
                          <a:rPr lang="en-US" sz="3200" i="1">
                            <a:latin typeface="Cambria Math" charset="0"/>
                          </a:rPr>
                        </m:ctrlPr>
                      </m:fPr>
                      <m:num>
                        <m:r>
                          <a:rPr lang="en-US" sz="3200" i="1">
                            <a:latin typeface="Cambria Math" charset="0"/>
                          </a:rPr>
                          <m:t>#</m:t>
                        </m:r>
                        <m:r>
                          <a:rPr lang="en-US" sz="3200" i="1">
                            <a:latin typeface="Cambria Math" charset="0"/>
                          </a:rPr>
                          <m:t>𝐾𝑖𝑙𝑙𝑒𝑑</m:t>
                        </m:r>
                        <m:r>
                          <a:rPr lang="en-US" sz="3200" i="1">
                            <a:latin typeface="Cambria Math" charset="0"/>
                          </a:rPr>
                          <m:t> </m:t>
                        </m:r>
                        <m:r>
                          <a:rPr lang="en-US" sz="3200" i="1">
                            <a:latin typeface="Cambria Math" charset="0"/>
                          </a:rPr>
                          <m:t>𝑀𝑢𝑡𝑎𝑛𝑡𝑠</m:t>
                        </m:r>
                      </m:num>
                      <m:den>
                        <m:r>
                          <a:rPr lang="en-US" sz="3200" i="1">
                            <a:latin typeface="Cambria Math" charset="0"/>
                          </a:rPr>
                          <m:t>#</m:t>
                        </m:r>
                        <m:r>
                          <a:rPr lang="en-US" sz="3200" i="1">
                            <a:latin typeface="Cambria Math" charset="0"/>
                          </a:rPr>
                          <m:t>𝐴𝑙𝑙</m:t>
                        </m:r>
                        <m:r>
                          <a:rPr lang="en-US" sz="3200" i="1">
                            <a:latin typeface="Cambria Math" charset="0"/>
                          </a:rPr>
                          <m:t> </m:t>
                        </m:r>
                        <m:r>
                          <a:rPr lang="en-US" sz="3200" i="1">
                            <a:latin typeface="Cambria Math" charset="0"/>
                          </a:rPr>
                          <m:t>𝑀𝑢𝑡𝑎𝑛𝑡𝑠</m:t>
                        </m:r>
                        <m:r>
                          <a:rPr lang="en-US" sz="3200" i="1">
                            <a:latin typeface="Cambria Math" charset="0"/>
                          </a:rPr>
                          <m:t> − #</m:t>
                        </m:r>
                        <m:r>
                          <a:rPr lang="en-US" sz="3200" i="1">
                            <a:latin typeface="Cambria Math" charset="0"/>
                          </a:rPr>
                          <m:t>𝐸𝑞𝑢𝑖𝑣𝑎𝑙𝑒𝑛𝑡</m:t>
                        </m:r>
                        <m:r>
                          <a:rPr lang="en-US" sz="3200" i="1">
                            <a:latin typeface="Cambria Math" charset="0"/>
                          </a:rPr>
                          <m:t> </m:t>
                        </m:r>
                        <m:r>
                          <a:rPr lang="en-US" sz="3200" i="1">
                            <a:latin typeface="Cambria Math" charset="0"/>
                          </a:rPr>
                          <m:t>𝑀𝑢𝑡𝑎𝑛𝑡𝑠</m:t>
                        </m:r>
                      </m:den>
                    </m:f>
                  </m:oMath>
                </a14:m>
                <a:endParaRPr lang="en-US" sz="3200" dirty="0"/>
              </a:p>
              <a:p>
                <a:pPr marL="457200" lvl="0" indent="-406400" algn="l" rtl="0">
                  <a:spcBef>
                    <a:spcPts val="1000"/>
                  </a:spcBef>
                  <a:spcAft>
                    <a:spcPts val="0"/>
                  </a:spcAft>
                  <a:buSzPts val="2800"/>
                  <a:buAutoNum type="arabicPeriod"/>
                </a:pPr>
                <a:endParaRPr dirty="0"/>
              </a:p>
            </p:txBody>
          </p:sp>
        </mc:Choice>
        <mc:Fallback xmlns="">
          <p:sp>
            <p:nvSpPr>
              <p:cNvPr id="97" name="Google Shape;97;p15"/>
              <p:cNvSpPr txBox="1">
                <a:spLocks noGrp="1" noRot="1" noChangeAspect="1" noMove="1" noResize="1" noEditPoints="1" noAdjustHandles="1" noChangeArrowheads="1" noChangeShapeType="1" noTextEdit="1"/>
              </p:cNvSpPr>
              <p:nvPr>
                <p:ph type="body" idx="1"/>
              </p:nvPr>
            </p:nvSpPr>
            <p:spPr>
              <a:xfrm>
                <a:off x="838200" y="1825625"/>
                <a:ext cx="10515600" cy="4351200"/>
              </a:xfrm>
              <a:prstGeom prst="rect">
                <a:avLst/>
              </a:prstGeom>
              <a:blipFill rotWithShape="0">
                <a:blip r:embed="rId3"/>
                <a:stretch>
                  <a:fillRect l="-812" r="-52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What is PIT?</a:t>
            </a:r>
            <a:endParaRPr b="1"/>
          </a:p>
        </p:txBody>
      </p:sp>
      <p:sp>
        <p:nvSpPr>
          <p:cNvPr id="109" name="Google Shape;109;p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Mutation testing system which provides gold standard test coverage for java and the jvm. Benefits include:</a:t>
            </a:r>
            <a:endParaRPr/>
          </a:p>
          <a:p>
            <a:pPr marL="457200" lvl="0" indent="-406400" algn="l" rtl="0">
              <a:spcBef>
                <a:spcPts val="1000"/>
              </a:spcBef>
              <a:spcAft>
                <a:spcPts val="0"/>
              </a:spcAft>
              <a:buSzPts val="2800"/>
              <a:buAutoNum type="arabicPeriod"/>
            </a:pPr>
            <a:r>
              <a:rPr lang="en-US"/>
              <a:t>fast - can analyze in minutes what could take earlier systems days</a:t>
            </a:r>
            <a:endParaRPr/>
          </a:p>
          <a:p>
            <a:pPr marL="457200" lvl="0" indent="-406400" algn="l" rtl="0">
              <a:spcBef>
                <a:spcPts val="0"/>
              </a:spcBef>
              <a:spcAft>
                <a:spcPts val="0"/>
              </a:spcAft>
              <a:buSzPts val="2800"/>
              <a:buAutoNum type="arabicPeriod"/>
            </a:pPr>
            <a:r>
              <a:rPr lang="en-US"/>
              <a:t>easy to use - works with maven, ant, gradle and others</a:t>
            </a:r>
            <a:endParaRPr/>
          </a:p>
          <a:p>
            <a:pPr marL="457200" lvl="0" indent="-406400" algn="l" rtl="0">
              <a:spcBef>
                <a:spcPts val="0"/>
              </a:spcBef>
              <a:spcAft>
                <a:spcPts val="0"/>
              </a:spcAft>
              <a:buSzPts val="2800"/>
              <a:buAutoNum type="arabicPeriod"/>
            </a:pPr>
            <a:r>
              <a:rPr lang="en-US"/>
              <a:t>actively developed </a:t>
            </a:r>
            <a:endParaRPr/>
          </a:p>
          <a:p>
            <a:pPr marL="457200" lvl="0" indent="-406400" algn="l" rtl="0">
              <a:spcBef>
                <a:spcPts val="0"/>
              </a:spcBef>
              <a:spcAft>
                <a:spcPts val="0"/>
              </a:spcAft>
              <a:buSzPts val="2800"/>
              <a:buAutoNum type="arabicPeriod"/>
            </a:pPr>
            <a:r>
              <a:rPr lang="en-US"/>
              <a:t>actively supported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Getting started - PIT</a:t>
            </a:r>
            <a:endParaRPr b="1"/>
          </a:p>
        </p:txBody>
      </p:sp>
      <p:sp>
        <p:nvSpPr>
          <p:cNvPr id="121" name="Google Shape;121;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06400" algn="l" rtl="0">
              <a:spcBef>
                <a:spcPts val="0"/>
              </a:spcBef>
              <a:spcAft>
                <a:spcPts val="0"/>
              </a:spcAft>
              <a:buSzPts val="2800"/>
              <a:buAutoNum type="arabicPeriod"/>
            </a:pPr>
            <a:r>
              <a:rPr lang="en-US" sz="2400"/>
              <a:t>Locate a copy of the PIT source code</a:t>
            </a:r>
            <a:endParaRPr sz="2400"/>
          </a:p>
          <a:p>
            <a:pPr marL="457200" lvl="0" indent="-406400" algn="l" rtl="0">
              <a:spcBef>
                <a:spcPts val="0"/>
              </a:spcBef>
              <a:spcAft>
                <a:spcPts val="0"/>
              </a:spcAft>
              <a:buSzPts val="2800"/>
              <a:buAutoNum type="arabicPeriod"/>
            </a:pPr>
            <a:r>
              <a:rPr lang="en-US" sz="2400"/>
              <a:t>Pitest.org contains a link to the git repository where PIT is hosted</a:t>
            </a:r>
            <a:endParaRPr sz="2400"/>
          </a:p>
          <a:p>
            <a:pPr marL="457200" lvl="0" indent="-406400" algn="l" rtl="0">
              <a:spcBef>
                <a:spcPts val="0"/>
              </a:spcBef>
              <a:spcAft>
                <a:spcPts val="0"/>
              </a:spcAft>
              <a:buSzPts val="2800"/>
              <a:buAutoNum type="arabicPeriod"/>
            </a:pPr>
            <a:r>
              <a:rPr lang="en-US" sz="2400"/>
              <a:t>Clone a copy of the source code from a repository owned by Henry Coles </a:t>
            </a:r>
            <a:r>
              <a:rPr lang="en-US" sz="2400" u="sng">
                <a:solidFill>
                  <a:schemeClr val="hlink"/>
                </a:solidFill>
                <a:hlinkClick r:id="rId3"/>
              </a:rPr>
              <a:t> https://github.com/hcoles/pitest.git</a:t>
            </a:r>
            <a:endParaRPr sz="2400" u="sng">
              <a:solidFill>
                <a:schemeClr val="hlink"/>
              </a:solidFill>
              <a:hlinkClick r:id="rId3"/>
            </a:endParaRPr>
          </a:p>
          <a:p>
            <a:pPr marL="457200" lvl="0" indent="-406400" algn="l" rtl="0">
              <a:spcBef>
                <a:spcPts val="0"/>
              </a:spcBef>
              <a:spcAft>
                <a:spcPts val="0"/>
              </a:spcAft>
              <a:buSzPts val="2800"/>
              <a:buAutoNum type="arabicPeriod"/>
            </a:pPr>
            <a:r>
              <a:rPr lang="en-US" sz="2400"/>
              <a:t>Edit the Pom file in test code to match the PIT version</a:t>
            </a:r>
            <a:endParaRPr sz="2400"/>
          </a:p>
          <a:p>
            <a:pPr marL="45720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Implementing Mutators in PIT</a:t>
            </a:r>
            <a:endParaRPr b="1"/>
          </a:p>
        </p:txBody>
      </p:sp>
      <p:sp>
        <p:nvSpPr>
          <p:cNvPr id="127" name="Google Shape;127;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552450" lvl="0" indent="-514350" algn="just" rtl="0">
              <a:lnSpc>
                <a:spcPct val="110000"/>
              </a:lnSpc>
              <a:spcBef>
                <a:spcPts val="0"/>
              </a:spcBef>
              <a:spcAft>
                <a:spcPts val="0"/>
              </a:spcAft>
              <a:buSzPts val="3000"/>
              <a:buFont typeface="+mj-lt"/>
              <a:buAutoNum type="arabicPeriod"/>
            </a:pPr>
            <a:r>
              <a:rPr lang="en-US" sz="3000" dirty="0">
                <a:highlight>
                  <a:srgbClr val="FFFFFF"/>
                </a:highlight>
              </a:rPr>
              <a:t>Create a new instance of </a:t>
            </a:r>
            <a:r>
              <a:rPr lang="en-US" sz="3000" dirty="0" err="1">
                <a:highlight>
                  <a:srgbClr val="FFFFFF"/>
                </a:highlight>
              </a:rPr>
              <a:t>MethodsMutatorFactory</a:t>
            </a:r>
            <a:endParaRPr sz="3000" dirty="0">
              <a:highlight>
                <a:srgbClr val="FFFFFF"/>
              </a:highlight>
            </a:endParaRPr>
          </a:p>
          <a:p>
            <a:pPr marL="457200" lvl="0" indent="-419100" algn="just" rtl="0">
              <a:lnSpc>
                <a:spcPct val="110000"/>
              </a:lnSpc>
              <a:spcBef>
                <a:spcPts val="0"/>
              </a:spcBef>
              <a:spcAft>
                <a:spcPts val="0"/>
              </a:spcAft>
              <a:buSzPts val="3000"/>
              <a:buFont typeface="Calibri"/>
              <a:buAutoNum type="arabicPeriod"/>
            </a:pPr>
            <a:r>
              <a:rPr lang="en-US" sz="3000" dirty="0">
                <a:highlight>
                  <a:srgbClr val="FFFFFF"/>
                </a:highlight>
              </a:rPr>
              <a:t>Create a new </a:t>
            </a:r>
            <a:r>
              <a:rPr lang="en-US" sz="3000" dirty="0" err="1">
                <a:highlight>
                  <a:srgbClr val="FFFFFF"/>
                </a:highlight>
              </a:rPr>
              <a:t>methodVisitor</a:t>
            </a:r>
            <a:r>
              <a:rPr lang="en-US" sz="3000" dirty="0">
                <a:highlight>
                  <a:srgbClr val="FFFFFF"/>
                </a:highlight>
              </a:rPr>
              <a:t> to do the work of creating the mutant</a:t>
            </a:r>
            <a:endParaRPr sz="3000" dirty="0">
              <a:highlight>
                <a:srgbClr val="FFFFFF"/>
              </a:highlight>
            </a:endParaRPr>
          </a:p>
          <a:p>
            <a:pPr marL="457200" lvl="0" indent="-419100" algn="just" rtl="0">
              <a:lnSpc>
                <a:spcPct val="110000"/>
              </a:lnSpc>
              <a:spcBef>
                <a:spcPts val="0"/>
              </a:spcBef>
              <a:spcAft>
                <a:spcPts val="0"/>
              </a:spcAft>
              <a:buSzPts val="3000"/>
              <a:buFont typeface="Calibri"/>
              <a:buAutoNum type="arabicPeriod"/>
            </a:pPr>
            <a:r>
              <a:rPr lang="en-US" sz="3000" dirty="0">
                <a:highlight>
                  <a:srgbClr val="FFFFFF"/>
                </a:highlight>
              </a:rPr>
              <a:t>Update </a:t>
            </a:r>
            <a:r>
              <a:rPr lang="en-US" sz="3000" dirty="0" err="1">
                <a:highlight>
                  <a:srgbClr val="FFFFFF"/>
                </a:highlight>
              </a:rPr>
              <a:t>org.pitest.mutationtest.engine.gregor.config.Mutator</a:t>
            </a:r>
            <a:endParaRPr sz="3000" dirty="0">
              <a:highlight>
                <a:srgbClr val="FFFFFF"/>
              </a:highlight>
            </a:endParaRPr>
          </a:p>
          <a:p>
            <a:pPr marL="457200" lvl="0" indent="-419100" algn="just" rtl="0">
              <a:lnSpc>
                <a:spcPct val="110000"/>
              </a:lnSpc>
              <a:spcBef>
                <a:spcPts val="0"/>
              </a:spcBef>
              <a:spcAft>
                <a:spcPts val="0"/>
              </a:spcAft>
              <a:buSzPts val="3000"/>
              <a:buFont typeface="Calibri"/>
              <a:buAutoNum type="arabicPeriod"/>
            </a:pPr>
            <a:r>
              <a:rPr lang="en-US" sz="3000" dirty="0">
                <a:highlight>
                  <a:srgbClr val="FFFFFF"/>
                </a:highlight>
              </a:rPr>
              <a:t>Update the </a:t>
            </a:r>
            <a:r>
              <a:rPr lang="en-US" sz="3000" dirty="0" err="1">
                <a:highlight>
                  <a:srgbClr val="FFFFFF"/>
                </a:highlight>
              </a:rPr>
              <a:t>Pom.xml</a:t>
            </a:r>
            <a:r>
              <a:rPr lang="en-US" sz="3000" dirty="0">
                <a:highlight>
                  <a:srgbClr val="FFFFFF"/>
                </a:highlight>
              </a:rPr>
              <a:t> file to call your </a:t>
            </a:r>
            <a:r>
              <a:rPr lang="en-US" sz="3000" dirty="0" err="1">
                <a:highlight>
                  <a:srgbClr val="FFFFFF"/>
                </a:highlight>
              </a:rPr>
              <a:t>mutators</a:t>
            </a:r>
            <a:endParaRPr sz="3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AOR: Arithmetic Operator Replacement	 </a:t>
            </a:r>
            <a:endParaRPr b="1"/>
          </a:p>
        </p:txBody>
      </p:sp>
      <p:sp>
        <p:nvSpPr>
          <p:cNvPr id="133" name="Google Shape;133;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Font typeface="Calibri"/>
              <a:buChar char="-"/>
            </a:pPr>
            <a:r>
              <a:rPr lang="en-US"/>
              <a:t>Replaces +, -, *, /, % with the four other arithmetic operators</a:t>
            </a:r>
            <a:endParaRPr/>
          </a:p>
          <a:p>
            <a:pPr marL="457200" lvl="0" indent="-406400" algn="l" rtl="0">
              <a:spcBef>
                <a:spcPts val="0"/>
              </a:spcBef>
              <a:spcAft>
                <a:spcPts val="0"/>
              </a:spcAft>
              <a:buSzPts val="2800"/>
              <a:buFont typeface="Calibri"/>
              <a:buChar char="-"/>
            </a:pPr>
            <a:r>
              <a:rPr lang="en-US"/>
              <a:t>Basis for implementation: current Math Mutator</a:t>
            </a:r>
            <a:endParaRPr/>
          </a:p>
          <a:p>
            <a:pPr marL="914400" lvl="1" indent="-406400" algn="l" rtl="0">
              <a:spcBef>
                <a:spcPts val="0"/>
              </a:spcBef>
              <a:spcAft>
                <a:spcPts val="0"/>
              </a:spcAft>
              <a:buSzPts val="2800"/>
              <a:buFont typeface="Calibri"/>
              <a:buChar char="-"/>
            </a:pPr>
            <a:r>
              <a:rPr lang="en-US" sz="2800"/>
              <a:t>Math mutator: creates similar mutations</a:t>
            </a:r>
            <a:endParaRPr sz="2800"/>
          </a:p>
          <a:p>
            <a:pPr marL="0" lvl="0" indent="0" algn="l" rtl="0">
              <a:spcBef>
                <a:spcPts val="1000"/>
              </a:spcBef>
              <a:spcAft>
                <a:spcPts val="0"/>
              </a:spcAft>
              <a:buNone/>
            </a:pPr>
            <a:r>
              <a:rPr lang="en-US"/>
              <a:t> -  	Math Mutator uses HashMap</a:t>
            </a:r>
            <a:endParaRPr/>
          </a:p>
          <a:p>
            <a:pPr marL="0" lvl="0" indent="0" algn="l" rtl="0">
              <a:spcBef>
                <a:spcPts val="1000"/>
              </a:spcBef>
              <a:spcAft>
                <a:spcPts val="0"/>
              </a:spcAft>
              <a:buNone/>
            </a:pPr>
            <a:r>
              <a:rPr lang="en-US"/>
              <a:t>	- 	Each key must be unique. </a:t>
            </a:r>
            <a:endParaRPr/>
          </a:p>
          <a:p>
            <a:pPr marL="0" lvl="0" indent="0" algn="l" rtl="0">
              <a:spcBef>
                <a:spcPts val="1000"/>
              </a:spcBef>
              <a:spcAft>
                <a:spcPts val="0"/>
              </a:spcAft>
              <a:buNone/>
            </a:pPr>
            <a:r>
              <a:rPr lang="en-US"/>
              <a:t> - 	Separated into 4 AOR classes. Used together, fully implements AOR.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ROR: Relational Operator Replacement	</a:t>
            </a:r>
            <a:endParaRPr b="1"/>
          </a:p>
        </p:txBody>
      </p:sp>
      <p:sp>
        <p:nvSpPr>
          <p:cNvPr id="139" name="Google Shape;139;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Font typeface="Calibri"/>
              <a:buChar char="-"/>
            </a:pPr>
            <a:r>
              <a:rPr lang="en-US"/>
              <a:t>Replaces &gt;, &lt;, &gt;=, &lt;=, ==, != with one of the 5 different relational operators</a:t>
            </a:r>
            <a:endParaRPr/>
          </a:p>
          <a:p>
            <a:pPr marL="457200" lvl="0" indent="-406400" algn="l" rtl="0">
              <a:spcBef>
                <a:spcPts val="0"/>
              </a:spcBef>
              <a:spcAft>
                <a:spcPts val="0"/>
              </a:spcAft>
              <a:buSzPts val="2800"/>
              <a:buFont typeface="Calibri"/>
              <a:buChar char="-"/>
            </a:pPr>
            <a:r>
              <a:rPr lang="en-US"/>
              <a:t>Basis for implementation: Conditionals Boundary Mutator</a:t>
            </a:r>
            <a:endParaRPr/>
          </a:p>
          <a:p>
            <a:pPr marL="914400" lvl="1" indent="-406400" algn="l" rtl="0">
              <a:spcBef>
                <a:spcPts val="0"/>
              </a:spcBef>
              <a:spcAft>
                <a:spcPts val="0"/>
              </a:spcAft>
              <a:buSzPts val="2800"/>
              <a:buFont typeface="Calibri"/>
              <a:buChar char="-"/>
            </a:pPr>
            <a:r>
              <a:rPr lang="en-US" sz="2800"/>
              <a:t>replaces &gt;= → &gt;</a:t>
            </a:r>
            <a:endParaRPr sz="2800"/>
          </a:p>
          <a:p>
            <a:pPr marL="0" lvl="0" indent="0" algn="l" rtl="0">
              <a:spcBef>
                <a:spcPts val="1000"/>
              </a:spcBef>
              <a:spcAft>
                <a:spcPts val="0"/>
              </a:spcAft>
              <a:buNone/>
            </a:pPr>
            <a:r>
              <a:rPr lang="en-US"/>
              <a:t> - 	Similar problem as AOR</a:t>
            </a:r>
            <a:endParaRPr/>
          </a:p>
          <a:p>
            <a:pPr marL="0" lvl="0" indent="0" algn="l" rtl="0">
              <a:spcBef>
                <a:spcPts val="1000"/>
              </a:spcBef>
              <a:spcAft>
                <a:spcPts val="0"/>
              </a:spcAft>
              <a:buNone/>
            </a:pPr>
            <a:r>
              <a:rPr lang="en-US"/>
              <a:t>	- 	seperated into 5 AOR classes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t>AOD: Arithmetic Operator Deletion </a:t>
            </a:r>
            <a:endParaRPr b="1"/>
          </a:p>
        </p:txBody>
      </p:sp>
      <p:sp>
        <p:nvSpPr>
          <p:cNvPr id="145" name="Google Shape;145;p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Clr>
                <a:srgbClr val="000000"/>
              </a:buClr>
              <a:buSzPts val="2800"/>
              <a:buChar char="-"/>
            </a:pPr>
            <a:r>
              <a:rPr lang="en-US">
                <a:solidFill>
                  <a:srgbClr val="000000"/>
                </a:solidFill>
              </a:rPr>
              <a:t>AOD: deletes arithmetic operators (example a + b → a)</a:t>
            </a:r>
            <a:endParaRPr>
              <a:solidFill>
                <a:srgbClr val="000000"/>
              </a:solidFill>
            </a:endParaRPr>
          </a:p>
          <a:p>
            <a:pPr marL="457200" lvl="0" indent="-406400" algn="l" rtl="0">
              <a:spcBef>
                <a:spcPts val="0"/>
              </a:spcBef>
              <a:spcAft>
                <a:spcPts val="0"/>
              </a:spcAft>
              <a:buClr>
                <a:srgbClr val="000000"/>
              </a:buClr>
              <a:buSzPts val="2800"/>
              <a:buChar char="-"/>
            </a:pPr>
            <a:r>
              <a:rPr lang="en-US">
                <a:solidFill>
                  <a:srgbClr val="000000"/>
                </a:solidFill>
              </a:rPr>
              <a:t>Basis for implementation: Remove Conditionals Mutator</a:t>
            </a:r>
            <a:endParaRPr>
              <a:solidFill>
                <a:srgbClr val="000000"/>
              </a:solidFill>
            </a:endParaRPr>
          </a:p>
          <a:p>
            <a:pPr marL="914400" lvl="1" indent="-406400" algn="l" rtl="0">
              <a:spcBef>
                <a:spcPts val="0"/>
              </a:spcBef>
              <a:spcAft>
                <a:spcPts val="0"/>
              </a:spcAft>
              <a:buClr>
                <a:srgbClr val="000000"/>
              </a:buClr>
              <a:buSzPts val="2800"/>
              <a:buChar char="-"/>
            </a:pPr>
            <a:r>
              <a:rPr lang="en-US" sz="2800">
                <a:solidFill>
                  <a:srgbClr val="000000"/>
                </a:solidFill>
              </a:rPr>
              <a:t>ex: if (a ==b) → if (true)</a:t>
            </a:r>
            <a:endParaRPr sz="2800">
              <a:solidFill>
                <a:srgbClr val="000000"/>
              </a:solidFill>
            </a:endParaRPr>
          </a:p>
          <a:p>
            <a:pPr marL="0" lvl="0" indent="0" algn="l" rtl="0">
              <a:spcBef>
                <a:spcPts val="1000"/>
              </a:spcBef>
              <a:spcAft>
                <a:spcPts val="0"/>
              </a:spcAft>
              <a:buNone/>
            </a:pPr>
            <a:r>
              <a:rPr lang="en-US">
                <a:solidFill>
                  <a:srgbClr val="000000"/>
                </a:solidFill>
              </a:rPr>
              <a:t>- Create a class that extends directly from MethodVisitor</a:t>
            </a:r>
            <a:endParaRPr>
              <a:solidFill>
                <a:srgbClr val="000000"/>
              </a:solidFill>
            </a:endParaRPr>
          </a:p>
          <a:p>
            <a:pPr marL="0" lvl="0" indent="0" algn="l" rtl="0">
              <a:spcBef>
                <a:spcPts val="1000"/>
              </a:spcBef>
              <a:spcAft>
                <a:spcPts val="0"/>
              </a:spcAft>
              <a:buNone/>
            </a:pPr>
            <a:r>
              <a:rPr lang="en-US">
                <a:solidFill>
                  <a:srgbClr val="000000"/>
                </a:solidFill>
              </a:rPr>
              <a:t>- Override: visitInsn(int opcode) in MethodVisitor</a:t>
            </a:r>
            <a:endParaRPr>
              <a:solidFill>
                <a:srgbClr val="000000"/>
              </a:solidFill>
            </a:endParaRPr>
          </a:p>
          <a:p>
            <a:pPr marL="0" lvl="0" indent="0" algn="l" rtl="0">
              <a:spcBef>
                <a:spcPts val="1000"/>
              </a:spcBef>
              <a:spcAft>
                <a:spcPts val="0"/>
              </a:spcAft>
              <a:buNone/>
            </a:pPr>
            <a:r>
              <a:rPr lang="en-US">
                <a:solidFill>
                  <a:srgbClr val="000000"/>
                </a:solidFill>
              </a:rPr>
              <a:t>- Class interacts directly with the stack </a:t>
            </a:r>
            <a:endParaRPr>
              <a:solidFill>
                <a:srgbClr val="000000"/>
              </a:solidFill>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Results: </a:t>
            </a:r>
            <a:r>
              <a:rPr lang="en-US" sz="4800" b="1">
                <a:solidFill>
                  <a:srgbClr val="24292E"/>
                </a:solidFill>
              </a:rPr>
              <a:t>Sunrise/SunsetLib - Java</a:t>
            </a:r>
            <a:endParaRPr sz="4800" b="1"/>
          </a:p>
        </p:txBody>
      </p:sp>
      <p:sp>
        <p:nvSpPr>
          <p:cNvPr id="151" name="Google Shape;151;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52" name="Google Shape;152;p24"/>
          <p:cNvPicPr preferRelativeResize="0"/>
          <p:nvPr/>
        </p:nvPicPr>
        <p:blipFill>
          <a:blip r:embed="rId3">
            <a:alphaModFix/>
          </a:blip>
          <a:stretch>
            <a:fillRect/>
          </a:stretch>
        </p:blipFill>
        <p:spPr>
          <a:xfrm>
            <a:off x="872938" y="1693935"/>
            <a:ext cx="10446106" cy="46146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818</Words>
  <Application>Microsoft Macintosh PowerPoint</Application>
  <PresentationFormat>Widescreen</PresentationFormat>
  <Paragraphs>72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Cambria Math</vt:lpstr>
      <vt:lpstr>Arial</vt:lpstr>
      <vt:lpstr>Office Theme</vt:lpstr>
      <vt:lpstr>Mutation Testing: Midterm Presentation </vt:lpstr>
      <vt:lpstr>Steps for mutation testing:</vt:lpstr>
      <vt:lpstr>What is PIT?</vt:lpstr>
      <vt:lpstr>Getting started - PIT</vt:lpstr>
      <vt:lpstr>Implementing Mutators in PIT</vt:lpstr>
      <vt:lpstr>AOR: Arithmetic Operator Replacement  </vt:lpstr>
      <vt:lpstr>ROR: Relational Operator Replacement </vt:lpstr>
      <vt:lpstr>AOD: Arithmetic Operator Deletion </vt:lpstr>
      <vt:lpstr>Results: Sunrise/SunsetLib - Java</vt:lpstr>
      <vt:lpstr>Results: Aho-Corasick-Java</vt:lpstr>
      <vt:lpstr>Results:Protoparser-Java</vt:lpstr>
      <vt:lpstr>Results: Underscore-Java-Master</vt:lpstr>
      <vt:lpstr>Results: JSoup - Java</vt:lpstr>
      <vt:lpstr>Phase 2 and Demo </vt:lpstr>
      <vt:lpstr>Special thanks to...</vt:lpstr>
      <vt:lpstr>Questions?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Mutation Testing: Midterm Presentation </dc:title>
  <cp:lastModifiedBy>Lusk, Marian</cp:lastModifiedBy>
  <cp:revision>8</cp:revision>
  <dcterms:modified xsi:type="dcterms:W3CDTF">2018-10-24T00:55:11Z</dcterms:modified>
</cp:coreProperties>
</file>