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7"/>
  </p:notes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1" autoAdjust="0"/>
    <p:restoredTop sz="94660"/>
  </p:normalViewPr>
  <p:slideViewPr>
    <p:cSldViewPr snapToGrid="0">
      <p:cViewPr>
        <p:scale>
          <a:sx n="50" d="100"/>
          <a:sy n="50" d="100"/>
        </p:scale>
        <p:origin x="29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BDA64CA-DF50-401E-BFBA-FBFAC299C144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141056C-770B-4FB8-904E-E034D78004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414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1056C-770B-4FB8-904E-E034D780048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962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1056C-770B-4FB8-904E-E034D780048D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274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5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34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100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18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8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71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7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06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14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4395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951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i.org/saveralphmovi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C1F2EE-9F2C-45AA-84E8-A1DE5C407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E08CC-3B26-4FC8-A07D-B58CBE490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4D381-0BAB-445E-9E77-90AB789E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718E8-55AA-4B97-B0F7-AE5CF7989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E225B87-7950-465B-95BA-4E552562E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434" y="1006616"/>
            <a:ext cx="5068568" cy="3135379"/>
          </a:xfrm>
        </p:spPr>
        <p:txBody>
          <a:bodyPr>
            <a:normAutofit/>
          </a:bodyPr>
          <a:lstStyle/>
          <a:p>
            <a:r>
              <a:rPr lang="el-GR" sz="3600" dirty="0"/>
              <a:t>Εργασία Εξαμήνου στο μάθημα:</a:t>
            </a:r>
            <a:br>
              <a:rPr lang="el-GR" sz="3600" dirty="0"/>
            </a:br>
            <a:br>
              <a:rPr lang="el-GR" sz="3600" dirty="0"/>
            </a:br>
            <a:r>
              <a:rPr lang="el-GR" sz="3600" dirty="0"/>
              <a:t>Εισαγωγή Στη Διοίκηση Επιχειρήσεων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DEB938-4D34-4A47-B268-0E346768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417BB0-87D9-4E1F-B85C-D130A5626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0F15C6-AE3E-4CCF-A16E-3C70A74F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3942-7761-4954-8B42-9CB25A7F4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4E5A167-47F8-4EB6-BE4B-3AA08ED5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Εικόνα 5" descr="Εικόνα που περιέχει κείμενο,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39F8F1C4-2168-40CC-B9C6-E83658541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17" y="1292471"/>
            <a:ext cx="2342919" cy="3833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2C67C-A32D-4FFA-905C-294740B0DAD9}"/>
              </a:ext>
            </a:extLst>
          </p:cNvPr>
          <p:cNvSpPr txBox="1"/>
          <p:nvPr/>
        </p:nvSpPr>
        <p:spPr>
          <a:xfrm>
            <a:off x="10218657" y="6420325"/>
            <a:ext cx="2531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l-GR" dirty="0">
                <a:latin typeface="Candara Light" panose="020E0502030303020204" pitchFamily="34" charset="0"/>
              </a:rPr>
              <a:t>Έτος: 2020/2021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3CB77-B371-408D-B99A-FFA4CC41539C}"/>
              </a:ext>
            </a:extLst>
          </p:cNvPr>
          <p:cNvSpPr txBox="1"/>
          <p:nvPr/>
        </p:nvSpPr>
        <p:spPr>
          <a:xfrm>
            <a:off x="7810398" y="437675"/>
            <a:ext cx="40683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l-GR" sz="2800" dirty="0">
                <a:latin typeface="Candara Light" panose="020E0502030303020204" pitchFamily="34" charset="0"/>
              </a:rPr>
              <a:t>Τμήμα Πληροφορικής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095E-187B-4CF5-A482-6A58414899C1}"/>
              </a:ext>
            </a:extLst>
          </p:cNvPr>
          <p:cNvSpPr txBox="1"/>
          <p:nvPr/>
        </p:nvSpPr>
        <p:spPr>
          <a:xfrm>
            <a:off x="1109585" y="4374056"/>
            <a:ext cx="5068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Αικατερίνη </a:t>
            </a:r>
            <a:r>
              <a:rPr lang="el-GR" dirty="0" err="1"/>
              <a:t>Αρφάνη</a:t>
            </a:r>
            <a:r>
              <a:rPr lang="el-GR" dirty="0"/>
              <a:t> - </a:t>
            </a:r>
            <a:r>
              <a:rPr lang="en-GB" dirty="0"/>
              <a:t>p</a:t>
            </a:r>
            <a:r>
              <a:rPr lang="el-GR" dirty="0"/>
              <a:t>3200010</a:t>
            </a:r>
          </a:p>
          <a:p>
            <a:r>
              <a:rPr lang="el-GR" dirty="0"/>
              <a:t>Ειρήνη Γα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</a:rPr>
              <a:t>ϊ</a:t>
            </a:r>
            <a:r>
              <a:rPr lang="el-GR" dirty="0"/>
              <a:t>τανάρου - </a:t>
            </a:r>
            <a:r>
              <a:rPr lang="en-GB" dirty="0"/>
              <a:t>p</a:t>
            </a:r>
            <a:r>
              <a:rPr lang="el-GR" dirty="0"/>
              <a:t>3200264</a:t>
            </a:r>
          </a:p>
          <a:p>
            <a:r>
              <a:rPr lang="el-GR" dirty="0"/>
              <a:t>Βασιλική Λιάκου - </a:t>
            </a:r>
            <a:r>
              <a:rPr lang="en-GB" dirty="0"/>
              <a:t>p</a:t>
            </a:r>
            <a:r>
              <a:rPr lang="el-GR" dirty="0"/>
              <a:t>3200094</a:t>
            </a:r>
          </a:p>
          <a:p>
            <a:r>
              <a:rPr lang="el-GR" dirty="0"/>
              <a:t>Μαρία Ιωάννα Μουζουράκη - </a:t>
            </a:r>
            <a:r>
              <a:rPr lang="en-GB" dirty="0"/>
              <a:t>p</a:t>
            </a:r>
            <a:r>
              <a:rPr lang="el-GR" dirty="0"/>
              <a:t>3200105</a:t>
            </a:r>
          </a:p>
          <a:p>
            <a:r>
              <a:rPr lang="el-GR" dirty="0"/>
              <a:t>Νίκη </a:t>
            </a:r>
            <a:r>
              <a:rPr lang="el-GR" dirty="0" err="1"/>
              <a:t>Ραδιώτη</a:t>
            </a:r>
            <a:r>
              <a:rPr lang="el-GR" dirty="0"/>
              <a:t> - </a:t>
            </a:r>
            <a:r>
              <a:rPr lang="en-GB" dirty="0"/>
              <a:t>p</a:t>
            </a:r>
            <a:r>
              <a:rPr lang="el-GR" dirty="0"/>
              <a:t>3200165</a:t>
            </a:r>
          </a:p>
        </p:txBody>
      </p:sp>
    </p:spTree>
    <p:extLst>
      <p:ext uri="{BB962C8B-B14F-4D97-AF65-F5344CB8AC3E}">
        <p14:creationId xmlns:p14="http://schemas.microsoft.com/office/powerpoint/2010/main" val="11505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Επάνω 3">
            <a:extLst>
              <a:ext uri="{FF2B5EF4-FFF2-40B4-BE49-F238E27FC236}">
                <a16:creationId xmlns:a16="http://schemas.microsoft.com/office/drawing/2014/main" id="{3923D82F-9B4C-44A3-B785-EC291FFF177E}"/>
              </a:ext>
            </a:extLst>
          </p:cNvPr>
          <p:cNvSpPr/>
          <p:nvPr/>
        </p:nvSpPr>
        <p:spPr>
          <a:xfrm>
            <a:off x="7998548" y="2057401"/>
            <a:ext cx="262647" cy="283561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43785C-3959-4D76-A9C6-5D63B885F693}"/>
              </a:ext>
            </a:extLst>
          </p:cNvPr>
          <p:cNvSpPr txBox="1">
            <a:spLocks/>
          </p:cNvSpPr>
          <p:nvPr/>
        </p:nvSpPr>
        <p:spPr>
          <a:xfrm>
            <a:off x="1572583" y="1891116"/>
            <a:ext cx="9046833" cy="296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Garamond" pitchFamily="18" charset="0"/>
              <a:buAutoNum type="arabicPeriod" startAt="2"/>
            </a:pPr>
            <a:r>
              <a:rPr lang="el-GR" sz="1800" u="sng" dirty="0">
                <a:solidFill>
                  <a:srgbClr val="FF0000"/>
                </a:solidFill>
              </a:rPr>
              <a:t>Άυλοι Πόροι:</a:t>
            </a:r>
          </a:p>
          <a:p>
            <a:pPr algn="l"/>
            <a:r>
              <a:rPr lang="el-GR" sz="1800" dirty="0"/>
              <a:t>Στον κλάδο των καλλυντικών σημαντικό είναι η </a:t>
            </a:r>
            <a:r>
              <a:rPr lang="el-GR" sz="1800" b="1" dirty="0"/>
              <a:t>καινοτομία</a:t>
            </a:r>
            <a:r>
              <a:rPr lang="el-GR" sz="1800" dirty="0"/>
              <a:t>. Για παράδειγμα, η πατέντα της  </a:t>
            </a:r>
            <a:r>
              <a:rPr lang="en-GB" sz="1800" b="1" dirty="0"/>
              <a:t>Huda Beauty </a:t>
            </a:r>
            <a:r>
              <a:rPr lang="el-GR" sz="1800" dirty="0"/>
              <a:t>με τις ψεύτικες βλεφαρίδες το 2013 οι οποίες ήταν ελαφριές για τα μάτια,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cluenty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-free</a:t>
            </a:r>
            <a:r>
              <a:rPr lang="el-GR" sz="1800" dirty="0"/>
              <a:t> και μπορούσαν να επαναχρησιμοποιηθούν </a:t>
            </a:r>
            <a:r>
              <a:rPr lang="el-GR" sz="1800" dirty="0">
                <a:solidFill>
                  <a:schemeClr val="accent1">
                    <a:lumMod val="75000"/>
                  </a:schemeClr>
                </a:solidFill>
              </a:rPr>
              <a:t>12 </a:t>
            </a:r>
            <a:r>
              <a:rPr lang="el-GR" sz="1800" dirty="0"/>
              <a:t>φορές βοήθησε πολύ στην ανάπτυξη της εταιρίες με αποτέλεσμα να γίνει ευρέως γνωστή.</a:t>
            </a:r>
          </a:p>
          <a:p>
            <a:pPr algn="l"/>
            <a:r>
              <a:rPr lang="el-GR" sz="1800" dirty="0"/>
              <a:t>Εξίσου σημαντική είναι η </a:t>
            </a:r>
            <a:r>
              <a:rPr lang="el-GR" sz="1800" b="1" dirty="0"/>
              <a:t>φήμη</a:t>
            </a:r>
            <a:r>
              <a:rPr lang="el-GR" sz="1800" dirty="0"/>
              <a:t> ανάμεσα στην εταιρεία</a:t>
            </a:r>
            <a:r>
              <a:rPr lang="el-G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1800" dirty="0"/>
              <a:t>και στους </a:t>
            </a:r>
            <a:r>
              <a:rPr lang="el-GR" sz="1800" dirty="0">
                <a:solidFill>
                  <a:schemeClr val="accent1">
                    <a:lumMod val="75000"/>
                  </a:schemeClr>
                </a:solidFill>
              </a:rPr>
              <a:t>πελάτες</a:t>
            </a:r>
            <a:r>
              <a:rPr lang="el-GR" sz="1800" dirty="0"/>
              <a:t> της αλλά και στους </a:t>
            </a:r>
            <a:r>
              <a:rPr lang="el-GR" sz="1800" dirty="0">
                <a:solidFill>
                  <a:schemeClr val="accent1">
                    <a:lumMod val="75000"/>
                  </a:schemeClr>
                </a:solidFill>
              </a:rPr>
              <a:t>προμηθευτές </a:t>
            </a:r>
            <a:r>
              <a:rPr lang="el-GR" sz="1800" dirty="0"/>
              <a:t>της. Λόγω του εύρους των παρόμοιων καλλυντικών σε πολλές διαφορετικές τιμές είναι σημαντικό να ξεχωρίζει η εταιρεία ώστε να προτιμάται.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80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A3CCFAD0-361A-4605-BFA7-E1D884EECCD9}"/>
              </a:ext>
            </a:extLst>
          </p:cNvPr>
          <p:cNvSpPr/>
          <p:nvPr/>
        </p:nvSpPr>
        <p:spPr>
          <a:xfrm>
            <a:off x="7976681" y="2057401"/>
            <a:ext cx="379379" cy="287452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C4ED0E-3126-4FB8-9A82-42A9E2680F50}"/>
              </a:ext>
            </a:extLst>
          </p:cNvPr>
          <p:cNvSpPr txBox="1">
            <a:spLocks/>
          </p:cNvSpPr>
          <p:nvPr/>
        </p:nvSpPr>
        <p:spPr>
          <a:xfrm>
            <a:off x="1583703" y="1687965"/>
            <a:ext cx="9231728" cy="378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 startAt="3"/>
            </a:pPr>
            <a:r>
              <a:rPr lang="el-GR" sz="1800" u="sng" dirty="0">
                <a:solidFill>
                  <a:srgbClr val="FF0000"/>
                </a:solidFill>
              </a:rPr>
              <a:t>Ικανότητες:</a:t>
            </a:r>
          </a:p>
          <a:p>
            <a:pPr algn="l"/>
            <a:r>
              <a:rPr lang="el-GR" sz="1800" dirty="0"/>
              <a:t>Οι ικανότητες χωρίζονται στις </a:t>
            </a:r>
            <a:r>
              <a:rPr lang="el-GR" sz="1800" b="1" dirty="0"/>
              <a:t>οριακές</a:t>
            </a:r>
            <a:r>
              <a:rPr lang="el-GR" sz="1800" dirty="0"/>
              <a:t> και στις </a:t>
            </a:r>
            <a:r>
              <a:rPr lang="el-GR" sz="1800" b="1" dirty="0"/>
              <a:t>θεμελιώδεις</a:t>
            </a:r>
            <a:r>
              <a:rPr lang="el-GR" sz="1800" dirty="0"/>
              <a:t>. Στόχος κάθε επιχείρησης είναι να δημιουργήσει θεμελιώδεις ικανότητες με τις οποίες θα έχει ένα </a:t>
            </a:r>
            <a:r>
              <a:rPr lang="el-GR" sz="1800" dirty="0">
                <a:solidFill>
                  <a:schemeClr val="accent1">
                    <a:lumMod val="75000"/>
                  </a:schemeClr>
                </a:solidFill>
              </a:rPr>
              <a:t>διατηρήσιμο ανταγωνιστικό πλεονέκτημα</a:t>
            </a:r>
            <a:r>
              <a:rPr lang="el-GR" sz="1800" dirty="0"/>
              <a:t>. 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800" dirty="0"/>
              <a:t>Οι οριακές ικανότητες είναι οι ικανότητες που μπορούν να διαθέτουν ή να μιμηθούν οι ανταγωνιστές μίας επιχείρησης.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800" dirty="0"/>
              <a:t>Οι θεμελιώδεις ικανότητες είναι οι ικανότητες που </a:t>
            </a:r>
            <a:r>
              <a:rPr lang="el-GR" sz="1800" dirty="0">
                <a:solidFill>
                  <a:schemeClr val="accent1">
                    <a:lumMod val="75000"/>
                  </a:schemeClr>
                </a:solidFill>
              </a:rPr>
              <a:t>δεν</a:t>
            </a:r>
            <a:r>
              <a:rPr lang="el-GR" sz="1800" dirty="0"/>
              <a:t> διαθέτουν οι ανταγωνιστές μια επιχείρησής. 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l-GR" sz="1800" dirty="0"/>
              <a:t>Η διαδικασία για να μπορέσει μια επιχείρηση να εξετάσει εάν οι ικανότητες είναι θεμελιώδεις λέγεται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VRIO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2"/>
                </a:solidFill>
              </a:rPr>
              <a:t>Valuable, Rare, Inimitable, Organized</a:t>
            </a:r>
            <a:r>
              <a:rPr lang="en-GB" sz="1800" dirty="0"/>
              <a:t>).</a:t>
            </a:r>
            <a:r>
              <a:rPr lang="el-GR" sz="1800" dirty="0"/>
              <a:t>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15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50D70CB0-2065-4EDF-B7BC-0BBBE8237D7E}"/>
              </a:ext>
            </a:extLst>
          </p:cNvPr>
          <p:cNvSpPr/>
          <p:nvPr/>
        </p:nvSpPr>
        <p:spPr>
          <a:xfrm>
            <a:off x="8036331" y="2057401"/>
            <a:ext cx="187081" cy="27432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Τίτλος 1">
            <a:extLst>
              <a:ext uri="{FF2B5EF4-FFF2-40B4-BE49-F238E27FC236}">
                <a16:creationId xmlns:a16="http://schemas.microsoft.com/office/drawing/2014/main" id="{E0F65A2E-2B28-4A52-96D4-816B638A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14" y="1087927"/>
            <a:ext cx="11126771" cy="803189"/>
          </a:xfrm>
        </p:spPr>
        <p:txBody>
          <a:bodyPr>
            <a:noAutofit/>
          </a:bodyPr>
          <a:lstStyle/>
          <a:p>
            <a:r>
              <a:rPr lang="el-GR" sz="3000" dirty="0"/>
              <a:t>ΟΜΟΙΟΤΗΤΕΣ ΚΑΙ ΔΙΑΦΟΡΕΣ ΑΝΑΦΟΡΙΚΑ ΜΕ ΤΙΣ ΔΡΑΣΤΗΡΙΟΤΗΤΕΣ, ΤΟ ΠΕΡΙΒΑΛΛΟΝ, ΤΗΝ ΟΡΓΑΝΩΣΗ ΚΑΙ ΤΗΝ ΣΤΡΑΤΗΓΙΚΗ ΤΩΝ ΕΠΙΧΕΙΡΗΣΕΩΝ</a:t>
            </a:r>
          </a:p>
        </p:txBody>
      </p:sp>
      <p:sp>
        <p:nvSpPr>
          <p:cNvPr id="13" name="Υπότιτλος 2">
            <a:extLst>
              <a:ext uri="{FF2B5EF4-FFF2-40B4-BE49-F238E27FC236}">
                <a16:creationId xmlns:a16="http://schemas.microsoft.com/office/drawing/2014/main" id="{BA89DD04-F770-44AD-A84F-14A6EC34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045" y="2614613"/>
            <a:ext cx="9822730" cy="4371975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l-G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Καθεμιά από τις εταιρείες έχει ένα ‘’μότο’’ που την συντροφεύει στην μέχρι τώρα πορεία της: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l-GR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 COSMETICS:</a:t>
            </a:r>
            <a:r>
              <a:rPr lang="el-G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rgbClr val="538135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‘’Δεν προσφέρω ομορφιά. Δεν μου αρέσει η ομορφιά. Και ειλικρινά, βρίσκω πράγματα που είναι όμορφα να είναι αρκετά βαρετά." 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u="sng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HUDA BEAUTY</a:t>
            </a:r>
            <a:r>
              <a:rPr lang="el-GR" u="sng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‘’Με σκληρή προσπάθεια και στήριξη από το οικογενειακό περιβάλλον επιτυγχάνεται κάθε στόχος.’’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u="sng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ESSENCE COSMETICS</a:t>
            </a:r>
            <a:r>
              <a:rPr lang="el-GR" u="sng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rgbClr val="FF33CC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‘’Η ομορφιά είναι να είσαι ο πραγματικός σου εαυτός, αυτός που ονειρεύεσαι και να διασκεδάζεις ενώ το κάνεις. Η ομορφιά έρχεται σε όλα τα χρώματα και μεγέθη, δεν χρειάζεται να είναι τόσο σοβαρή, θα πρέπει να είναι διασκεδαστική και δεν χρειάζεται να κοστίζει πολύ!’’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72453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2CA7F682-F036-4793-80C7-B3C74AC681F7}"/>
              </a:ext>
            </a:extLst>
          </p:cNvPr>
          <p:cNvSpPr/>
          <p:nvPr/>
        </p:nvSpPr>
        <p:spPr>
          <a:xfrm>
            <a:off x="7937770" y="2057400"/>
            <a:ext cx="447473" cy="295765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Θέση περιεχομένου 2">
            <a:extLst>
              <a:ext uri="{FF2B5EF4-FFF2-40B4-BE49-F238E27FC236}">
                <a16:creationId xmlns:a16="http://schemas.microsoft.com/office/drawing/2014/main" id="{C89D5C5B-A25B-459A-9195-D59EE3618C1E}"/>
              </a:ext>
            </a:extLst>
          </p:cNvPr>
          <p:cNvSpPr txBox="1">
            <a:spLocks/>
          </p:cNvSpPr>
          <p:nvPr/>
        </p:nvSpPr>
        <p:spPr>
          <a:xfrm>
            <a:off x="925986" y="844671"/>
            <a:ext cx="4176713" cy="224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u="sng" dirty="0"/>
              <a:t>Mac cosmetics:</a:t>
            </a:r>
            <a:r>
              <a:rPr lang="el-GR" sz="1800" u="sng" dirty="0"/>
              <a:t> </a:t>
            </a:r>
          </a:p>
          <a:p>
            <a:pPr algn="l"/>
            <a:endParaRPr lang="el-GR" dirty="0"/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Υποστηρίζει </a:t>
            </a:r>
            <a:r>
              <a:rPr lang="en-GB" dirty="0"/>
              <a:t>LGBTQ+ </a:t>
            </a:r>
            <a:r>
              <a:rPr lang="el-GR" dirty="0"/>
              <a:t>κοινότητα.</a:t>
            </a:r>
          </a:p>
          <a:p>
            <a:pPr algn="l">
              <a:lnSpc>
                <a:spcPts val="600"/>
              </a:lnSpc>
              <a:buClr>
                <a:schemeClr val="accent2">
                  <a:lumMod val="75000"/>
                </a:schemeClr>
              </a:buClr>
            </a:pPr>
            <a:endParaRPr lang="el-GR" dirty="0"/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Μάχεται για την παροχή βοήθειας σε άτομα με </a:t>
            </a:r>
            <a:r>
              <a:rPr lang="en-GB" dirty="0"/>
              <a:t>HIV / AIDS</a:t>
            </a:r>
            <a:r>
              <a:rPr lang="el-GR" dirty="0"/>
              <a:t>.</a:t>
            </a:r>
          </a:p>
          <a:p>
            <a:pPr algn="l">
              <a:lnSpc>
                <a:spcPts val="600"/>
              </a:lnSpc>
              <a:buClr>
                <a:schemeClr val="accent2">
                  <a:lumMod val="75000"/>
                </a:schemeClr>
              </a:buClr>
            </a:pPr>
            <a:endParaRPr lang="el-GR" dirty="0"/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Πλέον θεωρείται υπερεκτιμημένη.</a:t>
            </a:r>
            <a:endParaRPr lang="en-US" dirty="0"/>
          </a:p>
          <a:p>
            <a:endParaRPr lang="el-GR" dirty="0"/>
          </a:p>
        </p:txBody>
      </p:sp>
      <p:sp>
        <p:nvSpPr>
          <p:cNvPr id="13" name="Θέση περιεχομένου 2">
            <a:extLst>
              <a:ext uri="{FF2B5EF4-FFF2-40B4-BE49-F238E27FC236}">
                <a16:creationId xmlns:a16="http://schemas.microsoft.com/office/drawing/2014/main" id="{FCB6C1A0-F02F-4746-95CA-3B83510D3A46}"/>
              </a:ext>
            </a:extLst>
          </p:cNvPr>
          <p:cNvSpPr txBox="1">
            <a:spLocks/>
          </p:cNvSpPr>
          <p:nvPr/>
        </p:nvSpPr>
        <p:spPr>
          <a:xfrm>
            <a:off x="4007643" y="3195483"/>
            <a:ext cx="4176713" cy="34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GB" sz="1800" u="sng" dirty="0"/>
              <a:t>Huda Beauty:</a:t>
            </a:r>
            <a:r>
              <a:rPr lang="el-GR" sz="1800" u="sng" dirty="0"/>
              <a:t> </a:t>
            </a:r>
          </a:p>
          <a:p>
            <a:pPr marL="0" indent="0">
              <a:lnSpc>
                <a:spcPct val="0"/>
              </a:lnSpc>
              <a:buFont typeface="Arial" panose="020B0604020202020204" pitchFamily="34" charset="0"/>
              <a:buNone/>
            </a:pPr>
            <a:endParaRPr lang="el-GR" sz="1800" dirty="0"/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dirty="0"/>
              <a:t>Τάσσεται κατά των φυλετικών διακρίσεων.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dirty="0"/>
              <a:t>Στηρίζει το γυναικείο φύλο και δράσεις κατά των εξαναγκαστικών εκτρώσεων.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dirty="0"/>
              <a:t>Διατηρεί ενεργό το ενδιαφέρον των πελατών.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D5560E45-38C0-4988-884F-D4AF0EEA78D7}"/>
              </a:ext>
            </a:extLst>
          </p:cNvPr>
          <p:cNvSpPr txBox="1">
            <a:spLocks/>
          </p:cNvSpPr>
          <p:nvPr/>
        </p:nvSpPr>
        <p:spPr>
          <a:xfrm>
            <a:off x="7548123" y="1043977"/>
            <a:ext cx="4176713" cy="393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u="sng" dirty="0"/>
              <a:t>Essence cosmetics:</a:t>
            </a:r>
            <a:endParaRPr lang="el-GR" sz="1800" dirty="0"/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dirty="0"/>
              <a:t>Παρέχει πόρους, ευκαιρίες και καθοδήγηση σε μαθητές που έχουν ανάγκη</a:t>
            </a:r>
            <a:r>
              <a:rPr lang="en-GB" sz="1600" dirty="0"/>
              <a:t>.</a:t>
            </a:r>
            <a:endParaRPr lang="el-GR" sz="16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dirty="0"/>
              <a:t>Προσφέρει είδη ρουχισμού.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dirty="0"/>
              <a:t>Φθηνή και ποιοτική.</a:t>
            </a:r>
          </a:p>
        </p:txBody>
      </p:sp>
      <p:pic>
        <p:nvPicPr>
          <p:cNvPr id="18" name="Εικόνα 17" descr="Εικόνα που περιέχει είδη προσωπικής περιποίησης, καλλυντ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71C0F6C5-C465-4472-BBFC-CA0DD47D5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56" y="94886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805FE243-1276-45C4-89F9-5C52E0F252EF}"/>
              </a:ext>
            </a:extLst>
          </p:cNvPr>
          <p:cNvSpPr/>
          <p:nvPr/>
        </p:nvSpPr>
        <p:spPr>
          <a:xfrm>
            <a:off x="7976681" y="2057401"/>
            <a:ext cx="340468" cy="294823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Θέση περιεχομένου 2">
            <a:extLst>
              <a:ext uri="{FF2B5EF4-FFF2-40B4-BE49-F238E27FC236}">
                <a16:creationId xmlns:a16="http://schemas.microsoft.com/office/drawing/2014/main" id="{2F69C833-582C-452A-B5B8-DD1834C32DEB}"/>
              </a:ext>
            </a:extLst>
          </p:cNvPr>
          <p:cNvSpPr txBox="1">
            <a:spLocks/>
          </p:cNvSpPr>
          <p:nvPr/>
        </p:nvSpPr>
        <p:spPr>
          <a:xfrm>
            <a:off x="961820" y="144831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u="sng" dirty="0"/>
              <a:t>Mac cosmetics</a:t>
            </a:r>
            <a:r>
              <a:rPr lang="el-GR" sz="2000" u="sng" dirty="0"/>
              <a:t> και </a:t>
            </a:r>
            <a:r>
              <a:rPr lang="en-GB" sz="2000" u="sng" dirty="0"/>
              <a:t>Huda Beauty:</a:t>
            </a:r>
            <a:endParaRPr lang="el-GR" sz="2000" u="sng" dirty="0"/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l-GR" sz="1800" dirty="0"/>
              <a:t>Προσφέρουν οικονομική βοήθεια για τις ανάγκες ασθενών από τον </a:t>
            </a:r>
            <a:r>
              <a:rPr lang="en-GB" sz="1800" dirty="0"/>
              <a:t>COVID19</a:t>
            </a:r>
            <a:r>
              <a:rPr lang="el-GR" sz="1800" dirty="0"/>
              <a:t>.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13" name="Θέση περιεχομένου 2">
            <a:extLst>
              <a:ext uri="{FF2B5EF4-FFF2-40B4-BE49-F238E27FC236}">
                <a16:creationId xmlns:a16="http://schemas.microsoft.com/office/drawing/2014/main" id="{D69CC7E1-9E54-4040-B321-481B251C992A}"/>
              </a:ext>
            </a:extLst>
          </p:cNvPr>
          <p:cNvSpPr txBox="1">
            <a:spLocks/>
          </p:cNvSpPr>
          <p:nvPr/>
        </p:nvSpPr>
        <p:spPr>
          <a:xfrm>
            <a:off x="797051" y="3256721"/>
            <a:ext cx="10515600" cy="195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2000" u="sng" dirty="0"/>
              <a:t>Huda Beauty </a:t>
            </a:r>
            <a:r>
              <a:rPr lang="el-GR" sz="2000" u="sng" dirty="0"/>
              <a:t>και </a:t>
            </a:r>
            <a:r>
              <a:rPr lang="en-GB" sz="2000" u="sng" dirty="0"/>
              <a:t>Essence cosmetics:</a:t>
            </a:r>
            <a:endParaRPr lang="el-GR" sz="2000" u="sng" dirty="0"/>
          </a:p>
          <a:p>
            <a:pPr algn="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l-GR" sz="1800" dirty="0"/>
              <a:t>Φροντίζουν να παρέχουν γεύματα και χρήματα ώστε να μειωθεί το φαινόμενο της ασιτίας σε Ασία, Αφρική(για την πρώτη) και Αμερική(για την δεύτερη).</a:t>
            </a:r>
          </a:p>
          <a:p>
            <a:pPr algn="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l-GR" sz="1800" dirty="0"/>
              <a:t>Δεν γίνονται πειράματα σε ζώα.</a:t>
            </a:r>
          </a:p>
        </p:txBody>
      </p:sp>
    </p:spTree>
    <p:extLst>
      <p:ext uri="{BB962C8B-B14F-4D97-AF65-F5344CB8AC3E}">
        <p14:creationId xmlns:p14="http://schemas.microsoft.com/office/powerpoint/2010/main" val="1567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4743741-F0A5-4DB0-93DE-94E4B0C5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579" y="1356251"/>
            <a:ext cx="1596837" cy="457201"/>
          </a:xfrm>
        </p:spPr>
        <p:txBody>
          <a:bodyPr>
            <a:noAutofit/>
          </a:bodyPr>
          <a:lstStyle/>
          <a:p>
            <a:r>
              <a:rPr lang="el-GR" sz="2000" dirty="0"/>
              <a:t>ΕΠΙΛΟΓΟΣ</a:t>
            </a:r>
          </a:p>
        </p:txBody>
      </p:sp>
      <p:sp>
        <p:nvSpPr>
          <p:cNvPr id="7" name="Θέση κειμένου 3">
            <a:extLst>
              <a:ext uri="{FF2B5EF4-FFF2-40B4-BE49-F238E27FC236}">
                <a16:creationId xmlns:a16="http://schemas.microsoft.com/office/drawing/2014/main" id="{C3E1C512-5D5A-47B4-8815-BB89AE6D5430}"/>
              </a:ext>
            </a:extLst>
          </p:cNvPr>
          <p:cNvSpPr txBox="1">
            <a:spLocks/>
          </p:cNvSpPr>
          <p:nvPr/>
        </p:nvSpPr>
        <p:spPr>
          <a:xfrm>
            <a:off x="1668827" y="1934027"/>
            <a:ext cx="8854339" cy="311052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dirty="0">
                <a:cs typeface="Arial" panose="020B0604020202020204" pitchFamily="34" charset="0"/>
              </a:rPr>
              <a:t>    </a:t>
            </a:r>
            <a:r>
              <a:rPr lang="en-GB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Η πρόταση που έχουμε να κάνουμε για την μελλοντική πορεία του κλάδου, είναι</a:t>
            </a:r>
            <a:r>
              <a:rPr lang="en-GB" sz="1600" dirty="0">
                <a:cs typeface="Arial" panose="020B0604020202020204" pitchFamily="34" charset="0"/>
              </a:rPr>
              <a:t>  </a:t>
            </a:r>
            <a:r>
              <a:rPr lang="el-GR" sz="1600" dirty="0">
                <a:cs typeface="Arial" panose="020B0604020202020204" pitchFamily="34" charset="0"/>
              </a:rPr>
              <a:t>να </a:t>
            </a:r>
            <a:r>
              <a:rPr lang="en-GB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καταλήξουν όλες οι εταιρείες που τον αποτελούν,</a:t>
            </a:r>
            <a:r>
              <a:rPr lang="en-GB" sz="1600" dirty="0">
                <a:cs typeface="Arial" panose="020B0604020202020204" pitchFamily="34" charset="0"/>
              </a:rPr>
              <a:t> </a:t>
            </a:r>
            <a:r>
              <a:rPr lang="el-GR" sz="1600" dirty="0">
                <a:cs typeface="Arial" panose="020B0604020202020204" pitchFamily="34" charset="0"/>
              </a:rPr>
              <a:t>να είναι </a:t>
            </a:r>
            <a:r>
              <a:rPr lang="en-US" sz="1600" dirty="0">
                <a:cs typeface="Arial" panose="020B0604020202020204" pitchFamily="34" charset="0"/>
              </a:rPr>
              <a:t>cruelty free</a:t>
            </a:r>
            <a:r>
              <a:rPr lang="el-GR" sz="1600" dirty="0">
                <a:cs typeface="Arial" panose="020B0604020202020204" pitchFamily="34" charset="0"/>
              </a:rPr>
              <a:t>! </a:t>
            </a:r>
            <a:r>
              <a:rPr lang="el-GR" sz="1600" dirty="0"/>
              <a:t>Ελπίζουμε να φτάσει η ήμερα όπου κανένα ζώο δεν θα κακοποιείται, και  οι εταιρείες καλλυντικών θα συνειδητοποιήσουν πως στην ζυγαριά της ηθικής και της ανθρωπιάς, η ζωή ενός αθώου ζώου υπερισχύει του χρηματικού κέρδους. </a:t>
            </a:r>
            <a:r>
              <a:rPr lang="el-GR" dirty="0"/>
              <a:t> </a:t>
            </a:r>
            <a:endParaRPr lang="en-GB" sz="1600" dirty="0">
              <a:cs typeface="Arial" panose="020B06040202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     Το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link 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που παραθέτουμε ,οδηγεί στο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site </a:t>
            </a:r>
            <a:r>
              <a:rPr lang="el-GR" sz="1600" b="0" i="0" u="none" strike="noStrike">
                <a:solidFill>
                  <a:srgbClr val="000000"/>
                </a:solidFill>
                <a:effectLst/>
              </a:rPr>
              <a:t>της</a:t>
            </a:r>
            <a:r>
              <a:rPr lang="en-US" sz="1600" b="0" i="0" u="none" strike="noStrike">
                <a:solidFill>
                  <a:srgbClr val="000000"/>
                </a:solidFill>
                <a:effectLst/>
              </a:rPr>
              <a:t>  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                                                    </a:t>
            </a:r>
            <a:r>
              <a:rPr lang="en-US" sz="1600" dirty="0">
                <a:solidFill>
                  <a:srgbClr val="000000"/>
                </a:solidFill>
              </a:rPr>
              <a:t>H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umane Society International,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 μιας οργάνωσης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                                                                     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που ασχολείται με την προστασία των ζώων.                                                                             Στο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site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 έχουν ανεβάσει ένα συγκινητικό βίντεο                                                            ,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σχετικό με την κακοποίηση των ζώων και τα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cruelty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                                            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free 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προϊόντα.</a:t>
            </a:r>
            <a:endParaRPr lang="el-GR" sz="1600" dirty="0"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561DB-FE03-436E-A44B-BBFD62BBC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06" y="3390466"/>
            <a:ext cx="3708060" cy="1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54329-C389-4366-B0CA-A9302D82221C}"/>
              </a:ext>
            </a:extLst>
          </p:cNvPr>
          <p:cNvSpPr txBox="1"/>
          <p:nvPr/>
        </p:nvSpPr>
        <p:spPr>
          <a:xfrm>
            <a:off x="1818402" y="4814496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https://www.hsi</a:t>
            </a:r>
            <a:r>
              <a:rPr lang="el-GR" sz="1600" dirty="0">
                <a:solidFill>
                  <a:srgbClr val="000000"/>
                </a:solidFill>
              </a:rPr>
              <a:t>.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org/</a:t>
            </a:r>
            <a:r>
              <a:rPr lang="en-US" sz="1600" b="0" i="0" dirty="0">
                <a:solidFill>
                  <a:srgbClr val="000000"/>
                </a:solidFill>
                <a:effectLst/>
                <a:hlinkClick r:id="rId3"/>
              </a:rPr>
              <a:t>saveralphmovie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/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213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Τίτλος 1">
            <a:extLst>
              <a:ext uri="{FF2B5EF4-FFF2-40B4-BE49-F238E27FC236}">
                <a16:creationId xmlns:a16="http://schemas.microsoft.com/office/drawing/2014/main" id="{C7BE1176-300C-44C8-A254-BF5BE0D5E0B5}"/>
              </a:ext>
            </a:extLst>
          </p:cNvPr>
          <p:cNvSpPr txBox="1">
            <a:spLocks/>
          </p:cNvSpPr>
          <p:nvPr/>
        </p:nvSpPr>
        <p:spPr>
          <a:xfrm>
            <a:off x="632107" y="1237239"/>
            <a:ext cx="10445200" cy="1414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l-G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Ανάλυση και παρουσίαση του κλάδου των </a:t>
            </a:r>
            <a:r>
              <a:rPr lang="el-G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καλλιντικών</a:t>
            </a:r>
            <a:r>
              <a:rPr lang="el-G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(με έμφαση στις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MAC COSMETICS, HUDA BEAUTY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και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ESSENCE COSMETICS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6EA87-CEF5-4E21-984B-A057C6AA7F3C}"/>
              </a:ext>
            </a:extLst>
          </p:cNvPr>
          <p:cNvSpPr txBox="1"/>
          <p:nvPr/>
        </p:nvSpPr>
        <p:spPr>
          <a:xfrm>
            <a:off x="5424698" y="727359"/>
            <a:ext cx="142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ΕΙΣΑΓΩΓΗ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A8259-C608-4F50-9BE3-A5BA6CE8D3AC}"/>
              </a:ext>
            </a:extLst>
          </p:cNvPr>
          <p:cNvSpPr txBox="1"/>
          <p:nvPr/>
        </p:nvSpPr>
        <p:spPr>
          <a:xfrm>
            <a:off x="1012371" y="2651757"/>
            <a:ext cx="10229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Η κατασκευή καλλυντικών κυριαρχείται από μικρό αριθμό πολυεθνικών εταιρειών που προέρχονταν από τις αρχές του 20ού αιώνα, αλλά η διανομή και η πώληση καλλυντικών κατανέμεται σε ένα ευρύ φάσμα επιχειρήσεων. Οι μεγαλύτερες εταιρείες καλλυντικών στον κόσμο είναι οι </a:t>
            </a:r>
            <a:r>
              <a:rPr lang="el-GR" dirty="0" err="1"/>
              <a:t>L'Oréal</a:t>
            </a:r>
            <a:r>
              <a:rPr lang="el-GR" dirty="0"/>
              <a:t>, Procter &amp; Gamble, Unilever, </a:t>
            </a:r>
            <a:r>
              <a:rPr lang="el-GR" dirty="0" err="1"/>
              <a:t>Shiseido</a:t>
            </a:r>
            <a:r>
              <a:rPr lang="el-GR" dirty="0"/>
              <a:t> και </a:t>
            </a:r>
            <a:r>
              <a:rPr lang="el-GR" dirty="0" err="1"/>
              <a:t>Estée</a:t>
            </a:r>
            <a:r>
              <a:rPr lang="el-GR" dirty="0"/>
              <a:t> </a:t>
            </a:r>
            <a:r>
              <a:rPr lang="el-GR" dirty="0" err="1"/>
              <a:t>Lauder</a:t>
            </a:r>
            <a:r>
              <a:rPr lang="el-GR" dirty="0"/>
              <a:t>.</a:t>
            </a: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Η παγκόσμια βιομηχανία καλλυντικών και αρωμάτων πραγματοποιεί επί του παρόντος εκτιμώμενο ετήσιο κύκλο εργασιών 170 δισεκατομμυρίων δολαρίων ΗΠΑ (σύμφωνα με την </a:t>
            </a:r>
            <a:r>
              <a:rPr lang="el-GR" dirty="0" err="1"/>
              <a:t>Eurostaf</a:t>
            </a:r>
            <a:r>
              <a:rPr lang="el-GR" dirty="0"/>
              <a:t> - Μάιος 2007). Η Ευρώπη είναι η κορυφαία αγορά, που αντιπροσωπεύει περίπου 63 δισεκατομμύρια ευρώ, ενώ οι πωλήσεις στη Γαλλία ανήλθαν σε 6,5 δισεκατομμύρια ευρώ το 2006, σύμφωνα με το FIPAR (</a:t>
            </a:r>
            <a:r>
              <a:rPr lang="el-GR" dirty="0" err="1"/>
              <a:t>Fédération</a:t>
            </a:r>
            <a:r>
              <a:rPr lang="el-GR" dirty="0"/>
              <a:t> des </a:t>
            </a:r>
            <a:r>
              <a:rPr lang="el-GR" dirty="0" err="1"/>
              <a:t>Industries</a:t>
            </a:r>
            <a:r>
              <a:rPr lang="el-GR" dirty="0"/>
              <a:t> de </a:t>
            </a:r>
            <a:r>
              <a:rPr lang="el-GR" dirty="0" err="1"/>
              <a:t>la</a:t>
            </a:r>
            <a:r>
              <a:rPr lang="el-GR" dirty="0"/>
              <a:t> </a:t>
            </a:r>
            <a:r>
              <a:rPr lang="el-GR" dirty="0" err="1"/>
              <a:t>Parfumerie</a:t>
            </a:r>
            <a:r>
              <a:rPr lang="el-GR" dirty="0"/>
              <a:t> - η γαλλική ομοσπονδία για τη βιομηχανία αρωμάτων)</a:t>
            </a:r>
            <a:r>
              <a:rPr lang="en-GB" dirty="0"/>
              <a:t>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257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BBF550C9-DAB0-4FF8-B46B-1EF2F87B479C}"/>
              </a:ext>
            </a:extLst>
          </p:cNvPr>
          <p:cNvSpPr/>
          <p:nvPr/>
        </p:nvSpPr>
        <p:spPr>
          <a:xfrm>
            <a:off x="7833674" y="1809946"/>
            <a:ext cx="669303" cy="36953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Τίτλος 1">
            <a:extLst>
              <a:ext uri="{FF2B5EF4-FFF2-40B4-BE49-F238E27FC236}">
                <a16:creationId xmlns:a16="http://schemas.microsoft.com/office/drawing/2014/main" id="{993E8D30-0180-4A3F-8A11-1B2E7F3A67AD}"/>
              </a:ext>
            </a:extLst>
          </p:cNvPr>
          <p:cNvSpPr txBox="1">
            <a:spLocks/>
          </p:cNvSpPr>
          <p:nvPr/>
        </p:nvSpPr>
        <p:spPr>
          <a:xfrm>
            <a:off x="1601215" y="736535"/>
            <a:ext cx="8150088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l-GR" sz="3200" dirty="0">
                <a:solidFill>
                  <a:schemeClr val="bg1"/>
                </a:solidFill>
              </a:rPr>
              <a:t>     </a:t>
            </a:r>
            <a:r>
              <a:rPr lang="el-GR" sz="3200" dirty="0" err="1">
                <a:solidFill>
                  <a:schemeClr val="tx1"/>
                </a:solidFill>
              </a:rPr>
              <a:t>ΑντικειμενικΟς</a:t>
            </a:r>
            <a:r>
              <a:rPr lang="el-GR" sz="3200" dirty="0">
                <a:solidFill>
                  <a:schemeClr val="tx1"/>
                </a:solidFill>
              </a:rPr>
              <a:t> </a:t>
            </a:r>
            <a:r>
              <a:rPr lang="el-GR" sz="3200" dirty="0" err="1">
                <a:solidFill>
                  <a:schemeClr val="tx1"/>
                </a:solidFill>
              </a:rPr>
              <a:t>σκοπΟς</a:t>
            </a:r>
            <a:r>
              <a:rPr lang="el-GR" sz="3200" dirty="0">
                <a:solidFill>
                  <a:schemeClr val="tx1"/>
                </a:solidFill>
              </a:rPr>
              <a:t> </a:t>
            </a:r>
            <a:r>
              <a:rPr lang="el-GR" sz="3200" dirty="0" err="1">
                <a:solidFill>
                  <a:schemeClr val="tx1"/>
                </a:solidFill>
              </a:rPr>
              <a:t>εργασΙας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A0E06175-42E4-457C-A95A-57F8C0B43CEA}"/>
              </a:ext>
            </a:extLst>
          </p:cNvPr>
          <p:cNvSpPr txBox="1">
            <a:spLocks/>
          </p:cNvSpPr>
          <p:nvPr/>
        </p:nvSpPr>
        <p:spPr>
          <a:xfrm>
            <a:off x="1857456" y="222020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400" dirty="0"/>
              <a:t>Μελέτη εξωτερικού περιβάλλοντος του κλάδου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400" dirty="0"/>
              <a:t>Μελέτη εσωτερικού περιβάλλοντος των τριών επιχειρήσεων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400" dirty="0"/>
              <a:t>Προτάσεις για μελλοντική πορεία του κλάδου</a:t>
            </a:r>
          </a:p>
        </p:txBody>
      </p:sp>
    </p:spTree>
    <p:extLst>
      <p:ext uri="{BB962C8B-B14F-4D97-AF65-F5344CB8AC3E}">
        <p14:creationId xmlns:p14="http://schemas.microsoft.com/office/powerpoint/2010/main" val="28032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8B79B298-1527-419E-89A6-911C8907C679}"/>
              </a:ext>
            </a:extLst>
          </p:cNvPr>
          <p:cNvSpPr/>
          <p:nvPr/>
        </p:nvSpPr>
        <p:spPr>
          <a:xfrm>
            <a:off x="7956223" y="1923068"/>
            <a:ext cx="329938" cy="287753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Τίτλος 1">
            <a:extLst>
              <a:ext uri="{FF2B5EF4-FFF2-40B4-BE49-F238E27FC236}">
                <a16:creationId xmlns:a16="http://schemas.microsoft.com/office/drawing/2014/main" id="{0F3544A7-9399-417C-92F4-683AD7949CC9}"/>
              </a:ext>
            </a:extLst>
          </p:cNvPr>
          <p:cNvSpPr txBox="1">
            <a:spLocks/>
          </p:cNvSpPr>
          <p:nvPr/>
        </p:nvSpPr>
        <p:spPr>
          <a:xfrm>
            <a:off x="396290" y="993375"/>
            <a:ext cx="4232894" cy="48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l-GR" sz="3000" dirty="0" err="1">
                <a:solidFill>
                  <a:schemeClr val="tx1"/>
                </a:solidFill>
                <a:cs typeface="Calibri" panose="020F0502020204030204" pitchFamily="34" charset="0"/>
              </a:rPr>
              <a:t>ΤΑσεις</a:t>
            </a:r>
            <a:r>
              <a:rPr lang="el-GR" sz="3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l-GR" sz="3000" dirty="0" err="1">
                <a:solidFill>
                  <a:schemeClr val="tx1"/>
                </a:solidFill>
                <a:cs typeface="Calibri" panose="020F0502020204030204" pitchFamily="34" charset="0"/>
              </a:rPr>
              <a:t>κλΑδου</a:t>
            </a:r>
            <a:endParaRPr lang="el-GR" sz="3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" name="Υπότιτλος 2">
            <a:extLst>
              <a:ext uri="{FF2B5EF4-FFF2-40B4-BE49-F238E27FC236}">
                <a16:creationId xmlns:a16="http://schemas.microsoft.com/office/drawing/2014/main" id="{BB23A4F7-FE14-47AE-8C55-E0FF44DCF632}"/>
              </a:ext>
            </a:extLst>
          </p:cNvPr>
          <p:cNvSpPr txBox="1">
            <a:spLocks/>
          </p:cNvSpPr>
          <p:nvPr/>
        </p:nvSpPr>
        <p:spPr>
          <a:xfrm>
            <a:off x="1035495" y="2212145"/>
            <a:ext cx="4296860" cy="390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εξειδίκευση των καλλυντικών προϊόντων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Times New Roman" panose="02020603050405020304" pitchFamily="18" charset="0"/>
              </a:rPr>
              <a:t>φυτικά και φαρμακευτικά καλλυντικά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Times New Roman" panose="02020603050405020304" pitchFamily="18" charset="0"/>
              </a:rPr>
              <a:t>εδραίωση των ηλεκτρονικών αγορών 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Times New Roman" panose="02020603050405020304" pitchFamily="18" charset="0"/>
              </a:rPr>
              <a:t>νέα σειρά καλλυντικών αποκλειστικά για άνδρες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Times New Roman" panose="02020603050405020304" pitchFamily="18" charset="0"/>
              </a:rPr>
              <a:t>τάση  για συγχωνεύσεις και  εξαγορές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Θέση κειμένου 5">
            <a:extLst>
              <a:ext uri="{FF2B5EF4-FFF2-40B4-BE49-F238E27FC236}">
                <a16:creationId xmlns:a16="http://schemas.microsoft.com/office/drawing/2014/main" id="{A73369B2-751F-4AF7-9E87-B7675BC3893A}"/>
              </a:ext>
            </a:extLst>
          </p:cNvPr>
          <p:cNvSpPr txBox="1">
            <a:spLocks/>
          </p:cNvSpPr>
          <p:nvPr/>
        </p:nvSpPr>
        <p:spPr>
          <a:xfrm>
            <a:off x="6249282" y="956115"/>
            <a:ext cx="5546428" cy="98066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3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ΠΕΝΤΕ ΚΑΤΗΓΟΡΙΕΣ ΚΑΛΛΥΝΤΙΚΩΝ</a:t>
            </a:r>
          </a:p>
        </p:txBody>
      </p:sp>
      <p:sp>
        <p:nvSpPr>
          <p:cNvPr id="17" name="Θέση κειμένου 8">
            <a:extLst>
              <a:ext uri="{FF2B5EF4-FFF2-40B4-BE49-F238E27FC236}">
                <a16:creationId xmlns:a16="http://schemas.microsoft.com/office/drawing/2014/main" id="{E016077E-7D4C-49C7-8F09-0A5E4899CAFB}"/>
              </a:ext>
            </a:extLst>
          </p:cNvPr>
          <p:cNvSpPr txBox="1">
            <a:spLocks/>
          </p:cNvSpPr>
          <p:nvPr/>
        </p:nvSpPr>
        <p:spPr>
          <a:xfrm>
            <a:off x="7002864" y="2330365"/>
            <a:ext cx="4039264" cy="392927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  Περιποίηση σώματος και            προσώπου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  Περιποίηση μαλλιών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  Προϊόντα υγιεινής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  Μακιγιάζ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  Αρώματα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671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EE6D573B-D626-4CDC-A26F-8D22234EAA9C}"/>
              </a:ext>
            </a:extLst>
          </p:cNvPr>
          <p:cNvSpPr/>
          <p:nvPr/>
        </p:nvSpPr>
        <p:spPr>
          <a:xfrm>
            <a:off x="7880808" y="2057401"/>
            <a:ext cx="546755" cy="28351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Τίτλος 10">
            <a:extLst>
              <a:ext uri="{FF2B5EF4-FFF2-40B4-BE49-F238E27FC236}">
                <a16:creationId xmlns:a16="http://schemas.microsoft.com/office/drawing/2014/main" id="{12CF6D55-D181-4C62-9147-40349278647C}"/>
              </a:ext>
            </a:extLst>
          </p:cNvPr>
          <p:cNvSpPr txBox="1">
            <a:spLocks/>
          </p:cNvSpPr>
          <p:nvPr/>
        </p:nvSpPr>
        <p:spPr>
          <a:xfrm>
            <a:off x="1393638" y="437875"/>
            <a:ext cx="9404723" cy="169258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l-GR" sz="3000" dirty="0" err="1">
                <a:solidFill>
                  <a:schemeClr val="tx1"/>
                </a:solidFill>
              </a:rPr>
              <a:t>ΚυριΟτερες</a:t>
            </a:r>
            <a:r>
              <a:rPr lang="el-GR" sz="3000" dirty="0">
                <a:solidFill>
                  <a:schemeClr val="tx1"/>
                </a:solidFill>
              </a:rPr>
              <a:t> </a:t>
            </a:r>
            <a:r>
              <a:rPr lang="el-GR" sz="3000" dirty="0" err="1">
                <a:solidFill>
                  <a:schemeClr val="tx1"/>
                </a:solidFill>
              </a:rPr>
              <a:t>εταιρεΙες</a:t>
            </a:r>
            <a:r>
              <a:rPr lang="el-GR" sz="3000" dirty="0">
                <a:solidFill>
                  <a:schemeClr val="tx1"/>
                </a:solidFill>
              </a:rPr>
              <a:t> </a:t>
            </a:r>
            <a:r>
              <a:rPr lang="el-GR" sz="3000" dirty="0" err="1">
                <a:solidFill>
                  <a:schemeClr val="tx1"/>
                </a:solidFill>
              </a:rPr>
              <a:t>καλλυντικΩν</a:t>
            </a:r>
            <a:r>
              <a:rPr lang="el-GR" sz="3000" dirty="0">
                <a:solidFill>
                  <a:schemeClr val="tx1"/>
                </a:solidFill>
              </a:rPr>
              <a:t> στην </a:t>
            </a:r>
            <a:r>
              <a:rPr lang="el-GR" sz="3000" dirty="0" err="1">
                <a:solidFill>
                  <a:schemeClr val="tx1"/>
                </a:solidFill>
              </a:rPr>
              <a:t>ΕλλΑδα</a:t>
            </a:r>
            <a:endParaRPr lang="el-GR" sz="3000" dirty="0">
              <a:solidFill>
                <a:schemeClr val="tx1"/>
              </a:solidFill>
            </a:endParaRPr>
          </a:p>
        </p:txBody>
      </p:sp>
      <p:sp>
        <p:nvSpPr>
          <p:cNvPr id="13" name="Θέση περιεχομένου 11">
            <a:extLst>
              <a:ext uri="{FF2B5EF4-FFF2-40B4-BE49-F238E27FC236}">
                <a16:creationId xmlns:a16="http://schemas.microsoft.com/office/drawing/2014/main" id="{E7B852BC-F4B6-4864-8FF3-F71069DAF319}"/>
              </a:ext>
            </a:extLst>
          </p:cNvPr>
          <p:cNvSpPr txBox="1">
            <a:spLocks/>
          </p:cNvSpPr>
          <p:nvPr/>
        </p:nvSpPr>
        <p:spPr>
          <a:xfrm>
            <a:off x="3425686" y="2246977"/>
            <a:ext cx="5340626" cy="3321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ΣΑΡΑΝΤΗΣ, ΓΡ. Α.Β.Ε.Ε.</a:t>
            </a:r>
          </a:p>
          <a:p>
            <a:pPr marL="342900" indent="-34290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ΚΟΡΡΕΣ ΦΥΣΙΚΑ ΠΡΟΙΟΝΤΑ Α.Ε.</a:t>
            </a:r>
          </a:p>
          <a:p>
            <a:pPr marL="342900" indent="-34290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APIVITA 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ΕΛΛΕΝΙΚΑ Α.Ε.</a:t>
            </a:r>
          </a:p>
          <a:p>
            <a:pPr marL="342900" indent="-34290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FREZYDERM 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85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3F5790B4-4109-476E-951B-19CF0A14E195}"/>
              </a:ext>
            </a:extLst>
          </p:cNvPr>
          <p:cNvSpPr/>
          <p:nvPr/>
        </p:nvSpPr>
        <p:spPr>
          <a:xfrm>
            <a:off x="7871381" y="1989056"/>
            <a:ext cx="641023" cy="307313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Τίτλος 1">
            <a:extLst>
              <a:ext uri="{FF2B5EF4-FFF2-40B4-BE49-F238E27FC236}">
                <a16:creationId xmlns:a16="http://schemas.microsoft.com/office/drawing/2014/main" id="{D56E7492-B209-4E2F-BF9A-6C1764BAFB95}"/>
              </a:ext>
            </a:extLst>
          </p:cNvPr>
          <p:cNvSpPr>
            <a:spLocks noGrp="1"/>
          </p:cNvSpPr>
          <p:nvPr/>
        </p:nvSpPr>
        <p:spPr>
          <a:xfrm>
            <a:off x="1608842" y="579201"/>
            <a:ext cx="9144000" cy="119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ΑΝΑΛΥΣΗ ΕΞΩΤΕΡΙΚΟΥ ΠΕΡΙΒΑΛΛΟΝΤΟΣ ΤΟΥ ΚΛΑΔΟΥ</a:t>
            </a:r>
            <a:endParaRPr lang="el-GR" sz="3000" dirty="0"/>
          </a:p>
        </p:txBody>
      </p:sp>
      <p:sp>
        <p:nvSpPr>
          <p:cNvPr id="13" name="Υπότιτλος 2">
            <a:extLst>
              <a:ext uri="{FF2B5EF4-FFF2-40B4-BE49-F238E27FC236}">
                <a16:creationId xmlns:a16="http://schemas.microsoft.com/office/drawing/2014/main" id="{BA73B785-4299-436F-80A3-356CE3717D2E}"/>
              </a:ext>
            </a:extLst>
          </p:cNvPr>
          <p:cNvSpPr>
            <a:spLocks noGrp="1"/>
          </p:cNvSpPr>
          <p:nvPr/>
        </p:nvSpPr>
        <p:spPr>
          <a:xfrm>
            <a:off x="3178529" y="1282842"/>
            <a:ext cx="6988403" cy="893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Ανάλυση γενικού περιβάλλοντος (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PESTEL)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l-G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Θέση περιεχομένου 2">
            <a:extLst>
              <a:ext uri="{FF2B5EF4-FFF2-40B4-BE49-F238E27FC236}">
                <a16:creationId xmlns:a16="http://schemas.microsoft.com/office/drawing/2014/main" id="{BE33D714-26FC-40EC-8C31-0CE6697AE9DC}"/>
              </a:ext>
            </a:extLst>
          </p:cNvPr>
          <p:cNvSpPr txBox="1">
            <a:spLocks/>
          </p:cNvSpPr>
          <p:nvPr/>
        </p:nvSpPr>
        <p:spPr>
          <a:xfrm>
            <a:off x="2048359" y="1970203"/>
            <a:ext cx="3565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800" u="sng" dirty="0">
                <a:ea typeface="Calibri" panose="020F0502020204030204" pitchFamily="34" charset="0"/>
                <a:cs typeface="Times New Roman" panose="02020603050405020304" pitchFamily="18" charset="0"/>
              </a:rPr>
              <a:t>Νομικό - Πολιτικό περιβάλλον (</a:t>
            </a:r>
            <a:r>
              <a:rPr lang="en-US" sz="1800" u="sng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l-GR" sz="1800" u="sng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u="sng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1800" u="sng" dirty="0"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endParaRPr lang="el-GR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Αφορά τους νόμους , τις ενέργειες των κυβερνήσεων και τις πολιτικές συνθήκες που επικρατούν σε μια χώρα/Ε.Ε </a:t>
            </a:r>
            <a:r>
              <a:rPr lang="el-GR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κτλ</a:t>
            </a:r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 , όπως:</a:t>
            </a:r>
          </a:p>
          <a:p>
            <a:pPr algn="l"/>
            <a:endParaRPr lang="el-G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Πολιτική σταθερότητα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Κανονισμούς εξωτερικού εμπορίου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Νόμοι χώρας/Ε.Ε </a:t>
            </a:r>
            <a:r>
              <a:rPr lang="el-GR" dirty="0" err="1">
                <a:ea typeface="Calibri" panose="020F0502020204030204" pitchFamily="34" charset="0"/>
                <a:cs typeface="Times New Roman" panose="02020603050405020304" pitchFamily="18" charset="0"/>
              </a:rPr>
              <a:t>κτλ</a:t>
            </a:r>
            <a:endParaRPr lang="el-G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Πολιτικές προσεγγίσεις και μακροπρόθεσμους στόχους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Διατάξεις τιμολόγησης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Φορολογία </a:t>
            </a:r>
            <a:r>
              <a:rPr lang="el-GR" dirty="0" err="1">
                <a:ea typeface="Calibri" panose="020F0502020204030204" pitchFamily="34" charset="0"/>
                <a:cs typeface="Times New Roman" panose="02020603050405020304" pitchFamily="18" charset="0"/>
              </a:rPr>
              <a:t>κλπ</a:t>
            </a:r>
            <a:endParaRPr lang="el-G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Θέση περιεχομένου 3">
            <a:extLst>
              <a:ext uri="{FF2B5EF4-FFF2-40B4-BE49-F238E27FC236}">
                <a16:creationId xmlns:a16="http://schemas.microsoft.com/office/drawing/2014/main" id="{B3E6529D-A2D7-4237-A140-8A6922013EA4}"/>
              </a:ext>
            </a:extLst>
          </p:cNvPr>
          <p:cNvSpPr txBox="1">
            <a:spLocks/>
          </p:cNvSpPr>
          <p:nvPr/>
        </p:nvSpPr>
        <p:spPr>
          <a:xfrm>
            <a:off x="7268750" y="2167843"/>
            <a:ext cx="3832935" cy="441851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l-GR" u="sng" dirty="0">
                <a:ea typeface="Calibri" panose="020F0502020204030204" pitchFamily="34" charset="0"/>
                <a:cs typeface="Times New Roman" panose="02020603050405020304" pitchFamily="18" charset="0"/>
              </a:rPr>
              <a:t>Οικονομικό περιβάλλον (E):</a:t>
            </a:r>
          </a:p>
          <a:p>
            <a:pPr marL="0" indent="0">
              <a:buFont typeface="Garamond" pitchFamily="18" charset="0"/>
              <a:buNone/>
            </a:pPr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Περιλαμβάνει όλους τους παράγοντες  που επηρεάζουν οικονομικά την βιομηχανία των καλλυντικών, όπως: </a:t>
            </a:r>
          </a:p>
          <a:p>
            <a:pPr marL="0" indent="0">
              <a:buFont typeface="Garamond" pitchFamily="18" charset="0"/>
              <a:buNone/>
            </a:pPr>
            <a:endParaRPr lang="el-G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Φορολογικός συντελεστής</a:t>
            </a: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Συναλλαγματική ισοτιμία</a:t>
            </a: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Πληθωρισμός</a:t>
            </a: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Επίπεδο ανεργίας</a:t>
            </a: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Εργασία</a:t>
            </a: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Ζήτηση / προσφορά</a:t>
            </a: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Μισθοί</a:t>
            </a:r>
          </a:p>
          <a:p>
            <a:pPr>
              <a:lnSpc>
                <a:spcPct val="7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a typeface="Calibri" panose="020F0502020204030204" pitchFamily="34" charset="0"/>
                <a:cs typeface="Times New Roman" panose="02020603050405020304" pitchFamily="18" charset="0"/>
              </a:rPr>
              <a:t>Ύφεση</a:t>
            </a:r>
          </a:p>
          <a:p>
            <a:endParaRPr lang="el-G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010B46EB-907D-45FD-93BE-07367F8CB23E}"/>
              </a:ext>
            </a:extLst>
          </p:cNvPr>
          <p:cNvSpPr/>
          <p:nvPr/>
        </p:nvSpPr>
        <p:spPr>
          <a:xfrm>
            <a:off x="8035047" y="1974715"/>
            <a:ext cx="175098" cy="29085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DAAE5-2565-49C5-8CFE-286E49FDD422}"/>
              </a:ext>
            </a:extLst>
          </p:cNvPr>
          <p:cNvSpPr txBox="1"/>
          <p:nvPr/>
        </p:nvSpPr>
        <p:spPr>
          <a:xfrm>
            <a:off x="1004079" y="1126530"/>
            <a:ext cx="3565863" cy="382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Κοινωνικό-Πολιτιστικό περιβάλλον (S):</a:t>
            </a:r>
          </a:p>
          <a:p>
            <a:endParaRPr lang="el-GR" sz="18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Δ</a:t>
            </a:r>
            <a:r>
              <a:rPr lang="el-G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είχνει ενδιαφέρον στη στάση των καταναλωτών, τις τάσεις και τις αλλαγές στον τρόπο ζωής</a:t>
            </a:r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, όπως:</a:t>
            </a:r>
          </a:p>
          <a:p>
            <a:endParaRPr lang="el-G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Καταναλωτικές συνήθειες</a:t>
            </a:r>
          </a:p>
          <a:p>
            <a:pPr marL="285750" lvl="0" indent="-285750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Τρόπο ζωής</a:t>
            </a:r>
          </a:p>
          <a:p>
            <a:pPr marL="285750" lvl="0" indent="-285750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Ηθική</a:t>
            </a:r>
            <a:endParaRPr lang="el-G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Φύλο  </a:t>
            </a:r>
            <a:endParaRPr lang="el-G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Ηλικία</a:t>
            </a:r>
            <a:endParaRPr lang="el-G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Πρότυπα κοινωνίας</a:t>
            </a:r>
          </a:p>
          <a:p>
            <a:r>
              <a:rPr lang="el-G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l-GR" sz="1400" dirty="0"/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55DAD382-1358-46A1-8A18-14BEF9A18DA5}"/>
              </a:ext>
            </a:extLst>
          </p:cNvPr>
          <p:cNvSpPr txBox="1">
            <a:spLocks/>
          </p:cNvSpPr>
          <p:nvPr/>
        </p:nvSpPr>
        <p:spPr>
          <a:xfrm>
            <a:off x="4209698" y="3069984"/>
            <a:ext cx="37285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800" u="sng" dirty="0">
                <a:ea typeface="Calibri" panose="020F0502020204030204" pitchFamily="34" charset="0"/>
                <a:cs typeface="Times New Roman" panose="02020603050405020304" pitchFamily="18" charset="0"/>
              </a:rPr>
              <a:t>Τεχνολογικό περιβάλλον (T):</a:t>
            </a:r>
          </a:p>
          <a:p>
            <a:pPr algn="l"/>
            <a:endParaRPr lang="el-GR" sz="18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l-GR" sz="1400" dirty="0"/>
              <a:t>Αφορά </a:t>
            </a:r>
            <a:r>
              <a:rPr lang="el-GR" sz="1400" dirty="0">
                <a:cs typeface="Times New Roman" panose="02020603050405020304" pitchFamily="18" charset="0"/>
              </a:rPr>
              <a:t>τ</a:t>
            </a:r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ις τάσεις και τις τεχνολογικές συνθήκες, για παράδειγμα:</a:t>
            </a:r>
          </a:p>
          <a:p>
            <a:pPr algn="l"/>
            <a:endParaRPr lang="el-G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Βαθμός κατανόησης και χρήσης τεχνολογίας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Δημιουργία νέων προϊόντων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Καινοτομίες </a:t>
            </a:r>
          </a:p>
          <a:p>
            <a:pPr algn="l"/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    Τεχνολογικές εξελίξεις</a:t>
            </a:r>
          </a:p>
          <a:p>
            <a:endParaRPr lang="el-GR" dirty="0"/>
          </a:p>
        </p:txBody>
      </p:sp>
      <p:sp>
        <p:nvSpPr>
          <p:cNvPr id="17" name="Θέση περιεχομένου 3">
            <a:extLst>
              <a:ext uri="{FF2B5EF4-FFF2-40B4-BE49-F238E27FC236}">
                <a16:creationId xmlns:a16="http://schemas.microsoft.com/office/drawing/2014/main" id="{CC5A77D7-9293-483D-B12C-4BE41C449147}"/>
              </a:ext>
            </a:extLst>
          </p:cNvPr>
          <p:cNvSpPr txBox="1">
            <a:spLocks/>
          </p:cNvSpPr>
          <p:nvPr/>
        </p:nvSpPr>
        <p:spPr>
          <a:xfrm>
            <a:off x="7735287" y="894315"/>
            <a:ext cx="3989549" cy="26501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l-GR" u="sng" dirty="0">
                <a:ea typeface="Calibri" panose="020F0502020204030204" pitchFamily="34" charset="0"/>
                <a:cs typeface="Times New Roman" panose="02020603050405020304" pitchFamily="18" charset="0"/>
              </a:rPr>
              <a:t>Περιβαλλοντικό περιβάλλον (E):</a:t>
            </a:r>
          </a:p>
          <a:p>
            <a:pPr marL="0" indent="0">
              <a:buFont typeface="Garamond" pitchFamily="18" charset="0"/>
              <a:buNone/>
            </a:pPr>
            <a:r>
              <a:rPr lang="el-GR" sz="1400" dirty="0"/>
              <a:t>Ασχολείται με το πόσο φιλική προς το περιβάλλον είναι η βιομηχανία των καλλυντικών , όπως: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/>
              <a:t>Χρήση πλαστικού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/>
              <a:t>Πειραματισμός σε ζώα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/>
              <a:t>Χρήση ανανεώσιμων πηγών ενέργειας</a:t>
            </a:r>
          </a:p>
        </p:txBody>
      </p:sp>
    </p:spTree>
    <p:extLst>
      <p:ext uri="{BB962C8B-B14F-4D97-AF65-F5344CB8AC3E}">
        <p14:creationId xmlns:p14="http://schemas.microsoft.com/office/powerpoint/2010/main" val="33258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9EE06B79-CBF6-4079-AB8D-43DC7241A6F5}"/>
              </a:ext>
            </a:extLst>
          </p:cNvPr>
          <p:cNvSpPr/>
          <p:nvPr/>
        </p:nvSpPr>
        <p:spPr>
          <a:xfrm>
            <a:off x="8061296" y="2206106"/>
            <a:ext cx="243191" cy="294261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Υπότιτλος 2">
            <a:extLst>
              <a:ext uri="{FF2B5EF4-FFF2-40B4-BE49-F238E27FC236}">
                <a16:creationId xmlns:a16="http://schemas.microsoft.com/office/drawing/2014/main" id="{34CADBDB-0FB1-470B-AD79-A3BB48D46CC9}"/>
              </a:ext>
            </a:extLst>
          </p:cNvPr>
          <p:cNvSpPr>
            <a:spLocks noGrp="1"/>
          </p:cNvSpPr>
          <p:nvPr/>
        </p:nvSpPr>
        <p:spPr>
          <a:xfrm>
            <a:off x="3828980" y="658714"/>
            <a:ext cx="6988403" cy="893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Ανάλυση </a:t>
            </a:r>
            <a:r>
              <a:rPr lang="el-GR" sz="2000" dirty="0">
                <a:ea typeface="Calibri" panose="020F0502020204030204" pitchFamily="34" charset="0"/>
                <a:cs typeface="Times New Roman" panose="02020603050405020304" pitchFamily="18" charset="0"/>
              </a:rPr>
              <a:t>ειδικού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περιβάλλοντος:</a:t>
            </a:r>
            <a:endParaRPr lang="el-G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5B415EC0-E31F-4D53-9652-BD2EE33B33B8}"/>
              </a:ext>
            </a:extLst>
          </p:cNvPr>
          <p:cNvSpPr txBox="1">
            <a:spLocks/>
          </p:cNvSpPr>
          <p:nvPr/>
        </p:nvSpPr>
        <p:spPr>
          <a:xfrm>
            <a:off x="817602" y="1718790"/>
            <a:ext cx="38347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800" u="sng" dirty="0">
                <a:ea typeface="Calibri" panose="020F0502020204030204" pitchFamily="34" charset="0"/>
                <a:cs typeface="Times New Roman" panose="02020603050405020304" pitchFamily="18" charset="0"/>
              </a:rPr>
              <a:t>Είσοδος Νέων Επιχειρήσεων</a:t>
            </a:r>
          </a:p>
          <a:p>
            <a:pPr algn="l"/>
            <a:endParaRPr lang="el-GR" sz="18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l-GR" sz="1400" dirty="0"/>
              <a:t>Όσο και αν οι νέες εταιρείες </a:t>
            </a:r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με την καινοτομία τους και την χαμηλή τιμολόγηση των προϊόντων τους, οδηγούν στην μείωση της κερδοφορίας των υφιστάμενων εταιρειών, δυσκολίες όπως:</a:t>
            </a:r>
          </a:p>
          <a:p>
            <a:pPr algn="l"/>
            <a:endParaRPr lang="el-G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Εμπόδια εισόδου (δικαιώματα)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Οικονομίες κλίμακας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Απαιτήσεις κεφαλαίου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Επωνυμία επωνυμίας</a:t>
            </a:r>
          </a:p>
          <a:p>
            <a:pPr marL="285750" indent="-285750" algn="l">
              <a:lnSpc>
                <a:spcPct val="107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Κόστος αλλαγής</a:t>
            </a:r>
          </a:p>
          <a:p>
            <a:pPr algn="l"/>
            <a:r>
              <a:rPr lang="el-GR" sz="1400" dirty="0"/>
              <a:t>Δυσχεραίνουν την είσοδο πολλών εταιρειών στον κλάδο.</a:t>
            </a:r>
          </a:p>
        </p:txBody>
      </p:sp>
      <p:sp>
        <p:nvSpPr>
          <p:cNvPr id="17" name="Θέση περιεχομένου 3">
            <a:extLst>
              <a:ext uri="{FF2B5EF4-FFF2-40B4-BE49-F238E27FC236}">
                <a16:creationId xmlns:a16="http://schemas.microsoft.com/office/drawing/2014/main" id="{285867F2-E3AC-4A21-8A99-D7C952780153}"/>
              </a:ext>
            </a:extLst>
          </p:cNvPr>
          <p:cNvSpPr txBox="1">
            <a:spLocks/>
          </p:cNvSpPr>
          <p:nvPr/>
        </p:nvSpPr>
        <p:spPr>
          <a:xfrm>
            <a:off x="4348144" y="1476345"/>
            <a:ext cx="4316106" cy="143248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7000"/>
              </a:lnSpc>
              <a:spcAft>
                <a:spcPts val="800"/>
              </a:spcAft>
              <a:buFont typeface="Garamond" pitchFamily="18" charset="0"/>
              <a:buNone/>
            </a:pPr>
            <a:r>
              <a:rPr lang="el-GR" u="sng" dirty="0"/>
              <a:t>Διαπραγματευτική δύναμη πελατών </a:t>
            </a:r>
            <a:r>
              <a:rPr lang="el-GR" dirty="0"/>
              <a:t>ο</a:t>
            </a:r>
            <a:r>
              <a:rPr lang="el-GR" sz="1400" dirty="0"/>
              <a:t>ι αγοραστές αποτελούν πρόκληση για τους           κατασκευαστές καλλυντικών αφού έχουν μεγάλη επιρροή στις διακυμάνσεις των τιμών.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A7328-9023-4F44-B7B5-6955B71684BB}"/>
              </a:ext>
            </a:extLst>
          </p:cNvPr>
          <p:cNvSpPr txBox="1"/>
          <p:nvPr/>
        </p:nvSpPr>
        <p:spPr>
          <a:xfrm>
            <a:off x="4627054" y="3341581"/>
            <a:ext cx="4722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Διαπραγματευτική δύναμη προμηθευτών</a:t>
            </a:r>
          </a:p>
          <a:p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Εξαιτίας του τεράστιου αριθμού προμηθευτών στον κλάδο η ισχύ τους δεν είναι τόσο υψηλή ώστε να επηρεάζουν τις τιμές των προϊόντων.</a:t>
            </a:r>
          </a:p>
          <a:p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BDC1B-0157-4EF2-A2D0-C5E3152963B9}"/>
              </a:ext>
            </a:extLst>
          </p:cNvPr>
          <p:cNvSpPr txBox="1"/>
          <p:nvPr/>
        </p:nvSpPr>
        <p:spPr>
          <a:xfrm>
            <a:off x="6482396" y="4427700"/>
            <a:ext cx="49655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Ανταγωνιστές</a:t>
            </a:r>
          </a:p>
          <a:p>
            <a:r>
              <a:rPr lang="el-GR" sz="1400" dirty="0"/>
              <a:t>Ίσως η πιο ισχυρή από τις πέντε δυνάμεις , καθώς δύσκολα συναντώνται διαφοροποιήσεις σε προϊόντα του κλάδου, αυξάνοντας έτσι τον ανταγωνισμό των εταιρειών.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2D06F-E307-443A-9970-303985AF2D72}"/>
              </a:ext>
            </a:extLst>
          </p:cNvPr>
          <p:cNvSpPr txBox="1"/>
          <p:nvPr/>
        </p:nvSpPr>
        <p:spPr>
          <a:xfrm>
            <a:off x="9086303" y="1681580"/>
            <a:ext cx="23911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Υποκατάστατα</a:t>
            </a:r>
          </a:p>
          <a:p>
            <a:pPr algn="ctr"/>
            <a:r>
              <a:rPr lang="el-G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 «όπλο» την καινοτομ</a:t>
            </a:r>
            <a:r>
              <a:rPr lang="el-GR" sz="1400" dirty="0">
                <a:ea typeface="Calibri" panose="020F0502020204030204" pitchFamily="34" charset="0"/>
                <a:cs typeface="Times New Roman" panose="02020603050405020304" pitchFamily="18" charset="0"/>
              </a:rPr>
              <a:t>ία τους οι προμηθευτές τείνουν να αντιμετωπίσουν την προτίμηση των αγοραστών στα υποκατάστατα.</a:t>
            </a:r>
            <a:endParaRPr lang="el-G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85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668005AC-B160-42A7-86ED-B5056778832C}"/>
              </a:ext>
            </a:extLst>
          </p:cNvPr>
          <p:cNvSpPr/>
          <p:nvPr/>
        </p:nvSpPr>
        <p:spPr>
          <a:xfrm>
            <a:off x="8047399" y="1955260"/>
            <a:ext cx="164944" cy="3200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F6B46D-B9C6-4405-B9B5-E631C9799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29" y="610955"/>
            <a:ext cx="9144000" cy="1064656"/>
          </a:xfrm>
        </p:spPr>
        <p:txBody>
          <a:bodyPr/>
          <a:lstStyle/>
          <a:p>
            <a:r>
              <a:rPr lang="el-GR" sz="3000" dirty="0" err="1"/>
              <a:t>ΑνΑλυση</a:t>
            </a:r>
            <a:r>
              <a:rPr lang="el-GR" sz="3000" dirty="0"/>
              <a:t> </a:t>
            </a:r>
            <a:r>
              <a:rPr lang="el-GR" sz="3000" dirty="0" err="1"/>
              <a:t>ΕσωτερικοΥ</a:t>
            </a:r>
            <a:r>
              <a:rPr lang="el-GR" sz="3000" dirty="0"/>
              <a:t> </a:t>
            </a:r>
            <a:r>
              <a:rPr lang="el-GR" sz="3000" dirty="0" err="1"/>
              <a:t>ΠεριβΑλλοντος</a:t>
            </a:r>
            <a:endParaRPr lang="el-GR" sz="3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DFF752-6357-4989-A925-10567193897A}"/>
              </a:ext>
            </a:extLst>
          </p:cNvPr>
          <p:cNvSpPr txBox="1">
            <a:spLocks/>
          </p:cNvSpPr>
          <p:nvPr/>
        </p:nvSpPr>
        <p:spPr>
          <a:xfrm>
            <a:off x="1674828" y="1675611"/>
            <a:ext cx="8828713" cy="626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800" dirty="0"/>
              <a:t>Κάθε επιχείρηση διαθέτει ορισμένους υλικούς και άυλους πόρους καθώς και ετερογενείς ικανότητες τα οποία συμβάλλουν στην δημιουργία ανταγωνιστικού πλεονεκτήματος.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l-GR" sz="1800" u="sng" dirty="0">
                <a:solidFill>
                  <a:srgbClr val="FF0000"/>
                </a:solidFill>
              </a:rPr>
              <a:t>Υλικοί Πόροι:</a:t>
            </a:r>
            <a:endParaRPr lang="el-GR" sz="1800" u="sng" dirty="0"/>
          </a:p>
          <a:p>
            <a:pPr algn="l"/>
            <a:r>
              <a:rPr lang="el-GR" sz="1800" dirty="0"/>
              <a:t>Φυσικοί πόροι κάθε εταιρίας στον κλάδο των καλλυντικών είναι τα </a:t>
            </a:r>
            <a:r>
              <a:rPr lang="el-GR" sz="1800" b="1" dirty="0"/>
              <a:t>συστατικά</a:t>
            </a:r>
            <a:r>
              <a:rPr lang="el-GR" sz="1800" dirty="0"/>
              <a:t> που χρησιμοποιούνται</a:t>
            </a:r>
            <a:r>
              <a:rPr lang="en-GB" sz="1800" dirty="0"/>
              <a:t> </a:t>
            </a:r>
            <a:r>
              <a:rPr lang="el-GR" sz="1800" dirty="0"/>
              <a:t>για τα προϊόντα. Η πρόσβαση αυτών γίνεται μέσω προμηθευτών είτε χημικών που διαθέτει η ίδια η επιχείρηση οι οποίοι δημιουργούν εξ’ ολοκλήρου το προϊόν.</a:t>
            </a:r>
          </a:p>
          <a:p>
            <a:pPr algn="l"/>
            <a:r>
              <a:rPr lang="el-GR" sz="1800" dirty="0">
                <a:cs typeface="Times New Roman" panose="02020603050405020304" pitchFamily="18" charset="0"/>
              </a:rPr>
              <a:t>Ανθρώπινοι πόροι κάθε εταιρίας είναι: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800" dirty="0">
                <a:cs typeface="Times New Roman" panose="02020603050405020304" pitchFamily="18" charset="0"/>
              </a:rPr>
              <a:t>Η εκπαίδευση των </a:t>
            </a:r>
            <a:r>
              <a:rPr lang="el-GR" sz="1800" b="1" dirty="0">
                <a:cs typeface="Times New Roman" panose="02020603050405020304" pitchFamily="18" charset="0"/>
              </a:rPr>
              <a:t>εργαζομένων</a:t>
            </a:r>
            <a:r>
              <a:rPr lang="el-GR" sz="1800" dirty="0">
                <a:cs typeface="Times New Roman" panose="02020603050405020304" pitchFamily="18" charset="0"/>
              </a:rPr>
              <a:t> καθώς και των </a:t>
            </a:r>
            <a:r>
              <a:rPr lang="en-GB" sz="1800" b="1" dirty="0">
                <a:cs typeface="Times New Roman" panose="02020603050405020304" pitchFamily="18" charset="0"/>
              </a:rPr>
              <a:t> influencer </a:t>
            </a:r>
            <a:r>
              <a:rPr lang="en-GB" sz="1800" dirty="0">
                <a:cs typeface="Times New Roman" panose="02020603050405020304" pitchFamily="18" charset="0"/>
              </a:rPr>
              <a:t> </a:t>
            </a:r>
            <a:r>
              <a:rPr lang="el-GR" sz="1800" dirty="0">
                <a:cs typeface="Times New Roman" panose="02020603050405020304" pitchFamily="18" charset="0"/>
              </a:rPr>
              <a:t>που διαφημίζουν το προϊόν.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l-G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Αναγκαία είναι η </a:t>
            </a:r>
            <a:r>
              <a:rPr lang="el-GR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προσαρμοστικότητα </a:t>
            </a:r>
            <a:r>
              <a:rPr lang="el-G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αφού οι τάσεις στο μακιγιάζ αλλάζουν συνεχώς. Αυτό απαιτεί έρευνα και εξάσκηση από τους εργαζομένους.</a:t>
            </a:r>
          </a:p>
        </p:txBody>
      </p:sp>
    </p:spTree>
    <p:extLst>
      <p:ext uri="{BB962C8B-B14F-4D97-AF65-F5344CB8AC3E}">
        <p14:creationId xmlns:p14="http://schemas.microsoft.com/office/powerpoint/2010/main" val="42472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πούνι">
  <a:themeElements>
    <a:clrScheme name="Κόκκινο πορτοκαλί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Σαπούνι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Σαπούνι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8ED1EC4DA67DCC4C8A701BC390B6DC1D" ma:contentTypeVersion="2" ma:contentTypeDescription="Δημιουργία νέου εγγράφου" ma:contentTypeScope="" ma:versionID="67922857cbf241d9b58edd888c99854c">
  <xsd:schema xmlns:xsd="http://www.w3.org/2001/XMLSchema" xmlns:xs="http://www.w3.org/2001/XMLSchema" xmlns:p="http://schemas.microsoft.com/office/2006/metadata/properties" xmlns:ns2="5322461e-d766-4129-bcf3-e435248d071d" targetNamespace="http://schemas.microsoft.com/office/2006/metadata/properties" ma:root="true" ma:fieldsID="9055a3639370deff195a2bb9d1e7be55" ns2:_="">
    <xsd:import namespace="5322461e-d766-4129-bcf3-e435248d0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2461e-d766-4129-bcf3-e435248d07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1E6861-E04D-4423-B4E7-728150E8AC14}"/>
</file>

<file path=customXml/itemProps2.xml><?xml version="1.0" encoding="utf-8"?>
<ds:datastoreItem xmlns:ds="http://schemas.openxmlformats.org/officeDocument/2006/customXml" ds:itemID="{98531F00-7473-429D-BE73-FFE02FD1E3E2}"/>
</file>

<file path=customXml/itemProps3.xml><?xml version="1.0" encoding="utf-8"?>
<ds:datastoreItem xmlns:ds="http://schemas.openxmlformats.org/officeDocument/2006/customXml" ds:itemID="{F9D054B1-7C07-42DC-918F-CC6BE5040A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1319</Words>
  <Application>Microsoft Office PowerPoint</Application>
  <PresentationFormat>Ευρεία οθόνη</PresentationFormat>
  <Paragraphs>150</Paragraphs>
  <Slides>15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 Light</vt:lpstr>
      <vt:lpstr>Century Gothic</vt:lpstr>
      <vt:lpstr>Garamond</vt:lpstr>
      <vt:lpstr>Wingdings</vt:lpstr>
      <vt:lpstr>Σαπούνι</vt:lpstr>
      <vt:lpstr>Εργασία Εξαμήνου στο μάθημα:  Εισαγωγή Στη Διοίκηση Επιχειρήσεων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ΑνΑλυση ΕσωτερικοΥ ΠεριβΑλλοντος</vt:lpstr>
      <vt:lpstr>Παρουσίαση του PowerPoint</vt:lpstr>
      <vt:lpstr>Παρουσίαση του PowerPoint</vt:lpstr>
      <vt:lpstr>ΟΜΟΙΟΤΗΤΕΣ ΚΑΙ ΔΙΑΦΟΡΕΣ ΑΝΑΦΟΡΙΚΑ ΜΕ ΤΙΣ ΔΡΑΣΤΗΡΙΟΤΗΤΕΣ, ΤΟ ΠΕΡΙΒΑΛΛΟΝ, ΤΗΝ ΟΡΓΑΝΩΣΗ ΚΑΙ ΤΗΝ ΣΤΡΑΤΗΓΙΚΗ ΤΩΝ ΕΠΙΧΕΙΡΗΣΕΩΝ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Εργασία Εξαμήνου στο μάθημα:            Εισαγωγή Στη Διοίκηση Επιχειρήσεων</dc:title>
  <dc:creator>VASILIKI LIAKOU</dc:creator>
  <cp:lastModifiedBy>VASILIKI LIAKOU</cp:lastModifiedBy>
  <cp:revision>24</cp:revision>
  <cp:lastPrinted>2021-06-06T09:50:02Z</cp:lastPrinted>
  <dcterms:created xsi:type="dcterms:W3CDTF">2021-06-05T21:27:14Z</dcterms:created>
  <dcterms:modified xsi:type="dcterms:W3CDTF">2021-06-06T10:01:07Z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0x0101008ED1EC4DA67DCC4C8A701BC390B6DC1D</vt:lpwstr>
  </property>
</Properties>
</file>