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35"/>
  </p:notesMasterIdLst>
  <p:sldIdLst>
    <p:sldId id="260" r:id="rId2"/>
    <p:sldId id="408" r:id="rId3"/>
    <p:sldId id="410" r:id="rId4"/>
    <p:sldId id="409" r:id="rId5"/>
    <p:sldId id="440" r:id="rId6"/>
    <p:sldId id="428" r:id="rId7"/>
    <p:sldId id="412" r:id="rId8"/>
    <p:sldId id="416" r:id="rId9"/>
    <p:sldId id="417" r:id="rId10"/>
    <p:sldId id="418" r:id="rId11"/>
    <p:sldId id="429" r:id="rId12"/>
    <p:sldId id="419" r:id="rId13"/>
    <p:sldId id="420" r:id="rId14"/>
    <p:sldId id="421" r:id="rId15"/>
    <p:sldId id="423" r:id="rId16"/>
    <p:sldId id="424" r:id="rId17"/>
    <p:sldId id="425" r:id="rId18"/>
    <p:sldId id="427" r:id="rId19"/>
    <p:sldId id="430" r:id="rId20"/>
    <p:sldId id="437" r:id="rId21"/>
    <p:sldId id="441" r:id="rId22"/>
    <p:sldId id="354" r:id="rId23"/>
    <p:sldId id="436" r:id="rId24"/>
    <p:sldId id="442" r:id="rId25"/>
    <p:sldId id="443" r:id="rId26"/>
    <p:sldId id="447" r:id="rId27"/>
    <p:sldId id="444" r:id="rId28"/>
    <p:sldId id="445" r:id="rId29"/>
    <p:sldId id="446" r:id="rId30"/>
    <p:sldId id="438" r:id="rId31"/>
    <p:sldId id="434" r:id="rId32"/>
    <p:sldId id="433" r:id="rId33"/>
    <p:sldId id="439" r:id="rId3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5"/>
    <a:srgbClr val="FFFFFF"/>
    <a:srgbClr val="C09200"/>
    <a:srgbClr val="FFFFDD"/>
    <a:srgbClr val="FFEEDD"/>
    <a:srgbClr val="FFF9F3"/>
    <a:srgbClr val="F9FBF7"/>
    <a:srgbClr val="FFE8D1"/>
    <a:srgbClr val="FFF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1" autoAdjust="0"/>
    <p:restoredTop sz="73279" autoAdjust="0"/>
  </p:normalViewPr>
  <p:slideViewPr>
    <p:cSldViewPr snapToGrid="0">
      <p:cViewPr varScale="1">
        <p:scale>
          <a:sx n="61" d="100"/>
          <a:sy n="61" d="100"/>
        </p:scale>
        <p:origin x="2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59" tIns="48329" rIns="96659" bIns="48329" rtlCol="0"/>
          <a:lstStyle>
            <a:lvl1pPr algn="l">
              <a:defRPr sz="1200"/>
            </a:lvl1pPr>
          </a:lstStyle>
          <a:p>
            <a:endParaRPr lang="en-US"/>
          </a:p>
        </p:txBody>
      </p:sp>
      <p:sp>
        <p:nvSpPr>
          <p:cNvPr id="3" name="Date Placeholder 2"/>
          <p:cNvSpPr>
            <a:spLocks noGrp="1"/>
          </p:cNvSpPr>
          <p:nvPr>
            <p:ph type="dt" idx="1"/>
          </p:nvPr>
        </p:nvSpPr>
        <p:spPr>
          <a:xfrm>
            <a:off x="4143587" y="0"/>
            <a:ext cx="3169920" cy="481728"/>
          </a:xfrm>
          <a:prstGeom prst="rect">
            <a:avLst/>
          </a:prstGeom>
        </p:spPr>
        <p:txBody>
          <a:bodyPr vert="horz" lIns="96659" tIns="48329" rIns="96659" bIns="48329" rtlCol="0"/>
          <a:lstStyle>
            <a:lvl1pPr algn="r">
              <a:defRPr sz="1200"/>
            </a:lvl1pPr>
          </a:lstStyle>
          <a:p>
            <a:fld id="{3A7272D7-8A76-4C4C-AC44-67CF821741C5}" type="datetimeFigureOut">
              <a:rPr lang="en-US" smtClean="0"/>
              <a:t>2/10/2020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9" tIns="48329" rIns="96659" bIns="48329"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9" tIns="48329" rIns="96659" bIns="483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7"/>
          </a:xfrm>
          <a:prstGeom prst="rect">
            <a:avLst/>
          </a:prstGeom>
        </p:spPr>
        <p:txBody>
          <a:bodyPr vert="horz" lIns="96659" tIns="48329" rIns="96659" bIns="48329"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7"/>
          </a:xfrm>
          <a:prstGeom prst="rect">
            <a:avLst/>
          </a:prstGeom>
        </p:spPr>
        <p:txBody>
          <a:bodyPr vert="horz" lIns="96659" tIns="48329" rIns="96659" bIns="48329" rtlCol="0" anchor="b"/>
          <a:lstStyle>
            <a:lvl1pPr algn="r">
              <a:defRPr sz="1200"/>
            </a:lvl1pPr>
          </a:lstStyle>
          <a:p>
            <a:fld id="{4CC12544-2BEE-49BA-A42E-D7E3EBA33684}" type="slidenum">
              <a:rPr lang="en-US" smtClean="0"/>
              <a:t>‹#›</a:t>
            </a:fld>
            <a:endParaRPr lang="en-US"/>
          </a:p>
        </p:txBody>
      </p:sp>
    </p:spTree>
    <p:extLst>
      <p:ext uri="{BB962C8B-B14F-4D97-AF65-F5344CB8AC3E}">
        <p14:creationId xmlns:p14="http://schemas.microsoft.com/office/powerpoint/2010/main" val="237531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Walk through some recent developments in the world of generics and essentialism, think about how it translates to my FYP on formal explanations and essentialism, and what study to do next</a:t>
            </a:r>
          </a:p>
        </p:txBody>
      </p:sp>
      <p:sp>
        <p:nvSpPr>
          <p:cNvPr id="4" name="Slide Number Placeholder 3"/>
          <p:cNvSpPr>
            <a:spLocks noGrp="1"/>
          </p:cNvSpPr>
          <p:nvPr>
            <p:ph type="sldNum" sz="quarter" idx="10"/>
          </p:nvPr>
        </p:nvSpPr>
        <p:spPr/>
        <p:txBody>
          <a:bodyPr/>
          <a:lstStyle/>
          <a:p>
            <a:fld id="{4CC12544-2BEE-49BA-A42E-D7E3EBA33684}" type="slidenum">
              <a:rPr lang="en-US" smtClean="0"/>
              <a:t>1</a:t>
            </a:fld>
            <a:endParaRPr lang="en-US"/>
          </a:p>
        </p:txBody>
      </p:sp>
    </p:spTree>
    <p:extLst>
      <p:ext uri="{BB962C8B-B14F-4D97-AF65-F5344CB8AC3E}">
        <p14:creationId xmlns:p14="http://schemas.microsoft.com/office/powerpoint/2010/main" val="2374313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2</a:t>
            </a:r>
          </a:p>
          <a:p>
            <a:r>
              <a:rPr lang="en-US" dirty="0"/>
              <a:t>Generics vs specifics</a:t>
            </a:r>
          </a:p>
          <a:p>
            <a:r>
              <a:rPr lang="en-US" sz="1200" b="0" i="0" u="none" strike="noStrike" kern="1200" baseline="0" dirty="0">
                <a:solidFill>
                  <a:schemeClr val="tx1"/>
                </a:solidFill>
                <a:latin typeface="+mn-lt"/>
                <a:ea typeface="+mn-ea"/>
                <a:cs typeface="+mn-cs"/>
              </a:rPr>
              <a:t>generics induce the essence assumption only in interaction with property content that prompts essentialism</a:t>
            </a:r>
          </a:p>
          <a:p>
            <a:r>
              <a:rPr lang="en-US" sz="1200" b="0" i="0" u="none" strike="noStrike" kern="1200" baseline="0" dirty="0">
                <a:solidFill>
                  <a:schemeClr val="tx1"/>
                </a:solidFill>
                <a:latin typeface="+mn-lt"/>
                <a:ea typeface="+mn-ea"/>
                <a:cs typeface="+mn-cs"/>
              </a:rPr>
              <a:t>Generics (vs. specifics) greatly increased the kind assumption</a:t>
            </a:r>
          </a:p>
          <a:p>
            <a:r>
              <a:rPr lang="en-US" sz="1200" b="0" i="0" u="none" strike="noStrike" kern="1200" baseline="0" dirty="0">
                <a:solidFill>
                  <a:schemeClr val="tx1"/>
                </a:solidFill>
                <a:latin typeface="+mn-lt"/>
                <a:ea typeface="+mn-ea"/>
                <a:cs typeface="+mn-cs"/>
              </a:rPr>
              <a:t>when either biological, t(90.24) = 5.61, P &lt; 0.001, d = 1.15, or</a:t>
            </a:r>
          </a:p>
          <a:p>
            <a:r>
              <a:rPr lang="en-US" sz="1200" b="0" i="0" u="none" strike="noStrike" kern="1200" baseline="0" dirty="0">
                <a:solidFill>
                  <a:schemeClr val="tx1"/>
                </a:solidFill>
                <a:latin typeface="+mn-lt"/>
                <a:ea typeface="+mn-ea"/>
                <a:cs typeface="+mn-cs"/>
              </a:rPr>
              <a:t>cultural properties, t(80.46) = 5.86, P &lt; 0.001, d = 1.19, were</a:t>
            </a:r>
          </a:p>
          <a:p>
            <a:r>
              <a:rPr lang="en-US" sz="1200" b="0" i="0" u="none" strike="noStrike" kern="1200" baseline="0" dirty="0">
                <a:solidFill>
                  <a:schemeClr val="tx1"/>
                </a:solidFill>
                <a:latin typeface="+mn-lt"/>
                <a:ea typeface="+mn-ea"/>
                <a:cs typeface="+mn-cs"/>
              </a:rPr>
              <a:t>used. In contrast, generics </a:t>
            </a:r>
            <a:r>
              <a:rPr lang="en-US" sz="1200" b="0" i="0" u="none" strike="noStrike" kern="1200" baseline="0" dirty="0" err="1">
                <a:solidFill>
                  <a:schemeClr val="tx1"/>
                </a:solidFill>
                <a:latin typeface="+mn-lt"/>
                <a:ea typeface="+mn-ea"/>
                <a:cs typeface="+mn-cs"/>
              </a:rPr>
              <a:t>nonsignificantly</a:t>
            </a:r>
            <a:r>
              <a:rPr lang="en-US" sz="1200" b="0" i="0" u="none" strike="noStrike" kern="1200" baseline="0" dirty="0">
                <a:solidFill>
                  <a:schemeClr val="tx1"/>
                </a:solidFill>
                <a:latin typeface="+mn-lt"/>
                <a:ea typeface="+mn-ea"/>
                <a:cs typeface="+mn-cs"/>
              </a:rPr>
              <a:t> reduced the essence</a:t>
            </a:r>
          </a:p>
          <a:p>
            <a:r>
              <a:rPr lang="en-US" sz="1200" b="0" i="0" u="none" strike="noStrike" kern="1200" baseline="0" dirty="0">
                <a:solidFill>
                  <a:schemeClr val="tx1"/>
                </a:solidFill>
                <a:latin typeface="+mn-lt"/>
                <a:ea typeface="+mn-ea"/>
                <a:cs typeface="+mn-cs"/>
              </a:rPr>
              <a:t>assumption when cultural properties were used, t(83.06) = −1.49,</a:t>
            </a:r>
          </a:p>
          <a:p>
            <a:r>
              <a:rPr lang="en-US" sz="1200" b="0" i="0" u="none" strike="noStrike" kern="1200" baseline="0" dirty="0">
                <a:solidFill>
                  <a:schemeClr val="tx1"/>
                </a:solidFill>
                <a:latin typeface="+mn-lt"/>
                <a:ea typeface="+mn-ea"/>
                <a:cs typeface="+mn-cs"/>
              </a:rPr>
              <a:t>P = 0.140, d = −0.30, but greatly increased the essence assumption</a:t>
            </a:r>
          </a:p>
          <a:p>
            <a:r>
              <a:rPr lang="en-US" sz="1200" b="0" i="0" u="none" strike="noStrike" kern="1200" baseline="0" dirty="0">
                <a:solidFill>
                  <a:schemeClr val="tx1"/>
                </a:solidFill>
                <a:latin typeface="+mn-lt"/>
                <a:ea typeface="+mn-ea"/>
                <a:cs typeface="+mn-cs"/>
              </a:rPr>
              <a:t>when biological properties were used, t(87.63) = 3.37,</a:t>
            </a:r>
          </a:p>
          <a:p>
            <a:r>
              <a:rPr lang="en-US" sz="1200" b="0" i="0" u="none" strike="noStrike" kern="1200" baseline="0" dirty="0">
                <a:solidFill>
                  <a:schemeClr val="tx1"/>
                </a:solidFill>
                <a:latin typeface="+mn-lt"/>
                <a:ea typeface="+mn-ea"/>
                <a:cs typeface="+mn-cs"/>
              </a:rPr>
              <a:t>P = 0.001, d = 0.70.</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10</a:t>
            </a:fld>
            <a:endParaRPr lang="en-US"/>
          </a:p>
        </p:txBody>
      </p:sp>
    </p:spTree>
    <p:extLst>
      <p:ext uri="{BB962C8B-B14F-4D97-AF65-F5344CB8AC3E}">
        <p14:creationId xmlns:p14="http://schemas.microsoft.com/office/powerpoint/2010/main" val="240590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2</a:t>
            </a:r>
          </a:p>
          <a:p>
            <a:r>
              <a:rPr lang="en-US" dirty="0"/>
              <a:t>Generics vs specifics</a:t>
            </a:r>
          </a:p>
          <a:p>
            <a:r>
              <a:rPr lang="en-US" sz="1200" b="0" i="0" u="none" strike="noStrike" kern="1200" baseline="0" dirty="0">
                <a:solidFill>
                  <a:schemeClr val="tx1"/>
                </a:solidFill>
                <a:latin typeface="+mn-lt"/>
                <a:ea typeface="+mn-ea"/>
                <a:cs typeface="+mn-cs"/>
              </a:rPr>
              <a:t>generics induce the essence assumption only in interaction with property content that prompts essentialism</a:t>
            </a:r>
          </a:p>
          <a:p>
            <a:r>
              <a:rPr lang="en-US" sz="1200" b="0" i="0" u="none" strike="noStrike" kern="1200" baseline="0" dirty="0">
                <a:solidFill>
                  <a:schemeClr val="tx1"/>
                </a:solidFill>
                <a:latin typeface="+mn-lt"/>
                <a:ea typeface="+mn-ea"/>
                <a:cs typeface="+mn-cs"/>
              </a:rPr>
              <a:t>Generics (vs. specifics) greatly increased the kind assumption</a:t>
            </a:r>
          </a:p>
          <a:p>
            <a:r>
              <a:rPr lang="en-US" sz="1200" b="0" i="0" u="none" strike="noStrike" kern="1200" baseline="0" dirty="0">
                <a:solidFill>
                  <a:schemeClr val="tx1"/>
                </a:solidFill>
                <a:latin typeface="+mn-lt"/>
                <a:ea typeface="+mn-ea"/>
                <a:cs typeface="+mn-cs"/>
              </a:rPr>
              <a:t>when either biological, t(90.24) = 5.61, P &lt; 0.001, d = 1.15, or</a:t>
            </a:r>
          </a:p>
          <a:p>
            <a:r>
              <a:rPr lang="en-US" sz="1200" b="0" i="0" u="none" strike="noStrike" kern="1200" baseline="0" dirty="0">
                <a:solidFill>
                  <a:schemeClr val="tx1"/>
                </a:solidFill>
                <a:latin typeface="+mn-lt"/>
                <a:ea typeface="+mn-ea"/>
                <a:cs typeface="+mn-cs"/>
              </a:rPr>
              <a:t>cultural properties, t(80.46) = 5.86, P &lt; 0.001, d = 1.19, were</a:t>
            </a:r>
          </a:p>
          <a:p>
            <a:r>
              <a:rPr lang="en-US" sz="1200" b="0" i="0" u="none" strike="noStrike" kern="1200" baseline="0" dirty="0">
                <a:solidFill>
                  <a:schemeClr val="tx1"/>
                </a:solidFill>
                <a:latin typeface="+mn-lt"/>
                <a:ea typeface="+mn-ea"/>
                <a:cs typeface="+mn-cs"/>
              </a:rPr>
              <a:t>used. In contrast, generics </a:t>
            </a:r>
            <a:r>
              <a:rPr lang="en-US" sz="1200" b="0" i="0" u="none" strike="noStrike" kern="1200" baseline="0" dirty="0" err="1">
                <a:solidFill>
                  <a:schemeClr val="tx1"/>
                </a:solidFill>
                <a:latin typeface="+mn-lt"/>
                <a:ea typeface="+mn-ea"/>
                <a:cs typeface="+mn-cs"/>
              </a:rPr>
              <a:t>nonsignificantly</a:t>
            </a:r>
            <a:r>
              <a:rPr lang="en-US" sz="1200" b="0" i="0" u="none" strike="noStrike" kern="1200" baseline="0" dirty="0">
                <a:solidFill>
                  <a:schemeClr val="tx1"/>
                </a:solidFill>
                <a:latin typeface="+mn-lt"/>
                <a:ea typeface="+mn-ea"/>
                <a:cs typeface="+mn-cs"/>
              </a:rPr>
              <a:t> reduced the essence</a:t>
            </a:r>
          </a:p>
          <a:p>
            <a:r>
              <a:rPr lang="en-US" sz="1200" b="0" i="0" u="none" strike="noStrike" kern="1200" baseline="0" dirty="0">
                <a:solidFill>
                  <a:schemeClr val="tx1"/>
                </a:solidFill>
                <a:latin typeface="+mn-lt"/>
                <a:ea typeface="+mn-ea"/>
                <a:cs typeface="+mn-cs"/>
              </a:rPr>
              <a:t>assumption when cultural properties were used, t(83.06) = −1.49,</a:t>
            </a:r>
          </a:p>
          <a:p>
            <a:r>
              <a:rPr lang="en-US" sz="1200" b="0" i="0" u="none" strike="noStrike" kern="1200" baseline="0" dirty="0">
                <a:solidFill>
                  <a:schemeClr val="tx1"/>
                </a:solidFill>
                <a:latin typeface="+mn-lt"/>
                <a:ea typeface="+mn-ea"/>
                <a:cs typeface="+mn-cs"/>
              </a:rPr>
              <a:t>P = 0.140, d = −0.30, but greatly increased the essence assumption</a:t>
            </a:r>
          </a:p>
          <a:p>
            <a:r>
              <a:rPr lang="en-US" sz="1200" b="0" i="0" u="none" strike="noStrike" kern="1200" baseline="0" dirty="0">
                <a:solidFill>
                  <a:schemeClr val="tx1"/>
                </a:solidFill>
                <a:latin typeface="+mn-lt"/>
                <a:ea typeface="+mn-ea"/>
                <a:cs typeface="+mn-cs"/>
              </a:rPr>
              <a:t>when biological properties were used, t(87.63) = 3.37,</a:t>
            </a:r>
          </a:p>
          <a:p>
            <a:r>
              <a:rPr lang="en-US" sz="1200" b="0" i="0" u="none" strike="noStrike" kern="1200" baseline="0" dirty="0">
                <a:solidFill>
                  <a:schemeClr val="tx1"/>
                </a:solidFill>
                <a:latin typeface="+mn-lt"/>
                <a:ea typeface="+mn-ea"/>
                <a:cs typeface="+mn-cs"/>
              </a:rPr>
              <a:t>P = 0.001, d = 0.70.</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11</a:t>
            </a:fld>
            <a:endParaRPr lang="en-US"/>
          </a:p>
        </p:txBody>
      </p:sp>
    </p:spTree>
    <p:extLst>
      <p:ext uri="{BB962C8B-B14F-4D97-AF65-F5344CB8AC3E}">
        <p14:creationId xmlns:p14="http://schemas.microsoft.com/office/powerpoint/2010/main" val="324305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Left with the question of how is the category structured?</a:t>
            </a:r>
          </a:p>
          <a:p>
            <a:pPr marL="0" indent="0">
              <a:buFontTx/>
              <a:buNone/>
            </a:pPr>
            <a:r>
              <a:rPr lang="en-US" dirty="0"/>
              <a:t>Study 2</a:t>
            </a:r>
          </a:p>
          <a:p>
            <a:pPr marL="0" indent="0">
              <a:buFontTx/>
              <a:buNone/>
            </a:pPr>
            <a:r>
              <a:rPr lang="en-US" dirty="0" err="1"/>
              <a:t>Overhypothesis</a:t>
            </a:r>
            <a:r>
              <a:rPr lang="en-US" dirty="0"/>
              <a:t> about the property – plausibly biological vs cultural</a:t>
            </a:r>
          </a:p>
          <a:p>
            <a:pPr marL="0" indent="0">
              <a:buFontTx/>
              <a:buNone/>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12</a:t>
            </a:fld>
            <a:endParaRPr lang="en-US"/>
          </a:p>
        </p:txBody>
      </p:sp>
    </p:spTree>
    <p:extLst>
      <p:ext uri="{BB962C8B-B14F-4D97-AF65-F5344CB8AC3E}">
        <p14:creationId xmlns:p14="http://schemas.microsoft.com/office/powerpoint/2010/main" val="405771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Study 2</a:t>
            </a:r>
          </a:p>
          <a:p>
            <a:r>
              <a:rPr lang="en-US" dirty="0"/>
              <a:t>Generics vs specifics</a:t>
            </a:r>
          </a:p>
          <a:p>
            <a:r>
              <a:rPr lang="en-US" sz="1200" b="0" i="0" u="none" strike="noStrike" kern="1200" baseline="0" dirty="0">
                <a:solidFill>
                  <a:schemeClr val="tx1"/>
                </a:solidFill>
                <a:latin typeface="+mn-lt"/>
                <a:ea typeface="+mn-ea"/>
                <a:cs typeface="+mn-cs"/>
              </a:rPr>
              <a:t>generics induce the essence assumption only in interaction with property content that prompts essentialism</a:t>
            </a:r>
          </a:p>
          <a:p>
            <a:r>
              <a:rPr lang="en-US" sz="1200" b="0" i="0" u="none" strike="noStrike" kern="1200" baseline="0" dirty="0">
                <a:solidFill>
                  <a:schemeClr val="tx1"/>
                </a:solidFill>
                <a:latin typeface="+mn-lt"/>
                <a:ea typeface="+mn-ea"/>
                <a:cs typeface="+mn-cs"/>
              </a:rPr>
              <a:t>Generics (vs. specifics) greatly increased the kind assumption</a:t>
            </a:r>
          </a:p>
          <a:p>
            <a:r>
              <a:rPr lang="en-US" sz="1200" b="0" i="0" u="none" strike="noStrike" kern="1200" baseline="0" dirty="0">
                <a:solidFill>
                  <a:schemeClr val="tx1"/>
                </a:solidFill>
                <a:latin typeface="+mn-lt"/>
                <a:ea typeface="+mn-ea"/>
                <a:cs typeface="+mn-cs"/>
              </a:rPr>
              <a:t>when either biological, t(90.24) = 5.61, P &lt; 0.001, d = 1.15, or</a:t>
            </a:r>
          </a:p>
          <a:p>
            <a:r>
              <a:rPr lang="en-US" sz="1200" b="0" i="0" u="none" strike="noStrike" kern="1200" baseline="0" dirty="0">
                <a:solidFill>
                  <a:schemeClr val="tx1"/>
                </a:solidFill>
                <a:latin typeface="+mn-lt"/>
                <a:ea typeface="+mn-ea"/>
                <a:cs typeface="+mn-cs"/>
              </a:rPr>
              <a:t>cultural properties, t(80.46) = 5.86, P &lt; 0.001, d = 1.19, were</a:t>
            </a:r>
          </a:p>
          <a:p>
            <a:r>
              <a:rPr lang="en-US" sz="1200" b="0" i="0" u="none" strike="noStrike" kern="1200" baseline="0" dirty="0">
                <a:solidFill>
                  <a:schemeClr val="tx1"/>
                </a:solidFill>
                <a:latin typeface="+mn-lt"/>
                <a:ea typeface="+mn-ea"/>
                <a:cs typeface="+mn-cs"/>
              </a:rPr>
              <a:t>used. In contrast, generics </a:t>
            </a:r>
            <a:r>
              <a:rPr lang="en-US" sz="1200" b="0" i="0" u="none" strike="noStrike" kern="1200" baseline="0" dirty="0" err="1">
                <a:solidFill>
                  <a:schemeClr val="tx1"/>
                </a:solidFill>
                <a:latin typeface="+mn-lt"/>
                <a:ea typeface="+mn-ea"/>
                <a:cs typeface="+mn-cs"/>
              </a:rPr>
              <a:t>nonsignificantly</a:t>
            </a:r>
            <a:r>
              <a:rPr lang="en-US" sz="1200" b="0" i="0" u="none" strike="noStrike" kern="1200" baseline="0" dirty="0">
                <a:solidFill>
                  <a:schemeClr val="tx1"/>
                </a:solidFill>
                <a:latin typeface="+mn-lt"/>
                <a:ea typeface="+mn-ea"/>
                <a:cs typeface="+mn-cs"/>
              </a:rPr>
              <a:t> reduced the essence</a:t>
            </a:r>
          </a:p>
          <a:p>
            <a:r>
              <a:rPr lang="en-US" sz="1200" b="0" i="0" u="none" strike="noStrike" kern="1200" baseline="0" dirty="0">
                <a:solidFill>
                  <a:schemeClr val="tx1"/>
                </a:solidFill>
                <a:latin typeface="+mn-lt"/>
                <a:ea typeface="+mn-ea"/>
                <a:cs typeface="+mn-cs"/>
              </a:rPr>
              <a:t>assumption when cultural properties were used, t(83.06) = −1.49,</a:t>
            </a:r>
          </a:p>
          <a:p>
            <a:r>
              <a:rPr lang="en-US" sz="1200" b="0" i="0" u="none" strike="noStrike" kern="1200" baseline="0" dirty="0">
                <a:solidFill>
                  <a:schemeClr val="tx1"/>
                </a:solidFill>
                <a:latin typeface="+mn-lt"/>
                <a:ea typeface="+mn-ea"/>
                <a:cs typeface="+mn-cs"/>
              </a:rPr>
              <a:t>P = 0.140, d = −0.30, but greatly increased the essence assumption</a:t>
            </a:r>
          </a:p>
          <a:p>
            <a:r>
              <a:rPr lang="en-US" sz="1200" b="0" i="0" u="none" strike="noStrike" kern="1200" baseline="0" dirty="0">
                <a:solidFill>
                  <a:schemeClr val="tx1"/>
                </a:solidFill>
                <a:latin typeface="+mn-lt"/>
                <a:ea typeface="+mn-ea"/>
                <a:cs typeface="+mn-cs"/>
              </a:rPr>
              <a:t>when biological properties were used, t(87.63) = 3.37,</a:t>
            </a:r>
          </a:p>
          <a:p>
            <a:r>
              <a:rPr lang="en-US" sz="1200" b="0" i="0" u="none" strike="noStrike" kern="1200" baseline="0" dirty="0">
                <a:solidFill>
                  <a:schemeClr val="tx1"/>
                </a:solidFill>
                <a:latin typeface="+mn-lt"/>
                <a:ea typeface="+mn-ea"/>
                <a:cs typeface="+mn-cs"/>
              </a:rPr>
              <a:t>P = 0.001, d = 0.70.</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13</a:t>
            </a:fld>
            <a:endParaRPr lang="en-US"/>
          </a:p>
        </p:txBody>
      </p:sp>
    </p:spTree>
    <p:extLst>
      <p:ext uri="{BB962C8B-B14F-4D97-AF65-F5344CB8AC3E}">
        <p14:creationId xmlns:p14="http://schemas.microsoft.com/office/powerpoint/2010/main" val="2350700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Notably, animals, M = 4.40, 95% CI: [4.15: 4.64], and artifacts,</a:t>
            </a:r>
          </a:p>
          <a:p>
            <a:r>
              <a:rPr lang="en-US" sz="1200" b="0" i="0" u="none" strike="noStrike" kern="1200" baseline="0" dirty="0">
                <a:solidFill>
                  <a:schemeClr val="tx1"/>
                </a:solidFill>
                <a:latin typeface="+mn-lt"/>
                <a:ea typeface="+mn-ea"/>
                <a:cs typeface="+mn-cs"/>
              </a:rPr>
              <a:t>M= 4.55, 95% CI: [4.26: 4.84], were assumed to be kinds at default</a:t>
            </a:r>
          </a:p>
          <a:p>
            <a:r>
              <a:rPr lang="en-US" sz="1200" b="0" i="0" u="none" strike="noStrike" kern="1200" baseline="0" dirty="0">
                <a:solidFill>
                  <a:schemeClr val="tx1"/>
                </a:solidFill>
                <a:latin typeface="+mn-lt"/>
                <a:ea typeface="+mn-ea"/>
                <a:cs typeface="+mn-cs"/>
              </a:rPr>
              <a:t>(using the specific condition as default and comparing with the</a:t>
            </a:r>
          </a:p>
          <a:p>
            <a:r>
              <a:rPr lang="en-US" sz="1200" b="0" i="0" u="none" strike="noStrike" kern="1200" baseline="0" dirty="0">
                <a:solidFill>
                  <a:schemeClr val="tx1"/>
                </a:solidFill>
                <a:latin typeface="+mn-lt"/>
                <a:ea typeface="+mn-ea"/>
                <a:cs typeface="+mn-cs"/>
              </a:rPr>
              <a:t>midpoint, 3.5). Yet, at default, artifacts were assumed to be nonessential,</a:t>
            </a:r>
          </a:p>
          <a:p>
            <a:r>
              <a:rPr lang="en-US" sz="1200" b="0" i="0" u="none" strike="noStrike" kern="1200" baseline="0" dirty="0">
                <a:solidFill>
                  <a:schemeClr val="tx1"/>
                </a:solidFill>
                <a:latin typeface="+mn-lt"/>
                <a:ea typeface="+mn-ea"/>
                <a:cs typeface="+mn-cs"/>
              </a:rPr>
              <a:t>M = 3.08, 95% CI: [2.80: 3.35], whereas animals were</a:t>
            </a:r>
          </a:p>
          <a:p>
            <a:r>
              <a:rPr lang="en-US" sz="1200" b="0" i="0" u="none" strike="noStrike" kern="1200" baseline="0" dirty="0">
                <a:solidFill>
                  <a:schemeClr val="tx1"/>
                </a:solidFill>
                <a:latin typeface="+mn-lt"/>
                <a:ea typeface="+mn-ea"/>
                <a:cs typeface="+mn-cs"/>
              </a:rPr>
              <a:t>assumed to be essential, M = 3.84, 95% CI: [3.61: 4.06]. Generics</a:t>
            </a:r>
          </a:p>
          <a:p>
            <a:r>
              <a:rPr lang="en-US" sz="1200" b="0" i="0" u="none" strike="noStrike" kern="1200" baseline="0" dirty="0">
                <a:solidFill>
                  <a:schemeClr val="tx1"/>
                </a:solidFill>
                <a:latin typeface="+mn-lt"/>
                <a:ea typeface="+mn-ea"/>
                <a:cs typeface="+mn-cs"/>
              </a:rPr>
              <a:t>were especially important for human categories: The effect size for</a:t>
            </a:r>
          </a:p>
          <a:p>
            <a:r>
              <a:rPr lang="en-US" sz="1200" b="0" i="0" u="none" strike="noStrike" kern="1200" baseline="0" dirty="0">
                <a:solidFill>
                  <a:schemeClr val="tx1"/>
                </a:solidFill>
                <a:latin typeface="+mn-lt"/>
                <a:ea typeface="+mn-ea"/>
                <a:cs typeface="+mn-cs"/>
              </a:rPr>
              <a:t>the human category was noticeably larger than the effect sizes for</a:t>
            </a:r>
          </a:p>
          <a:p>
            <a:r>
              <a:rPr lang="en-US" sz="1200" b="0" i="0" u="none" strike="noStrike" kern="1200" baseline="0" dirty="0">
                <a:solidFill>
                  <a:schemeClr val="tx1"/>
                </a:solidFill>
                <a:latin typeface="+mn-lt"/>
                <a:ea typeface="+mn-ea"/>
                <a:cs typeface="+mn-cs"/>
              </a:rPr>
              <a:t>animals and artifacts. Unlike animals and artifacts, novel social</a:t>
            </a:r>
          </a:p>
          <a:p>
            <a:r>
              <a:rPr lang="en-US" sz="1200" b="0" i="0" u="none" strike="noStrike" kern="1200" baseline="0" dirty="0">
                <a:solidFill>
                  <a:schemeClr val="tx1"/>
                </a:solidFill>
                <a:latin typeface="+mn-lt"/>
                <a:ea typeface="+mn-ea"/>
                <a:cs typeface="+mn-cs"/>
              </a:rPr>
              <a:t>categories were not considered kinds prior to the use of generics:</a:t>
            </a:r>
          </a:p>
          <a:p>
            <a:r>
              <a:rPr lang="it-IT" sz="1200" b="0" i="0" u="none" strike="noStrike" kern="1200" baseline="0" dirty="0">
                <a:solidFill>
                  <a:schemeClr val="tx1"/>
                </a:solidFill>
                <a:latin typeface="+mn-lt"/>
                <a:ea typeface="+mn-ea"/>
                <a:cs typeface="+mn-cs"/>
              </a:rPr>
              <a:t>before, M = 3.63, 95% CI: [3.35: 3.90]; after, M = 4.58, 95% CI:</a:t>
            </a:r>
          </a:p>
          <a:p>
            <a:r>
              <a:rPr lang="en-US" sz="1200" b="0" i="0" u="none" strike="noStrike" kern="1200" baseline="0" dirty="0">
                <a:solidFill>
                  <a:schemeClr val="tx1"/>
                </a:solidFill>
                <a:latin typeface="+mn-lt"/>
                <a:ea typeface="+mn-ea"/>
                <a:cs typeface="+mn-cs"/>
              </a:rPr>
              <a:t>[4.32: 4.84]. Thus, generics not only amplify the conceptual</a:t>
            </a:r>
          </a:p>
          <a:p>
            <a:r>
              <a:rPr lang="en-US" sz="1200" b="0" i="0" u="none" strike="noStrike" kern="1200" baseline="0" dirty="0">
                <a:solidFill>
                  <a:schemeClr val="tx1"/>
                </a:solidFill>
                <a:latin typeface="+mn-lt"/>
                <a:ea typeface="+mn-ea"/>
                <a:cs typeface="+mn-cs"/>
              </a:rPr>
              <a:t>structure of social categories (as they did with animals and artifacts)</a:t>
            </a:r>
          </a:p>
          <a:p>
            <a:r>
              <a:rPr lang="en-US" sz="1200" b="0" i="0" u="none" strike="noStrike" kern="1200" baseline="0" dirty="0">
                <a:solidFill>
                  <a:schemeClr val="tx1"/>
                </a:solidFill>
                <a:latin typeface="+mn-lt"/>
                <a:ea typeface="+mn-ea"/>
                <a:cs typeface="+mn-cs"/>
              </a:rPr>
              <a:t>but seemed to alter it more substantively.</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14</a:t>
            </a:fld>
            <a:endParaRPr lang="en-US"/>
          </a:p>
        </p:txBody>
      </p:sp>
    </p:spTree>
    <p:extLst>
      <p:ext uri="{BB962C8B-B14F-4D97-AF65-F5344CB8AC3E}">
        <p14:creationId xmlns:p14="http://schemas.microsoft.com/office/powerpoint/2010/main" val="271604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Notably, animals, M = 4.40, 95% CI: [4.15: 4.64], and artifacts,</a:t>
            </a:r>
          </a:p>
          <a:p>
            <a:r>
              <a:rPr lang="en-US" sz="1200" b="0" i="0" u="none" strike="noStrike" kern="1200" baseline="0" dirty="0">
                <a:solidFill>
                  <a:schemeClr val="tx1"/>
                </a:solidFill>
                <a:latin typeface="+mn-lt"/>
                <a:ea typeface="+mn-ea"/>
                <a:cs typeface="+mn-cs"/>
              </a:rPr>
              <a:t>M= 4.55, 95% CI: [4.26: 4.84], were assumed to be kinds at default</a:t>
            </a:r>
          </a:p>
          <a:p>
            <a:r>
              <a:rPr lang="en-US" sz="1200" b="0" i="0" u="none" strike="noStrike" kern="1200" baseline="0" dirty="0">
                <a:solidFill>
                  <a:schemeClr val="tx1"/>
                </a:solidFill>
                <a:latin typeface="+mn-lt"/>
                <a:ea typeface="+mn-ea"/>
                <a:cs typeface="+mn-cs"/>
              </a:rPr>
              <a:t>(using the specific condition as default and comparing with the</a:t>
            </a:r>
          </a:p>
          <a:p>
            <a:r>
              <a:rPr lang="en-US" sz="1200" b="0" i="0" u="none" strike="noStrike" kern="1200" baseline="0" dirty="0">
                <a:solidFill>
                  <a:schemeClr val="tx1"/>
                </a:solidFill>
                <a:latin typeface="+mn-lt"/>
                <a:ea typeface="+mn-ea"/>
                <a:cs typeface="+mn-cs"/>
              </a:rPr>
              <a:t>midpoint, 3.5). Yet, at default, artifacts were assumed to be nonessential,</a:t>
            </a:r>
          </a:p>
          <a:p>
            <a:r>
              <a:rPr lang="en-US" sz="1200" b="0" i="0" u="none" strike="noStrike" kern="1200" baseline="0" dirty="0">
                <a:solidFill>
                  <a:schemeClr val="tx1"/>
                </a:solidFill>
                <a:latin typeface="+mn-lt"/>
                <a:ea typeface="+mn-ea"/>
                <a:cs typeface="+mn-cs"/>
              </a:rPr>
              <a:t>M = 3.08, 95% CI: [2.80: 3.35], whereas animals were</a:t>
            </a:r>
          </a:p>
          <a:p>
            <a:r>
              <a:rPr lang="en-US" sz="1200" b="0" i="0" u="none" strike="noStrike" kern="1200" baseline="0" dirty="0">
                <a:solidFill>
                  <a:schemeClr val="tx1"/>
                </a:solidFill>
                <a:latin typeface="+mn-lt"/>
                <a:ea typeface="+mn-ea"/>
                <a:cs typeface="+mn-cs"/>
              </a:rPr>
              <a:t>assumed to be essential, M = 3.84, 95% CI: [3.61: 4.06]. Generics</a:t>
            </a:r>
          </a:p>
          <a:p>
            <a:r>
              <a:rPr lang="en-US" sz="1200" b="0" i="0" u="none" strike="noStrike" kern="1200" baseline="0" dirty="0">
                <a:solidFill>
                  <a:schemeClr val="tx1"/>
                </a:solidFill>
                <a:latin typeface="+mn-lt"/>
                <a:ea typeface="+mn-ea"/>
                <a:cs typeface="+mn-cs"/>
              </a:rPr>
              <a:t>were especially important for human categories: The effect size for</a:t>
            </a:r>
          </a:p>
          <a:p>
            <a:r>
              <a:rPr lang="en-US" sz="1200" b="0" i="0" u="none" strike="noStrike" kern="1200" baseline="0" dirty="0">
                <a:solidFill>
                  <a:schemeClr val="tx1"/>
                </a:solidFill>
                <a:latin typeface="+mn-lt"/>
                <a:ea typeface="+mn-ea"/>
                <a:cs typeface="+mn-cs"/>
              </a:rPr>
              <a:t>the human category was noticeably larger than the effect sizes for</a:t>
            </a:r>
          </a:p>
          <a:p>
            <a:r>
              <a:rPr lang="en-US" sz="1200" b="0" i="0" u="none" strike="noStrike" kern="1200" baseline="0" dirty="0">
                <a:solidFill>
                  <a:schemeClr val="tx1"/>
                </a:solidFill>
                <a:latin typeface="+mn-lt"/>
                <a:ea typeface="+mn-ea"/>
                <a:cs typeface="+mn-cs"/>
              </a:rPr>
              <a:t>animals and artifacts. Unlike animals and artifacts, novel social</a:t>
            </a:r>
          </a:p>
          <a:p>
            <a:r>
              <a:rPr lang="en-US" sz="1200" b="0" i="0" u="none" strike="noStrike" kern="1200" baseline="0" dirty="0">
                <a:solidFill>
                  <a:schemeClr val="tx1"/>
                </a:solidFill>
                <a:latin typeface="+mn-lt"/>
                <a:ea typeface="+mn-ea"/>
                <a:cs typeface="+mn-cs"/>
              </a:rPr>
              <a:t>categories were not considered kinds prior to the use of generics:</a:t>
            </a:r>
          </a:p>
          <a:p>
            <a:r>
              <a:rPr lang="it-IT" sz="1200" b="0" i="0" u="none" strike="noStrike" kern="1200" baseline="0" dirty="0">
                <a:solidFill>
                  <a:schemeClr val="tx1"/>
                </a:solidFill>
                <a:latin typeface="+mn-lt"/>
                <a:ea typeface="+mn-ea"/>
                <a:cs typeface="+mn-cs"/>
              </a:rPr>
              <a:t>before, M = 3.63, 95% CI: [3.35: 3.90]; after, M = 4.58, 95% CI:</a:t>
            </a:r>
          </a:p>
          <a:p>
            <a:r>
              <a:rPr lang="en-US" sz="1200" b="0" i="0" u="none" strike="noStrike" kern="1200" baseline="0" dirty="0">
                <a:solidFill>
                  <a:schemeClr val="tx1"/>
                </a:solidFill>
                <a:latin typeface="+mn-lt"/>
                <a:ea typeface="+mn-ea"/>
                <a:cs typeface="+mn-cs"/>
              </a:rPr>
              <a:t>[4.32: 4.84]. Thus, generics not only amplify the conceptual</a:t>
            </a:r>
          </a:p>
          <a:p>
            <a:r>
              <a:rPr lang="en-US" sz="1200" b="0" i="0" u="none" strike="noStrike" kern="1200" baseline="0" dirty="0">
                <a:solidFill>
                  <a:schemeClr val="tx1"/>
                </a:solidFill>
                <a:latin typeface="+mn-lt"/>
                <a:ea typeface="+mn-ea"/>
                <a:cs typeface="+mn-cs"/>
              </a:rPr>
              <a:t>structure of social categories (as they did with animals and artifacts)</a:t>
            </a:r>
          </a:p>
          <a:p>
            <a:r>
              <a:rPr lang="en-US" sz="1200" b="0" i="0" u="none" strike="noStrike" kern="1200" baseline="0" dirty="0">
                <a:solidFill>
                  <a:schemeClr val="tx1"/>
                </a:solidFill>
                <a:latin typeface="+mn-lt"/>
                <a:ea typeface="+mn-ea"/>
                <a:cs typeface="+mn-cs"/>
              </a:rPr>
              <a:t>but seemed to alter it more substantively.</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15</a:t>
            </a:fld>
            <a:endParaRPr lang="en-US"/>
          </a:p>
        </p:txBody>
      </p:sp>
    </p:spTree>
    <p:extLst>
      <p:ext uri="{BB962C8B-B14F-4D97-AF65-F5344CB8AC3E}">
        <p14:creationId xmlns:p14="http://schemas.microsoft.com/office/powerpoint/2010/main" val="1058509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Study 4 Production of generics</a:t>
            </a:r>
          </a:p>
          <a:p>
            <a:pPr marL="0" indent="0">
              <a:buFontTx/>
              <a:buNone/>
            </a:pPr>
            <a:r>
              <a:rPr lang="en-US" dirty="0" err="1"/>
              <a:t>Cf</a:t>
            </a:r>
            <a:r>
              <a:rPr lang="en-US" dirty="0"/>
              <a:t> Leslie et al</a:t>
            </a:r>
          </a:p>
        </p:txBody>
      </p:sp>
      <p:sp>
        <p:nvSpPr>
          <p:cNvPr id="4" name="Slide Number Placeholder 3"/>
          <p:cNvSpPr>
            <a:spLocks noGrp="1"/>
          </p:cNvSpPr>
          <p:nvPr>
            <p:ph type="sldNum" sz="quarter" idx="10"/>
          </p:nvPr>
        </p:nvSpPr>
        <p:spPr/>
        <p:txBody>
          <a:bodyPr/>
          <a:lstStyle/>
          <a:p>
            <a:fld id="{4CC12544-2BEE-49BA-A42E-D7E3EBA33684}" type="slidenum">
              <a:rPr lang="en-US" smtClean="0"/>
              <a:t>16</a:t>
            </a:fld>
            <a:endParaRPr lang="en-US"/>
          </a:p>
        </p:txBody>
      </p:sp>
    </p:spTree>
    <p:extLst>
      <p:ext uri="{BB962C8B-B14F-4D97-AF65-F5344CB8AC3E}">
        <p14:creationId xmlns:p14="http://schemas.microsoft.com/office/powerpoint/2010/main" val="265064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Production of generics</a:t>
            </a:r>
          </a:p>
          <a:p>
            <a:pPr marL="0" indent="0">
              <a:buFontTx/>
              <a:buNone/>
            </a:pPr>
            <a:r>
              <a:rPr lang="en-US" dirty="0" err="1"/>
              <a:t>Cf</a:t>
            </a:r>
            <a:r>
              <a:rPr lang="en-US" dirty="0"/>
              <a:t> Leslie et al</a:t>
            </a:r>
          </a:p>
        </p:txBody>
      </p:sp>
      <p:sp>
        <p:nvSpPr>
          <p:cNvPr id="4" name="Slide Number Placeholder 3"/>
          <p:cNvSpPr>
            <a:spLocks noGrp="1"/>
          </p:cNvSpPr>
          <p:nvPr>
            <p:ph type="sldNum" sz="quarter" idx="10"/>
          </p:nvPr>
        </p:nvSpPr>
        <p:spPr/>
        <p:txBody>
          <a:bodyPr/>
          <a:lstStyle/>
          <a:p>
            <a:fld id="{4CC12544-2BEE-49BA-A42E-D7E3EBA33684}" type="slidenum">
              <a:rPr lang="en-US" smtClean="0"/>
              <a:t>17</a:t>
            </a:fld>
            <a:endParaRPr lang="en-US"/>
          </a:p>
        </p:txBody>
      </p:sp>
    </p:spTree>
    <p:extLst>
      <p:ext uri="{BB962C8B-B14F-4D97-AF65-F5344CB8AC3E}">
        <p14:creationId xmlns:p14="http://schemas.microsoft.com/office/powerpoint/2010/main" val="1533524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manipulation checks confirmed that the prompts inculcated</a:t>
            </a:r>
          </a:p>
          <a:p>
            <a:r>
              <a:rPr lang="en-US" sz="1200" b="0" i="0" u="none" strike="noStrike" kern="1200" baseline="0" dirty="0">
                <a:solidFill>
                  <a:schemeClr val="tx1"/>
                </a:solidFill>
                <a:latin typeface="+mn-lt"/>
                <a:ea typeface="+mn-ea"/>
                <a:cs typeface="+mn-cs"/>
              </a:rPr>
              <a:t>the correct concepts. Prompts for the biological kind, M =</a:t>
            </a:r>
          </a:p>
          <a:p>
            <a:r>
              <a:rPr lang="en-US" sz="1200" b="0" i="0" u="none" strike="noStrike" kern="1200" baseline="0" dirty="0">
                <a:solidFill>
                  <a:schemeClr val="tx1"/>
                </a:solidFill>
                <a:latin typeface="+mn-lt"/>
                <a:ea typeface="+mn-ea"/>
                <a:cs typeface="+mn-cs"/>
              </a:rPr>
              <a:t>5.05, 95% CI: [4.79: 5.32], and social kind, M = 4.85, 95% CI:</a:t>
            </a:r>
          </a:p>
          <a:p>
            <a:r>
              <a:rPr lang="en-US" sz="1200" b="0" i="0" u="none" strike="noStrike" kern="1200" baseline="0" dirty="0">
                <a:solidFill>
                  <a:schemeClr val="tx1"/>
                </a:solidFill>
                <a:latin typeface="+mn-lt"/>
                <a:ea typeface="+mn-ea"/>
                <a:cs typeface="+mn-cs"/>
              </a:rPr>
              <a:t>[4.60: 5.11], condition led participants to say </a:t>
            </a:r>
            <a:r>
              <a:rPr lang="en-US" sz="1200" b="0" i="0" u="none" strike="noStrike" kern="1200" baseline="0" dirty="0" err="1">
                <a:solidFill>
                  <a:schemeClr val="tx1"/>
                </a:solidFill>
                <a:latin typeface="+mn-lt"/>
                <a:ea typeface="+mn-ea"/>
                <a:cs typeface="+mn-cs"/>
              </a:rPr>
              <a:t>Vawns</a:t>
            </a:r>
            <a:r>
              <a:rPr lang="en-US" sz="1200" b="0" i="0" u="none" strike="noStrike" kern="1200" baseline="0" dirty="0">
                <a:solidFill>
                  <a:schemeClr val="tx1"/>
                </a:solidFill>
                <a:latin typeface="+mn-lt"/>
                <a:ea typeface="+mn-ea"/>
                <a:cs typeface="+mn-cs"/>
              </a:rPr>
              <a:t> were kinds</a:t>
            </a:r>
          </a:p>
          <a:p>
            <a:r>
              <a:rPr lang="en-US" sz="1200" b="0" i="0" u="none" strike="noStrike" kern="1200" baseline="0" dirty="0">
                <a:solidFill>
                  <a:schemeClr val="tx1"/>
                </a:solidFill>
                <a:latin typeface="+mn-lt"/>
                <a:ea typeface="+mn-ea"/>
                <a:cs typeface="+mn-cs"/>
              </a:rPr>
              <a:t>and at similar rates, t(92.82) = 1.08, P = 0.285. In contrast, participants</a:t>
            </a:r>
          </a:p>
          <a:p>
            <a:r>
              <a:rPr lang="en-US" sz="1200" b="0" i="0" u="none" strike="noStrike" kern="1200" baseline="0" dirty="0">
                <a:solidFill>
                  <a:schemeClr val="tx1"/>
                </a:solidFill>
                <a:latin typeface="+mn-lt"/>
                <a:ea typeface="+mn-ea"/>
                <a:cs typeface="+mn-cs"/>
              </a:rPr>
              <a:t>said </a:t>
            </a:r>
            <a:r>
              <a:rPr lang="en-US" sz="1200" b="0" i="0" u="none" strike="noStrike" kern="1200" baseline="0" dirty="0" err="1">
                <a:solidFill>
                  <a:schemeClr val="tx1"/>
                </a:solidFill>
                <a:latin typeface="+mn-lt"/>
                <a:ea typeface="+mn-ea"/>
                <a:cs typeface="+mn-cs"/>
              </a:rPr>
              <a:t>Vawns</a:t>
            </a:r>
            <a:r>
              <a:rPr lang="en-US" sz="1200" b="0" i="0" u="none" strike="noStrike" kern="1200" baseline="0" dirty="0">
                <a:solidFill>
                  <a:schemeClr val="tx1"/>
                </a:solidFill>
                <a:latin typeface="+mn-lt"/>
                <a:ea typeface="+mn-ea"/>
                <a:cs typeface="+mn-cs"/>
              </a:rPr>
              <a:t> were not a kind in the baseline (not kind)</a:t>
            </a:r>
          </a:p>
          <a:p>
            <a:r>
              <a:rPr lang="en-US" sz="1200" b="0" i="0" u="none" strike="noStrike" kern="1200" baseline="0" dirty="0">
                <a:solidFill>
                  <a:schemeClr val="tx1"/>
                </a:solidFill>
                <a:latin typeface="+mn-lt"/>
                <a:ea typeface="+mn-ea"/>
                <a:cs typeface="+mn-cs"/>
              </a:rPr>
              <a:t>condition, M = 2.09, 95% CI: [1.74: 2.44], which was lower than</a:t>
            </a:r>
          </a:p>
          <a:p>
            <a:r>
              <a:rPr lang="en-US" sz="1200" b="0" i="0" u="none" strike="noStrike" kern="1200" baseline="0" dirty="0">
                <a:solidFill>
                  <a:schemeClr val="tx1"/>
                </a:solidFill>
                <a:latin typeface="+mn-lt"/>
                <a:ea typeface="+mn-ea"/>
                <a:cs typeface="+mn-cs"/>
              </a:rPr>
              <a:t>the other conditions, P &lt; 0.001. Likewise, the biological kind</a:t>
            </a:r>
          </a:p>
          <a:p>
            <a:r>
              <a:rPr lang="en-US" sz="1200" b="0" i="0" u="none" strike="noStrike" kern="1200" baseline="0" dirty="0">
                <a:solidFill>
                  <a:schemeClr val="tx1"/>
                </a:solidFill>
                <a:latin typeface="+mn-lt"/>
                <a:ea typeface="+mn-ea"/>
                <a:cs typeface="+mn-cs"/>
              </a:rPr>
              <a:t>prompt led participants to say </a:t>
            </a:r>
            <a:r>
              <a:rPr lang="en-US" sz="1200" b="0" i="0" u="none" strike="noStrike" kern="1200" baseline="0" dirty="0" err="1">
                <a:solidFill>
                  <a:schemeClr val="tx1"/>
                </a:solidFill>
                <a:latin typeface="+mn-lt"/>
                <a:ea typeface="+mn-ea"/>
                <a:cs typeface="+mn-cs"/>
              </a:rPr>
              <a:t>Vawns</a:t>
            </a:r>
            <a:r>
              <a:rPr lang="en-US" sz="1200" b="0" i="0" u="none" strike="noStrike" kern="1200" baseline="0" dirty="0">
                <a:solidFill>
                  <a:schemeClr val="tx1"/>
                </a:solidFill>
                <a:latin typeface="+mn-lt"/>
                <a:ea typeface="+mn-ea"/>
                <a:cs typeface="+mn-cs"/>
              </a:rPr>
              <a:t> were essential, M = 3.87,</a:t>
            </a:r>
          </a:p>
          <a:p>
            <a:r>
              <a:rPr lang="en-US" sz="1200" b="0" i="0" u="none" strike="noStrike" kern="1200" baseline="0" dirty="0">
                <a:solidFill>
                  <a:schemeClr val="tx1"/>
                </a:solidFill>
                <a:latin typeface="+mn-lt"/>
                <a:ea typeface="+mn-ea"/>
                <a:cs typeface="+mn-cs"/>
              </a:rPr>
              <a:t>95% CI: [3.58: 4.17], which was greater than baseline, M = 3.11,</a:t>
            </a:r>
          </a:p>
          <a:p>
            <a:r>
              <a:rPr lang="en-US" sz="1200" b="0" i="0" u="none" strike="noStrike" kern="1200" baseline="0" dirty="0">
                <a:solidFill>
                  <a:schemeClr val="tx1"/>
                </a:solidFill>
                <a:latin typeface="+mn-lt"/>
                <a:ea typeface="+mn-ea"/>
                <a:cs typeface="+mn-cs"/>
              </a:rPr>
              <a:t>P &lt; 0.001. The social kind prompt led participants to say </a:t>
            </a:r>
            <a:r>
              <a:rPr lang="en-US" sz="1200" b="0" i="0" u="none" strike="noStrike" kern="1200" baseline="0" dirty="0" err="1">
                <a:solidFill>
                  <a:schemeClr val="tx1"/>
                </a:solidFill>
                <a:latin typeface="+mn-lt"/>
                <a:ea typeface="+mn-ea"/>
                <a:cs typeface="+mn-cs"/>
              </a:rPr>
              <a:t>Vawns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were nonessential, and so socially constructed, M = 2.29, 95% CI:</a:t>
            </a:r>
          </a:p>
          <a:p>
            <a:r>
              <a:rPr lang="en-US" sz="1200" b="0" i="0" u="none" strike="noStrike" kern="1200" baseline="0" dirty="0">
                <a:solidFill>
                  <a:schemeClr val="tx1"/>
                </a:solidFill>
                <a:latin typeface="+mn-lt"/>
                <a:ea typeface="+mn-ea"/>
                <a:cs typeface="+mn-cs"/>
              </a:rPr>
              <a:t>[2.06: 2.53]. Indeed, this was even lower than baseline, P &lt; 0.001.</a:t>
            </a:r>
          </a:p>
          <a:p>
            <a:r>
              <a:rPr lang="en-US" sz="1200" b="0" i="0" u="none" strike="noStrike" kern="1200" baseline="0" dirty="0">
                <a:solidFill>
                  <a:schemeClr val="tx1"/>
                </a:solidFill>
                <a:latin typeface="+mn-lt"/>
                <a:ea typeface="+mn-ea"/>
                <a:cs typeface="+mn-cs"/>
              </a:rPr>
              <a:t>Despite drastically different concepts of </a:t>
            </a:r>
            <a:r>
              <a:rPr lang="en-US" sz="1200" b="0" i="0" u="none" strike="noStrike" kern="1200" baseline="0" dirty="0" err="1">
                <a:solidFill>
                  <a:schemeClr val="tx1"/>
                </a:solidFill>
                <a:latin typeface="+mn-lt"/>
                <a:ea typeface="+mn-ea"/>
                <a:cs typeface="+mn-cs"/>
              </a:rPr>
              <a:t>Vawns</a:t>
            </a:r>
            <a:r>
              <a:rPr lang="en-US" sz="1200" b="0" i="0" u="none" strike="noStrike" kern="1200" baseline="0" dirty="0">
                <a:solidFill>
                  <a:schemeClr val="tx1"/>
                </a:solidFill>
                <a:latin typeface="+mn-lt"/>
                <a:ea typeface="+mn-ea"/>
                <a:cs typeface="+mn-cs"/>
              </a:rPr>
              <a:t>, participants</a:t>
            </a:r>
          </a:p>
          <a:p>
            <a:r>
              <a:rPr lang="en-US" sz="1200" b="0" i="0" u="none" strike="noStrike" kern="1200" baseline="0" dirty="0">
                <a:solidFill>
                  <a:schemeClr val="tx1"/>
                </a:solidFill>
                <a:latin typeface="+mn-lt"/>
                <a:ea typeface="+mn-ea"/>
                <a:cs typeface="+mn-cs"/>
              </a:rPr>
              <a:t>spontaneously produced comparable levels of generics, χ2 = 1.16,</a:t>
            </a:r>
          </a:p>
          <a:p>
            <a:r>
              <a:rPr lang="en-US" sz="1200" b="0" i="0" u="none" strike="noStrike" kern="1200" baseline="0" dirty="0">
                <a:solidFill>
                  <a:schemeClr val="tx1"/>
                </a:solidFill>
                <a:latin typeface="+mn-lt"/>
                <a:ea typeface="+mn-ea"/>
                <a:cs typeface="+mn-cs"/>
              </a:rPr>
              <a:t>P = 0.281, OR (odds ratio) = 1.24, in the social (38%) and</a:t>
            </a:r>
          </a:p>
          <a:p>
            <a:r>
              <a:rPr lang="en-US" sz="1200" b="0" i="0" u="none" strike="noStrike" kern="1200" baseline="0" dirty="0">
                <a:solidFill>
                  <a:schemeClr val="tx1"/>
                </a:solidFill>
                <a:latin typeface="+mn-lt"/>
                <a:ea typeface="+mn-ea"/>
                <a:cs typeface="+mn-cs"/>
              </a:rPr>
              <a:t>natural (31%) conditions (Table 2). Both of these were greater</a:t>
            </a:r>
          </a:p>
          <a:p>
            <a:r>
              <a:rPr lang="en-US" sz="1200" b="0" i="0" u="none" strike="noStrike" kern="1200" baseline="0" dirty="0">
                <a:solidFill>
                  <a:schemeClr val="tx1"/>
                </a:solidFill>
                <a:latin typeface="+mn-lt"/>
                <a:ea typeface="+mn-ea"/>
                <a:cs typeface="+mn-cs"/>
              </a:rPr>
              <a:t>than the baseline condition (14%) (collapsing across social and</a:t>
            </a:r>
          </a:p>
          <a:p>
            <a:r>
              <a:rPr lang="en-US" sz="1200" b="0" i="0" u="none" strike="noStrike" kern="1200" baseline="0" dirty="0">
                <a:solidFill>
                  <a:schemeClr val="tx1"/>
                </a:solidFill>
                <a:latin typeface="+mn-lt"/>
                <a:ea typeface="+mn-ea"/>
                <a:cs typeface="+mn-cs"/>
              </a:rPr>
              <a:t>biological kinds), χ2 = 19.61, P &lt; 0.001, 2.52. Thus, generics are</a:t>
            </a:r>
          </a:p>
          <a:p>
            <a:r>
              <a:rPr lang="en-US" sz="1200" b="0" i="0" u="none" strike="noStrike" kern="1200" baseline="0" dirty="0">
                <a:solidFill>
                  <a:schemeClr val="tx1"/>
                </a:solidFill>
                <a:latin typeface="+mn-lt"/>
                <a:ea typeface="+mn-ea"/>
                <a:cs typeface="+mn-cs"/>
              </a:rPr>
              <a:t>linked to kinds, not exclusively natural kinds; social kinds encourage</a:t>
            </a:r>
          </a:p>
          <a:p>
            <a:r>
              <a:rPr lang="en-US" sz="1200" b="0" i="0" u="none" strike="noStrike" kern="1200" baseline="0" dirty="0">
                <a:solidFill>
                  <a:schemeClr val="tx1"/>
                </a:solidFill>
                <a:latin typeface="+mn-lt"/>
                <a:ea typeface="+mn-ea"/>
                <a:cs typeface="+mn-cs"/>
              </a:rPr>
              <a:t>participants to produce generic utterances too.</a:t>
            </a:r>
          </a:p>
          <a:p>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18</a:t>
            </a:fld>
            <a:endParaRPr lang="en-US"/>
          </a:p>
        </p:txBody>
      </p:sp>
    </p:spTree>
    <p:extLst>
      <p:ext uri="{BB962C8B-B14F-4D97-AF65-F5344CB8AC3E}">
        <p14:creationId xmlns:p14="http://schemas.microsoft.com/office/powerpoint/2010/main" val="2824405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is the overall picture we’re left with</a:t>
            </a:r>
          </a:p>
        </p:txBody>
      </p:sp>
      <p:sp>
        <p:nvSpPr>
          <p:cNvPr id="4" name="Slide Number Placeholder 3"/>
          <p:cNvSpPr>
            <a:spLocks noGrp="1"/>
          </p:cNvSpPr>
          <p:nvPr>
            <p:ph type="sldNum" sz="quarter" idx="10"/>
          </p:nvPr>
        </p:nvSpPr>
        <p:spPr/>
        <p:txBody>
          <a:bodyPr/>
          <a:lstStyle/>
          <a:p>
            <a:fld id="{4CC12544-2BEE-49BA-A42E-D7E3EBA33684}" type="slidenum">
              <a:rPr lang="en-US" smtClean="0"/>
              <a:t>19</a:t>
            </a:fld>
            <a:endParaRPr lang="en-US"/>
          </a:p>
        </p:txBody>
      </p:sp>
    </p:spTree>
    <p:extLst>
      <p:ext uri="{BB962C8B-B14F-4D97-AF65-F5344CB8AC3E}">
        <p14:creationId xmlns:p14="http://schemas.microsoft.com/office/powerpoint/2010/main" val="47577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kinds of language might cue children to essentialize a category?</a:t>
            </a:r>
          </a:p>
          <a:p>
            <a:pPr marL="0" indent="0">
              <a:buFont typeface="Arial" panose="020B0604020202020204" pitchFamily="34" charset="0"/>
              <a:buNone/>
            </a:pPr>
            <a:r>
              <a:rPr lang="en-US" sz="1200" dirty="0"/>
              <a:t>Generic language – describe a category as a whole. Potentially powerful, because our experience is filled with individual things, and generic language is a simple way of communicating a generalization about a whole category. </a:t>
            </a:r>
            <a:br>
              <a:rPr lang="en-US" sz="1200" dirty="0"/>
            </a:br>
            <a:r>
              <a:rPr lang="en-US" dirty="0"/>
              <a:t>suggest that the property is causally relevant, non-accidental, conceptually central</a:t>
            </a:r>
            <a:endParaRPr lang="en-US" sz="1200" dirty="0"/>
          </a:p>
          <a:p>
            <a:r>
              <a:rPr lang="en-US" dirty="0"/>
              <a:t>4yo who heard generic language about a novel social category (“</a:t>
            </a:r>
            <a:r>
              <a:rPr lang="en-US" dirty="0" err="1"/>
              <a:t>Zarpies</a:t>
            </a:r>
            <a:r>
              <a:rPr lang="en-US" dirty="0"/>
              <a:t> sleep in trees” or “A </a:t>
            </a:r>
            <a:r>
              <a:rPr lang="en-US" dirty="0" err="1"/>
              <a:t>Zarpie</a:t>
            </a:r>
            <a:r>
              <a:rPr lang="en-US" dirty="0"/>
              <a:t> sleeps in trees”) -&gt; develop essentialist beliefs about that social category. </a:t>
            </a:r>
            <a:r>
              <a:rPr lang="en-US" sz="1200" b="0" i="0" u="none" strike="noStrike" kern="1200" baseline="0" dirty="0">
                <a:solidFill>
                  <a:schemeClr val="tx1"/>
                </a:solidFill>
                <a:latin typeface="+mn-lt"/>
                <a:ea typeface="+mn-ea"/>
                <a:cs typeface="+mn-cs"/>
              </a:rPr>
              <a:t>explained the presence of properties in terms of intrinsic causes, considered properties to be innate, and extended properties of a single category member to other category members.</a:t>
            </a:r>
            <a:endParaRPr lang="en-US" dirty="0"/>
          </a:p>
          <a:p>
            <a:pPr marL="181234" marR="0" lvl="0" indent="-181234" algn="l" defTabSz="914400" rtl="0" eaLnBrk="1" fontAlgn="auto" latinLnBrk="0" hangingPunct="1">
              <a:lnSpc>
                <a:spcPct val="100000"/>
              </a:lnSpc>
              <a:spcBef>
                <a:spcPts val="0"/>
              </a:spcBef>
              <a:spcAft>
                <a:spcPts val="0"/>
              </a:spcAft>
              <a:buClrTx/>
              <a:buSzTx/>
              <a:buFontTx/>
              <a:buChar char="-"/>
              <a:tabLst/>
              <a:defRPr/>
            </a:pPr>
            <a:r>
              <a:rPr lang="en-US" dirty="0"/>
              <a:t>children hear a lot of generic language in their environment, </a:t>
            </a:r>
            <a:r>
              <a:rPr lang="en-US" dirty="0" err="1"/>
              <a:t>eg</a:t>
            </a:r>
            <a:r>
              <a:rPr lang="en-US" dirty="0"/>
              <a:t> in parents’ speech to children, ecologically valid as a cue for essentialism. </a:t>
            </a:r>
          </a:p>
          <a:p>
            <a:pPr marL="181234" indent="-181234">
              <a:buFontTx/>
              <a:buChar char="-"/>
            </a:pPr>
            <a:r>
              <a:rPr lang="en-US" dirty="0"/>
              <a:t>Parents who were induced to hold essentialist beliefs about a novel social category (</a:t>
            </a:r>
            <a:r>
              <a:rPr lang="en-US" dirty="0" err="1"/>
              <a:t>Zarpies</a:t>
            </a:r>
            <a:r>
              <a:rPr lang="en-US" dirty="0"/>
              <a:t> are a distinct kind of people, biologically and culturally different from others) produced more generics when reading a book about </a:t>
            </a:r>
            <a:r>
              <a:rPr lang="en-US" dirty="0" err="1"/>
              <a:t>Zarpies</a:t>
            </a:r>
            <a:r>
              <a:rPr lang="en-US" dirty="0"/>
              <a:t> to their children</a:t>
            </a:r>
          </a:p>
          <a:p>
            <a:pPr marL="181234" indent="-181234">
              <a:buFontTx/>
              <a:buChar char="-"/>
            </a:pPr>
            <a:r>
              <a:rPr lang="en-US" dirty="0"/>
              <a:t>Other linguistic cues – formal explanations?</a:t>
            </a:r>
          </a:p>
          <a:p>
            <a:pPr defTabSz="966582">
              <a:defRPr/>
            </a:pPr>
            <a:r>
              <a:rPr lang="en-US" dirty="0"/>
              <a:t>&gt;Ellen:</a:t>
            </a:r>
            <a:r>
              <a:rPr lang="en-US" baseline="0" dirty="0"/>
              <a:t> there isn’t a single syntactic marker that marks something as generic -&gt; recruit other info about predicate, category, </a:t>
            </a:r>
            <a:r>
              <a:rPr lang="en-US" baseline="0" dirty="0" err="1"/>
              <a:t>etc</a:t>
            </a:r>
            <a:r>
              <a:rPr lang="en-US" baseline="0" dirty="0"/>
              <a:t> to decide if something is a generic</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a:t>
            </a:fld>
            <a:endParaRPr lang="en-US"/>
          </a:p>
        </p:txBody>
      </p:sp>
    </p:spTree>
    <p:extLst>
      <p:ext uri="{BB962C8B-B14F-4D97-AF65-F5344CB8AC3E}">
        <p14:creationId xmlns:p14="http://schemas.microsoft.com/office/powerpoint/2010/main" val="4163150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awesome. I think formal explanations work similarly, intuition behind my FYP</a:t>
            </a:r>
          </a:p>
          <a:p>
            <a:endParaRPr lang="en-US" dirty="0"/>
          </a:p>
        </p:txBody>
      </p:sp>
      <p:sp>
        <p:nvSpPr>
          <p:cNvPr id="4" name="Slide Number Placeholder 3"/>
          <p:cNvSpPr>
            <a:spLocks noGrp="1"/>
          </p:cNvSpPr>
          <p:nvPr>
            <p:ph type="sldNum" sz="quarter" idx="5"/>
          </p:nvPr>
        </p:nvSpPr>
        <p:spPr/>
        <p:txBody>
          <a:bodyPr/>
          <a:lstStyle/>
          <a:p>
            <a:fld id="{4CC12544-2BEE-49BA-A42E-D7E3EBA33684}" type="slidenum">
              <a:rPr lang="en-US" smtClean="0"/>
              <a:t>20</a:t>
            </a:fld>
            <a:endParaRPr lang="en-US"/>
          </a:p>
        </p:txBody>
      </p:sp>
    </p:spTree>
    <p:extLst>
      <p:ext uri="{BB962C8B-B14F-4D97-AF65-F5344CB8AC3E}">
        <p14:creationId xmlns:p14="http://schemas.microsoft.com/office/powerpoint/2010/main" val="2842565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Okay, awesome. I think formal explanations work similarly, intuition behind my FYP</a:t>
            </a:r>
          </a:p>
        </p:txBody>
      </p:sp>
      <p:sp>
        <p:nvSpPr>
          <p:cNvPr id="4" name="Slide Number Placeholder 3"/>
          <p:cNvSpPr>
            <a:spLocks noGrp="1"/>
          </p:cNvSpPr>
          <p:nvPr>
            <p:ph type="sldNum" sz="quarter" idx="10"/>
          </p:nvPr>
        </p:nvSpPr>
        <p:spPr/>
        <p:txBody>
          <a:bodyPr/>
          <a:lstStyle/>
          <a:p>
            <a:fld id="{4CC12544-2BEE-49BA-A42E-D7E3EBA33684}" type="slidenum">
              <a:rPr lang="en-US" smtClean="0"/>
              <a:t>21</a:t>
            </a:fld>
            <a:endParaRPr lang="en-US"/>
          </a:p>
        </p:txBody>
      </p:sp>
    </p:spTree>
    <p:extLst>
      <p:ext uri="{BB962C8B-B14F-4D97-AF65-F5344CB8AC3E}">
        <p14:creationId xmlns:p14="http://schemas.microsoft.com/office/powerpoint/2010/main" val="3535561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[slide from </a:t>
            </a:r>
            <a:r>
              <a:rPr lang="en-US" sz="1200" dirty="0" err="1"/>
              <a:t>fyp</a:t>
            </a:r>
            <a:r>
              <a:rPr lang="en-US" sz="1200" dirty="0"/>
              <a:t> brownbag talk]</a:t>
            </a:r>
          </a:p>
          <a:p>
            <a:pPr marL="0" indent="0">
              <a:buFont typeface="Arial" panose="020B0604020202020204" pitchFamily="34" charset="0"/>
              <a:buNone/>
            </a:pPr>
            <a:r>
              <a:rPr lang="en-US" sz="1200" dirty="0"/>
              <a:t>But here, I want to argue that actually, formal explanations can be ambiguous in a really interesting way. It’s true, sometimes we use them and interpret them in an essentialist way. But other times, I think we use them and interpret them in a non-essentialist, social-structural way. </a:t>
            </a: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22</a:t>
            </a:fld>
            <a:endParaRPr lang="en-US"/>
          </a:p>
        </p:txBody>
      </p:sp>
    </p:spTree>
    <p:extLst>
      <p:ext uri="{BB962C8B-B14F-4D97-AF65-F5344CB8AC3E}">
        <p14:creationId xmlns:p14="http://schemas.microsoft.com/office/powerpoint/2010/main" val="3202731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Okay, awesome. I think formal explanations work similarly, intuition behind my FYP</a:t>
            </a:r>
          </a:p>
        </p:txBody>
      </p:sp>
      <p:sp>
        <p:nvSpPr>
          <p:cNvPr id="4" name="Slide Number Placeholder 3"/>
          <p:cNvSpPr>
            <a:spLocks noGrp="1"/>
          </p:cNvSpPr>
          <p:nvPr>
            <p:ph type="sldNum" sz="quarter" idx="10"/>
          </p:nvPr>
        </p:nvSpPr>
        <p:spPr/>
        <p:txBody>
          <a:bodyPr/>
          <a:lstStyle/>
          <a:p>
            <a:fld id="{4CC12544-2BEE-49BA-A42E-D7E3EBA33684}" type="slidenum">
              <a:rPr lang="en-US" smtClean="0"/>
              <a:t>23</a:t>
            </a:fld>
            <a:endParaRPr lang="en-US"/>
          </a:p>
        </p:txBody>
      </p:sp>
    </p:spTree>
    <p:extLst>
      <p:ext uri="{BB962C8B-B14F-4D97-AF65-F5344CB8AC3E}">
        <p14:creationId xmlns:p14="http://schemas.microsoft.com/office/powerpoint/2010/main" val="3858544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Possible directions to explore</a:t>
            </a:r>
          </a:p>
        </p:txBody>
      </p:sp>
      <p:sp>
        <p:nvSpPr>
          <p:cNvPr id="4" name="Slide Number Placeholder 3"/>
          <p:cNvSpPr>
            <a:spLocks noGrp="1"/>
          </p:cNvSpPr>
          <p:nvPr>
            <p:ph type="sldNum" sz="quarter" idx="10"/>
          </p:nvPr>
        </p:nvSpPr>
        <p:spPr/>
        <p:txBody>
          <a:bodyPr/>
          <a:lstStyle/>
          <a:p>
            <a:fld id="{4CC12544-2BEE-49BA-A42E-D7E3EBA33684}" type="slidenum">
              <a:rPr lang="en-US" smtClean="0"/>
              <a:t>24</a:t>
            </a:fld>
            <a:endParaRPr lang="en-US"/>
          </a:p>
        </p:txBody>
      </p:sp>
    </p:spTree>
    <p:extLst>
      <p:ext uri="{BB962C8B-B14F-4D97-AF65-F5344CB8AC3E}">
        <p14:creationId xmlns:p14="http://schemas.microsoft.com/office/powerpoint/2010/main" val="67901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Possible directions to explore</a:t>
            </a:r>
          </a:p>
        </p:txBody>
      </p:sp>
      <p:sp>
        <p:nvSpPr>
          <p:cNvPr id="4" name="Slide Number Placeholder 3"/>
          <p:cNvSpPr>
            <a:spLocks noGrp="1"/>
          </p:cNvSpPr>
          <p:nvPr>
            <p:ph type="sldNum" sz="quarter" idx="10"/>
          </p:nvPr>
        </p:nvSpPr>
        <p:spPr/>
        <p:txBody>
          <a:bodyPr/>
          <a:lstStyle/>
          <a:p>
            <a:fld id="{4CC12544-2BEE-49BA-A42E-D7E3EBA33684}" type="slidenum">
              <a:rPr lang="en-US" smtClean="0"/>
              <a:t>25</a:t>
            </a:fld>
            <a:endParaRPr lang="en-US"/>
          </a:p>
        </p:txBody>
      </p:sp>
    </p:spTree>
    <p:extLst>
      <p:ext uri="{BB962C8B-B14F-4D97-AF65-F5344CB8AC3E}">
        <p14:creationId xmlns:p14="http://schemas.microsoft.com/office/powerpoint/2010/main" val="3723704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Study 1</a:t>
            </a:r>
          </a:p>
          <a:p>
            <a:pPr marL="0" indent="0">
              <a:buFontTx/>
              <a:buNone/>
            </a:pPr>
            <a:r>
              <a:rPr lang="en-US" dirty="0"/>
              <a:t>Adults</a:t>
            </a:r>
          </a:p>
          <a:p>
            <a:pPr marL="0" indent="0">
              <a:buFontTx/>
              <a:buNone/>
            </a:pPr>
            <a:r>
              <a:rPr lang="en-US" dirty="0"/>
              <a:t>*note felicity of formal explanation as measure for </a:t>
            </a:r>
            <a:r>
              <a:rPr lang="en-US" dirty="0" err="1"/>
              <a:t>kindhood</a:t>
            </a:r>
            <a:r>
              <a:rPr lang="en-US" dirty="0"/>
              <a:t>! </a:t>
            </a:r>
          </a:p>
          <a:p>
            <a:pPr marL="0" indent="0">
              <a:buFontTx/>
              <a:buNone/>
            </a:pPr>
            <a:endParaRPr lang="en-US" dirty="0"/>
          </a:p>
          <a:p>
            <a:pPr marL="0" indent="0">
              <a:buFontTx/>
              <a:buNone/>
            </a:pPr>
            <a:r>
              <a:rPr lang="en-US" dirty="0"/>
              <a:t>Control:</a:t>
            </a:r>
          </a:p>
          <a:p>
            <a:pPr marL="0" indent="0">
              <a:buFontTx/>
              <a:buNone/>
            </a:pPr>
            <a:r>
              <a:rPr lang="en-US" dirty="0"/>
              <a:t>“This </a:t>
            </a:r>
            <a:r>
              <a:rPr lang="en-US" dirty="0" err="1"/>
              <a:t>Vawn</a:t>
            </a:r>
            <a:r>
              <a:rPr lang="en-US" dirty="0"/>
              <a:t> sleeps in tall trees”</a:t>
            </a:r>
          </a:p>
          <a:p>
            <a:pPr marL="0" indent="0">
              <a:buFontTx/>
              <a:buNone/>
            </a:pPr>
            <a:r>
              <a:rPr lang="en-US" dirty="0"/>
              <a:t>Preamble: Let’s learn some things about her: She’s a </a:t>
            </a:r>
            <a:r>
              <a:rPr lang="en-US" dirty="0" err="1"/>
              <a:t>Vawn</a:t>
            </a:r>
            <a:r>
              <a:rPr lang="en-US" dirty="0"/>
              <a:t>. She sleeps in tall trees.”</a:t>
            </a:r>
          </a:p>
          <a:p>
            <a:pPr marL="0" indent="0">
              <a:buFontTx/>
              <a:buNone/>
            </a:pPr>
            <a:r>
              <a:rPr lang="en-US" dirty="0"/>
              <a:t>“She’s a </a:t>
            </a:r>
            <a:r>
              <a:rPr lang="en-US" dirty="0" err="1"/>
              <a:t>Vawn</a:t>
            </a:r>
            <a:r>
              <a:rPr lang="en-US" dirty="0"/>
              <a:t>, and sleeps in tall trees.”</a:t>
            </a:r>
          </a:p>
        </p:txBody>
      </p:sp>
      <p:sp>
        <p:nvSpPr>
          <p:cNvPr id="4" name="Slide Number Placeholder 3"/>
          <p:cNvSpPr>
            <a:spLocks noGrp="1"/>
          </p:cNvSpPr>
          <p:nvPr>
            <p:ph type="sldNum" sz="quarter" idx="10"/>
          </p:nvPr>
        </p:nvSpPr>
        <p:spPr/>
        <p:txBody>
          <a:bodyPr/>
          <a:lstStyle/>
          <a:p>
            <a:fld id="{4CC12544-2BEE-49BA-A42E-D7E3EBA33684}" type="slidenum">
              <a:rPr lang="en-US" smtClean="0"/>
              <a:t>26</a:t>
            </a:fld>
            <a:endParaRPr lang="en-US"/>
          </a:p>
        </p:txBody>
      </p:sp>
    </p:spTree>
    <p:extLst>
      <p:ext uri="{BB962C8B-B14F-4D97-AF65-F5344CB8AC3E}">
        <p14:creationId xmlns:p14="http://schemas.microsoft.com/office/powerpoint/2010/main" val="133788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Formal explanation</a:t>
            </a:r>
          </a:p>
        </p:txBody>
      </p:sp>
      <p:sp>
        <p:nvSpPr>
          <p:cNvPr id="4" name="Slide Number Placeholder 3"/>
          <p:cNvSpPr>
            <a:spLocks noGrp="1"/>
          </p:cNvSpPr>
          <p:nvPr>
            <p:ph type="sldNum" sz="quarter" idx="10"/>
          </p:nvPr>
        </p:nvSpPr>
        <p:spPr/>
        <p:txBody>
          <a:bodyPr/>
          <a:lstStyle/>
          <a:p>
            <a:fld id="{4CC12544-2BEE-49BA-A42E-D7E3EBA33684}" type="slidenum">
              <a:rPr lang="en-US" smtClean="0"/>
              <a:t>27</a:t>
            </a:fld>
            <a:endParaRPr lang="en-US"/>
          </a:p>
        </p:txBody>
      </p:sp>
    </p:spTree>
    <p:extLst>
      <p:ext uri="{BB962C8B-B14F-4D97-AF65-F5344CB8AC3E}">
        <p14:creationId xmlns:p14="http://schemas.microsoft.com/office/powerpoint/2010/main" val="4009034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Formal explanation</a:t>
            </a:r>
          </a:p>
        </p:txBody>
      </p:sp>
      <p:sp>
        <p:nvSpPr>
          <p:cNvPr id="4" name="Slide Number Placeholder 3"/>
          <p:cNvSpPr>
            <a:spLocks noGrp="1"/>
          </p:cNvSpPr>
          <p:nvPr>
            <p:ph type="sldNum" sz="quarter" idx="10"/>
          </p:nvPr>
        </p:nvSpPr>
        <p:spPr/>
        <p:txBody>
          <a:bodyPr/>
          <a:lstStyle/>
          <a:p>
            <a:fld id="{4CC12544-2BEE-49BA-A42E-D7E3EBA33684}" type="slidenum">
              <a:rPr lang="en-US" smtClean="0"/>
              <a:t>28</a:t>
            </a:fld>
            <a:endParaRPr lang="en-US"/>
          </a:p>
        </p:txBody>
      </p:sp>
    </p:spTree>
    <p:extLst>
      <p:ext uri="{BB962C8B-B14F-4D97-AF65-F5344CB8AC3E}">
        <p14:creationId xmlns:p14="http://schemas.microsoft.com/office/powerpoint/2010/main" val="140207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 know that essentialism has limits – essentialist representation of category will not incorporate accidental/idiosyncratic property</a:t>
            </a:r>
          </a:p>
          <a:p>
            <a:pPr marL="0" indent="0">
              <a:buFontTx/>
              <a:buNone/>
            </a:pPr>
            <a:r>
              <a:rPr lang="en-US" dirty="0"/>
              <a:t>Worry that it’s </a:t>
            </a:r>
            <a:r>
              <a:rPr lang="en-US"/>
              <a:t>slightly circular?</a:t>
            </a:r>
            <a:endParaRPr lang="en-US" dirty="0"/>
          </a:p>
          <a:p>
            <a:pPr marL="0" indent="0">
              <a:buFontTx/>
              <a:buNone/>
            </a:pPr>
            <a:r>
              <a:rPr lang="en-US" dirty="0"/>
              <a:t>Yellow is different from FYP results</a:t>
            </a:r>
          </a:p>
        </p:txBody>
      </p:sp>
      <p:sp>
        <p:nvSpPr>
          <p:cNvPr id="4" name="Slide Number Placeholder 3"/>
          <p:cNvSpPr>
            <a:spLocks noGrp="1"/>
          </p:cNvSpPr>
          <p:nvPr>
            <p:ph type="sldNum" sz="quarter" idx="10"/>
          </p:nvPr>
        </p:nvSpPr>
        <p:spPr/>
        <p:txBody>
          <a:bodyPr/>
          <a:lstStyle/>
          <a:p>
            <a:fld id="{4CC12544-2BEE-49BA-A42E-D7E3EBA33684}" type="slidenum">
              <a:rPr lang="en-US" smtClean="0"/>
              <a:t>29</a:t>
            </a:fld>
            <a:endParaRPr lang="en-US"/>
          </a:p>
        </p:txBody>
      </p:sp>
    </p:spTree>
    <p:extLst>
      <p:ext uri="{BB962C8B-B14F-4D97-AF65-F5344CB8AC3E}">
        <p14:creationId xmlns:p14="http://schemas.microsoft.com/office/powerpoint/2010/main" val="3433587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Category is a kind</a:t>
            </a:r>
          </a:p>
          <a:p>
            <a:pPr marL="0" indent="0">
              <a:buFontTx/>
              <a:buNone/>
            </a:pPr>
            <a:r>
              <a:rPr lang="en-US" dirty="0"/>
              <a:t>Property is non-accidental, related to category’s causal structure</a:t>
            </a:r>
          </a:p>
          <a:p>
            <a:pPr marL="0" indent="0">
              <a:buFontTx/>
              <a:buNone/>
            </a:pPr>
            <a:endParaRPr lang="en-US" dirty="0"/>
          </a:p>
          <a:p>
            <a:pPr marL="0" indent="0">
              <a:buFontTx/>
              <a:buNone/>
            </a:pPr>
            <a:r>
              <a:rPr lang="en-US" dirty="0"/>
              <a:t>Kinds support a diversity of causal structures</a:t>
            </a:r>
          </a:p>
          <a:p>
            <a:pPr marL="0" indent="0">
              <a:buFontTx/>
              <a:buNone/>
            </a:pPr>
            <a:r>
              <a:rPr lang="en-US" dirty="0"/>
              <a:t>Inference to the best explanation</a:t>
            </a:r>
          </a:p>
        </p:txBody>
      </p:sp>
      <p:sp>
        <p:nvSpPr>
          <p:cNvPr id="4" name="Slide Number Placeholder 3"/>
          <p:cNvSpPr>
            <a:spLocks noGrp="1"/>
          </p:cNvSpPr>
          <p:nvPr>
            <p:ph type="sldNum" sz="quarter" idx="10"/>
          </p:nvPr>
        </p:nvSpPr>
        <p:spPr/>
        <p:txBody>
          <a:bodyPr/>
          <a:lstStyle/>
          <a:p>
            <a:fld id="{4CC12544-2BEE-49BA-A42E-D7E3EBA33684}" type="slidenum">
              <a:rPr lang="en-US" smtClean="0"/>
              <a:t>3</a:t>
            </a:fld>
            <a:endParaRPr lang="en-US"/>
          </a:p>
        </p:txBody>
      </p:sp>
    </p:spTree>
    <p:extLst>
      <p:ext uri="{BB962C8B-B14F-4D97-AF65-F5344CB8AC3E}">
        <p14:creationId xmlns:p14="http://schemas.microsoft.com/office/powerpoint/2010/main" val="3613230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Possible directions to explore</a:t>
            </a:r>
          </a:p>
        </p:txBody>
      </p:sp>
      <p:sp>
        <p:nvSpPr>
          <p:cNvPr id="4" name="Slide Number Placeholder 3"/>
          <p:cNvSpPr>
            <a:spLocks noGrp="1"/>
          </p:cNvSpPr>
          <p:nvPr>
            <p:ph type="sldNum" sz="quarter" idx="10"/>
          </p:nvPr>
        </p:nvSpPr>
        <p:spPr/>
        <p:txBody>
          <a:bodyPr/>
          <a:lstStyle/>
          <a:p>
            <a:fld id="{4CC12544-2BEE-49BA-A42E-D7E3EBA33684}" type="slidenum">
              <a:rPr lang="en-US" smtClean="0"/>
              <a:t>30</a:t>
            </a:fld>
            <a:endParaRPr lang="en-US"/>
          </a:p>
        </p:txBody>
      </p:sp>
    </p:spTree>
    <p:extLst>
      <p:ext uri="{BB962C8B-B14F-4D97-AF65-F5344CB8AC3E}">
        <p14:creationId xmlns:p14="http://schemas.microsoft.com/office/powerpoint/2010/main" val="2836855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Here’s an idea Alexander and I thought about yesterday</a:t>
            </a:r>
          </a:p>
        </p:txBody>
      </p:sp>
      <p:sp>
        <p:nvSpPr>
          <p:cNvPr id="4" name="Slide Number Placeholder 3"/>
          <p:cNvSpPr>
            <a:spLocks noGrp="1"/>
          </p:cNvSpPr>
          <p:nvPr>
            <p:ph type="sldNum" sz="quarter" idx="10"/>
          </p:nvPr>
        </p:nvSpPr>
        <p:spPr/>
        <p:txBody>
          <a:bodyPr/>
          <a:lstStyle/>
          <a:p>
            <a:fld id="{4CC12544-2BEE-49BA-A42E-D7E3EBA33684}" type="slidenum">
              <a:rPr lang="en-US" smtClean="0"/>
              <a:t>31</a:t>
            </a:fld>
            <a:endParaRPr lang="en-US"/>
          </a:p>
        </p:txBody>
      </p:sp>
    </p:spTree>
    <p:extLst>
      <p:ext uri="{BB962C8B-B14F-4D97-AF65-F5344CB8AC3E}">
        <p14:creationId xmlns:p14="http://schemas.microsoft.com/office/powerpoint/2010/main" val="3420306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Formal explanations change your interpretation whenever the property could be accidental, and they can change your interpretation in diverse ways</a:t>
            </a:r>
          </a:p>
          <a:p>
            <a:pPr marL="0" indent="0">
              <a:buFontTx/>
              <a:buNone/>
            </a:pPr>
            <a:endParaRPr lang="en-US" sz="1200" b="0" i="0" kern="1200" dirty="0">
              <a:solidFill>
                <a:schemeClr val="tx1"/>
              </a:solidFill>
              <a:effectLst/>
              <a:latin typeface="+mn-lt"/>
              <a:ea typeface="+mn-ea"/>
              <a:cs typeface="+mn-cs"/>
            </a:endParaRPr>
          </a:p>
          <a:p>
            <a:pPr marL="0" indent="0">
              <a:buFontTx/>
              <a:buNone/>
            </a:pPr>
            <a:r>
              <a:rPr lang="en-US" dirty="0"/>
              <a:t>Novel social category</a:t>
            </a:r>
          </a:p>
          <a:p>
            <a:pPr marL="0" indent="0">
              <a:buFontTx/>
              <a:buNone/>
            </a:pPr>
            <a:r>
              <a:rPr lang="en-US" dirty="0"/>
              <a:t>Category information: induce essentialism or structural context</a:t>
            </a:r>
          </a:p>
          <a:p>
            <a:pPr marL="0" indent="0">
              <a:buFontTx/>
              <a:buNone/>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32</a:t>
            </a:fld>
            <a:endParaRPr lang="en-US"/>
          </a:p>
        </p:txBody>
      </p:sp>
    </p:spTree>
    <p:extLst>
      <p:ext uri="{BB962C8B-B14F-4D97-AF65-F5344CB8AC3E}">
        <p14:creationId xmlns:p14="http://schemas.microsoft.com/office/powerpoint/2010/main" val="3371858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33</a:t>
            </a:fld>
            <a:endParaRPr lang="en-US"/>
          </a:p>
        </p:txBody>
      </p:sp>
    </p:spTree>
    <p:extLst>
      <p:ext uri="{BB962C8B-B14F-4D97-AF65-F5344CB8AC3E}">
        <p14:creationId xmlns:p14="http://schemas.microsoft.com/office/powerpoint/2010/main" val="462893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Study 1</a:t>
            </a:r>
          </a:p>
          <a:p>
            <a:pPr marL="0" indent="0">
              <a:buFontTx/>
              <a:buNone/>
            </a:pPr>
            <a:r>
              <a:rPr lang="en-US" dirty="0"/>
              <a:t>Adults</a:t>
            </a:r>
          </a:p>
          <a:p>
            <a:pPr marL="0" indent="0">
              <a:buFontTx/>
              <a:buNone/>
            </a:pPr>
            <a:r>
              <a:rPr lang="en-US" dirty="0"/>
              <a:t>*note felicity of formal explanation as measure for </a:t>
            </a:r>
            <a:r>
              <a:rPr lang="en-US" dirty="0" err="1"/>
              <a:t>kindhood</a:t>
            </a:r>
            <a:r>
              <a:rPr lang="en-US" dirty="0"/>
              <a:t>! </a:t>
            </a:r>
          </a:p>
        </p:txBody>
      </p:sp>
      <p:sp>
        <p:nvSpPr>
          <p:cNvPr id="4" name="Slide Number Placeholder 3"/>
          <p:cNvSpPr>
            <a:spLocks noGrp="1"/>
          </p:cNvSpPr>
          <p:nvPr>
            <p:ph type="sldNum" sz="quarter" idx="10"/>
          </p:nvPr>
        </p:nvSpPr>
        <p:spPr/>
        <p:txBody>
          <a:bodyPr/>
          <a:lstStyle/>
          <a:p>
            <a:fld id="{4CC12544-2BEE-49BA-A42E-D7E3EBA33684}" type="slidenum">
              <a:rPr lang="en-US" smtClean="0"/>
              <a:t>4</a:t>
            </a:fld>
            <a:endParaRPr lang="en-US"/>
          </a:p>
        </p:txBody>
      </p:sp>
    </p:spTree>
    <p:extLst>
      <p:ext uri="{BB962C8B-B14F-4D97-AF65-F5344CB8AC3E}">
        <p14:creationId xmlns:p14="http://schemas.microsoft.com/office/powerpoint/2010/main" val="1499082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Study 1</a:t>
            </a:r>
          </a:p>
          <a:p>
            <a:pPr marL="0" indent="0">
              <a:buFontTx/>
              <a:buNone/>
            </a:pPr>
            <a:r>
              <a:rPr lang="en-US" dirty="0"/>
              <a:t>Adults</a:t>
            </a:r>
          </a:p>
          <a:p>
            <a:pPr marL="0" indent="0">
              <a:buFontTx/>
              <a:buNone/>
            </a:pPr>
            <a:r>
              <a:rPr lang="en-US" dirty="0"/>
              <a:t>*note felicity of formal explanation as measure for </a:t>
            </a:r>
            <a:r>
              <a:rPr lang="en-US" dirty="0" err="1"/>
              <a:t>kindhood</a:t>
            </a:r>
            <a:r>
              <a:rPr lang="en-US" dirty="0"/>
              <a:t>! </a:t>
            </a:r>
          </a:p>
        </p:txBody>
      </p:sp>
      <p:sp>
        <p:nvSpPr>
          <p:cNvPr id="4" name="Slide Number Placeholder 3"/>
          <p:cNvSpPr>
            <a:spLocks noGrp="1"/>
          </p:cNvSpPr>
          <p:nvPr>
            <p:ph type="sldNum" sz="quarter" idx="10"/>
          </p:nvPr>
        </p:nvSpPr>
        <p:spPr/>
        <p:txBody>
          <a:bodyPr/>
          <a:lstStyle/>
          <a:p>
            <a:fld id="{4CC12544-2BEE-49BA-A42E-D7E3EBA33684}" type="slidenum">
              <a:rPr lang="en-US" smtClean="0"/>
              <a:t>5</a:t>
            </a:fld>
            <a:endParaRPr lang="en-US"/>
          </a:p>
        </p:txBody>
      </p:sp>
    </p:spTree>
    <p:extLst>
      <p:ext uri="{BB962C8B-B14F-4D97-AF65-F5344CB8AC3E}">
        <p14:creationId xmlns:p14="http://schemas.microsoft.com/office/powerpoint/2010/main" val="127142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6</a:t>
            </a:fld>
            <a:endParaRPr lang="en-US"/>
          </a:p>
        </p:txBody>
      </p:sp>
    </p:spTree>
    <p:extLst>
      <p:ext uri="{BB962C8B-B14F-4D97-AF65-F5344CB8AC3E}">
        <p14:creationId xmlns:p14="http://schemas.microsoft.com/office/powerpoint/2010/main" val="1610154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Category is a kind</a:t>
            </a:r>
          </a:p>
          <a:p>
            <a:pPr marL="0" indent="0">
              <a:buFontTx/>
              <a:buNone/>
            </a:pPr>
            <a:r>
              <a:rPr lang="en-US" dirty="0"/>
              <a:t>Property is non-accidental, related to category’s causal structure</a:t>
            </a:r>
          </a:p>
          <a:p>
            <a:pPr marL="0" indent="0">
              <a:buFontTx/>
              <a:buNone/>
            </a:pPr>
            <a:endParaRPr lang="en-US" dirty="0"/>
          </a:p>
          <a:p>
            <a:pPr marL="0" indent="0">
              <a:buFontTx/>
              <a:buNone/>
            </a:pPr>
            <a:r>
              <a:rPr lang="en-US" dirty="0"/>
              <a:t>Kinds support a diversity of causal structures</a:t>
            </a:r>
          </a:p>
          <a:p>
            <a:pPr marL="0" indent="0">
              <a:buFontTx/>
              <a:buNone/>
            </a:pPr>
            <a:r>
              <a:rPr lang="en-US" dirty="0"/>
              <a:t>Inference to the best explanation</a:t>
            </a:r>
          </a:p>
        </p:txBody>
      </p:sp>
      <p:sp>
        <p:nvSpPr>
          <p:cNvPr id="4" name="Slide Number Placeholder 3"/>
          <p:cNvSpPr>
            <a:spLocks noGrp="1"/>
          </p:cNvSpPr>
          <p:nvPr>
            <p:ph type="sldNum" sz="quarter" idx="10"/>
          </p:nvPr>
        </p:nvSpPr>
        <p:spPr/>
        <p:txBody>
          <a:bodyPr/>
          <a:lstStyle/>
          <a:p>
            <a:fld id="{4CC12544-2BEE-49BA-A42E-D7E3EBA33684}" type="slidenum">
              <a:rPr lang="en-US" smtClean="0"/>
              <a:t>7</a:t>
            </a:fld>
            <a:endParaRPr lang="en-US"/>
          </a:p>
        </p:txBody>
      </p:sp>
    </p:spTree>
    <p:extLst>
      <p:ext uri="{BB962C8B-B14F-4D97-AF65-F5344CB8AC3E}">
        <p14:creationId xmlns:p14="http://schemas.microsoft.com/office/powerpoint/2010/main" val="160224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Left with the question of how is the category structured?</a:t>
            </a:r>
          </a:p>
        </p:txBody>
      </p:sp>
      <p:sp>
        <p:nvSpPr>
          <p:cNvPr id="4" name="Slide Number Placeholder 3"/>
          <p:cNvSpPr>
            <a:spLocks noGrp="1"/>
          </p:cNvSpPr>
          <p:nvPr>
            <p:ph type="sldNum" sz="quarter" idx="10"/>
          </p:nvPr>
        </p:nvSpPr>
        <p:spPr/>
        <p:txBody>
          <a:bodyPr/>
          <a:lstStyle/>
          <a:p>
            <a:fld id="{4CC12544-2BEE-49BA-A42E-D7E3EBA33684}" type="slidenum">
              <a:rPr lang="en-US" smtClean="0"/>
              <a:t>8</a:t>
            </a:fld>
            <a:endParaRPr lang="en-US"/>
          </a:p>
        </p:txBody>
      </p:sp>
    </p:spTree>
    <p:extLst>
      <p:ext uri="{BB962C8B-B14F-4D97-AF65-F5344CB8AC3E}">
        <p14:creationId xmlns:p14="http://schemas.microsoft.com/office/powerpoint/2010/main" val="130862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Left with the question of how is the category structured?</a:t>
            </a:r>
          </a:p>
          <a:p>
            <a:pPr marL="0" indent="0">
              <a:buFontTx/>
              <a:buNone/>
            </a:pPr>
            <a:r>
              <a:rPr lang="en-US" dirty="0"/>
              <a:t>Study 2</a:t>
            </a:r>
          </a:p>
          <a:p>
            <a:pPr marL="0" indent="0">
              <a:buFontTx/>
              <a:buNone/>
            </a:pPr>
            <a:r>
              <a:rPr lang="en-US" dirty="0" err="1"/>
              <a:t>Overhypothesis</a:t>
            </a:r>
            <a:r>
              <a:rPr lang="en-US" dirty="0"/>
              <a:t> about the property – plausibly biological vs cultural</a:t>
            </a:r>
          </a:p>
          <a:p>
            <a:pPr marL="0" indent="0">
              <a:buFontTx/>
              <a:buNone/>
            </a:pPr>
            <a:endParaRPr lang="en-US" dirty="0"/>
          </a:p>
        </p:txBody>
      </p:sp>
      <p:sp>
        <p:nvSpPr>
          <p:cNvPr id="4" name="Slide Number Placeholder 3"/>
          <p:cNvSpPr>
            <a:spLocks noGrp="1"/>
          </p:cNvSpPr>
          <p:nvPr>
            <p:ph type="sldNum" sz="quarter" idx="10"/>
          </p:nvPr>
        </p:nvSpPr>
        <p:spPr/>
        <p:txBody>
          <a:bodyPr/>
          <a:lstStyle/>
          <a:p>
            <a:fld id="{4CC12544-2BEE-49BA-A42E-D7E3EBA33684}" type="slidenum">
              <a:rPr lang="en-US" smtClean="0"/>
              <a:t>9</a:t>
            </a:fld>
            <a:endParaRPr lang="en-US"/>
          </a:p>
        </p:txBody>
      </p:sp>
    </p:spTree>
    <p:extLst>
      <p:ext uri="{BB962C8B-B14F-4D97-AF65-F5344CB8AC3E}">
        <p14:creationId xmlns:p14="http://schemas.microsoft.com/office/powerpoint/2010/main" val="3343637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3F49D25-2E8B-4B54-AC4E-A3DE3E487C5D}" type="datetime1">
              <a:rPr lang="en-US" smtClean="0"/>
              <a:t>2/10/2020</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90592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87BE1-4BFA-492F-B876-6D5F336323B4}"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494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34AF61-F801-4096-A89C-00C49D713C5D}"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87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3E6AFD-EE5B-49ED-A8D5-242628CB79F2}"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771984" y="6389992"/>
            <a:ext cx="648031" cy="415939"/>
          </a:xfrm>
        </p:spPr>
        <p:txBody>
          <a:bodyPr/>
          <a:lstStyle>
            <a:lvl1pPr algn="ctr">
              <a:defRPr sz="2000">
                <a:solidFill>
                  <a:schemeClr val="tx1">
                    <a:lumMod val="95000"/>
                    <a:lumOff val="5000"/>
                    <a:alpha val="25000"/>
                  </a:schemeClr>
                </a:solidFill>
              </a:defRPr>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311651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DD6486-A2B7-4810-BD4F-8802F33CA838}" type="datetime1">
              <a:rPr lang="en-US" smtClean="0"/>
              <a:t>2/10/2020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261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FC4AA5-C723-4ACA-8162-40CD5E22C81D}" type="datetime1">
              <a:rPr lang="en-US" smtClean="0"/>
              <a:t>2/10/2020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982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38C96-B49A-4A99-8D3C-16E084C83E6D}" type="datetime1">
              <a:rPr lang="en-US" smtClean="0"/>
              <a:t>2/10/2020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788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Gill Sans MT" panose="020B050202010402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Gill Sans MT" panose="020B0502020104020203" pitchFamily="34" charset="0"/>
              </a:defRPr>
            </a:lvl1pPr>
          </a:lstStyle>
          <a:p>
            <a:fld id="{70B09DE8-224C-474F-8E10-8AAFDD71DE16}" type="datetime1">
              <a:rPr lang="en-US" smtClean="0"/>
              <a:pPr/>
              <a:t>2/10/2020</a:t>
            </a:fld>
            <a:endParaRPr lang="en-US" dirty="0"/>
          </a:p>
        </p:txBody>
      </p:sp>
      <p:sp>
        <p:nvSpPr>
          <p:cNvPr id="4" name="Footer Placeholder 3"/>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1578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A8979-B51A-4518-8BD3-D59D7F9558D7}" type="datetime1">
              <a:rPr lang="en-US" smtClean="0"/>
              <a:t>2/10/2020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62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latin typeface="Gill Sans MT" panose="020B05020201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atin typeface="Gill Sans MT" panose="020B0502020104020203" pitchFamily="34" charset="0"/>
              </a:defRPr>
            </a:lvl1pPr>
            <a:lvl2pPr>
              <a:defRPr sz="2800">
                <a:latin typeface="Gill Sans MT" panose="020B0502020104020203" pitchFamily="34" charset="0"/>
              </a:defRPr>
            </a:lvl2pPr>
            <a:lvl3pPr>
              <a:defRPr sz="2400">
                <a:latin typeface="Gill Sans MT" panose="020B0502020104020203" pitchFamily="34" charset="0"/>
              </a:defRPr>
            </a:lvl3pPr>
            <a:lvl4pPr>
              <a:defRPr sz="2000">
                <a:latin typeface="Gill Sans MT" panose="020B0502020104020203" pitchFamily="34" charset="0"/>
              </a:defRPr>
            </a:lvl4pPr>
            <a:lvl5pPr>
              <a:defRPr sz="2000">
                <a:latin typeface="Gill Sans MT" panose="020B0502020104020203"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latin typeface="Gill Sans MT" panose="020B05020201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lvl1pPr>
              <a:defRPr>
                <a:latin typeface="Gill Sans MT" panose="020B0502020104020203" pitchFamily="34" charset="0"/>
              </a:defRPr>
            </a:lvl1pPr>
          </a:lstStyle>
          <a:p>
            <a:fld id="{2F5B585B-1D24-41E5-8E3C-BACEE3E595E8}" type="datetime1">
              <a:rPr lang="en-US" smtClean="0"/>
              <a:pPr/>
              <a:t>2/10/2020</a:t>
            </a:fld>
            <a:endParaRPr lang="en-US" dirty="0"/>
          </a:p>
        </p:txBody>
      </p:sp>
      <p:sp>
        <p:nvSpPr>
          <p:cNvPr id="6" name="Footer Placeholder 5"/>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679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1C33DF3-0017-4D38-836F-D38253E1CEFE}" type="datetime1">
              <a:rPr lang="en-US" smtClean="0"/>
              <a:t>2/10/2020</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0135123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latin typeface="Gill Sans MT" panose="020B0502020104020203" pitchFamily="34" charset="0"/>
              </a:defRPr>
            </a:lvl1pPr>
          </a:lstStyle>
          <a:p>
            <a:fld id="{38C3AF04-BE80-4AFB-B728-00FB5A34624C}" type="datetime1">
              <a:rPr lang="en-US" smtClean="0"/>
              <a:pPr/>
              <a:t>2/10/2020</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latin typeface="Gill Sans MT" panose="020B0502020104020203" pitchFamily="34" charset="0"/>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Gill Sans MT" panose="020B0502020104020203"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064447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Gill Sans MT" panose="020B0502020104020203" pitchFamily="34" charset="0"/>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Gill Sans MT" panose="020B0502020104020203" pitchFamily="34" charset="0"/>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Gill Sans MT" panose="020B0502020104020203" pitchFamily="34" charset="0"/>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Gill Sans MT" panose="020B0502020104020203" pitchFamily="34" charset="0"/>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Gill Sans MT" panose="020B0502020104020203" pitchFamily="34" charset="0"/>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Gill Sans MT" panose="020B0502020104020203" pitchFamily="34" charset="0"/>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7584" y="3079742"/>
            <a:ext cx="3709616" cy="1920240"/>
          </a:xfrm>
        </p:spPr>
        <p:txBody>
          <a:bodyPr/>
          <a:lstStyle/>
          <a:p>
            <a:r>
              <a:rPr lang="en-US" dirty="0">
                <a:latin typeface="Gill Sans MT" panose="020B0502020104020203" pitchFamily="34" charset="0"/>
                <a:cs typeface="Helvetica" panose="020B0604020202020204" pitchFamily="34" charset="0"/>
              </a:rPr>
              <a:t>Marianna Zhang</a:t>
            </a:r>
          </a:p>
        </p:txBody>
      </p:sp>
      <p:sp>
        <p:nvSpPr>
          <p:cNvPr id="4" name="Text Placeholder 3"/>
          <p:cNvSpPr>
            <a:spLocks noGrp="1"/>
          </p:cNvSpPr>
          <p:nvPr>
            <p:ph type="body" sz="half" idx="2"/>
          </p:nvPr>
        </p:nvSpPr>
        <p:spPr>
          <a:xfrm>
            <a:off x="8192162" y="5049273"/>
            <a:ext cx="3398520" cy="3126987"/>
          </a:xfrm>
        </p:spPr>
        <p:txBody>
          <a:bodyPr>
            <a:normAutofit/>
          </a:bodyPr>
          <a:lstStyle/>
          <a:p>
            <a:r>
              <a:rPr lang="en-US" sz="2400" dirty="0">
                <a:solidFill>
                  <a:schemeClr val="bg1">
                    <a:lumMod val="95000"/>
                  </a:schemeClr>
                </a:solidFill>
                <a:latin typeface="Gill Sans MT" panose="020B0502020104020203" pitchFamily="34" charset="0"/>
                <a:cs typeface="Helvetica" panose="020B0604020202020204" pitchFamily="34" charset="0"/>
              </a:rPr>
              <a:t>Markman lab meeting</a:t>
            </a:r>
          </a:p>
          <a:p>
            <a:r>
              <a:rPr lang="en-US" sz="2400" dirty="0">
                <a:solidFill>
                  <a:schemeClr val="bg1">
                    <a:lumMod val="95000"/>
                  </a:schemeClr>
                </a:solidFill>
                <a:cs typeface="Helvetica" panose="020B0604020202020204" pitchFamily="34" charset="0"/>
              </a:rPr>
              <a:t>1</a:t>
            </a:r>
            <a:r>
              <a:rPr lang="en-US" sz="2400" dirty="0">
                <a:solidFill>
                  <a:schemeClr val="bg1">
                    <a:lumMod val="95000"/>
                  </a:schemeClr>
                </a:solidFill>
                <a:latin typeface="Gill Sans MT" panose="020B0502020104020203" pitchFamily="34" charset="0"/>
                <a:cs typeface="Helvetica" panose="020B0604020202020204" pitchFamily="34" charset="0"/>
              </a:rPr>
              <a:t>.30.20</a:t>
            </a:r>
          </a:p>
          <a:p>
            <a:endParaRPr lang="en-US" sz="2400" dirty="0">
              <a:latin typeface="Gill Sans MT" panose="020B0502020104020203" pitchFamily="34" charset="0"/>
              <a:cs typeface="Helvetica" panose="020B0604020202020204" pitchFamily="34" charset="0"/>
            </a:endParaRPr>
          </a:p>
        </p:txBody>
      </p:sp>
      <p:sp>
        <p:nvSpPr>
          <p:cNvPr id="5" name="Title 1"/>
          <p:cNvSpPr txBox="1">
            <a:spLocks/>
          </p:cNvSpPr>
          <p:nvPr/>
        </p:nvSpPr>
        <p:spPr>
          <a:xfrm>
            <a:off x="631136" y="923454"/>
            <a:ext cx="6576488" cy="407652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pPr>
              <a:lnSpc>
                <a:spcPct val="100000"/>
              </a:lnSpc>
            </a:pPr>
            <a:r>
              <a:rPr lang="en-US" sz="6000" dirty="0">
                <a:solidFill>
                  <a:schemeClr val="tx1"/>
                </a:solidFill>
                <a:latin typeface="Gill Sans MT" panose="020B0502020104020203" pitchFamily="34" charset="0"/>
                <a:cs typeface="Helvetica" panose="020B0604020202020204" pitchFamily="34" charset="0"/>
              </a:rPr>
              <a:t>What do formal explanations do?</a:t>
            </a:r>
          </a:p>
          <a:p>
            <a:pPr>
              <a:lnSpc>
                <a:spcPct val="100000"/>
              </a:lnSpc>
            </a:pPr>
            <a:r>
              <a:rPr lang="en-US" dirty="0">
                <a:solidFill>
                  <a:schemeClr val="bg1">
                    <a:lumMod val="50000"/>
                  </a:schemeClr>
                </a:solidFill>
                <a:latin typeface="Gill Sans MT" panose="020B0502020104020203" pitchFamily="34" charset="0"/>
                <a:cs typeface="Helvetica" panose="020B0604020202020204" pitchFamily="34" charset="0"/>
              </a:rPr>
              <a:t>aka where to go next after my first-year project (FYP)</a:t>
            </a:r>
          </a:p>
        </p:txBody>
      </p:sp>
    </p:spTree>
    <p:extLst>
      <p:ext uri="{BB962C8B-B14F-4D97-AF65-F5344CB8AC3E}">
        <p14:creationId xmlns:p14="http://schemas.microsoft.com/office/powerpoint/2010/main" val="1472179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111858" y="1034447"/>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Generic</a:t>
            </a:r>
          </a:p>
        </p:txBody>
      </p:sp>
      <p:sp>
        <p:nvSpPr>
          <p:cNvPr id="31" name="TextBox 30">
            <a:extLst>
              <a:ext uri="{FF2B5EF4-FFF2-40B4-BE49-F238E27FC236}">
                <a16:creationId xmlns:a16="http://schemas.microsoft.com/office/drawing/2014/main" id="{F67A44AF-2615-4AF4-9305-AF433E96E3AD}"/>
              </a:ext>
            </a:extLst>
          </p:cNvPr>
          <p:cNvSpPr txBox="1"/>
          <p:nvPr/>
        </p:nvSpPr>
        <p:spPr>
          <a:xfrm>
            <a:off x="2202709" y="312762"/>
            <a:ext cx="3572388"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Vawns</a:t>
            </a:r>
            <a:r>
              <a:rPr lang="en-US" sz="2400" dirty="0">
                <a:latin typeface="Cambria" panose="02040503050406030204" pitchFamily="18" charset="0"/>
                <a:ea typeface="Cambria" panose="02040503050406030204" pitchFamily="18" charset="0"/>
              </a:rPr>
              <a:t> are...” (vs specific)</a:t>
            </a:r>
          </a:p>
        </p:txBody>
      </p:sp>
      <p:cxnSp>
        <p:nvCxnSpPr>
          <p:cNvPr id="35" name="Straight Arrow Connector 34">
            <a:extLst>
              <a:ext uri="{FF2B5EF4-FFF2-40B4-BE49-F238E27FC236}">
                <a16:creationId xmlns:a16="http://schemas.microsoft.com/office/drawing/2014/main" id="{0841C291-C44D-423F-8A96-1F23857F6BB9}"/>
              </a:ext>
            </a:extLst>
          </p:cNvPr>
          <p:cNvCxnSpPr>
            <a:cxnSpLocks/>
            <a:endCxn id="20" idx="2"/>
          </p:cNvCxnSpPr>
          <p:nvPr/>
        </p:nvCxnSpPr>
        <p:spPr>
          <a:xfrm flipH="1" flipV="1">
            <a:off x="7433812" y="964971"/>
            <a:ext cx="832510" cy="952314"/>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V="1">
            <a:off x="4323140" y="963470"/>
            <a:ext cx="2356177" cy="98255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BE91CA9-2563-4387-9654-C15A7417B40F}"/>
              </a:ext>
            </a:extLst>
          </p:cNvPr>
          <p:cNvSpPr txBox="1"/>
          <p:nvPr/>
        </p:nvSpPr>
        <p:spPr>
          <a:xfrm>
            <a:off x="2736135" y="1920837"/>
            <a:ext cx="3395610" cy="1261884"/>
          </a:xfrm>
          <a:prstGeom prst="rect">
            <a:avLst/>
          </a:prstGeom>
          <a:noFill/>
        </p:spPr>
        <p:txBody>
          <a:bodyPr wrap="none" rtlCol="0">
            <a:spAutoFit/>
          </a:bodyPr>
          <a:lstStyle/>
          <a:p>
            <a:r>
              <a:rPr lang="en-US" sz="2800" b="1" dirty="0">
                <a:latin typeface="Gill Sans MT" panose="020B0502020104020203" pitchFamily="34" charset="0"/>
                <a:ea typeface="Cambria" panose="02040503050406030204" pitchFamily="18" charset="0"/>
              </a:rPr>
              <a:t>Plausibly biological</a:t>
            </a: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Vawns</a:t>
            </a:r>
            <a:r>
              <a:rPr lang="en-US" sz="2400" dirty="0">
                <a:latin typeface="Times New Roman" panose="02020603050405020304" pitchFamily="18" charset="0"/>
                <a:cs typeface="Times New Roman" panose="02020603050405020304" pitchFamily="18" charset="0"/>
              </a:rPr>
              <a:t> have freckles</a:t>
            </a:r>
          </a:p>
          <a:p>
            <a:r>
              <a:rPr lang="en-US" sz="2400" dirty="0">
                <a:latin typeface="Times New Roman" panose="02020603050405020304" pitchFamily="18" charset="0"/>
                <a:cs typeface="Times New Roman" panose="02020603050405020304" pitchFamily="18" charset="0"/>
              </a:rPr>
              <a:t>on their feet”</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FCBFC384-504F-4742-833B-20EF3B9AAD2E}"/>
              </a:ext>
            </a:extLst>
          </p:cNvPr>
          <p:cNvSpPr txBox="1"/>
          <p:nvPr/>
        </p:nvSpPr>
        <p:spPr>
          <a:xfrm>
            <a:off x="6250353" y="1920837"/>
            <a:ext cx="3083280" cy="1261884"/>
          </a:xfrm>
          <a:prstGeom prst="rect">
            <a:avLst/>
          </a:prstGeom>
          <a:noFill/>
        </p:spPr>
        <p:txBody>
          <a:bodyPr wrap="none" rtlCol="0">
            <a:spAutoFit/>
          </a:bodyPr>
          <a:lstStyle/>
          <a:p>
            <a:r>
              <a:rPr lang="en-US" sz="2800" b="1" dirty="0">
                <a:latin typeface="Gill Sans MT" panose="020B0502020104020203" pitchFamily="34" charset="0"/>
                <a:ea typeface="Cambria" panose="02040503050406030204" pitchFamily="18" charset="0"/>
              </a:rPr>
              <a:t>Plausibly cultural</a:t>
            </a: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Vawns</a:t>
            </a:r>
            <a:r>
              <a:rPr lang="en-US" sz="2400" dirty="0">
                <a:latin typeface="Times New Roman" panose="02020603050405020304" pitchFamily="18" charset="0"/>
                <a:cs typeface="Times New Roman" panose="02020603050405020304" pitchFamily="18" charset="0"/>
              </a:rPr>
              <a:t> believe the sun</a:t>
            </a:r>
          </a:p>
          <a:p>
            <a:r>
              <a:rPr lang="en-US" sz="2400" dirty="0">
                <a:latin typeface="Times New Roman" panose="02020603050405020304" pitchFamily="18" charset="0"/>
                <a:cs typeface="Times New Roman" panose="02020603050405020304" pitchFamily="18" charset="0"/>
              </a:rPr>
              <a:t>is their god”</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E46ACC31-10ED-4480-A756-7332BAB8AF59}"/>
              </a:ext>
            </a:extLst>
          </p:cNvPr>
          <p:cNvCxnSpPr>
            <a:cxnSpLocks/>
          </p:cNvCxnSpPr>
          <p:nvPr/>
        </p:nvCxnSpPr>
        <p:spPr>
          <a:xfrm flipH="1">
            <a:off x="2358962" y="3237011"/>
            <a:ext cx="700485" cy="54066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508BA3C-AACB-4ED9-8020-7D00D2CAAA35}"/>
              </a:ext>
            </a:extLst>
          </p:cNvPr>
          <p:cNvSpPr txBox="1"/>
          <p:nvPr/>
        </p:nvSpPr>
        <p:spPr>
          <a:xfrm>
            <a:off x="-454253" y="2158590"/>
            <a:ext cx="3620497" cy="461665"/>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endParaRPr lang="en-US" sz="2400" i="1" dirty="0">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6965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pic>
        <p:nvPicPr>
          <p:cNvPr id="4" name="Picture 3">
            <a:extLst>
              <a:ext uri="{FF2B5EF4-FFF2-40B4-BE49-F238E27FC236}">
                <a16:creationId xmlns:a16="http://schemas.microsoft.com/office/drawing/2014/main" id="{DA5A0A5E-AD52-4200-A2D9-213BEFFCA896}"/>
              </a:ext>
            </a:extLst>
          </p:cNvPr>
          <p:cNvPicPr>
            <a:picLocks noChangeAspect="1"/>
          </p:cNvPicPr>
          <p:nvPr/>
        </p:nvPicPr>
        <p:blipFill rotWithShape="1">
          <a:blip r:embed="rId3"/>
          <a:srcRect l="44579" r="13197" b="8227"/>
          <a:stretch/>
        </p:blipFill>
        <p:spPr>
          <a:xfrm>
            <a:off x="230385" y="1813571"/>
            <a:ext cx="4748463" cy="4367735"/>
          </a:xfrm>
          <a:prstGeom prst="rect">
            <a:avLst/>
          </a:prstGeom>
        </p:spPr>
      </p:pic>
      <p:pic>
        <p:nvPicPr>
          <p:cNvPr id="32" name="Picture 31">
            <a:extLst>
              <a:ext uri="{FF2B5EF4-FFF2-40B4-BE49-F238E27FC236}">
                <a16:creationId xmlns:a16="http://schemas.microsoft.com/office/drawing/2014/main" id="{638C8C93-4116-4769-8D0B-50E90F17A0CA}"/>
              </a:ext>
            </a:extLst>
          </p:cNvPr>
          <p:cNvPicPr>
            <a:picLocks noChangeAspect="1"/>
          </p:cNvPicPr>
          <p:nvPr/>
        </p:nvPicPr>
        <p:blipFill rotWithShape="1">
          <a:blip r:embed="rId3"/>
          <a:srcRect l="1276" r="54455" b="8227"/>
          <a:stretch/>
        </p:blipFill>
        <p:spPr>
          <a:xfrm>
            <a:off x="4978848" y="1813570"/>
            <a:ext cx="4978401" cy="4367735"/>
          </a:xfrm>
          <a:prstGeom prst="rect">
            <a:avLst/>
          </a:prstGeom>
        </p:spPr>
      </p:pic>
      <p:pic>
        <p:nvPicPr>
          <p:cNvPr id="37" name="Picture 36">
            <a:extLst>
              <a:ext uri="{FF2B5EF4-FFF2-40B4-BE49-F238E27FC236}">
                <a16:creationId xmlns:a16="http://schemas.microsoft.com/office/drawing/2014/main" id="{5A03415B-63B6-49EB-9AED-412861981355}"/>
              </a:ext>
            </a:extLst>
          </p:cNvPr>
          <p:cNvPicPr>
            <a:picLocks noChangeAspect="1"/>
          </p:cNvPicPr>
          <p:nvPr/>
        </p:nvPicPr>
        <p:blipFill rotWithShape="1">
          <a:blip r:embed="rId3"/>
          <a:srcRect l="86201" t="29472" r="17" b="37402"/>
          <a:stretch/>
        </p:blipFill>
        <p:spPr>
          <a:xfrm>
            <a:off x="9957249" y="2044972"/>
            <a:ext cx="1549846" cy="1576532"/>
          </a:xfrm>
          <a:prstGeom prst="rect">
            <a:avLst/>
          </a:prstGeom>
        </p:spPr>
      </p:pic>
      <p:sp>
        <p:nvSpPr>
          <p:cNvPr id="39" name="TextBox 38">
            <a:extLst>
              <a:ext uri="{FF2B5EF4-FFF2-40B4-BE49-F238E27FC236}">
                <a16:creationId xmlns:a16="http://schemas.microsoft.com/office/drawing/2014/main" id="{CDCEF123-51A1-4861-8CDF-A69FA33B48DA}"/>
              </a:ext>
            </a:extLst>
          </p:cNvPr>
          <p:cNvSpPr txBox="1"/>
          <p:nvPr/>
        </p:nvSpPr>
        <p:spPr>
          <a:xfrm>
            <a:off x="730720" y="1413459"/>
            <a:ext cx="412381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freckles on their feet”</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DFB7E46C-E589-46B3-8572-C61B3D395642}"/>
              </a:ext>
            </a:extLst>
          </p:cNvPr>
          <p:cNvSpPr txBox="1"/>
          <p:nvPr/>
        </p:nvSpPr>
        <p:spPr>
          <a:xfrm>
            <a:off x="5585555" y="1413459"/>
            <a:ext cx="437169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believe the sun is their god”</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DE760639-EC97-487F-87AC-4647F88CE229}"/>
              </a:ext>
            </a:extLst>
          </p:cNvPr>
          <p:cNvSpPr txBox="1">
            <a:spLocks/>
          </p:cNvSpPr>
          <p:nvPr/>
        </p:nvSpPr>
        <p:spPr>
          <a:xfrm>
            <a:off x="6420228" y="2815869"/>
            <a:ext cx="477882"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solidFill>
                  <a:srgbClr val="FF0000"/>
                </a:solidFill>
                <a:latin typeface="Gill Sans MT" panose="020B0502020104020203" pitchFamily="34" charset="0"/>
              </a:rPr>
              <a:t>*</a:t>
            </a:r>
          </a:p>
        </p:txBody>
      </p:sp>
      <p:sp>
        <p:nvSpPr>
          <p:cNvPr id="9" name="Title 3">
            <a:extLst>
              <a:ext uri="{FF2B5EF4-FFF2-40B4-BE49-F238E27FC236}">
                <a16:creationId xmlns:a16="http://schemas.microsoft.com/office/drawing/2014/main" id="{80E2B439-38D2-4943-A86C-684CEA0A7FFA}"/>
              </a:ext>
            </a:extLst>
          </p:cNvPr>
          <p:cNvSpPr txBox="1">
            <a:spLocks/>
          </p:cNvSpPr>
          <p:nvPr/>
        </p:nvSpPr>
        <p:spPr>
          <a:xfrm>
            <a:off x="3314502" y="2815869"/>
            <a:ext cx="477882"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solidFill>
                  <a:srgbClr val="FF0000"/>
                </a:solidFill>
                <a:latin typeface="Gill Sans MT" panose="020B0502020104020203" pitchFamily="34" charset="0"/>
              </a:rPr>
              <a:t>*</a:t>
            </a:r>
          </a:p>
        </p:txBody>
      </p:sp>
      <p:sp>
        <p:nvSpPr>
          <p:cNvPr id="10" name="Title 3">
            <a:extLst>
              <a:ext uri="{FF2B5EF4-FFF2-40B4-BE49-F238E27FC236}">
                <a16:creationId xmlns:a16="http://schemas.microsoft.com/office/drawing/2014/main" id="{F614FCAC-2699-457F-9098-8CEA3DAD1CD4}"/>
              </a:ext>
            </a:extLst>
          </p:cNvPr>
          <p:cNvSpPr txBox="1">
            <a:spLocks/>
          </p:cNvSpPr>
          <p:nvPr/>
        </p:nvSpPr>
        <p:spPr>
          <a:xfrm>
            <a:off x="1286774" y="2833238"/>
            <a:ext cx="477882"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solidFill>
                  <a:srgbClr val="FF0000"/>
                </a:solidFill>
                <a:latin typeface="Gill Sans MT" panose="020B0502020104020203" pitchFamily="34" charset="0"/>
              </a:rPr>
              <a:t>*</a:t>
            </a:r>
          </a:p>
        </p:txBody>
      </p:sp>
      <p:sp>
        <p:nvSpPr>
          <p:cNvPr id="11" name="Rectangle 10">
            <a:extLst>
              <a:ext uri="{FF2B5EF4-FFF2-40B4-BE49-F238E27FC236}">
                <a16:creationId xmlns:a16="http://schemas.microsoft.com/office/drawing/2014/main" id="{3109987C-EA7C-4C69-A7E1-644CAE2D669C}"/>
              </a:ext>
            </a:extLst>
          </p:cNvPr>
          <p:cNvSpPr/>
          <p:nvPr/>
        </p:nvSpPr>
        <p:spPr>
          <a:xfrm>
            <a:off x="137159" y="6402178"/>
            <a:ext cx="2310063" cy="400110"/>
          </a:xfrm>
          <a:prstGeom prst="rect">
            <a:avLst/>
          </a:prstGeom>
        </p:spPr>
        <p:txBody>
          <a:bodyPr wrap="square">
            <a:spAutoFit/>
          </a:bodyPr>
          <a:lstStyle/>
          <a:p>
            <a:r>
              <a:rPr lang="en-US" sz="2000" dirty="0">
                <a:solidFill>
                  <a:srgbClr val="000000"/>
                </a:solidFill>
                <a:latin typeface="Gill Sans MT" panose="020B0502020104020203" pitchFamily="34" charset="0"/>
              </a:rPr>
              <a:t>e</a:t>
            </a:r>
            <a:r>
              <a:rPr lang="en-US" dirty="0">
                <a:solidFill>
                  <a:srgbClr val="000000"/>
                </a:solidFill>
                <a:latin typeface="Gill Sans MT" panose="020B0502020104020203" pitchFamily="34" charset="0"/>
              </a:rPr>
              <a:t>rror bars = 95% CIs</a:t>
            </a:r>
            <a:endParaRPr lang="en-US" dirty="0">
              <a:latin typeface="Gill Sans MT" panose="020B0502020104020203" pitchFamily="34" charset="0"/>
            </a:endParaRPr>
          </a:p>
        </p:txBody>
      </p:sp>
      <p:sp>
        <p:nvSpPr>
          <p:cNvPr id="12" name="Rectangle 11">
            <a:extLst>
              <a:ext uri="{FF2B5EF4-FFF2-40B4-BE49-F238E27FC236}">
                <a16:creationId xmlns:a16="http://schemas.microsoft.com/office/drawing/2014/main" id="{C7EC9C62-F998-44F2-8BEA-978FB197602E}"/>
              </a:ext>
            </a:extLst>
          </p:cNvPr>
          <p:cNvSpPr/>
          <p:nvPr/>
        </p:nvSpPr>
        <p:spPr>
          <a:xfrm>
            <a:off x="220702" y="150347"/>
            <a:ext cx="11971298" cy="954107"/>
          </a:xfrm>
          <a:prstGeom prst="rect">
            <a:avLst/>
          </a:prstGeom>
        </p:spPr>
        <p:txBody>
          <a:bodyPr wrap="square">
            <a:spAutoFit/>
          </a:bodyPr>
          <a:lstStyle/>
          <a:p>
            <a:r>
              <a:rPr lang="en-US" sz="2800" dirty="0">
                <a:solidFill>
                  <a:srgbClr val="000000"/>
                </a:solidFill>
                <a:latin typeface="Gill Sans MT" panose="020B0502020104020203" pitchFamily="34" charset="0"/>
              </a:rPr>
              <a:t>Generics that involve biological properties produce essentialism, </a:t>
            </a:r>
            <a:br>
              <a:rPr lang="en-US" sz="2800" dirty="0">
                <a:solidFill>
                  <a:srgbClr val="000000"/>
                </a:solidFill>
                <a:latin typeface="Gill Sans MT" panose="020B0502020104020203" pitchFamily="34" charset="0"/>
              </a:rPr>
            </a:br>
            <a:r>
              <a:rPr lang="en-US" sz="2800" dirty="0">
                <a:solidFill>
                  <a:srgbClr val="000000"/>
                </a:solidFill>
                <a:latin typeface="Gill Sans MT" panose="020B0502020104020203" pitchFamily="34" charset="0"/>
              </a:rPr>
              <a:t>while generics that involve cultural properties do not.</a:t>
            </a:r>
            <a:endParaRPr lang="en-US" sz="2400" dirty="0">
              <a:latin typeface="Gill Sans MT" panose="020B0502020104020203" pitchFamily="34" charset="0"/>
            </a:endParaRPr>
          </a:p>
        </p:txBody>
      </p:sp>
      <p:sp>
        <p:nvSpPr>
          <p:cNvPr id="13" name="Rectangle 12">
            <a:extLst>
              <a:ext uri="{FF2B5EF4-FFF2-40B4-BE49-F238E27FC236}">
                <a16:creationId xmlns:a16="http://schemas.microsoft.com/office/drawing/2014/main" id="{C9B1CAE2-51E4-474F-8007-A1F8C31B2287}"/>
              </a:ext>
            </a:extLst>
          </p:cNvPr>
          <p:cNvSpPr/>
          <p:nvPr/>
        </p:nvSpPr>
        <p:spPr>
          <a:xfrm>
            <a:off x="10081560" y="3516835"/>
            <a:ext cx="1880056" cy="707886"/>
          </a:xfrm>
          <a:prstGeom prst="rect">
            <a:avLst/>
          </a:prstGeom>
        </p:spPr>
        <p:txBody>
          <a:bodyPr wrap="square">
            <a:spAutoFit/>
          </a:bodyPr>
          <a:lstStyle/>
          <a:p>
            <a:r>
              <a:rPr lang="en-US" sz="2000" dirty="0">
                <a:solidFill>
                  <a:srgbClr val="000000"/>
                </a:solidFill>
                <a:latin typeface="Gill Sans MT" panose="020B0502020104020203" pitchFamily="34" charset="0"/>
              </a:rPr>
              <a:t>n = ~50 adults per condition</a:t>
            </a:r>
            <a:endParaRPr lang="en-US" dirty="0">
              <a:latin typeface="Gill Sans MT" panose="020B0502020104020203" pitchFamily="34" charset="0"/>
            </a:endParaRPr>
          </a:p>
        </p:txBody>
      </p:sp>
    </p:spTree>
    <p:extLst>
      <p:ext uri="{BB962C8B-B14F-4D97-AF65-F5344CB8AC3E}">
        <p14:creationId xmlns:p14="http://schemas.microsoft.com/office/powerpoint/2010/main" val="63916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3271876" y="813339"/>
            <a:ext cx="3628223" cy="523220"/>
          </a:xfrm>
          <a:prstGeom prst="rect">
            <a:avLst/>
          </a:prstGeom>
          <a:noFill/>
        </p:spPr>
        <p:txBody>
          <a:bodyPr wrap="square" rtlCol="0">
            <a:spAutoFit/>
          </a:bodyPr>
          <a:lstStyle/>
          <a:p>
            <a:r>
              <a:rPr lang="en-US" sz="2800" i="1" dirty="0">
                <a:solidFill>
                  <a:schemeClr val="bg1">
                    <a:lumMod val="85000"/>
                  </a:schemeClr>
                </a:solidFill>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204082" y="1631021"/>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cxnSp>
        <p:nvCxnSpPr>
          <p:cNvPr id="35" name="Straight Arrow Connector 34">
            <a:extLst>
              <a:ext uri="{FF2B5EF4-FFF2-40B4-BE49-F238E27FC236}">
                <a16:creationId xmlns:a16="http://schemas.microsoft.com/office/drawing/2014/main" id="{0841C291-C44D-423F-8A96-1F23857F6BB9}"/>
              </a:ext>
            </a:extLst>
          </p:cNvPr>
          <p:cNvCxnSpPr>
            <a:cxnSpLocks/>
          </p:cNvCxnSpPr>
          <p:nvPr/>
        </p:nvCxnSpPr>
        <p:spPr>
          <a:xfrm>
            <a:off x="5759617" y="2751223"/>
            <a:ext cx="2280965" cy="9617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H="1">
            <a:off x="3408220" y="2790135"/>
            <a:ext cx="2357304" cy="89517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219708" y="2208436"/>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biological vs cultural</a:t>
            </a:r>
            <a:endParaRPr lang="en-US" sz="2400" i="1" dirty="0">
              <a:latin typeface="Gill Sans MT" panose="020B0502020104020203" pitchFamily="34" charset="0"/>
              <a:ea typeface="Cambria" panose="02040503050406030204" pitchFamily="18" charset="0"/>
            </a:endParaRPr>
          </a:p>
        </p:txBody>
      </p:sp>
      <p:sp>
        <p:nvSpPr>
          <p:cNvPr id="38" name="TextBox 37">
            <a:extLst>
              <a:ext uri="{FF2B5EF4-FFF2-40B4-BE49-F238E27FC236}">
                <a16:creationId xmlns:a16="http://schemas.microsoft.com/office/drawing/2014/main" id="{4EFF42D6-B133-44F4-A1D9-0146B2C3DB92}"/>
              </a:ext>
            </a:extLst>
          </p:cNvPr>
          <p:cNvSpPr txBox="1"/>
          <p:nvPr/>
        </p:nvSpPr>
        <p:spPr>
          <a:xfrm>
            <a:off x="4046212" y="1799400"/>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animals, tools, social </a:t>
            </a:r>
            <a:endParaRPr lang="en-US" sz="2400" i="1" dirty="0">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251214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2202709" y="312762"/>
            <a:ext cx="6153288"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Vawns</a:t>
            </a:r>
            <a:r>
              <a:rPr lang="en-US" sz="2400" dirty="0">
                <a:latin typeface="Cambria" panose="02040503050406030204" pitchFamily="18" charset="0"/>
                <a:ea typeface="Cambria" panose="02040503050406030204" pitchFamily="18" charset="0"/>
              </a:rPr>
              <a:t> can pick apples quickly...” (vs specific)</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9229838" y="215739"/>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8568543" y="532281"/>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111858" y="1034447"/>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Generic</a:t>
            </a:r>
          </a:p>
        </p:txBody>
      </p:sp>
      <p:sp>
        <p:nvSpPr>
          <p:cNvPr id="38" name="TextBox 37">
            <a:extLst>
              <a:ext uri="{FF2B5EF4-FFF2-40B4-BE49-F238E27FC236}">
                <a16:creationId xmlns:a16="http://schemas.microsoft.com/office/drawing/2014/main" id="{DBE91CA9-2563-4387-9654-C15A7417B40F}"/>
              </a:ext>
            </a:extLst>
          </p:cNvPr>
          <p:cNvSpPr txBox="1"/>
          <p:nvPr/>
        </p:nvSpPr>
        <p:spPr>
          <a:xfrm>
            <a:off x="2736136" y="1920837"/>
            <a:ext cx="1859212"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Animal</a:t>
            </a:r>
          </a:p>
          <a:p>
            <a:r>
              <a:rPr lang="en-US" sz="2400" dirty="0">
                <a:latin typeface="Times New Roman" panose="02020603050405020304" pitchFamily="18" charset="0"/>
                <a:cs typeface="Times New Roman" panose="02020603050405020304" pitchFamily="18" charset="0"/>
              </a:rPr>
              <a:t>pic of novel bird</a:t>
            </a:r>
          </a:p>
        </p:txBody>
      </p:sp>
      <p:sp>
        <p:nvSpPr>
          <p:cNvPr id="40" name="TextBox 39">
            <a:extLst>
              <a:ext uri="{FF2B5EF4-FFF2-40B4-BE49-F238E27FC236}">
                <a16:creationId xmlns:a16="http://schemas.microsoft.com/office/drawing/2014/main" id="{FCBFC384-504F-4742-833B-20EF3B9AAD2E}"/>
              </a:ext>
            </a:extLst>
          </p:cNvPr>
          <p:cNvSpPr txBox="1"/>
          <p:nvPr/>
        </p:nvSpPr>
        <p:spPr>
          <a:xfrm>
            <a:off x="6250353" y="1920837"/>
            <a:ext cx="2820962"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Tool</a:t>
            </a:r>
          </a:p>
          <a:p>
            <a:r>
              <a:rPr lang="en-US" sz="2400" dirty="0">
                <a:latin typeface="Times New Roman" panose="02020603050405020304" pitchFamily="18" charset="0"/>
                <a:ea typeface="Cambria" panose="02040503050406030204" pitchFamily="18" charset="0"/>
                <a:cs typeface="Times New Roman" panose="02020603050405020304" pitchFamily="18" charset="0"/>
              </a:rPr>
              <a:t>pic of novel </a:t>
            </a:r>
            <a:br>
              <a:rPr lang="en-US" sz="2400" dirty="0">
                <a:latin typeface="Times New Roman" panose="02020603050405020304" pitchFamily="18" charset="0"/>
                <a:ea typeface="Cambria" panose="02040503050406030204" pitchFamily="18" charset="0"/>
                <a:cs typeface="Times New Roman" panose="02020603050405020304" pitchFamily="18" charset="0"/>
              </a:rPr>
            </a:br>
            <a:r>
              <a:rPr lang="en-US" sz="2400" dirty="0">
                <a:latin typeface="Times New Roman" panose="02020603050405020304" pitchFamily="18" charset="0"/>
                <a:ea typeface="Cambria" panose="02040503050406030204" pitchFamily="18" charset="0"/>
                <a:cs typeface="Times New Roman" panose="02020603050405020304" pitchFamily="18" charset="0"/>
              </a:rPr>
              <a:t>fruit-picking device</a:t>
            </a:r>
          </a:p>
        </p:txBody>
      </p:sp>
      <p:sp>
        <p:nvSpPr>
          <p:cNvPr id="42" name="TextBox 41">
            <a:extLst>
              <a:ext uri="{FF2B5EF4-FFF2-40B4-BE49-F238E27FC236}">
                <a16:creationId xmlns:a16="http://schemas.microsoft.com/office/drawing/2014/main" id="{F508BA3C-AACB-4ED9-8020-7D00D2CAAA35}"/>
              </a:ext>
            </a:extLst>
          </p:cNvPr>
          <p:cNvSpPr txBox="1"/>
          <p:nvPr/>
        </p:nvSpPr>
        <p:spPr>
          <a:xfrm>
            <a:off x="-454253" y="2158590"/>
            <a:ext cx="3620497" cy="461665"/>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34BC96B5-2577-4C29-BF6B-9375A8AD6D15}"/>
              </a:ext>
            </a:extLst>
          </p:cNvPr>
          <p:cNvSpPr txBox="1"/>
          <p:nvPr/>
        </p:nvSpPr>
        <p:spPr>
          <a:xfrm>
            <a:off x="9614818" y="1952904"/>
            <a:ext cx="2259934"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Social</a:t>
            </a:r>
          </a:p>
          <a:p>
            <a:r>
              <a:rPr lang="en-US" sz="2400" dirty="0">
                <a:latin typeface="Times New Roman" panose="02020603050405020304" pitchFamily="18" charset="0"/>
                <a:ea typeface="Cambria" panose="02040503050406030204" pitchFamily="18" charset="0"/>
                <a:cs typeface="Times New Roman" panose="02020603050405020304" pitchFamily="18" charset="0"/>
              </a:rPr>
              <a:t>pic of novel human being</a:t>
            </a:r>
          </a:p>
        </p:txBody>
      </p:sp>
    </p:spTree>
    <p:extLst>
      <p:ext uri="{BB962C8B-B14F-4D97-AF65-F5344CB8AC3E}">
        <p14:creationId xmlns:p14="http://schemas.microsoft.com/office/powerpoint/2010/main" val="3524135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2202709" y="312762"/>
            <a:ext cx="5013680"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“This </a:t>
            </a:r>
            <a:r>
              <a:rPr lang="en-US" sz="2400" dirty="0" err="1">
                <a:latin typeface="Cambria" panose="02040503050406030204" pitchFamily="18" charset="0"/>
                <a:ea typeface="Cambria" panose="02040503050406030204" pitchFamily="18" charset="0"/>
              </a:rPr>
              <a:t>Vawn</a:t>
            </a:r>
            <a:r>
              <a:rPr lang="en-US" sz="2400" dirty="0">
                <a:latin typeface="Cambria" panose="02040503050406030204" pitchFamily="18" charset="0"/>
                <a:ea typeface="Cambria" panose="02040503050406030204" pitchFamily="18" charset="0"/>
              </a:rPr>
              <a:t> can pick apples quickly...”</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9229838" y="215739"/>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sp>
        <p:nvSpPr>
          <p:cNvPr id="29" name="TextBox 28">
            <a:extLst>
              <a:ext uri="{FF2B5EF4-FFF2-40B4-BE49-F238E27FC236}">
                <a16:creationId xmlns:a16="http://schemas.microsoft.com/office/drawing/2014/main" id="{BABAA598-7875-43C5-8285-84E25483C432}"/>
              </a:ext>
            </a:extLst>
          </p:cNvPr>
          <p:cNvSpPr txBox="1"/>
          <p:nvPr/>
        </p:nvSpPr>
        <p:spPr>
          <a:xfrm>
            <a:off x="111858" y="1034447"/>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Specific</a:t>
            </a:r>
          </a:p>
        </p:txBody>
      </p:sp>
      <p:sp>
        <p:nvSpPr>
          <p:cNvPr id="38" name="TextBox 37">
            <a:extLst>
              <a:ext uri="{FF2B5EF4-FFF2-40B4-BE49-F238E27FC236}">
                <a16:creationId xmlns:a16="http://schemas.microsoft.com/office/drawing/2014/main" id="{DBE91CA9-2563-4387-9654-C15A7417B40F}"/>
              </a:ext>
            </a:extLst>
          </p:cNvPr>
          <p:cNvSpPr txBox="1"/>
          <p:nvPr/>
        </p:nvSpPr>
        <p:spPr>
          <a:xfrm>
            <a:off x="2736136" y="1920837"/>
            <a:ext cx="1859212"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Animal</a:t>
            </a:r>
          </a:p>
          <a:p>
            <a:r>
              <a:rPr lang="en-US" sz="2400" dirty="0">
                <a:latin typeface="Times New Roman" panose="02020603050405020304" pitchFamily="18" charset="0"/>
                <a:cs typeface="Times New Roman" panose="02020603050405020304" pitchFamily="18" charset="0"/>
              </a:rPr>
              <a:t>pic of novel bird</a:t>
            </a:r>
          </a:p>
        </p:txBody>
      </p:sp>
      <p:sp>
        <p:nvSpPr>
          <p:cNvPr id="40" name="TextBox 39">
            <a:extLst>
              <a:ext uri="{FF2B5EF4-FFF2-40B4-BE49-F238E27FC236}">
                <a16:creationId xmlns:a16="http://schemas.microsoft.com/office/drawing/2014/main" id="{FCBFC384-504F-4742-833B-20EF3B9AAD2E}"/>
              </a:ext>
            </a:extLst>
          </p:cNvPr>
          <p:cNvSpPr txBox="1"/>
          <p:nvPr/>
        </p:nvSpPr>
        <p:spPr>
          <a:xfrm>
            <a:off x="6250353" y="1920837"/>
            <a:ext cx="2820962"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Tool</a:t>
            </a:r>
          </a:p>
          <a:p>
            <a:r>
              <a:rPr lang="en-US" sz="2400" dirty="0">
                <a:latin typeface="Times New Roman" panose="02020603050405020304" pitchFamily="18" charset="0"/>
                <a:ea typeface="Cambria" panose="02040503050406030204" pitchFamily="18" charset="0"/>
                <a:cs typeface="Times New Roman" panose="02020603050405020304" pitchFamily="18" charset="0"/>
              </a:rPr>
              <a:t>pic of novel </a:t>
            </a:r>
            <a:br>
              <a:rPr lang="en-US" sz="2400" dirty="0">
                <a:latin typeface="Times New Roman" panose="02020603050405020304" pitchFamily="18" charset="0"/>
                <a:ea typeface="Cambria" panose="02040503050406030204" pitchFamily="18" charset="0"/>
                <a:cs typeface="Times New Roman" panose="02020603050405020304" pitchFamily="18" charset="0"/>
              </a:rPr>
            </a:br>
            <a:r>
              <a:rPr lang="en-US" sz="2400" dirty="0">
                <a:latin typeface="Times New Roman" panose="02020603050405020304" pitchFamily="18" charset="0"/>
                <a:ea typeface="Cambria" panose="02040503050406030204" pitchFamily="18" charset="0"/>
                <a:cs typeface="Times New Roman" panose="02020603050405020304" pitchFamily="18" charset="0"/>
              </a:rPr>
              <a:t>fruit-picking device</a:t>
            </a:r>
          </a:p>
        </p:txBody>
      </p:sp>
      <p:sp>
        <p:nvSpPr>
          <p:cNvPr id="42" name="TextBox 41">
            <a:extLst>
              <a:ext uri="{FF2B5EF4-FFF2-40B4-BE49-F238E27FC236}">
                <a16:creationId xmlns:a16="http://schemas.microsoft.com/office/drawing/2014/main" id="{F508BA3C-AACB-4ED9-8020-7D00D2CAAA35}"/>
              </a:ext>
            </a:extLst>
          </p:cNvPr>
          <p:cNvSpPr txBox="1"/>
          <p:nvPr/>
        </p:nvSpPr>
        <p:spPr>
          <a:xfrm>
            <a:off x="-454253" y="2158590"/>
            <a:ext cx="3620497" cy="461665"/>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34BC96B5-2577-4C29-BF6B-9375A8AD6D15}"/>
              </a:ext>
            </a:extLst>
          </p:cNvPr>
          <p:cNvSpPr txBox="1"/>
          <p:nvPr/>
        </p:nvSpPr>
        <p:spPr>
          <a:xfrm>
            <a:off x="9614818" y="1952904"/>
            <a:ext cx="2259934"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Social</a:t>
            </a:r>
          </a:p>
          <a:p>
            <a:r>
              <a:rPr lang="en-US" sz="2400" dirty="0">
                <a:latin typeface="Times New Roman" panose="02020603050405020304" pitchFamily="18" charset="0"/>
                <a:ea typeface="Cambria" panose="02040503050406030204" pitchFamily="18" charset="0"/>
                <a:cs typeface="Times New Roman" panose="02020603050405020304" pitchFamily="18" charset="0"/>
              </a:rPr>
              <a:t>pic of novel human being</a:t>
            </a:r>
          </a:p>
        </p:txBody>
      </p:sp>
      <p:cxnSp>
        <p:nvCxnSpPr>
          <p:cNvPr id="35" name="Straight Arrow Connector 34">
            <a:extLst>
              <a:ext uri="{FF2B5EF4-FFF2-40B4-BE49-F238E27FC236}">
                <a16:creationId xmlns:a16="http://schemas.microsoft.com/office/drawing/2014/main" id="{84DA9E32-5BA2-4BFA-87F8-F07B7A6C6DB2}"/>
              </a:ext>
            </a:extLst>
          </p:cNvPr>
          <p:cNvCxnSpPr>
            <a:cxnSpLocks/>
          </p:cNvCxnSpPr>
          <p:nvPr/>
        </p:nvCxnSpPr>
        <p:spPr>
          <a:xfrm flipV="1">
            <a:off x="4544252" y="956011"/>
            <a:ext cx="4527063" cy="9968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FDC523-FB38-44B6-B646-FAE7E31B6421}"/>
              </a:ext>
            </a:extLst>
          </p:cNvPr>
          <p:cNvCxnSpPr>
            <a:cxnSpLocks/>
          </p:cNvCxnSpPr>
          <p:nvPr/>
        </p:nvCxnSpPr>
        <p:spPr>
          <a:xfrm flipV="1">
            <a:off x="7871715" y="1109137"/>
            <a:ext cx="1358123" cy="96290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6D28B6-3B1A-442E-970F-B05FE2934A0F}"/>
              </a:ext>
            </a:extLst>
          </p:cNvPr>
          <p:cNvCxnSpPr>
            <a:cxnSpLocks/>
          </p:cNvCxnSpPr>
          <p:nvPr/>
        </p:nvCxnSpPr>
        <p:spPr>
          <a:xfrm flipH="1">
            <a:off x="3441716" y="3214788"/>
            <a:ext cx="83863" cy="60260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9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2202709" y="312762"/>
            <a:ext cx="6233438"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Vawns</a:t>
            </a:r>
            <a:r>
              <a:rPr lang="en-US" sz="2400" dirty="0">
                <a:latin typeface="Cambria" panose="02040503050406030204" pitchFamily="18" charset="0"/>
                <a:ea typeface="Cambria" panose="02040503050406030204" pitchFamily="18" charset="0"/>
              </a:rPr>
              <a:t> can pick apples quickly...” (vs specific)</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9229838" y="215739"/>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8568543" y="532281"/>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111858" y="1034447"/>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Generic</a:t>
            </a:r>
          </a:p>
        </p:txBody>
      </p:sp>
      <p:sp>
        <p:nvSpPr>
          <p:cNvPr id="38" name="TextBox 37">
            <a:extLst>
              <a:ext uri="{FF2B5EF4-FFF2-40B4-BE49-F238E27FC236}">
                <a16:creationId xmlns:a16="http://schemas.microsoft.com/office/drawing/2014/main" id="{DBE91CA9-2563-4387-9654-C15A7417B40F}"/>
              </a:ext>
            </a:extLst>
          </p:cNvPr>
          <p:cNvSpPr txBox="1"/>
          <p:nvPr/>
        </p:nvSpPr>
        <p:spPr>
          <a:xfrm>
            <a:off x="2736136" y="1920837"/>
            <a:ext cx="1859212"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Animal</a:t>
            </a:r>
          </a:p>
          <a:p>
            <a:r>
              <a:rPr lang="en-US" sz="2400" dirty="0">
                <a:latin typeface="Times New Roman" panose="02020603050405020304" pitchFamily="18" charset="0"/>
                <a:cs typeface="Times New Roman" panose="02020603050405020304" pitchFamily="18" charset="0"/>
              </a:rPr>
              <a:t>pic of novel bird</a:t>
            </a:r>
          </a:p>
        </p:txBody>
      </p:sp>
      <p:sp>
        <p:nvSpPr>
          <p:cNvPr id="40" name="TextBox 39">
            <a:extLst>
              <a:ext uri="{FF2B5EF4-FFF2-40B4-BE49-F238E27FC236}">
                <a16:creationId xmlns:a16="http://schemas.microsoft.com/office/drawing/2014/main" id="{FCBFC384-504F-4742-833B-20EF3B9AAD2E}"/>
              </a:ext>
            </a:extLst>
          </p:cNvPr>
          <p:cNvSpPr txBox="1"/>
          <p:nvPr/>
        </p:nvSpPr>
        <p:spPr>
          <a:xfrm>
            <a:off x="6250353" y="1920837"/>
            <a:ext cx="2820962"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Tool</a:t>
            </a:r>
          </a:p>
          <a:p>
            <a:r>
              <a:rPr lang="en-US" sz="2400" dirty="0">
                <a:latin typeface="Times New Roman" panose="02020603050405020304" pitchFamily="18" charset="0"/>
                <a:ea typeface="Cambria" panose="02040503050406030204" pitchFamily="18" charset="0"/>
                <a:cs typeface="Times New Roman" panose="02020603050405020304" pitchFamily="18" charset="0"/>
              </a:rPr>
              <a:t>pic of novel </a:t>
            </a:r>
            <a:br>
              <a:rPr lang="en-US" sz="2400" dirty="0">
                <a:latin typeface="Times New Roman" panose="02020603050405020304" pitchFamily="18" charset="0"/>
                <a:ea typeface="Cambria" panose="02040503050406030204" pitchFamily="18" charset="0"/>
                <a:cs typeface="Times New Roman" panose="02020603050405020304" pitchFamily="18" charset="0"/>
              </a:rPr>
            </a:br>
            <a:r>
              <a:rPr lang="en-US" sz="2400" dirty="0">
                <a:latin typeface="Times New Roman" panose="02020603050405020304" pitchFamily="18" charset="0"/>
                <a:ea typeface="Cambria" panose="02040503050406030204" pitchFamily="18" charset="0"/>
                <a:cs typeface="Times New Roman" panose="02020603050405020304" pitchFamily="18" charset="0"/>
              </a:rPr>
              <a:t>fruit-picking device</a:t>
            </a:r>
          </a:p>
        </p:txBody>
      </p:sp>
      <p:sp>
        <p:nvSpPr>
          <p:cNvPr id="42" name="TextBox 41">
            <a:extLst>
              <a:ext uri="{FF2B5EF4-FFF2-40B4-BE49-F238E27FC236}">
                <a16:creationId xmlns:a16="http://schemas.microsoft.com/office/drawing/2014/main" id="{F508BA3C-AACB-4ED9-8020-7D00D2CAAA35}"/>
              </a:ext>
            </a:extLst>
          </p:cNvPr>
          <p:cNvSpPr txBox="1"/>
          <p:nvPr/>
        </p:nvSpPr>
        <p:spPr>
          <a:xfrm>
            <a:off x="-454253" y="2158590"/>
            <a:ext cx="3620497" cy="461665"/>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34BC96B5-2577-4C29-BF6B-9375A8AD6D15}"/>
              </a:ext>
            </a:extLst>
          </p:cNvPr>
          <p:cNvSpPr txBox="1"/>
          <p:nvPr/>
        </p:nvSpPr>
        <p:spPr>
          <a:xfrm>
            <a:off x="9614818" y="1952904"/>
            <a:ext cx="2259934" cy="1261884"/>
          </a:xfrm>
          <a:prstGeom prst="rect">
            <a:avLst/>
          </a:prstGeom>
          <a:noFill/>
        </p:spPr>
        <p:txBody>
          <a:bodyPr wrap="square" rtlCol="0">
            <a:spAutoFit/>
          </a:bodyPr>
          <a:lstStyle/>
          <a:p>
            <a:r>
              <a:rPr lang="en-US" sz="2800" b="1" dirty="0">
                <a:latin typeface="Gill Sans MT" panose="020B0502020104020203" pitchFamily="34" charset="0"/>
                <a:ea typeface="Cambria" panose="02040503050406030204" pitchFamily="18" charset="0"/>
              </a:rPr>
              <a:t>Social</a:t>
            </a:r>
          </a:p>
          <a:p>
            <a:r>
              <a:rPr lang="en-US" sz="2400" dirty="0">
                <a:latin typeface="Times New Roman" panose="02020603050405020304" pitchFamily="18" charset="0"/>
                <a:ea typeface="Cambria" panose="02040503050406030204" pitchFamily="18" charset="0"/>
                <a:cs typeface="Times New Roman" panose="02020603050405020304" pitchFamily="18" charset="0"/>
              </a:rPr>
              <a:t>pic of novel human being</a:t>
            </a:r>
          </a:p>
        </p:txBody>
      </p:sp>
      <p:cxnSp>
        <p:nvCxnSpPr>
          <p:cNvPr id="35" name="Straight Arrow Connector 34">
            <a:extLst>
              <a:ext uri="{FF2B5EF4-FFF2-40B4-BE49-F238E27FC236}">
                <a16:creationId xmlns:a16="http://schemas.microsoft.com/office/drawing/2014/main" id="{84DA9E32-5BA2-4BFA-87F8-F07B7A6C6DB2}"/>
              </a:ext>
            </a:extLst>
          </p:cNvPr>
          <p:cNvCxnSpPr>
            <a:cxnSpLocks/>
          </p:cNvCxnSpPr>
          <p:nvPr/>
        </p:nvCxnSpPr>
        <p:spPr>
          <a:xfrm flipV="1">
            <a:off x="4544252" y="956011"/>
            <a:ext cx="4527063" cy="9968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FDC523-FB38-44B6-B646-FAE7E31B6421}"/>
              </a:ext>
            </a:extLst>
          </p:cNvPr>
          <p:cNvCxnSpPr>
            <a:cxnSpLocks/>
          </p:cNvCxnSpPr>
          <p:nvPr/>
        </p:nvCxnSpPr>
        <p:spPr>
          <a:xfrm flipV="1">
            <a:off x="7871715" y="1109137"/>
            <a:ext cx="1358123" cy="96290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E6D28B6-3B1A-442E-970F-B05FE2934A0F}"/>
              </a:ext>
            </a:extLst>
          </p:cNvPr>
          <p:cNvCxnSpPr>
            <a:cxnSpLocks/>
          </p:cNvCxnSpPr>
          <p:nvPr/>
        </p:nvCxnSpPr>
        <p:spPr>
          <a:xfrm flipH="1">
            <a:off x="3441716" y="3214788"/>
            <a:ext cx="83863" cy="60260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E409E7-8988-4326-8740-CCDD6BA9977C}"/>
              </a:ext>
            </a:extLst>
          </p:cNvPr>
          <p:cNvCxnSpPr>
            <a:cxnSpLocks/>
          </p:cNvCxnSpPr>
          <p:nvPr/>
        </p:nvCxnSpPr>
        <p:spPr>
          <a:xfrm flipH="1" flipV="1">
            <a:off x="10074597" y="1081723"/>
            <a:ext cx="1" cy="685222"/>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87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3271876" y="813339"/>
            <a:ext cx="3628223" cy="523220"/>
          </a:xfrm>
          <a:prstGeom prst="rect">
            <a:avLst/>
          </a:prstGeom>
          <a:noFill/>
        </p:spPr>
        <p:txBody>
          <a:bodyPr wrap="square" rtlCol="0">
            <a:spAutoFit/>
          </a:bodyPr>
          <a:lstStyle/>
          <a:p>
            <a:r>
              <a:rPr lang="en-US" sz="2800" i="1" dirty="0">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454489" y="1982980"/>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0" y="2531382"/>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biological vs cultural</a:t>
            </a:r>
            <a:endParaRPr lang="en-US" sz="2400" i="1" dirty="0">
              <a:latin typeface="Gill Sans MT" panose="020B0502020104020203" pitchFamily="34" charset="0"/>
              <a:ea typeface="Cambria" panose="02040503050406030204" pitchFamily="18" charset="0"/>
            </a:endParaRPr>
          </a:p>
        </p:txBody>
      </p:sp>
      <p:sp>
        <p:nvSpPr>
          <p:cNvPr id="38" name="TextBox 37">
            <a:extLst>
              <a:ext uri="{FF2B5EF4-FFF2-40B4-BE49-F238E27FC236}">
                <a16:creationId xmlns:a16="http://schemas.microsoft.com/office/drawing/2014/main" id="{4EFF42D6-B133-44F4-A1D9-0146B2C3DB92}"/>
              </a:ext>
            </a:extLst>
          </p:cNvPr>
          <p:cNvSpPr txBox="1"/>
          <p:nvPr/>
        </p:nvSpPr>
        <p:spPr>
          <a:xfrm>
            <a:off x="2809052" y="2535241"/>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animals, tools, social </a:t>
            </a:r>
            <a:endParaRPr lang="en-US" sz="2400" i="1" dirty="0">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151462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3271876" y="813339"/>
            <a:ext cx="4519867" cy="523220"/>
          </a:xfrm>
          <a:prstGeom prst="rect">
            <a:avLst/>
          </a:prstGeom>
          <a:noFill/>
        </p:spPr>
        <p:txBody>
          <a:bodyPr wrap="square" rtlCol="0">
            <a:spAutoFit/>
          </a:bodyPr>
          <a:lstStyle/>
          <a:p>
            <a:r>
              <a:rPr lang="en-US" sz="2800" i="1" dirty="0">
                <a:latin typeface="Gill Sans MT" panose="020B0502020104020203" pitchFamily="34" charset="0"/>
              </a:rPr>
              <a:t>When do we produce generics?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H="1" flipV="1">
            <a:off x="5927756" y="462805"/>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454489" y="1982980"/>
            <a:ext cx="4569468" cy="523220"/>
          </a:xfrm>
          <a:prstGeom prst="rect">
            <a:avLst/>
          </a:prstGeom>
          <a:noFill/>
        </p:spPr>
        <p:txBody>
          <a:bodyPr wrap="square" rtlCol="0">
            <a:spAutoFit/>
          </a:bodyPr>
          <a:lstStyle/>
          <a:p>
            <a:r>
              <a:rPr lang="en-US" sz="2800" i="1" dirty="0">
                <a:solidFill>
                  <a:schemeClr val="bg1">
                    <a:lumMod val="85000"/>
                  </a:schemeClr>
                </a:solidFill>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solidFill>
                  <a:schemeClr val="bg1">
                    <a:lumMod val="85000"/>
                  </a:schemeClr>
                </a:solidFill>
                <a:latin typeface="Gill Sans MT" panose="020B0502020104020203" pitchFamily="34" charset="0"/>
                <a:ea typeface="Cambria" panose="02040503050406030204" pitchFamily="18" charset="0"/>
              </a:rPr>
              <a:t>property </a:t>
            </a:r>
            <a:r>
              <a:rPr lang="en-US" sz="2400" dirty="0">
                <a:solidFill>
                  <a:schemeClr val="bg1">
                    <a:lumMod val="85000"/>
                  </a:schemeClr>
                </a:solidFill>
                <a:latin typeface="Gill Sans MT" panose="020B0502020104020203" pitchFamily="34" charset="0"/>
                <a:ea typeface="Cambria" panose="02040503050406030204" pitchFamily="18" charset="0"/>
              </a:rPr>
              <a:t>is non-accidentally related to category’s causal structure </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0" y="2531382"/>
            <a:ext cx="3620497" cy="830997"/>
          </a:xfrm>
          <a:prstGeom prst="rect">
            <a:avLst/>
          </a:prstGeom>
          <a:noFill/>
        </p:spPr>
        <p:txBody>
          <a:bodyPr wrap="square" rtlCol="0">
            <a:spAutoFit/>
          </a:bodyPr>
          <a:lstStyle/>
          <a:p>
            <a:pPr algn="ctr"/>
            <a:r>
              <a:rPr lang="en-US" sz="2400" b="1" i="1" dirty="0">
                <a:solidFill>
                  <a:schemeClr val="bg1">
                    <a:lumMod val="85000"/>
                  </a:schemeClr>
                </a:solidFill>
                <a:latin typeface="Gill Sans MT" panose="020B0502020104020203" pitchFamily="34" charset="0"/>
                <a:ea typeface="Cambria" panose="02040503050406030204" pitchFamily="18" charset="0"/>
              </a:rPr>
              <a:t>property</a:t>
            </a:r>
            <a:r>
              <a:rPr lang="en-US" sz="2400" i="1" dirty="0">
                <a:solidFill>
                  <a:schemeClr val="bg1">
                    <a:lumMod val="85000"/>
                  </a:schemeClr>
                </a:solidFill>
                <a:latin typeface="Gill Sans MT" panose="020B0502020104020203" pitchFamily="34" charset="0"/>
                <a:ea typeface="Cambria" panose="02040503050406030204" pitchFamily="18" charset="0"/>
              </a:rPr>
              <a:t>: </a:t>
            </a:r>
          </a:p>
          <a:p>
            <a:pPr algn="ctr"/>
            <a:r>
              <a:rPr lang="en-US" sz="2400" dirty="0">
                <a:solidFill>
                  <a:schemeClr val="bg1">
                    <a:lumMod val="85000"/>
                  </a:schemeClr>
                </a:solidFill>
                <a:latin typeface="Gill Sans MT" panose="020B0502020104020203" pitchFamily="34" charset="0"/>
                <a:ea typeface="Cambria" panose="02040503050406030204" pitchFamily="18" charset="0"/>
              </a:rPr>
              <a:t>biological vs cultural</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
        <p:nvSpPr>
          <p:cNvPr id="38" name="TextBox 37">
            <a:extLst>
              <a:ext uri="{FF2B5EF4-FFF2-40B4-BE49-F238E27FC236}">
                <a16:creationId xmlns:a16="http://schemas.microsoft.com/office/drawing/2014/main" id="{4EFF42D6-B133-44F4-A1D9-0146B2C3DB92}"/>
              </a:ext>
            </a:extLst>
          </p:cNvPr>
          <p:cNvSpPr txBox="1"/>
          <p:nvPr/>
        </p:nvSpPr>
        <p:spPr>
          <a:xfrm>
            <a:off x="2809052" y="2535241"/>
            <a:ext cx="3620497" cy="830997"/>
          </a:xfrm>
          <a:prstGeom prst="rect">
            <a:avLst/>
          </a:prstGeom>
          <a:noFill/>
        </p:spPr>
        <p:txBody>
          <a:bodyPr wrap="square" rtlCol="0">
            <a:spAutoFit/>
          </a:bodyPr>
          <a:lstStyle/>
          <a:p>
            <a:pPr algn="ctr"/>
            <a:r>
              <a:rPr lang="en-US" sz="2400" b="1" i="1" dirty="0">
                <a:solidFill>
                  <a:schemeClr val="bg1">
                    <a:lumMod val="85000"/>
                  </a:schemeClr>
                </a:solidFill>
                <a:latin typeface="Gill Sans MT" panose="020B0502020104020203" pitchFamily="34" charset="0"/>
                <a:ea typeface="Cambria" panose="02040503050406030204" pitchFamily="18" charset="0"/>
              </a:rPr>
              <a:t>domain</a:t>
            </a:r>
            <a:r>
              <a:rPr lang="en-US" sz="2400" i="1" dirty="0">
                <a:solidFill>
                  <a:schemeClr val="bg1">
                    <a:lumMod val="85000"/>
                  </a:schemeClr>
                </a:solidFill>
                <a:latin typeface="Gill Sans MT" panose="020B0502020104020203" pitchFamily="34" charset="0"/>
                <a:ea typeface="Cambria" panose="02040503050406030204" pitchFamily="18" charset="0"/>
              </a:rPr>
              <a:t>: </a:t>
            </a:r>
          </a:p>
          <a:p>
            <a:pPr algn="ctr"/>
            <a:r>
              <a:rPr lang="en-US" sz="2400" dirty="0">
                <a:solidFill>
                  <a:schemeClr val="bg1">
                    <a:lumMod val="85000"/>
                  </a:schemeClr>
                </a:solidFill>
                <a:latin typeface="Gill Sans MT" panose="020B0502020104020203" pitchFamily="34" charset="0"/>
                <a:ea typeface="Cambria" panose="02040503050406030204" pitchFamily="18" charset="0"/>
              </a:rPr>
              <a:t>animals, tools, social </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3558737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235533" y="2802796"/>
            <a:ext cx="4176046" cy="818708"/>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Natural/essentialism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35533" y="964971"/>
            <a:ext cx="4519867" cy="523220"/>
          </a:xfrm>
          <a:prstGeom prst="rect">
            <a:avLst/>
          </a:prstGeom>
          <a:noFill/>
        </p:spPr>
        <p:txBody>
          <a:bodyPr wrap="square" rtlCol="0">
            <a:spAutoFit/>
          </a:bodyPr>
          <a:lstStyle/>
          <a:p>
            <a:r>
              <a:rPr lang="en-US" sz="2800" i="1" dirty="0">
                <a:latin typeface="Gill Sans MT" panose="020B0502020104020203" pitchFamily="34" charset="0"/>
              </a:rPr>
              <a:t>When do we produce generics?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3549560"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Not a kind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92783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Vawns</a:t>
            </a:r>
            <a:r>
              <a:rPr lang="en-US" sz="2400" dirty="0">
                <a:latin typeface="Cambria" panose="02040503050406030204" pitchFamily="18" charset="0"/>
                <a:ea typeface="Cambria" panose="02040503050406030204" pitchFamily="18" charset="0"/>
              </a:rPr>
              <a:t> are...”</a:t>
            </a:r>
          </a:p>
        </p:txBody>
      </p:sp>
      <p:sp>
        <p:nvSpPr>
          <p:cNvPr id="35" name="Title 3">
            <a:extLst>
              <a:ext uri="{FF2B5EF4-FFF2-40B4-BE49-F238E27FC236}">
                <a16:creationId xmlns:a16="http://schemas.microsoft.com/office/drawing/2014/main" id="{12BE456F-C71F-4D4C-A246-6CE4B37EF8A6}"/>
              </a:ext>
            </a:extLst>
          </p:cNvPr>
          <p:cNvSpPr txBox="1">
            <a:spLocks/>
          </p:cNvSpPr>
          <p:nvPr/>
        </p:nvSpPr>
        <p:spPr>
          <a:xfrm>
            <a:off x="6744155" y="2842959"/>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Social</a:t>
            </a:r>
          </a:p>
        </p:txBody>
      </p:sp>
      <p:sp>
        <p:nvSpPr>
          <p:cNvPr id="4" name="Rectangle 3">
            <a:extLst>
              <a:ext uri="{FF2B5EF4-FFF2-40B4-BE49-F238E27FC236}">
                <a16:creationId xmlns:a16="http://schemas.microsoft.com/office/drawing/2014/main" id="{DB1E28EC-EFCA-4F9F-B250-17E359C3C6C1}"/>
              </a:ext>
            </a:extLst>
          </p:cNvPr>
          <p:cNvSpPr/>
          <p:nvPr/>
        </p:nvSpPr>
        <p:spPr>
          <a:xfrm>
            <a:off x="1063292" y="3529803"/>
            <a:ext cx="9168708" cy="1200329"/>
          </a:xfrm>
          <a:prstGeom prst="rect">
            <a:avLst/>
          </a:prstGeom>
        </p:spPr>
        <p:txBody>
          <a:bodyPr wrap="square">
            <a:spAutoFit/>
          </a:bodyPr>
          <a:lstStyle/>
          <a:p>
            <a:r>
              <a:rPr lang="en-US" b="1" dirty="0" err="1">
                <a:latin typeface="Times New Roman" panose="02020603050405020304" pitchFamily="18" charset="0"/>
                <a:cs typeface="Times New Roman" panose="02020603050405020304" pitchFamily="18" charset="0"/>
              </a:rPr>
              <a:t>Vawns</a:t>
            </a:r>
            <a:r>
              <a:rPr lang="en-US" b="1" dirty="0">
                <a:latin typeface="Times New Roman" panose="02020603050405020304" pitchFamily="18" charset="0"/>
                <a:cs typeface="Times New Roman" panose="02020603050405020304" pitchFamily="18" charset="0"/>
              </a:rPr>
              <a:t> are a kind of person</a:t>
            </a:r>
            <a:r>
              <a:rPr lang="en-US" dirty="0">
                <a:latin typeface="Times New Roman" panose="02020603050405020304" pitchFamily="18" charset="0"/>
                <a:cs typeface="Times New Roman" panose="02020603050405020304" pitchFamily="18" charset="0"/>
              </a:rPr>
              <a:t>: Underneath superficial similarities and differences, all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are basically the same. Individual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have a lot in common. If you learn a fact about one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that fact is likely true of other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as well. For some properties that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have, it makes sense to say "That person has that property because they are a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AEB281BE-25DF-446A-A81D-A7584EE989E3}"/>
              </a:ext>
            </a:extLst>
          </p:cNvPr>
          <p:cNvSpPr/>
          <p:nvPr/>
        </p:nvSpPr>
        <p:spPr>
          <a:xfrm>
            <a:off x="235533" y="4890968"/>
            <a:ext cx="5074404" cy="1754326"/>
          </a:xfrm>
          <a:prstGeom prst="rect">
            <a:avLst/>
          </a:prstGeom>
        </p:spPr>
        <p:txBody>
          <a:bodyPr wrap="square">
            <a:spAutoFit/>
          </a:bodyPr>
          <a:lstStyle/>
          <a:p>
            <a:r>
              <a:rPr lang="en-US" b="1" dirty="0" err="1">
                <a:latin typeface="Times New Roman" panose="02020603050405020304" pitchFamily="18" charset="0"/>
                <a:cs typeface="Times New Roman" panose="02020603050405020304" pitchFamily="18" charset="0"/>
              </a:rPr>
              <a:t>Vawns</a:t>
            </a:r>
            <a:r>
              <a:rPr lang="en-US" b="1" dirty="0">
                <a:latin typeface="Times New Roman" panose="02020603050405020304" pitchFamily="18" charset="0"/>
                <a:cs typeface="Times New Roman" panose="02020603050405020304" pitchFamily="18" charset="0"/>
              </a:rPr>
              <a:t> are biologically distinct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have different DNA than the other people on the island.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have always been physically distinct from the other islanders. The boundary between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and non-</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is natural. A person is born a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and that can never change.</a:t>
            </a:r>
          </a:p>
        </p:txBody>
      </p:sp>
      <p:sp>
        <p:nvSpPr>
          <p:cNvPr id="6" name="Rectangle 5">
            <a:extLst>
              <a:ext uri="{FF2B5EF4-FFF2-40B4-BE49-F238E27FC236}">
                <a16:creationId xmlns:a16="http://schemas.microsoft.com/office/drawing/2014/main" id="{01E75119-4110-470A-B88F-6F2053ACAEDE}"/>
              </a:ext>
            </a:extLst>
          </p:cNvPr>
          <p:cNvSpPr/>
          <p:nvPr/>
        </p:nvSpPr>
        <p:spPr>
          <a:xfrm>
            <a:off x="5647646" y="4667949"/>
            <a:ext cx="6096000" cy="1754326"/>
          </a:xfrm>
          <a:prstGeom prst="rect">
            <a:avLst/>
          </a:prstGeom>
        </p:spPr>
        <p:txBody>
          <a:bodyPr>
            <a:spAutoFit/>
          </a:bodyPr>
          <a:lstStyle/>
          <a:p>
            <a:r>
              <a:rPr lang="en-US" b="1" dirty="0" err="1">
                <a:latin typeface="Times New Roman" panose="02020603050405020304" pitchFamily="18" charset="0"/>
                <a:cs typeface="Times New Roman" panose="02020603050405020304" pitchFamily="18" charset="0"/>
              </a:rPr>
              <a:t>Vawns</a:t>
            </a:r>
            <a:r>
              <a:rPr lang="en-US" b="1" dirty="0">
                <a:latin typeface="Times New Roman" panose="02020603050405020304" pitchFamily="18" charset="0"/>
                <a:cs typeface="Times New Roman" panose="02020603050405020304" pitchFamily="18" charset="0"/>
              </a:rPr>
              <a:t> are culturally distinct</a:t>
            </a:r>
            <a:r>
              <a:rPr lang="en-US" dirty="0">
                <a:latin typeface="Times New Roman" panose="02020603050405020304" pitchFamily="18" charset="0"/>
                <a:cs typeface="Times New Roman" panose="02020603050405020304" pitchFamily="18" charset="0"/>
              </a:rPr>
              <a:t>. Though related to the other islanders,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are culturally dissimilar and distinct. The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were founded a century ago in the wake of social turmoil on the island. A council of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decides who can be a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and who cannot be. A person can undergo a conversion process to become a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and a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can be excommunicated.</a:t>
            </a:r>
          </a:p>
        </p:txBody>
      </p:sp>
      <p:sp>
        <p:nvSpPr>
          <p:cNvPr id="7" name="Rectangle 6">
            <a:extLst>
              <a:ext uri="{FF2B5EF4-FFF2-40B4-BE49-F238E27FC236}">
                <a16:creationId xmlns:a16="http://schemas.microsoft.com/office/drawing/2014/main" id="{812E9DF6-17BD-4CD7-AA25-8D34E14DF436}"/>
              </a:ext>
            </a:extLst>
          </p:cNvPr>
          <p:cNvSpPr/>
          <p:nvPr/>
        </p:nvSpPr>
        <p:spPr>
          <a:xfrm>
            <a:off x="5696601" y="877923"/>
            <a:ext cx="6489833" cy="2031325"/>
          </a:xfrm>
          <a:prstGeom prst="rect">
            <a:avLst/>
          </a:prstGeom>
        </p:spPr>
        <p:txBody>
          <a:bodyPr wrap="square">
            <a:spAutoFit/>
          </a:bodyPr>
          <a:lstStyle/>
          <a:p>
            <a:r>
              <a:rPr lang="en-US" b="1" dirty="0" err="1">
                <a:latin typeface="Times New Roman" panose="02020603050405020304" pitchFamily="18" charset="0"/>
                <a:cs typeface="Times New Roman" panose="02020603050405020304" pitchFamily="18" charset="0"/>
              </a:rPr>
              <a:t>Vawns</a:t>
            </a:r>
            <a:r>
              <a:rPr lang="en-US" b="1" dirty="0">
                <a:latin typeface="Times New Roman" panose="02020603050405020304" pitchFamily="18" charset="0"/>
                <a:cs typeface="Times New Roman" panose="02020603050405020304" pitchFamily="18" charset="0"/>
              </a:rPr>
              <a:t> are not a kind of person</a:t>
            </a:r>
            <a:r>
              <a:rPr lang="en-US" dirty="0">
                <a:latin typeface="Times New Roman" panose="02020603050405020304" pitchFamily="18" charset="0"/>
                <a:cs typeface="Times New Roman" panose="02020603050405020304" pitchFamily="18" charset="0"/>
              </a:rPr>
              <a:t>. Underneath superficial similarities and differences, all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are different. Individual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have very little in common. If you learn a fact about one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that fact is not likely true of other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as well. And for properties that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have, it does not makes sense to say "That person has that property because they are a </a:t>
            </a:r>
            <a:r>
              <a:rPr lang="en-US" dirty="0" err="1">
                <a:latin typeface="Times New Roman" panose="02020603050405020304" pitchFamily="18" charset="0"/>
                <a:cs typeface="Times New Roman" panose="02020603050405020304" pitchFamily="18" charset="0"/>
              </a:rPr>
              <a:t>Vawn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Vawns</a:t>
            </a:r>
            <a:r>
              <a:rPr lang="en-US" dirty="0">
                <a:latin typeface="Times New Roman" panose="02020603050405020304" pitchFamily="18" charset="0"/>
                <a:cs typeface="Times New Roman" panose="02020603050405020304" pitchFamily="18" charset="0"/>
              </a:rPr>
              <a:t> are biologically and culturally similar to the other people of the island. </a:t>
            </a:r>
          </a:p>
        </p:txBody>
      </p:sp>
      <p:cxnSp>
        <p:nvCxnSpPr>
          <p:cNvPr id="36" name="Straight Arrow Connector 35">
            <a:extLst>
              <a:ext uri="{FF2B5EF4-FFF2-40B4-BE49-F238E27FC236}">
                <a16:creationId xmlns:a16="http://schemas.microsoft.com/office/drawing/2014/main" id="{EE2E0F0F-9A90-4C16-93A7-794D610675C8}"/>
              </a:ext>
            </a:extLst>
          </p:cNvPr>
          <p:cNvCxnSpPr>
            <a:cxnSpLocks/>
          </p:cNvCxnSpPr>
          <p:nvPr/>
        </p:nvCxnSpPr>
        <p:spPr>
          <a:xfrm flipV="1">
            <a:off x="3389220" y="1630572"/>
            <a:ext cx="380674" cy="1074984"/>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DEED41-2DB9-4C1D-AC52-60CA59611728}"/>
              </a:ext>
            </a:extLst>
          </p:cNvPr>
          <p:cNvCxnSpPr>
            <a:cxnSpLocks/>
          </p:cNvCxnSpPr>
          <p:nvPr/>
        </p:nvCxnSpPr>
        <p:spPr>
          <a:xfrm flipH="1" flipV="1">
            <a:off x="4411579" y="1630573"/>
            <a:ext cx="1285022" cy="1621740"/>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32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3271876" y="813339"/>
            <a:ext cx="3628223" cy="523220"/>
          </a:xfrm>
          <a:prstGeom prst="rect">
            <a:avLst/>
          </a:prstGeom>
          <a:noFill/>
        </p:spPr>
        <p:txBody>
          <a:bodyPr wrap="square" rtlCol="0">
            <a:spAutoFit/>
          </a:bodyPr>
          <a:lstStyle/>
          <a:p>
            <a:r>
              <a:rPr lang="en-US" sz="2800" i="1" dirty="0">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5" name="TextBox 34">
            <a:extLst>
              <a:ext uri="{FF2B5EF4-FFF2-40B4-BE49-F238E27FC236}">
                <a16:creationId xmlns:a16="http://schemas.microsoft.com/office/drawing/2014/main" id="{A9B3CF01-2D34-462F-90F7-C7C2B07BAD72}"/>
              </a:ext>
            </a:extLst>
          </p:cNvPr>
          <p:cNvSpPr txBox="1"/>
          <p:nvPr/>
        </p:nvSpPr>
        <p:spPr>
          <a:xfrm>
            <a:off x="454489" y="2208058"/>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6" name="TextBox 35">
            <a:extLst>
              <a:ext uri="{FF2B5EF4-FFF2-40B4-BE49-F238E27FC236}">
                <a16:creationId xmlns:a16="http://schemas.microsoft.com/office/drawing/2014/main" id="{FF044E57-176F-4ABF-8C62-AEC8C47F819F}"/>
              </a:ext>
            </a:extLst>
          </p:cNvPr>
          <p:cNvSpPr txBox="1"/>
          <p:nvPr/>
        </p:nvSpPr>
        <p:spPr>
          <a:xfrm>
            <a:off x="0" y="2756460"/>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biological vs cultural</a:t>
            </a:r>
            <a:endParaRPr lang="en-US" sz="2400" i="1" dirty="0">
              <a:latin typeface="Gill Sans MT" panose="020B0502020104020203" pitchFamily="34" charset="0"/>
              <a:ea typeface="Cambria" panose="02040503050406030204" pitchFamily="18" charset="0"/>
            </a:endParaRPr>
          </a:p>
        </p:txBody>
      </p:sp>
      <p:sp>
        <p:nvSpPr>
          <p:cNvPr id="40" name="TextBox 39">
            <a:extLst>
              <a:ext uri="{FF2B5EF4-FFF2-40B4-BE49-F238E27FC236}">
                <a16:creationId xmlns:a16="http://schemas.microsoft.com/office/drawing/2014/main" id="{5308ADCE-0195-43B9-9CE1-95216215B065}"/>
              </a:ext>
            </a:extLst>
          </p:cNvPr>
          <p:cNvSpPr txBox="1"/>
          <p:nvPr/>
        </p:nvSpPr>
        <p:spPr>
          <a:xfrm>
            <a:off x="2809052" y="2760319"/>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animals, tools, social </a:t>
            </a:r>
            <a:endParaRPr lang="en-US" sz="2400" i="1" dirty="0">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169124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20124" y="1036261"/>
            <a:ext cx="3628223" cy="523220"/>
          </a:xfrm>
          <a:prstGeom prst="rect">
            <a:avLst/>
          </a:prstGeom>
          <a:noFill/>
        </p:spPr>
        <p:txBody>
          <a:bodyPr wrap="square" rtlCol="0">
            <a:spAutoFit/>
          </a:bodyPr>
          <a:lstStyle/>
          <a:p>
            <a:r>
              <a:rPr lang="en-US" sz="2800" i="1" dirty="0">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547647" y="-264970"/>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6589051" y="409495"/>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H="1">
            <a:off x="3408220" y="1155032"/>
            <a:ext cx="939191" cy="253027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9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2FAC-0255-46DF-BD07-6BC8008EFE2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6267108-E978-4144-BC8D-436088A988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998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4871557" y="64186"/>
            <a:ext cx="7105241" cy="1569660"/>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“Fido barks because Fido is a dog.”</a:t>
            </a:r>
          </a:p>
          <a:p>
            <a:r>
              <a:rPr lang="en-US" sz="2400" dirty="0">
                <a:latin typeface="Cambria" panose="02040503050406030204" pitchFamily="18" charset="0"/>
                <a:ea typeface="Cambria" panose="02040503050406030204" pitchFamily="18" charset="0"/>
              </a:rPr>
              <a:t>“Suzy changed her last name after marriage because she’s a woman.”</a:t>
            </a:r>
          </a:p>
          <a:p>
            <a:r>
              <a:rPr lang="en-US" sz="2400" dirty="0">
                <a:latin typeface="Cambria" panose="02040503050406030204" pitchFamily="18" charset="0"/>
                <a:ea typeface="Cambria" panose="02040503050406030204" pitchFamily="18" charset="0"/>
              </a:rPr>
              <a:t>“Individual has [property] because it’s a [category]”</a:t>
            </a:r>
          </a:p>
        </p:txBody>
      </p:sp>
      <p:sp>
        <p:nvSpPr>
          <p:cNvPr id="37" name="TextBox 36">
            <a:extLst>
              <a:ext uri="{FF2B5EF4-FFF2-40B4-BE49-F238E27FC236}">
                <a16:creationId xmlns:a16="http://schemas.microsoft.com/office/drawing/2014/main" id="{7FA9E0A1-0AC2-4037-AF90-ECAE3B498EF4}"/>
              </a:ext>
            </a:extLst>
          </p:cNvPr>
          <p:cNvSpPr txBox="1"/>
          <p:nvPr/>
        </p:nvSpPr>
        <p:spPr>
          <a:xfrm>
            <a:off x="7622534" y="1940884"/>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216653" y="5069220"/>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215542" y="4254420"/>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216653" y="4245087"/>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73659" y="1552265"/>
            <a:ext cx="5796443" cy="523220"/>
          </a:xfrm>
          <a:prstGeom prst="rect">
            <a:avLst/>
          </a:prstGeom>
          <a:noFill/>
        </p:spPr>
        <p:txBody>
          <a:bodyPr wrap="square" rtlCol="0">
            <a:spAutoFit/>
          </a:bodyPr>
          <a:lstStyle/>
          <a:p>
            <a:r>
              <a:rPr lang="en-US" sz="2800" i="1" dirty="0">
                <a:latin typeface="Gill Sans MT" panose="020B0502020104020203" pitchFamily="34" charset="0"/>
              </a:rPr>
              <a:t>What do formal explanations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439630" y="5197700"/>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439630" y="4486538"/>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328699" y="5281465"/>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323739" y="4453281"/>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454668" y="5393152"/>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449708" y="4562304"/>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215542" y="5111071"/>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277149" y="208493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sp>
        <p:nvSpPr>
          <p:cNvPr id="29" name="TextBox 28">
            <a:extLst>
              <a:ext uri="{FF2B5EF4-FFF2-40B4-BE49-F238E27FC236}">
                <a16:creationId xmlns:a16="http://schemas.microsoft.com/office/drawing/2014/main" id="{BABAA598-7875-43C5-8285-84E25483C432}"/>
              </a:ext>
            </a:extLst>
          </p:cNvPr>
          <p:cNvSpPr txBox="1"/>
          <p:nvPr/>
        </p:nvSpPr>
        <p:spPr>
          <a:xfrm>
            <a:off x="273659" y="3662743"/>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0" y="-297296"/>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Formal explanations</a:t>
            </a:r>
          </a:p>
        </p:txBody>
      </p:sp>
      <p:sp>
        <p:nvSpPr>
          <p:cNvPr id="39" name="TextBox 38">
            <a:extLst>
              <a:ext uri="{FF2B5EF4-FFF2-40B4-BE49-F238E27FC236}">
                <a16:creationId xmlns:a16="http://schemas.microsoft.com/office/drawing/2014/main" id="{804AA970-53AD-48EA-9683-869C401C53A0}"/>
              </a:ext>
            </a:extLst>
          </p:cNvPr>
          <p:cNvSpPr txBox="1"/>
          <p:nvPr/>
        </p:nvSpPr>
        <p:spPr>
          <a:xfrm>
            <a:off x="2158584" y="2033488"/>
            <a:ext cx="3715011"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4259853" y="3587444"/>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biological vs cultural</a:t>
            </a:r>
            <a:endParaRPr lang="en-US" sz="2400" i="1" dirty="0">
              <a:latin typeface="Gill Sans MT" panose="020B0502020104020203" pitchFamily="34" charset="0"/>
              <a:ea typeface="Cambria" panose="02040503050406030204" pitchFamily="18" charset="0"/>
            </a:endParaRPr>
          </a:p>
        </p:txBody>
      </p:sp>
      <p:sp>
        <p:nvSpPr>
          <p:cNvPr id="38" name="TextBox 37">
            <a:extLst>
              <a:ext uri="{FF2B5EF4-FFF2-40B4-BE49-F238E27FC236}">
                <a16:creationId xmlns:a16="http://schemas.microsoft.com/office/drawing/2014/main" id="{4EFF42D6-B133-44F4-A1D9-0146B2C3DB92}"/>
              </a:ext>
            </a:extLst>
          </p:cNvPr>
          <p:cNvSpPr txBox="1"/>
          <p:nvPr/>
        </p:nvSpPr>
        <p:spPr>
          <a:xfrm>
            <a:off x="7068905" y="3591303"/>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animals, tools, social </a:t>
            </a:r>
            <a:endParaRPr lang="en-US" sz="2400" i="1" dirty="0">
              <a:latin typeface="Gill Sans MT" panose="020B0502020104020203" pitchFamily="34" charset="0"/>
              <a:ea typeface="Cambria" panose="02040503050406030204" pitchFamily="18" charset="0"/>
            </a:endParaRPr>
          </a:p>
        </p:txBody>
      </p:sp>
      <p:cxnSp>
        <p:nvCxnSpPr>
          <p:cNvPr id="33" name="Straight Arrow Connector 32">
            <a:extLst>
              <a:ext uri="{FF2B5EF4-FFF2-40B4-BE49-F238E27FC236}">
                <a16:creationId xmlns:a16="http://schemas.microsoft.com/office/drawing/2014/main" id="{94383902-6547-4DE6-9F1D-D8B836E8BC79}"/>
              </a:ext>
            </a:extLst>
          </p:cNvPr>
          <p:cNvCxnSpPr>
            <a:cxnSpLocks/>
          </p:cNvCxnSpPr>
          <p:nvPr/>
        </p:nvCxnSpPr>
        <p:spPr>
          <a:xfrm flipH="1">
            <a:off x="5756223" y="1626511"/>
            <a:ext cx="1459319" cy="402698"/>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757B5B-93EC-411F-9573-BFC714A493ED}"/>
              </a:ext>
            </a:extLst>
          </p:cNvPr>
          <p:cNvCxnSpPr>
            <a:cxnSpLocks/>
          </p:cNvCxnSpPr>
          <p:nvPr/>
        </p:nvCxnSpPr>
        <p:spPr>
          <a:xfrm flipH="1">
            <a:off x="10553075" y="1562134"/>
            <a:ext cx="219828" cy="46707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723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D520E32B-D826-4696-8958-5ED9C2640682}"/>
              </a:ext>
            </a:extLst>
          </p:cNvPr>
          <p:cNvCxnSpPr>
            <a:cxnSpLocks/>
          </p:cNvCxnSpPr>
          <p:nvPr/>
        </p:nvCxnSpPr>
        <p:spPr>
          <a:xfrm flipV="1">
            <a:off x="4941239" y="1812750"/>
            <a:ext cx="1552354" cy="81870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BA2104-3B13-45CF-AE72-EC3BB1F10CA5}"/>
              </a:ext>
            </a:extLst>
          </p:cNvPr>
          <p:cNvCxnSpPr>
            <a:cxnSpLocks/>
          </p:cNvCxnSpPr>
          <p:nvPr/>
        </p:nvCxnSpPr>
        <p:spPr>
          <a:xfrm>
            <a:off x="4941239" y="4051006"/>
            <a:ext cx="1552354" cy="75845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84E1F47-88D6-4C0E-A7AC-03970041920A}"/>
              </a:ext>
            </a:extLst>
          </p:cNvPr>
          <p:cNvSpPr/>
          <p:nvPr/>
        </p:nvSpPr>
        <p:spPr>
          <a:xfrm>
            <a:off x="8943517" y="4999857"/>
            <a:ext cx="1198790" cy="1174952"/>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1" name="Rectangle 20">
            <a:extLst>
              <a:ext uri="{FF2B5EF4-FFF2-40B4-BE49-F238E27FC236}">
                <a16:creationId xmlns:a16="http://schemas.microsoft.com/office/drawing/2014/main" id="{D61CE9F6-2CC0-4328-851B-B68C51A523AD}"/>
              </a:ext>
            </a:extLst>
          </p:cNvPr>
          <p:cNvSpPr/>
          <p:nvPr/>
        </p:nvSpPr>
        <p:spPr>
          <a:xfrm>
            <a:off x="7613059" y="4999856"/>
            <a:ext cx="1198790" cy="1180763"/>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8" name="Rectangle: Rounded Corners 27">
            <a:extLst>
              <a:ext uri="{FF2B5EF4-FFF2-40B4-BE49-F238E27FC236}">
                <a16:creationId xmlns:a16="http://schemas.microsoft.com/office/drawing/2014/main" id="{3BD26EBE-1CD1-4579-9306-289642A268CA}"/>
              </a:ext>
            </a:extLst>
          </p:cNvPr>
          <p:cNvSpPr/>
          <p:nvPr/>
        </p:nvSpPr>
        <p:spPr>
          <a:xfrm flipH="1">
            <a:off x="9058084" y="1844494"/>
            <a:ext cx="946853" cy="986151"/>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9" name="Rectangle: Rounded Corners 28">
            <a:extLst>
              <a:ext uri="{FF2B5EF4-FFF2-40B4-BE49-F238E27FC236}">
                <a16:creationId xmlns:a16="http://schemas.microsoft.com/office/drawing/2014/main" id="{A248F41A-F4B0-4117-B107-56D978BF7257}"/>
              </a:ext>
            </a:extLst>
          </p:cNvPr>
          <p:cNvSpPr/>
          <p:nvPr/>
        </p:nvSpPr>
        <p:spPr>
          <a:xfrm flipH="1">
            <a:off x="7757885" y="1844494"/>
            <a:ext cx="946853" cy="962501"/>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0" name="Rectangle: Rounded Corners 29">
            <a:extLst>
              <a:ext uri="{FF2B5EF4-FFF2-40B4-BE49-F238E27FC236}">
                <a16:creationId xmlns:a16="http://schemas.microsoft.com/office/drawing/2014/main" id="{A485F90A-ECB5-49F7-8F0A-A572F96FD839}"/>
              </a:ext>
            </a:extLst>
          </p:cNvPr>
          <p:cNvSpPr/>
          <p:nvPr/>
        </p:nvSpPr>
        <p:spPr>
          <a:xfrm flipH="1">
            <a:off x="9058084" y="5096841"/>
            <a:ext cx="946853" cy="986151"/>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1" name="Rectangle: Rounded Corners 30">
            <a:extLst>
              <a:ext uri="{FF2B5EF4-FFF2-40B4-BE49-F238E27FC236}">
                <a16:creationId xmlns:a16="http://schemas.microsoft.com/office/drawing/2014/main" id="{916F7A44-FECA-4382-923A-3EE42FE7618E}"/>
              </a:ext>
            </a:extLst>
          </p:cNvPr>
          <p:cNvSpPr/>
          <p:nvPr/>
        </p:nvSpPr>
        <p:spPr>
          <a:xfrm flipH="1">
            <a:off x="7757885" y="5096841"/>
            <a:ext cx="946853" cy="962501"/>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2" name="Title 3">
            <a:extLst>
              <a:ext uri="{FF2B5EF4-FFF2-40B4-BE49-F238E27FC236}">
                <a16:creationId xmlns:a16="http://schemas.microsoft.com/office/drawing/2014/main" id="{7A530E20-1448-4674-AE8A-7555620BE45C}"/>
              </a:ext>
            </a:extLst>
          </p:cNvPr>
          <p:cNvSpPr txBox="1">
            <a:spLocks/>
          </p:cNvSpPr>
          <p:nvPr/>
        </p:nvSpPr>
        <p:spPr>
          <a:xfrm>
            <a:off x="849131" y="2240410"/>
            <a:ext cx="4519867"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Formal explanations</a:t>
            </a:r>
          </a:p>
        </p:txBody>
      </p:sp>
      <p:sp>
        <p:nvSpPr>
          <p:cNvPr id="8" name="TextBox 7">
            <a:extLst>
              <a:ext uri="{FF2B5EF4-FFF2-40B4-BE49-F238E27FC236}">
                <a16:creationId xmlns:a16="http://schemas.microsoft.com/office/drawing/2014/main" id="{1CFB08D6-65F1-485F-A314-DBBF02E4C14D}"/>
              </a:ext>
            </a:extLst>
          </p:cNvPr>
          <p:cNvSpPr txBox="1"/>
          <p:nvPr/>
        </p:nvSpPr>
        <p:spPr>
          <a:xfrm>
            <a:off x="849131" y="3429000"/>
            <a:ext cx="4680577"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“Fido barks because Fido is a dog.”</a:t>
            </a:r>
          </a:p>
        </p:txBody>
      </p:sp>
      <p:sp>
        <p:nvSpPr>
          <p:cNvPr id="17" name="Rectangle 16">
            <a:extLst>
              <a:ext uri="{FF2B5EF4-FFF2-40B4-BE49-F238E27FC236}">
                <a16:creationId xmlns:a16="http://schemas.microsoft.com/office/drawing/2014/main" id="{5E421B22-A5A5-482D-BF48-484795027C4D}"/>
              </a:ext>
            </a:extLst>
          </p:cNvPr>
          <p:cNvSpPr/>
          <p:nvPr/>
        </p:nvSpPr>
        <p:spPr>
          <a:xfrm>
            <a:off x="360431" y="310293"/>
            <a:ext cx="6488603" cy="1384995"/>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lvl="0"/>
            <a:r>
              <a:rPr lang="en-US" sz="2800" b="1" dirty="0">
                <a:solidFill>
                  <a:prstClr val="black"/>
                </a:solidFill>
                <a:latin typeface="Gill Sans MT" panose="020B0502020104020203" pitchFamily="34" charset="0"/>
              </a:rPr>
              <a:t>Formal explanations </a:t>
            </a:r>
            <a:r>
              <a:rPr lang="en-US" sz="2800" dirty="0">
                <a:solidFill>
                  <a:prstClr val="black"/>
                </a:solidFill>
                <a:latin typeface="Gill Sans MT" panose="020B0502020104020203" pitchFamily="34" charset="0"/>
              </a:rPr>
              <a:t>may be compatible with either construal, depending on background contextual information.</a:t>
            </a:r>
          </a:p>
        </p:txBody>
      </p:sp>
      <p:sp>
        <p:nvSpPr>
          <p:cNvPr id="18" name="Title 3">
            <a:extLst>
              <a:ext uri="{FF2B5EF4-FFF2-40B4-BE49-F238E27FC236}">
                <a16:creationId xmlns:a16="http://schemas.microsoft.com/office/drawing/2014/main" id="{349F110A-6229-491E-843C-A18236AA78BB}"/>
              </a:ext>
            </a:extLst>
          </p:cNvPr>
          <p:cNvSpPr>
            <a:spLocks noGrp="1"/>
          </p:cNvSpPr>
          <p:nvPr>
            <p:ph type="title"/>
          </p:nvPr>
        </p:nvSpPr>
        <p:spPr>
          <a:xfrm>
            <a:off x="7026313" y="3117478"/>
            <a:ext cx="4519867" cy="2161956"/>
          </a:xfrm>
        </p:spPr>
        <p:txBody>
          <a:bodyPr>
            <a:normAutofit/>
          </a:bodyPr>
          <a:lstStyle/>
          <a:p>
            <a:r>
              <a:rPr lang="en-US" sz="4400" dirty="0"/>
              <a:t>A structural construal</a:t>
            </a:r>
          </a:p>
        </p:txBody>
      </p:sp>
      <p:sp>
        <p:nvSpPr>
          <p:cNvPr id="19" name="Title 3">
            <a:extLst>
              <a:ext uri="{FF2B5EF4-FFF2-40B4-BE49-F238E27FC236}">
                <a16:creationId xmlns:a16="http://schemas.microsoft.com/office/drawing/2014/main" id="{18A26FFA-6FEE-4BB3-9BDD-8860CBE387DE}"/>
              </a:ext>
            </a:extLst>
          </p:cNvPr>
          <p:cNvSpPr txBox="1">
            <a:spLocks/>
          </p:cNvSpPr>
          <p:nvPr/>
        </p:nvSpPr>
        <p:spPr>
          <a:xfrm>
            <a:off x="7026312" y="60148"/>
            <a:ext cx="4519867" cy="216195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An essentialist </a:t>
            </a:r>
            <a:br>
              <a:rPr lang="en-US" sz="4400" dirty="0">
                <a:latin typeface="Gill Sans MT" panose="020B0502020104020203" pitchFamily="34" charset="0"/>
              </a:rPr>
            </a:br>
            <a:r>
              <a:rPr lang="en-US" sz="4400" dirty="0">
                <a:latin typeface="Gill Sans MT" panose="020B0502020104020203" pitchFamily="34" charset="0"/>
              </a:rPr>
              <a:t>construal</a:t>
            </a:r>
          </a:p>
        </p:txBody>
      </p:sp>
      <p:sp>
        <p:nvSpPr>
          <p:cNvPr id="3" name="TextBox 2">
            <a:extLst>
              <a:ext uri="{FF2B5EF4-FFF2-40B4-BE49-F238E27FC236}">
                <a16:creationId xmlns:a16="http://schemas.microsoft.com/office/drawing/2014/main" id="{026748DE-304C-46BA-839E-97C8B8354D57}"/>
              </a:ext>
            </a:extLst>
          </p:cNvPr>
          <p:cNvSpPr txBox="1"/>
          <p:nvPr/>
        </p:nvSpPr>
        <p:spPr>
          <a:xfrm>
            <a:off x="-37421" y="6428520"/>
            <a:ext cx="12192000" cy="369332"/>
          </a:xfrm>
          <a:prstGeom prst="rect">
            <a:avLst/>
          </a:prstGeom>
          <a:noFill/>
        </p:spPr>
        <p:txBody>
          <a:bodyPr wrap="square" rtlCol="0">
            <a:spAutoFit/>
          </a:bodyPr>
          <a:lstStyle/>
          <a:p>
            <a:pPr algn="r"/>
            <a:r>
              <a:rPr lang="en-US" dirty="0">
                <a:latin typeface="Gill Sans MT" panose="020B0502020104020203" pitchFamily="34" charset="0"/>
              </a:rPr>
              <a:t>my FYP brownbag talk, spring 2019</a:t>
            </a:r>
          </a:p>
        </p:txBody>
      </p:sp>
    </p:spTree>
    <p:extLst>
      <p:ext uri="{BB962C8B-B14F-4D97-AF65-F5344CB8AC3E}">
        <p14:creationId xmlns:p14="http://schemas.microsoft.com/office/powerpoint/2010/main" val="3533094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4871557" y="64186"/>
            <a:ext cx="7105241" cy="1569660"/>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“Fido barks because Fido is a dog.”</a:t>
            </a:r>
          </a:p>
          <a:p>
            <a:r>
              <a:rPr lang="en-US" sz="2400" dirty="0">
                <a:latin typeface="Cambria" panose="02040503050406030204" pitchFamily="18" charset="0"/>
                <a:ea typeface="Cambria" panose="02040503050406030204" pitchFamily="18" charset="0"/>
              </a:rPr>
              <a:t>“Suzy changed her last name after marriage because she’s a woman.”</a:t>
            </a:r>
          </a:p>
          <a:p>
            <a:r>
              <a:rPr lang="en-US" sz="2400" dirty="0">
                <a:latin typeface="Cambria" panose="02040503050406030204" pitchFamily="18" charset="0"/>
                <a:ea typeface="Cambria" panose="02040503050406030204" pitchFamily="18" charset="0"/>
              </a:rPr>
              <a:t>“Individual has [property] because it’s a [category]”</a:t>
            </a:r>
          </a:p>
        </p:txBody>
      </p:sp>
      <p:sp>
        <p:nvSpPr>
          <p:cNvPr id="37" name="TextBox 36">
            <a:extLst>
              <a:ext uri="{FF2B5EF4-FFF2-40B4-BE49-F238E27FC236}">
                <a16:creationId xmlns:a16="http://schemas.microsoft.com/office/drawing/2014/main" id="{7FA9E0A1-0AC2-4037-AF90-ECAE3B498EF4}"/>
              </a:ext>
            </a:extLst>
          </p:cNvPr>
          <p:cNvSpPr txBox="1"/>
          <p:nvPr/>
        </p:nvSpPr>
        <p:spPr>
          <a:xfrm>
            <a:off x="7622534" y="1940884"/>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216653" y="5069220"/>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215542" y="4254420"/>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216653" y="4245087"/>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73659" y="1552265"/>
            <a:ext cx="5796443" cy="523220"/>
          </a:xfrm>
          <a:prstGeom prst="rect">
            <a:avLst/>
          </a:prstGeom>
          <a:noFill/>
        </p:spPr>
        <p:txBody>
          <a:bodyPr wrap="square" rtlCol="0">
            <a:spAutoFit/>
          </a:bodyPr>
          <a:lstStyle/>
          <a:p>
            <a:r>
              <a:rPr lang="en-US" sz="2800" i="1" dirty="0">
                <a:latin typeface="Gill Sans MT" panose="020B0502020104020203" pitchFamily="34" charset="0"/>
              </a:rPr>
              <a:t>What do formal explanations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439630" y="5197700"/>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439630" y="4486538"/>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328699" y="5281465"/>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323739" y="4453281"/>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454668" y="5393152"/>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449708" y="4562304"/>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215542" y="5111071"/>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277149" y="208493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sp>
        <p:nvSpPr>
          <p:cNvPr id="29" name="TextBox 28">
            <a:extLst>
              <a:ext uri="{FF2B5EF4-FFF2-40B4-BE49-F238E27FC236}">
                <a16:creationId xmlns:a16="http://schemas.microsoft.com/office/drawing/2014/main" id="{BABAA598-7875-43C5-8285-84E25483C432}"/>
              </a:ext>
            </a:extLst>
          </p:cNvPr>
          <p:cNvSpPr txBox="1"/>
          <p:nvPr/>
        </p:nvSpPr>
        <p:spPr>
          <a:xfrm>
            <a:off x="273659" y="3662743"/>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0" y="-297296"/>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Formal explanations</a:t>
            </a:r>
          </a:p>
        </p:txBody>
      </p:sp>
      <p:sp>
        <p:nvSpPr>
          <p:cNvPr id="39" name="TextBox 38">
            <a:extLst>
              <a:ext uri="{FF2B5EF4-FFF2-40B4-BE49-F238E27FC236}">
                <a16:creationId xmlns:a16="http://schemas.microsoft.com/office/drawing/2014/main" id="{804AA970-53AD-48EA-9683-869C401C53A0}"/>
              </a:ext>
            </a:extLst>
          </p:cNvPr>
          <p:cNvSpPr txBox="1"/>
          <p:nvPr/>
        </p:nvSpPr>
        <p:spPr>
          <a:xfrm>
            <a:off x="2158584" y="2033488"/>
            <a:ext cx="3715011"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4259853" y="3587444"/>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biological vs cultural</a:t>
            </a:r>
            <a:endParaRPr lang="en-US" sz="2400" i="1" dirty="0">
              <a:latin typeface="Gill Sans MT" panose="020B0502020104020203" pitchFamily="34" charset="0"/>
              <a:ea typeface="Cambria" panose="02040503050406030204" pitchFamily="18" charset="0"/>
            </a:endParaRPr>
          </a:p>
        </p:txBody>
      </p:sp>
      <p:sp>
        <p:nvSpPr>
          <p:cNvPr id="38" name="TextBox 37">
            <a:extLst>
              <a:ext uri="{FF2B5EF4-FFF2-40B4-BE49-F238E27FC236}">
                <a16:creationId xmlns:a16="http://schemas.microsoft.com/office/drawing/2014/main" id="{4EFF42D6-B133-44F4-A1D9-0146B2C3DB92}"/>
              </a:ext>
            </a:extLst>
          </p:cNvPr>
          <p:cNvSpPr txBox="1"/>
          <p:nvPr/>
        </p:nvSpPr>
        <p:spPr>
          <a:xfrm>
            <a:off x="7068905" y="3591303"/>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domain</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animals, tools, social </a:t>
            </a:r>
            <a:endParaRPr lang="en-US" sz="2400" i="1" dirty="0">
              <a:latin typeface="Gill Sans MT" panose="020B0502020104020203" pitchFamily="34" charset="0"/>
              <a:ea typeface="Cambria" panose="02040503050406030204" pitchFamily="18" charset="0"/>
            </a:endParaRPr>
          </a:p>
        </p:txBody>
      </p:sp>
      <p:cxnSp>
        <p:nvCxnSpPr>
          <p:cNvPr id="33" name="Straight Arrow Connector 32">
            <a:extLst>
              <a:ext uri="{FF2B5EF4-FFF2-40B4-BE49-F238E27FC236}">
                <a16:creationId xmlns:a16="http://schemas.microsoft.com/office/drawing/2014/main" id="{94383902-6547-4DE6-9F1D-D8B836E8BC79}"/>
              </a:ext>
            </a:extLst>
          </p:cNvPr>
          <p:cNvCxnSpPr>
            <a:cxnSpLocks/>
          </p:cNvCxnSpPr>
          <p:nvPr/>
        </p:nvCxnSpPr>
        <p:spPr>
          <a:xfrm flipH="1">
            <a:off x="5756223" y="1626511"/>
            <a:ext cx="1459319" cy="402698"/>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757B5B-93EC-411F-9573-BFC714A493ED}"/>
              </a:ext>
            </a:extLst>
          </p:cNvPr>
          <p:cNvCxnSpPr>
            <a:cxnSpLocks/>
          </p:cNvCxnSpPr>
          <p:nvPr/>
        </p:nvCxnSpPr>
        <p:spPr>
          <a:xfrm flipH="1">
            <a:off x="10553075" y="1562134"/>
            <a:ext cx="219828" cy="46707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35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4871557" y="64186"/>
            <a:ext cx="7105241"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“Fido barks because Fido is a dog.”</a:t>
            </a:r>
          </a:p>
          <a:p>
            <a:r>
              <a:rPr lang="en-US" dirty="0">
                <a:latin typeface="Cambria" panose="02040503050406030204" pitchFamily="18" charset="0"/>
                <a:ea typeface="Cambria" panose="02040503050406030204" pitchFamily="18" charset="0"/>
              </a:rPr>
              <a:t>“Suzy changed her last name after marriage because she’s a woman.”</a:t>
            </a:r>
          </a:p>
          <a:p>
            <a:r>
              <a:rPr lang="en-US" dirty="0">
                <a:latin typeface="Cambria" panose="02040503050406030204" pitchFamily="18" charset="0"/>
                <a:ea typeface="Cambria" panose="02040503050406030204" pitchFamily="18" charset="0"/>
              </a:rPr>
              <a:t>“Individual has [property] because it’s a [category]”</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99557" y="1734192"/>
            <a:ext cx="11677241" cy="523220"/>
          </a:xfrm>
          <a:prstGeom prst="rect">
            <a:avLst/>
          </a:prstGeom>
          <a:noFill/>
        </p:spPr>
        <p:txBody>
          <a:bodyPr wrap="square" rtlCol="0">
            <a:spAutoFit/>
          </a:bodyPr>
          <a:lstStyle/>
          <a:p>
            <a:r>
              <a:rPr lang="en-US" sz="2800" i="1" dirty="0">
                <a:latin typeface="Gill Sans MT" panose="020B0502020104020203" pitchFamily="34" charset="0"/>
              </a:rPr>
              <a:t>What do formal explanations tell us? </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0" y="-297296"/>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Formal explanations</a:t>
            </a:r>
          </a:p>
        </p:txBody>
      </p:sp>
      <p:sp>
        <p:nvSpPr>
          <p:cNvPr id="28" name="TextBox 27">
            <a:extLst>
              <a:ext uri="{FF2B5EF4-FFF2-40B4-BE49-F238E27FC236}">
                <a16:creationId xmlns:a16="http://schemas.microsoft.com/office/drawing/2014/main" id="{5E6D1C29-CC43-4EB8-BDD1-3621BCAFAE23}"/>
              </a:ext>
            </a:extLst>
          </p:cNvPr>
          <p:cNvSpPr txBox="1"/>
          <p:nvPr/>
        </p:nvSpPr>
        <p:spPr>
          <a:xfrm>
            <a:off x="299554" y="4135006"/>
            <a:ext cx="6614591" cy="523220"/>
          </a:xfrm>
          <a:prstGeom prst="rect">
            <a:avLst/>
          </a:prstGeom>
          <a:noFill/>
        </p:spPr>
        <p:txBody>
          <a:bodyPr wrap="square" rtlCol="0">
            <a:spAutoFit/>
          </a:bodyPr>
          <a:lstStyle/>
          <a:p>
            <a:r>
              <a:rPr lang="en-US" sz="2800" i="1" dirty="0">
                <a:latin typeface="Gill Sans MT" panose="020B0502020104020203" pitchFamily="34" charset="0"/>
              </a:rPr>
              <a:t>When do we produce formal explanations?</a:t>
            </a:r>
          </a:p>
        </p:txBody>
      </p:sp>
      <p:sp>
        <p:nvSpPr>
          <p:cNvPr id="8" name="TextBox 7">
            <a:extLst>
              <a:ext uri="{FF2B5EF4-FFF2-40B4-BE49-F238E27FC236}">
                <a16:creationId xmlns:a16="http://schemas.microsoft.com/office/drawing/2014/main" id="{73C144A1-A3BA-4FA7-961B-A77720873C94}"/>
              </a:ext>
            </a:extLst>
          </p:cNvPr>
          <p:cNvSpPr txBox="1"/>
          <p:nvPr/>
        </p:nvSpPr>
        <p:spPr>
          <a:xfrm>
            <a:off x="299554" y="5327002"/>
            <a:ext cx="7095855" cy="523220"/>
          </a:xfrm>
          <a:prstGeom prst="rect">
            <a:avLst/>
          </a:prstGeom>
          <a:noFill/>
        </p:spPr>
        <p:txBody>
          <a:bodyPr wrap="square" rtlCol="0">
            <a:spAutoFit/>
          </a:bodyPr>
          <a:lstStyle/>
          <a:p>
            <a:r>
              <a:rPr lang="en-US" sz="2800" i="1" dirty="0">
                <a:latin typeface="Gill Sans MT" panose="020B0502020104020203" pitchFamily="34" charset="0"/>
              </a:rPr>
              <a:t>How are formal explanations related to generics?</a:t>
            </a:r>
          </a:p>
        </p:txBody>
      </p:sp>
      <p:sp>
        <p:nvSpPr>
          <p:cNvPr id="3" name="Rectangle 2">
            <a:extLst>
              <a:ext uri="{FF2B5EF4-FFF2-40B4-BE49-F238E27FC236}">
                <a16:creationId xmlns:a16="http://schemas.microsoft.com/office/drawing/2014/main" id="{B96A6F32-1416-401C-A6D8-EFB7D8D3188F}"/>
              </a:ext>
            </a:extLst>
          </p:cNvPr>
          <p:cNvSpPr/>
          <p:nvPr/>
        </p:nvSpPr>
        <p:spPr>
          <a:xfrm>
            <a:off x="299554" y="2783196"/>
            <a:ext cx="10047604" cy="954107"/>
          </a:xfrm>
          <a:prstGeom prst="rect">
            <a:avLst/>
          </a:prstGeom>
        </p:spPr>
        <p:txBody>
          <a:bodyPr wrap="square">
            <a:spAutoFit/>
          </a:bodyPr>
          <a:lstStyle/>
          <a:p>
            <a:pPr lvl="0"/>
            <a:r>
              <a:rPr lang="en-US" sz="2800" i="1" dirty="0">
                <a:solidFill>
                  <a:prstClr val="black"/>
                </a:solidFill>
                <a:latin typeface="Gill Sans MT" panose="020B0502020104020203" pitchFamily="34" charset="0"/>
              </a:rPr>
              <a:t>How do formal explanations interact with our prior beliefs/expectations about the category, property, and domain?</a:t>
            </a:r>
          </a:p>
        </p:txBody>
      </p:sp>
    </p:spTree>
    <p:extLst>
      <p:ext uri="{BB962C8B-B14F-4D97-AF65-F5344CB8AC3E}">
        <p14:creationId xmlns:p14="http://schemas.microsoft.com/office/powerpoint/2010/main" val="2913048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02BA268-E0E6-448C-BEDA-5EF2DE0B0FCE}"/>
              </a:ext>
            </a:extLst>
          </p:cNvPr>
          <p:cNvSpPr txBox="1"/>
          <p:nvPr/>
        </p:nvSpPr>
        <p:spPr>
          <a:xfrm>
            <a:off x="299555" y="1605044"/>
            <a:ext cx="11213571" cy="3970318"/>
          </a:xfrm>
          <a:prstGeom prst="rect">
            <a:avLst/>
          </a:prstGeom>
          <a:noFill/>
        </p:spPr>
        <p:txBody>
          <a:bodyPr wrap="square" rtlCol="0">
            <a:spAutoFit/>
          </a:bodyPr>
          <a:lstStyle/>
          <a:p>
            <a:r>
              <a:rPr lang="en-US" sz="2800" dirty="0">
                <a:latin typeface="Gill Sans MT" panose="020B0502020104020203" pitchFamily="34" charset="0"/>
              </a:rPr>
              <a:t>The category is a kind + the property is non-accidentally related to the category, but not necessarily because category has essentialist structure.</a:t>
            </a:r>
          </a:p>
          <a:p>
            <a:pPr marL="514350" indent="-514350">
              <a:buAutoNum type="arabicPeriod"/>
            </a:pPr>
            <a:r>
              <a:rPr lang="en-US" sz="2800" dirty="0">
                <a:solidFill>
                  <a:schemeClr val="tx1">
                    <a:lumMod val="50000"/>
                    <a:lumOff val="50000"/>
                  </a:schemeClr>
                </a:solidFill>
                <a:latin typeface="Gill Sans MT" panose="020B0502020104020203" pitchFamily="34" charset="0"/>
              </a:rPr>
              <a:t>Measure effects of formal explanations on </a:t>
            </a:r>
            <a:r>
              <a:rPr lang="en-US" sz="2800" dirty="0" err="1">
                <a:solidFill>
                  <a:schemeClr val="tx1">
                    <a:lumMod val="50000"/>
                    <a:lumOff val="50000"/>
                  </a:schemeClr>
                </a:solidFill>
                <a:latin typeface="Gill Sans MT" panose="020B0502020104020203" pitchFamily="34" charset="0"/>
              </a:rPr>
              <a:t>kindhood</a:t>
            </a:r>
            <a:r>
              <a:rPr lang="en-US" sz="2800" dirty="0">
                <a:solidFill>
                  <a:schemeClr val="tx1">
                    <a:lumMod val="50000"/>
                    <a:lumOff val="50000"/>
                  </a:schemeClr>
                </a:solidFill>
                <a:latin typeface="Gill Sans MT" panose="020B0502020104020203" pitchFamily="34" charset="0"/>
              </a:rPr>
              <a:t> and essentialism independently (a la Noyes &amp; Keil, 2019, Study 1)</a:t>
            </a:r>
          </a:p>
          <a:p>
            <a:pPr marL="514350" indent="-514350">
              <a:buAutoNum type="arabicPeriod"/>
            </a:pPr>
            <a:endParaRPr lang="en-US" sz="2800" dirty="0">
              <a:solidFill>
                <a:schemeClr val="tx1">
                  <a:lumMod val="50000"/>
                  <a:lumOff val="50000"/>
                </a:schemeClr>
              </a:solidFill>
              <a:latin typeface="Gill Sans MT" panose="020B0502020104020203" pitchFamily="34" charset="0"/>
            </a:endParaRPr>
          </a:p>
          <a:p>
            <a:pPr marL="514350" indent="-514350">
              <a:buAutoNum type="arabicPeriod"/>
            </a:pPr>
            <a:endParaRPr lang="en-US" sz="2800" dirty="0">
              <a:solidFill>
                <a:schemeClr val="tx1">
                  <a:lumMod val="50000"/>
                  <a:lumOff val="50000"/>
                </a:schemeClr>
              </a:solidFill>
              <a:latin typeface="Gill Sans MT" panose="020B0502020104020203" pitchFamily="34" charset="0"/>
            </a:endParaRPr>
          </a:p>
          <a:p>
            <a:pPr marL="514350" indent="-514350">
              <a:buAutoNum type="arabicPeriod"/>
            </a:pPr>
            <a:endParaRPr lang="en-US" sz="2800" dirty="0">
              <a:solidFill>
                <a:schemeClr val="tx1">
                  <a:lumMod val="50000"/>
                  <a:lumOff val="50000"/>
                </a:schemeClr>
              </a:solidFill>
              <a:latin typeface="Gill Sans MT" panose="020B0502020104020203" pitchFamily="34" charset="0"/>
            </a:endParaRPr>
          </a:p>
          <a:p>
            <a:pPr marL="514350" indent="-514350">
              <a:buAutoNum type="arabicPeriod"/>
            </a:pPr>
            <a:r>
              <a:rPr lang="en-US" sz="2800" dirty="0">
                <a:solidFill>
                  <a:schemeClr val="tx1">
                    <a:lumMod val="50000"/>
                    <a:lumOff val="50000"/>
                  </a:schemeClr>
                </a:solidFill>
                <a:latin typeface="Gill Sans MT" panose="020B0502020104020203" pitchFamily="34" charset="0"/>
              </a:rPr>
              <a:t>Formal explanations essentialize a potentially accidental/idiosyncratic property only if we have a prior belief/expectation essentialist structure. </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871557" y="64186"/>
            <a:ext cx="7105241"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“Fido barks because Fido is a dog.”</a:t>
            </a:r>
          </a:p>
          <a:p>
            <a:r>
              <a:rPr lang="en-US" dirty="0">
                <a:latin typeface="Cambria" panose="02040503050406030204" pitchFamily="18" charset="0"/>
                <a:ea typeface="Cambria" panose="02040503050406030204" pitchFamily="18" charset="0"/>
              </a:rPr>
              <a:t>“Suzy changed her last name after marriage because she’s a woman.”</a:t>
            </a:r>
          </a:p>
          <a:p>
            <a:r>
              <a:rPr lang="en-US" dirty="0">
                <a:latin typeface="Cambria" panose="02040503050406030204" pitchFamily="18" charset="0"/>
                <a:ea typeface="Cambria" panose="02040503050406030204" pitchFamily="18" charset="0"/>
              </a:rPr>
              <a:t>“Individual has [property] because it’s a [category]”</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99556" y="1087388"/>
            <a:ext cx="5796443" cy="523220"/>
          </a:xfrm>
          <a:prstGeom prst="rect">
            <a:avLst/>
          </a:prstGeom>
          <a:noFill/>
        </p:spPr>
        <p:txBody>
          <a:bodyPr wrap="square" rtlCol="0">
            <a:spAutoFit/>
          </a:bodyPr>
          <a:lstStyle/>
          <a:p>
            <a:r>
              <a:rPr lang="en-US" sz="2800" i="1" dirty="0">
                <a:latin typeface="Gill Sans MT" panose="020B0502020104020203" pitchFamily="34" charset="0"/>
              </a:rPr>
              <a:t>What do formal explanations tell us?</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0" y="-297296"/>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Formal explanations</a:t>
            </a:r>
          </a:p>
        </p:txBody>
      </p:sp>
      <p:sp>
        <p:nvSpPr>
          <p:cNvPr id="28" name="TextBox 27">
            <a:extLst>
              <a:ext uri="{FF2B5EF4-FFF2-40B4-BE49-F238E27FC236}">
                <a16:creationId xmlns:a16="http://schemas.microsoft.com/office/drawing/2014/main" id="{5E6D1C29-CC43-4EB8-BDD1-3621BCAFAE23}"/>
              </a:ext>
            </a:extLst>
          </p:cNvPr>
          <p:cNvSpPr txBox="1"/>
          <p:nvPr/>
        </p:nvSpPr>
        <p:spPr>
          <a:xfrm>
            <a:off x="299554" y="5770612"/>
            <a:ext cx="6614591" cy="523220"/>
          </a:xfrm>
          <a:prstGeom prst="rect">
            <a:avLst/>
          </a:prstGeom>
          <a:noFill/>
        </p:spPr>
        <p:txBody>
          <a:bodyPr wrap="square" rtlCol="0">
            <a:spAutoFit/>
          </a:bodyPr>
          <a:lstStyle/>
          <a:p>
            <a:r>
              <a:rPr lang="en-US" sz="2800" i="1" dirty="0">
                <a:solidFill>
                  <a:schemeClr val="bg1">
                    <a:lumMod val="75000"/>
                  </a:schemeClr>
                </a:solidFill>
                <a:latin typeface="Gill Sans MT" panose="020B0502020104020203" pitchFamily="34" charset="0"/>
              </a:rPr>
              <a:t>When do we produce formal explanations?</a:t>
            </a:r>
          </a:p>
        </p:txBody>
      </p:sp>
      <p:sp>
        <p:nvSpPr>
          <p:cNvPr id="8" name="TextBox 7">
            <a:extLst>
              <a:ext uri="{FF2B5EF4-FFF2-40B4-BE49-F238E27FC236}">
                <a16:creationId xmlns:a16="http://schemas.microsoft.com/office/drawing/2014/main" id="{73C144A1-A3BA-4FA7-961B-A77720873C94}"/>
              </a:ext>
            </a:extLst>
          </p:cNvPr>
          <p:cNvSpPr txBox="1"/>
          <p:nvPr/>
        </p:nvSpPr>
        <p:spPr>
          <a:xfrm>
            <a:off x="299555" y="6250006"/>
            <a:ext cx="7095855" cy="523220"/>
          </a:xfrm>
          <a:prstGeom prst="rect">
            <a:avLst/>
          </a:prstGeom>
          <a:noFill/>
        </p:spPr>
        <p:txBody>
          <a:bodyPr wrap="square" rtlCol="0">
            <a:spAutoFit/>
          </a:bodyPr>
          <a:lstStyle/>
          <a:p>
            <a:r>
              <a:rPr lang="en-US" sz="2800" i="1" dirty="0">
                <a:solidFill>
                  <a:schemeClr val="bg1">
                    <a:lumMod val="75000"/>
                  </a:schemeClr>
                </a:solidFill>
                <a:latin typeface="Gill Sans MT" panose="020B0502020104020203" pitchFamily="34" charset="0"/>
              </a:rPr>
              <a:t>How are formal explanations related to generics?</a:t>
            </a:r>
          </a:p>
        </p:txBody>
      </p:sp>
      <p:sp>
        <p:nvSpPr>
          <p:cNvPr id="10" name="Rectangle 9">
            <a:extLst>
              <a:ext uri="{FF2B5EF4-FFF2-40B4-BE49-F238E27FC236}">
                <a16:creationId xmlns:a16="http://schemas.microsoft.com/office/drawing/2014/main" id="{C342BC07-A6D3-4D0D-AAC2-F564D8E4EBDB}"/>
              </a:ext>
            </a:extLst>
          </p:cNvPr>
          <p:cNvSpPr/>
          <p:nvPr/>
        </p:nvSpPr>
        <p:spPr>
          <a:xfrm>
            <a:off x="299554" y="3726136"/>
            <a:ext cx="10047604" cy="954107"/>
          </a:xfrm>
          <a:prstGeom prst="rect">
            <a:avLst/>
          </a:prstGeom>
        </p:spPr>
        <p:txBody>
          <a:bodyPr wrap="square">
            <a:spAutoFit/>
          </a:bodyPr>
          <a:lstStyle/>
          <a:p>
            <a:pPr lvl="0"/>
            <a:r>
              <a:rPr lang="en-US" sz="2800" i="1" dirty="0">
                <a:solidFill>
                  <a:prstClr val="black"/>
                </a:solidFill>
                <a:latin typeface="Gill Sans MT" panose="020B0502020104020203" pitchFamily="34" charset="0"/>
              </a:rPr>
              <a:t>How do formal explanations interact with our prior beliefs/expectations about the category, property, and domain?</a:t>
            </a:r>
          </a:p>
        </p:txBody>
      </p:sp>
    </p:spTree>
    <p:extLst>
      <p:ext uri="{BB962C8B-B14F-4D97-AF65-F5344CB8AC3E}">
        <p14:creationId xmlns:p14="http://schemas.microsoft.com/office/powerpoint/2010/main" val="3303898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004566-2267-4814-AC3B-5A34B00E60B0}"/>
              </a:ext>
            </a:extLst>
          </p:cNvPr>
          <p:cNvSpPr txBox="1"/>
          <p:nvPr/>
        </p:nvSpPr>
        <p:spPr>
          <a:xfrm>
            <a:off x="7656044" y="1930167"/>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7656044" y="1108747"/>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6879021" y="2130568"/>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6879021" y="1419406"/>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380637" y="1108747"/>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457823" y="244829"/>
            <a:ext cx="2489365" cy="1398455"/>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Formal explanation</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608641" y="260501"/>
            <a:ext cx="3388961"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“She sleeps in tall trees because she’s a </a:t>
            </a:r>
            <a:r>
              <a:rPr lang="en-US" sz="2400" dirty="0" err="1">
                <a:latin typeface="Cambria" panose="02040503050406030204" pitchFamily="18" charset="0"/>
                <a:ea typeface="Cambria" panose="02040503050406030204" pitchFamily="18" charset="0"/>
              </a:rPr>
              <a:t>Vawn</a:t>
            </a:r>
            <a:r>
              <a:rPr lang="en-US" sz="2400" dirty="0">
                <a:latin typeface="Cambria" panose="02040503050406030204" pitchFamily="18" charset="0"/>
                <a:ea typeface="Cambria" panose="02040503050406030204" pitchFamily="18" charset="0"/>
              </a:rPr>
              <a:t>”</a:t>
            </a:r>
          </a:p>
        </p:txBody>
      </p:sp>
      <p:sp>
        <p:nvSpPr>
          <p:cNvPr id="37" name="TextBox 36">
            <a:extLst>
              <a:ext uri="{FF2B5EF4-FFF2-40B4-BE49-F238E27FC236}">
                <a16:creationId xmlns:a16="http://schemas.microsoft.com/office/drawing/2014/main" id="{7FA9E0A1-0AC2-4037-AF90-ECAE3B498EF4}"/>
              </a:ext>
            </a:extLst>
          </p:cNvPr>
          <p:cNvSpPr txBox="1"/>
          <p:nvPr/>
        </p:nvSpPr>
        <p:spPr>
          <a:xfrm>
            <a:off x="377722" y="1930167"/>
            <a:ext cx="4569466"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4" name="Rectangle 3">
            <a:extLst>
              <a:ext uri="{FF2B5EF4-FFF2-40B4-BE49-F238E27FC236}">
                <a16:creationId xmlns:a16="http://schemas.microsoft.com/office/drawing/2014/main" id="{F0FC895C-307E-444E-83C5-A07CB9ED6C3F}"/>
              </a:ext>
            </a:extLst>
          </p:cNvPr>
          <p:cNvSpPr/>
          <p:nvPr/>
        </p:nvSpPr>
        <p:spPr>
          <a:xfrm>
            <a:off x="380637" y="3625104"/>
            <a:ext cx="5988079" cy="2831544"/>
          </a:xfrm>
          <a:prstGeom prst="rect">
            <a:avLst/>
          </a:prstGeom>
        </p:spPr>
        <p:txBody>
          <a:bodyPr wrap="square">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Underneath superficial similarities and differences, all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are basically the same. </a:t>
            </a:r>
          </a:p>
          <a:p>
            <a:pPr marL="342900" indent="-342900">
              <a:buAutoNum type="arabicPeriod"/>
            </a:pPr>
            <a:r>
              <a:rPr lang="en-US" sz="2000" dirty="0">
                <a:latin typeface="Times New Roman" panose="02020603050405020304" pitchFamily="18" charset="0"/>
                <a:cs typeface="Times New Roman" panose="02020603050405020304" pitchFamily="18" charset="0"/>
              </a:rPr>
              <a:t>Individual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very little in common. </a:t>
            </a:r>
            <a:r>
              <a:rPr lang="en-US" dirty="0">
                <a:latin typeface="Times New Roman" panose="02020603050405020304" pitchFamily="18" charset="0"/>
                <a:cs typeface="Times New Roman" panose="02020603050405020304" pitchFamily="18" charset="0"/>
              </a:rPr>
              <a:t>(reversed)</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If someone tells you a fact about an individual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that fact is very likely true of other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as well.</a:t>
            </a:r>
          </a:p>
          <a:p>
            <a:pPr marL="342900" indent="-342900">
              <a:buAutoNum type="arabicPeriod"/>
            </a:pPr>
            <a:r>
              <a:rPr lang="en-US" sz="2000" dirty="0">
                <a:solidFill>
                  <a:schemeClr val="bg1">
                    <a:lumMod val="75000"/>
                  </a:schemeClr>
                </a:solidFill>
                <a:latin typeface="Times New Roman" panose="02020603050405020304" pitchFamily="18" charset="0"/>
                <a:cs typeface="Times New Roman" panose="02020603050405020304" pitchFamily="18" charset="0"/>
              </a:rPr>
              <a:t>For some properties that </a:t>
            </a:r>
            <a:r>
              <a:rPr lang="en-US" sz="2000" dirty="0" err="1">
                <a:solidFill>
                  <a:schemeClr val="bg1">
                    <a:lumMod val="75000"/>
                  </a:schemeClr>
                </a:solidFill>
                <a:latin typeface="Times New Roman" panose="02020603050405020304" pitchFamily="18" charset="0"/>
                <a:cs typeface="Times New Roman" panose="02020603050405020304" pitchFamily="18" charset="0"/>
              </a:rPr>
              <a:t>Vawns</a:t>
            </a:r>
            <a:r>
              <a:rPr lang="en-US" sz="2000" dirty="0">
                <a:solidFill>
                  <a:schemeClr val="bg1">
                    <a:lumMod val="75000"/>
                  </a:schemeClr>
                </a:solidFill>
                <a:latin typeface="Times New Roman" panose="02020603050405020304" pitchFamily="18" charset="0"/>
                <a:cs typeface="Times New Roman" panose="02020603050405020304" pitchFamily="18" charset="0"/>
              </a:rPr>
              <a:t> have, it makes sense to say: “This person has that property because it is a </a:t>
            </a:r>
            <a:r>
              <a:rPr lang="en-US" sz="2000" dirty="0" err="1">
                <a:solidFill>
                  <a:schemeClr val="bg1">
                    <a:lumMod val="75000"/>
                  </a:schemeClr>
                </a:solidFill>
                <a:latin typeface="Times New Roman" panose="02020603050405020304" pitchFamily="18" charset="0"/>
                <a:cs typeface="Times New Roman" panose="02020603050405020304" pitchFamily="18" charset="0"/>
              </a:rPr>
              <a:t>Vawn</a:t>
            </a:r>
            <a:r>
              <a:rPr lang="en-US" sz="2000" dirty="0">
                <a:solidFill>
                  <a:schemeClr val="bg1">
                    <a:lumMod val="75000"/>
                  </a:schemeClr>
                </a:solidFill>
                <a:latin typeface="Times New Roman" panose="02020603050405020304" pitchFamily="18" charset="0"/>
                <a:cs typeface="Times New Roman" panose="02020603050405020304" pitchFamily="18" charset="0"/>
              </a:rPr>
              <a:t>.”</a:t>
            </a:r>
          </a:p>
        </p:txBody>
      </p:sp>
      <p:sp>
        <p:nvSpPr>
          <p:cNvPr id="32" name="Rectangle 31">
            <a:extLst>
              <a:ext uri="{FF2B5EF4-FFF2-40B4-BE49-F238E27FC236}">
                <a16:creationId xmlns:a16="http://schemas.microsoft.com/office/drawing/2014/main" id="{43919CF8-0A19-4022-8A61-4EA8EA92275C}"/>
              </a:ext>
            </a:extLst>
          </p:cNvPr>
          <p:cNvSpPr/>
          <p:nvPr/>
        </p:nvSpPr>
        <p:spPr>
          <a:xfrm>
            <a:off x="6368716" y="3625104"/>
            <a:ext cx="5740850" cy="2800767"/>
          </a:xfrm>
          <a:prstGeom prst="rect">
            <a:avLst/>
          </a:prstGeom>
        </p:spPr>
        <p:txBody>
          <a:bodyPr wrap="square">
            <a:spAutoFit/>
          </a:bodyPr>
          <a:lstStyle/>
          <a:p>
            <a:pPr marL="336550" indent="-336550">
              <a:buAutoNum type="arabicPeriod"/>
            </a:pP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internal or microscopic properties that cause their characteristic appearance and behavior.</a:t>
            </a:r>
          </a:p>
          <a:p>
            <a:pPr marL="336550" indent="-336550">
              <a:buAutoNum type="arabicPeriod"/>
            </a:pPr>
            <a:r>
              <a:rPr lang="en-US" sz="2000" dirty="0">
                <a:latin typeface="Times New Roman" panose="02020603050405020304" pitchFamily="18" charset="0"/>
                <a:cs typeface="Times New Roman" panose="02020603050405020304" pitchFamily="18" charset="0"/>
              </a:rPr>
              <a:t>The category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was invented by people. </a:t>
            </a:r>
            <a:r>
              <a:rPr lang="en-US" dirty="0">
                <a:latin typeface="Times New Roman" panose="02020603050405020304" pitchFamily="18" charset="0"/>
                <a:cs typeface="Times New Roman" panose="02020603050405020304" pitchFamily="18" charset="0"/>
              </a:rPr>
              <a:t>(reversed)</a:t>
            </a:r>
          </a:p>
          <a:p>
            <a:pPr marL="336550" indent="-336550">
              <a:buAutoNum type="arabicPeriod"/>
            </a:pPr>
            <a:r>
              <a:rPr lang="en-US" sz="2000" dirty="0">
                <a:latin typeface="Times New Roman" panose="02020603050405020304" pitchFamily="18" charset="0"/>
                <a:cs typeface="Times New Roman" panose="02020603050405020304" pitchFamily="18" charset="0"/>
              </a:rPr>
              <a:t>The boundary between the category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and non-</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is something decided by people. </a:t>
            </a:r>
            <a:r>
              <a:rPr lang="en-US" dirty="0">
                <a:latin typeface="Times New Roman" panose="02020603050405020304" pitchFamily="18" charset="0"/>
                <a:cs typeface="Times New Roman" panose="02020603050405020304" pitchFamily="18" charset="0"/>
              </a:rPr>
              <a:t>(reversed)</a:t>
            </a:r>
          </a:p>
          <a:p>
            <a:pPr marL="336550" indent="-336550">
              <a:buAutoNum type="arabicPeriod"/>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can never change into a non-</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a:t>
            </a:r>
          </a:p>
          <a:p>
            <a:r>
              <a:rPr lang="en-US" sz="2000" dirty="0">
                <a:solidFill>
                  <a:schemeClr val="accent1">
                    <a:lumMod val="75000"/>
                  </a:schemeClr>
                </a:solidFill>
                <a:latin typeface="Times New Roman" panose="02020603050405020304" pitchFamily="18" charset="0"/>
                <a:cs typeface="Times New Roman" panose="02020603050405020304" pitchFamily="18" charset="0"/>
              </a:rPr>
              <a:t>Switched-at-birth</a:t>
            </a:r>
          </a:p>
        </p:txBody>
      </p:sp>
      <p:sp>
        <p:nvSpPr>
          <p:cNvPr id="40" name="TextBox 39">
            <a:extLst>
              <a:ext uri="{FF2B5EF4-FFF2-40B4-BE49-F238E27FC236}">
                <a16:creationId xmlns:a16="http://schemas.microsoft.com/office/drawing/2014/main" id="{24927E28-5A9D-4E55-AD59-D25DFB3FF2A6}"/>
              </a:ext>
            </a:extLst>
          </p:cNvPr>
          <p:cNvSpPr txBox="1"/>
          <p:nvPr/>
        </p:nvSpPr>
        <p:spPr>
          <a:xfrm>
            <a:off x="8393524" y="269125"/>
            <a:ext cx="7668510" cy="830997"/>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vs “She’s a </a:t>
            </a:r>
            <a:r>
              <a:rPr lang="en-US" sz="2400" dirty="0" err="1">
                <a:latin typeface="Cambria" panose="02040503050406030204" pitchFamily="18" charset="0"/>
                <a:ea typeface="Cambria" panose="02040503050406030204" pitchFamily="18" charset="0"/>
              </a:rPr>
              <a:t>Vawn</a:t>
            </a:r>
            <a:r>
              <a:rPr lang="en-US" sz="2400" dirty="0">
                <a:latin typeface="Cambria" panose="02040503050406030204" pitchFamily="18" charset="0"/>
                <a:ea typeface="Cambria" panose="02040503050406030204" pitchFamily="18" charset="0"/>
              </a:rPr>
              <a:t>.</a:t>
            </a:r>
          </a:p>
          <a:p>
            <a:r>
              <a:rPr lang="en-US" sz="2400" dirty="0">
                <a:latin typeface="Cambria" panose="02040503050406030204" pitchFamily="18" charset="0"/>
                <a:ea typeface="Cambria" panose="02040503050406030204" pitchFamily="18" charset="0"/>
              </a:rPr>
              <a:t>She sleeps in tall trees” </a:t>
            </a:r>
            <a:r>
              <a:rPr lang="en-US" sz="2400" dirty="0">
                <a:latin typeface="Cambria" panose="02040503050406030204" pitchFamily="18" charset="0"/>
                <a:ea typeface="Cambria" panose="02040503050406030204" pitchFamily="18" charset="0"/>
                <a:sym typeface="Wingdings" panose="05000000000000000000" pitchFamily="2" charset="2"/>
              </a:rPr>
              <a:t> “This </a:t>
            </a:r>
            <a:r>
              <a:rPr lang="en-US" sz="2400" dirty="0" err="1">
                <a:latin typeface="Cambria" panose="02040503050406030204" pitchFamily="18" charset="0"/>
                <a:ea typeface="Cambria" panose="02040503050406030204" pitchFamily="18" charset="0"/>
                <a:sym typeface="Wingdings" panose="05000000000000000000" pitchFamily="2" charset="2"/>
              </a:rPr>
              <a:t>Vawn</a:t>
            </a:r>
            <a:r>
              <a:rPr lang="en-US" sz="2400" dirty="0">
                <a:latin typeface="Cambria" panose="02040503050406030204" pitchFamily="18" charset="0"/>
                <a:ea typeface="Cambria" panose="02040503050406030204" pitchFamily="18" charset="0"/>
                <a:sym typeface="Wingdings" panose="05000000000000000000" pitchFamily="2" charset="2"/>
              </a:rPr>
              <a:t> sleeps in </a:t>
            </a:r>
            <a:r>
              <a:rPr lang="en-US" sz="2400">
                <a:latin typeface="Cambria" panose="02040503050406030204" pitchFamily="18" charset="0"/>
                <a:ea typeface="Cambria" panose="02040503050406030204" pitchFamily="18" charset="0"/>
                <a:sym typeface="Wingdings" panose="05000000000000000000" pitchFamily="2" charset="2"/>
              </a:rPr>
              <a:t>tall trees”</a:t>
            </a:r>
            <a:endParaRPr lang="en-US" sz="2400" dirty="0">
              <a:latin typeface="Cambria" panose="02040503050406030204" pitchFamily="18" charset="0"/>
              <a:ea typeface="Cambria" panose="02040503050406030204" pitchFamily="18" charset="0"/>
            </a:endParaRPr>
          </a:p>
        </p:txBody>
      </p:sp>
      <p:sp>
        <p:nvSpPr>
          <p:cNvPr id="15" name="Rectangle 14">
            <a:extLst>
              <a:ext uri="{FF2B5EF4-FFF2-40B4-BE49-F238E27FC236}">
                <a16:creationId xmlns:a16="http://schemas.microsoft.com/office/drawing/2014/main" id="{1E91C46E-A8B2-4299-B5D5-FF554B1DE147}"/>
              </a:ext>
            </a:extLst>
          </p:cNvPr>
          <p:cNvSpPr/>
          <p:nvPr/>
        </p:nvSpPr>
        <p:spPr>
          <a:xfrm>
            <a:off x="82434" y="6457890"/>
            <a:ext cx="1932999" cy="400110"/>
          </a:xfrm>
          <a:prstGeom prst="rect">
            <a:avLst/>
          </a:prstGeom>
        </p:spPr>
        <p:txBody>
          <a:bodyPr wrap="square">
            <a:spAutoFit/>
          </a:bodyPr>
          <a:lstStyle/>
          <a:p>
            <a:r>
              <a:rPr lang="en-US" sz="2000" dirty="0">
                <a:solidFill>
                  <a:schemeClr val="accent1">
                    <a:lumMod val="75000"/>
                  </a:schemeClr>
                </a:solidFill>
                <a:latin typeface="Times New Roman" panose="02020603050405020304" pitchFamily="18" charset="0"/>
                <a:cs typeface="Times New Roman" panose="02020603050405020304" pitchFamily="18" charset="0"/>
              </a:rPr>
              <a:t>Child measures</a:t>
            </a:r>
          </a:p>
        </p:txBody>
      </p:sp>
      <p:cxnSp>
        <p:nvCxnSpPr>
          <p:cNvPr id="16" name="Straight Arrow Connector 15">
            <a:extLst>
              <a:ext uri="{FF2B5EF4-FFF2-40B4-BE49-F238E27FC236}">
                <a16:creationId xmlns:a16="http://schemas.microsoft.com/office/drawing/2014/main" id="{992CB4E1-6A74-4DC7-9D8E-6C271EFA30D9}"/>
              </a:ext>
            </a:extLst>
          </p:cNvPr>
          <p:cNvCxnSpPr>
            <a:cxnSpLocks/>
          </p:cNvCxnSpPr>
          <p:nvPr/>
        </p:nvCxnSpPr>
        <p:spPr>
          <a:xfrm flipH="1">
            <a:off x="1260862" y="563550"/>
            <a:ext cx="1046510" cy="38576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C9461C-D301-4C7D-882C-864829716DAA}"/>
              </a:ext>
            </a:extLst>
          </p:cNvPr>
          <p:cNvCxnSpPr>
            <a:cxnSpLocks/>
          </p:cNvCxnSpPr>
          <p:nvPr/>
        </p:nvCxnSpPr>
        <p:spPr>
          <a:xfrm>
            <a:off x="4535957" y="939829"/>
            <a:ext cx="1779433" cy="703456"/>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544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02BA268-E0E6-448C-BEDA-5EF2DE0B0FCE}"/>
              </a:ext>
            </a:extLst>
          </p:cNvPr>
          <p:cNvSpPr txBox="1"/>
          <p:nvPr/>
        </p:nvSpPr>
        <p:spPr>
          <a:xfrm>
            <a:off x="230281" y="1123179"/>
            <a:ext cx="11213571" cy="954107"/>
          </a:xfrm>
          <a:prstGeom prst="rect">
            <a:avLst/>
          </a:prstGeom>
          <a:noFill/>
        </p:spPr>
        <p:txBody>
          <a:bodyPr wrap="square" rtlCol="0">
            <a:spAutoFit/>
          </a:bodyPr>
          <a:lstStyle/>
          <a:p>
            <a:r>
              <a:rPr lang="en-US" sz="2800" dirty="0">
                <a:solidFill>
                  <a:schemeClr val="tx1">
                    <a:lumMod val="50000"/>
                    <a:lumOff val="50000"/>
                  </a:schemeClr>
                </a:solidFill>
                <a:latin typeface="Gill Sans MT" panose="020B0502020104020203" pitchFamily="34" charset="0"/>
              </a:rPr>
              <a:t>Formal explanations essentialize a potentially accidental/idiosyncratic property only if we have a prior belief/expectation essentialist structure? </a:t>
            </a:r>
          </a:p>
        </p:txBody>
      </p:sp>
      <p:sp>
        <p:nvSpPr>
          <p:cNvPr id="10" name="Rectangle 9">
            <a:extLst>
              <a:ext uri="{FF2B5EF4-FFF2-40B4-BE49-F238E27FC236}">
                <a16:creationId xmlns:a16="http://schemas.microsoft.com/office/drawing/2014/main" id="{C342BC07-A6D3-4D0D-AAC2-F564D8E4EBDB}"/>
              </a:ext>
            </a:extLst>
          </p:cNvPr>
          <p:cNvSpPr/>
          <p:nvPr/>
        </p:nvSpPr>
        <p:spPr>
          <a:xfrm>
            <a:off x="230281" y="206903"/>
            <a:ext cx="10047604" cy="954107"/>
          </a:xfrm>
          <a:prstGeom prst="rect">
            <a:avLst/>
          </a:prstGeom>
        </p:spPr>
        <p:txBody>
          <a:bodyPr wrap="square">
            <a:spAutoFit/>
          </a:bodyPr>
          <a:lstStyle/>
          <a:p>
            <a:pPr lvl="0"/>
            <a:r>
              <a:rPr lang="en-US" sz="2800" i="1" dirty="0">
                <a:solidFill>
                  <a:prstClr val="black"/>
                </a:solidFill>
                <a:latin typeface="Gill Sans MT" panose="020B0502020104020203" pitchFamily="34" charset="0"/>
              </a:rPr>
              <a:t>How do formal explanations interact with our prior beliefs/expectations about the category, property, and domain?</a:t>
            </a:r>
          </a:p>
        </p:txBody>
      </p:sp>
      <p:sp>
        <p:nvSpPr>
          <p:cNvPr id="9" name="TextBox 8">
            <a:extLst>
              <a:ext uri="{FF2B5EF4-FFF2-40B4-BE49-F238E27FC236}">
                <a16:creationId xmlns:a16="http://schemas.microsoft.com/office/drawing/2014/main" id="{E148C59B-7EE5-4478-B7B5-CDE5C2405EE7}"/>
              </a:ext>
            </a:extLst>
          </p:cNvPr>
          <p:cNvSpPr txBox="1"/>
          <p:nvPr/>
        </p:nvSpPr>
        <p:spPr>
          <a:xfrm>
            <a:off x="2870464" y="5753411"/>
            <a:ext cx="7105241"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“She wears shiny hats because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a:t>
            </a:r>
          </a:p>
        </p:txBody>
      </p:sp>
      <p:sp>
        <p:nvSpPr>
          <p:cNvPr id="11" name="Title 3">
            <a:extLst>
              <a:ext uri="{FF2B5EF4-FFF2-40B4-BE49-F238E27FC236}">
                <a16:creationId xmlns:a16="http://schemas.microsoft.com/office/drawing/2014/main" id="{A9A2CC5B-F277-4AAB-AC98-D446B4A98E11}"/>
              </a:ext>
            </a:extLst>
          </p:cNvPr>
          <p:cNvSpPr txBox="1">
            <a:spLocks/>
          </p:cNvSpPr>
          <p:nvPr/>
        </p:nvSpPr>
        <p:spPr>
          <a:xfrm>
            <a:off x="2870464" y="3696411"/>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Formal explanation</a:t>
            </a:r>
          </a:p>
        </p:txBody>
      </p:sp>
      <p:sp>
        <p:nvSpPr>
          <p:cNvPr id="12" name="TextBox 11">
            <a:extLst>
              <a:ext uri="{FF2B5EF4-FFF2-40B4-BE49-F238E27FC236}">
                <a16:creationId xmlns:a16="http://schemas.microsoft.com/office/drawing/2014/main" id="{A9183245-20C4-4135-AF71-7768EA3B0A51}"/>
              </a:ext>
            </a:extLst>
          </p:cNvPr>
          <p:cNvSpPr txBox="1"/>
          <p:nvPr/>
        </p:nvSpPr>
        <p:spPr>
          <a:xfrm>
            <a:off x="1307895" y="4888611"/>
            <a:ext cx="4882899" cy="830997"/>
          </a:xfrm>
          <a:prstGeom prst="rect">
            <a:avLst/>
          </a:prstGeom>
          <a:noFill/>
        </p:spPr>
        <p:txBody>
          <a:bodyPr wrap="square" rtlCol="0">
            <a:spAutoFit/>
          </a:bodyPr>
          <a:lstStyle/>
          <a:p>
            <a:r>
              <a:rPr lang="en-US" sz="2400" b="1" i="1" dirty="0">
                <a:latin typeface="Gill Sans MT" panose="020B0502020104020203" pitchFamily="34" charset="0"/>
                <a:ea typeface="Cambria" panose="02040503050406030204" pitchFamily="18" charset="0"/>
              </a:rPr>
              <a:t>property:</a:t>
            </a:r>
          </a:p>
          <a:p>
            <a:r>
              <a:rPr lang="en-US" sz="2400" dirty="0">
                <a:latin typeface="Gill Sans MT" panose="020B0502020104020203" pitchFamily="34" charset="0"/>
                <a:ea typeface="Cambria" panose="02040503050406030204" pitchFamily="18" charset="0"/>
              </a:rPr>
              <a:t>potentially accidental, idiosyncratic</a:t>
            </a:r>
          </a:p>
        </p:txBody>
      </p:sp>
      <p:sp>
        <p:nvSpPr>
          <p:cNvPr id="13" name="TextBox 12">
            <a:extLst>
              <a:ext uri="{FF2B5EF4-FFF2-40B4-BE49-F238E27FC236}">
                <a16:creationId xmlns:a16="http://schemas.microsoft.com/office/drawing/2014/main" id="{18DD5ED8-CC2D-4D5C-9718-A1582D0F8D98}"/>
              </a:ext>
            </a:extLst>
          </p:cNvPr>
          <p:cNvSpPr txBox="1"/>
          <p:nvPr/>
        </p:nvSpPr>
        <p:spPr>
          <a:xfrm>
            <a:off x="7224639" y="4903824"/>
            <a:ext cx="3053246" cy="830997"/>
          </a:xfrm>
          <a:prstGeom prst="rect">
            <a:avLst/>
          </a:prstGeom>
          <a:noFill/>
        </p:spPr>
        <p:txBody>
          <a:bodyPr wrap="square" rtlCol="0">
            <a:spAutoFit/>
          </a:bodyPr>
          <a:lstStyle/>
          <a:p>
            <a:r>
              <a:rPr lang="en-US" sz="2400" b="1" i="1" dirty="0">
                <a:latin typeface="Gill Sans MT" panose="020B0502020104020203" pitchFamily="34" charset="0"/>
                <a:ea typeface="Cambria" panose="02040503050406030204" pitchFamily="18" charset="0"/>
              </a:rPr>
              <a:t>category:</a:t>
            </a:r>
          </a:p>
          <a:p>
            <a:r>
              <a:rPr lang="en-US" sz="2400" dirty="0">
                <a:latin typeface="Gill Sans MT" panose="020B0502020104020203" pitchFamily="34" charset="0"/>
                <a:ea typeface="Cambria" panose="02040503050406030204" pitchFamily="18" charset="0"/>
              </a:rPr>
              <a:t>novel social category</a:t>
            </a:r>
          </a:p>
        </p:txBody>
      </p:sp>
      <p:sp>
        <p:nvSpPr>
          <p:cNvPr id="14" name="TextBox 13">
            <a:extLst>
              <a:ext uri="{FF2B5EF4-FFF2-40B4-BE49-F238E27FC236}">
                <a16:creationId xmlns:a16="http://schemas.microsoft.com/office/drawing/2014/main" id="{B35E400A-FDA8-4917-AD9A-E01952E9780C}"/>
              </a:ext>
            </a:extLst>
          </p:cNvPr>
          <p:cNvSpPr txBox="1"/>
          <p:nvPr/>
        </p:nvSpPr>
        <p:spPr>
          <a:xfrm>
            <a:off x="2870464" y="6189432"/>
            <a:ext cx="5437453"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vs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 She wears shiny hats.”</a:t>
            </a:r>
          </a:p>
        </p:txBody>
      </p:sp>
      <p:sp>
        <p:nvSpPr>
          <p:cNvPr id="16" name="Title 3">
            <a:extLst>
              <a:ext uri="{FF2B5EF4-FFF2-40B4-BE49-F238E27FC236}">
                <a16:creationId xmlns:a16="http://schemas.microsoft.com/office/drawing/2014/main" id="{605972A5-509D-473B-BED4-89AE6393F243}"/>
              </a:ext>
            </a:extLst>
          </p:cNvPr>
          <p:cNvSpPr>
            <a:spLocks noGrp="1"/>
          </p:cNvSpPr>
          <p:nvPr>
            <p:ph type="title"/>
          </p:nvPr>
        </p:nvSpPr>
        <p:spPr>
          <a:xfrm>
            <a:off x="6972586" y="2247796"/>
            <a:ext cx="4519867" cy="809375"/>
          </a:xfrm>
        </p:spPr>
        <p:txBody>
          <a:bodyPr>
            <a:normAutofit/>
          </a:bodyPr>
          <a:lstStyle/>
          <a:p>
            <a:r>
              <a:rPr lang="en-US" sz="4400" dirty="0"/>
              <a:t>Structural context</a:t>
            </a:r>
          </a:p>
        </p:txBody>
      </p:sp>
      <p:sp>
        <p:nvSpPr>
          <p:cNvPr id="17" name="Title 3">
            <a:extLst>
              <a:ext uri="{FF2B5EF4-FFF2-40B4-BE49-F238E27FC236}">
                <a16:creationId xmlns:a16="http://schemas.microsoft.com/office/drawing/2014/main" id="{82ADEB23-F734-427F-A20E-8A259652928D}"/>
              </a:ext>
            </a:extLst>
          </p:cNvPr>
          <p:cNvSpPr txBox="1">
            <a:spLocks/>
          </p:cNvSpPr>
          <p:nvPr/>
        </p:nvSpPr>
        <p:spPr>
          <a:xfrm>
            <a:off x="1250788" y="2237408"/>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8" name="Rectangle: Rounded Corners 17">
            <a:extLst>
              <a:ext uri="{FF2B5EF4-FFF2-40B4-BE49-F238E27FC236}">
                <a16:creationId xmlns:a16="http://schemas.microsoft.com/office/drawing/2014/main" id="{01FC8AFE-444D-4E60-A5F3-45B89A3129E3}"/>
              </a:ext>
            </a:extLst>
          </p:cNvPr>
          <p:cNvSpPr/>
          <p:nvPr/>
        </p:nvSpPr>
        <p:spPr>
          <a:xfrm flipH="1">
            <a:off x="473765" y="3190021"/>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Rectangle: Rounded Corners 19">
            <a:extLst>
              <a:ext uri="{FF2B5EF4-FFF2-40B4-BE49-F238E27FC236}">
                <a16:creationId xmlns:a16="http://schemas.microsoft.com/office/drawing/2014/main" id="{2BBE615F-7B0E-43E8-9863-7476C0F4A3C7}"/>
              </a:ext>
            </a:extLst>
          </p:cNvPr>
          <p:cNvSpPr/>
          <p:nvPr/>
        </p:nvSpPr>
        <p:spPr>
          <a:xfrm flipH="1">
            <a:off x="473765" y="2478859"/>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1" name="Rectangle 20">
            <a:extLst>
              <a:ext uri="{FF2B5EF4-FFF2-40B4-BE49-F238E27FC236}">
                <a16:creationId xmlns:a16="http://schemas.microsoft.com/office/drawing/2014/main" id="{F9D50F3C-7105-4D51-8640-13D23C5DFFCB}"/>
              </a:ext>
            </a:extLst>
          </p:cNvPr>
          <p:cNvSpPr/>
          <p:nvPr/>
        </p:nvSpPr>
        <p:spPr>
          <a:xfrm>
            <a:off x="6085743" y="3274841"/>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2" name="Rectangle 21">
            <a:extLst>
              <a:ext uri="{FF2B5EF4-FFF2-40B4-BE49-F238E27FC236}">
                <a16:creationId xmlns:a16="http://schemas.microsoft.com/office/drawing/2014/main" id="{4CD04872-7367-4A60-9258-2D5019D58FCC}"/>
              </a:ext>
            </a:extLst>
          </p:cNvPr>
          <p:cNvSpPr/>
          <p:nvPr/>
        </p:nvSpPr>
        <p:spPr>
          <a:xfrm>
            <a:off x="6080783" y="2446657"/>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F0409989-D065-49F4-8D26-2C0B713B91B3}"/>
              </a:ext>
            </a:extLst>
          </p:cNvPr>
          <p:cNvSpPr/>
          <p:nvPr/>
        </p:nvSpPr>
        <p:spPr>
          <a:xfrm flipH="1">
            <a:off x="6211712" y="3386528"/>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Rounded Corners 23">
            <a:extLst>
              <a:ext uri="{FF2B5EF4-FFF2-40B4-BE49-F238E27FC236}">
                <a16:creationId xmlns:a16="http://schemas.microsoft.com/office/drawing/2014/main" id="{F4115D42-A80B-428B-AE0C-B4C200247EF3}"/>
              </a:ext>
            </a:extLst>
          </p:cNvPr>
          <p:cNvSpPr/>
          <p:nvPr/>
        </p:nvSpPr>
        <p:spPr>
          <a:xfrm flipH="1">
            <a:off x="6206752" y="2555680"/>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TextBox 24">
            <a:extLst>
              <a:ext uri="{FF2B5EF4-FFF2-40B4-BE49-F238E27FC236}">
                <a16:creationId xmlns:a16="http://schemas.microsoft.com/office/drawing/2014/main" id="{9A3E205F-6348-4BC5-A0A1-5D07FA6668E9}"/>
              </a:ext>
            </a:extLst>
          </p:cNvPr>
          <p:cNvSpPr txBox="1"/>
          <p:nvPr/>
        </p:nvSpPr>
        <p:spPr>
          <a:xfrm>
            <a:off x="1331049" y="3023433"/>
            <a:ext cx="4764951"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Zarpies</a:t>
            </a:r>
            <a:r>
              <a:rPr lang="en-US" sz="2400" dirty="0">
                <a:latin typeface="Cambria" panose="02040503050406030204" pitchFamily="18" charset="0"/>
                <a:ea typeface="Cambria" panose="02040503050406030204" pitchFamily="18" charset="0"/>
              </a:rPr>
              <a:t> are biologically distinct…” </a:t>
            </a:r>
          </a:p>
        </p:txBody>
      </p:sp>
      <p:sp>
        <p:nvSpPr>
          <p:cNvPr id="26" name="TextBox 25">
            <a:extLst>
              <a:ext uri="{FF2B5EF4-FFF2-40B4-BE49-F238E27FC236}">
                <a16:creationId xmlns:a16="http://schemas.microsoft.com/office/drawing/2014/main" id="{A7B79E90-6553-4361-AE6B-DCDEDA4915F7}"/>
              </a:ext>
            </a:extLst>
          </p:cNvPr>
          <p:cNvSpPr txBox="1"/>
          <p:nvPr/>
        </p:nvSpPr>
        <p:spPr>
          <a:xfrm>
            <a:off x="1178745" y="3751515"/>
            <a:ext cx="4764951" cy="400110"/>
          </a:xfrm>
          <a:prstGeom prst="rect">
            <a:avLst/>
          </a:prstGeom>
          <a:noFill/>
        </p:spPr>
        <p:txBody>
          <a:bodyPr wrap="square" rtlCol="0">
            <a:spAutoFit/>
          </a:bodyPr>
          <a:lstStyle/>
          <a:p>
            <a:pPr algn="r"/>
            <a:r>
              <a:rPr lang="en-US" sz="2000" dirty="0">
                <a:latin typeface="Gill Sans MT" panose="020B0502020104020203" pitchFamily="34" charset="0"/>
                <a:ea typeface="Cambria" panose="02040503050406030204" pitchFamily="18" charset="0"/>
              </a:rPr>
              <a:t>Noyes &amp; Keil, Study 4</a:t>
            </a:r>
          </a:p>
        </p:txBody>
      </p:sp>
      <p:sp>
        <p:nvSpPr>
          <p:cNvPr id="27" name="TextBox 26">
            <a:extLst>
              <a:ext uri="{FF2B5EF4-FFF2-40B4-BE49-F238E27FC236}">
                <a16:creationId xmlns:a16="http://schemas.microsoft.com/office/drawing/2014/main" id="{D9856C8E-D4AD-4289-A09A-BC0EB3B91D6C}"/>
              </a:ext>
            </a:extLst>
          </p:cNvPr>
          <p:cNvSpPr txBox="1"/>
          <p:nvPr/>
        </p:nvSpPr>
        <p:spPr>
          <a:xfrm>
            <a:off x="7001475" y="2967161"/>
            <a:ext cx="5190525"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Zarpies</a:t>
            </a:r>
            <a:r>
              <a:rPr lang="en-US" sz="2400" dirty="0">
                <a:latin typeface="Cambria" panose="02040503050406030204" pitchFamily="18" charset="0"/>
                <a:ea typeface="Cambria" panose="02040503050406030204" pitchFamily="18" charset="0"/>
              </a:rPr>
              <a:t> live on a planet with giants…” </a:t>
            </a:r>
          </a:p>
        </p:txBody>
      </p:sp>
      <p:sp>
        <p:nvSpPr>
          <p:cNvPr id="29" name="TextBox 28">
            <a:extLst>
              <a:ext uri="{FF2B5EF4-FFF2-40B4-BE49-F238E27FC236}">
                <a16:creationId xmlns:a16="http://schemas.microsoft.com/office/drawing/2014/main" id="{89A99231-0F5A-4D92-A5C8-985111395EC5}"/>
              </a:ext>
            </a:extLst>
          </p:cNvPr>
          <p:cNvSpPr txBox="1"/>
          <p:nvPr/>
        </p:nvSpPr>
        <p:spPr>
          <a:xfrm>
            <a:off x="7419003" y="3738709"/>
            <a:ext cx="4764951" cy="400110"/>
          </a:xfrm>
          <a:prstGeom prst="rect">
            <a:avLst/>
          </a:prstGeom>
          <a:noFill/>
        </p:spPr>
        <p:txBody>
          <a:bodyPr wrap="square" rtlCol="0">
            <a:spAutoFit/>
          </a:bodyPr>
          <a:lstStyle/>
          <a:p>
            <a:pPr algn="r"/>
            <a:r>
              <a:rPr lang="en-US" sz="2000" dirty="0">
                <a:latin typeface="Gill Sans MT" panose="020B0502020104020203" pitchFamily="34" charset="0"/>
                <a:ea typeface="Cambria" panose="02040503050406030204" pitchFamily="18" charset="0"/>
              </a:rPr>
              <a:t>Vasilyeva et al, 2020</a:t>
            </a:r>
          </a:p>
        </p:txBody>
      </p:sp>
    </p:spTree>
    <p:extLst>
      <p:ext uri="{BB962C8B-B14F-4D97-AF65-F5344CB8AC3E}">
        <p14:creationId xmlns:p14="http://schemas.microsoft.com/office/powerpoint/2010/main" val="3481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302BA268-E0E6-448C-BEDA-5EF2DE0B0FCE}"/>
              </a:ext>
            </a:extLst>
          </p:cNvPr>
          <p:cNvSpPr txBox="1"/>
          <p:nvPr/>
        </p:nvSpPr>
        <p:spPr>
          <a:xfrm>
            <a:off x="230281" y="1123179"/>
            <a:ext cx="11213571" cy="954107"/>
          </a:xfrm>
          <a:prstGeom prst="rect">
            <a:avLst/>
          </a:prstGeom>
          <a:noFill/>
        </p:spPr>
        <p:txBody>
          <a:bodyPr wrap="square" rtlCol="0">
            <a:spAutoFit/>
          </a:bodyPr>
          <a:lstStyle/>
          <a:p>
            <a:r>
              <a:rPr lang="en-US" sz="2800" dirty="0">
                <a:solidFill>
                  <a:schemeClr val="tx1">
                    <a:lumMod val="50000"/>
                    <a:lumOff val="50000"/>
                  </a:schemeClr>
                </a:solidFill>
                <a:latin typeface="Gill Sans MT" panose="020B0502020104020203" pitchFamily="34" charset="0"/>
              </a:rPr>
              <a:t>Formal explanations essentialize a potentially accidental/idiosyncratic property only if we have a prior belief/expectation essentialist structure? </a:t>
            </a:r>
          </a:p>
        </p:txBody>
      </p:sp>
      <p:sp>
        <p:nvSpPr>
          <p:cNvPr id="10" name="Rectangle 9">
            <a:extLst>
              <a:ext uri="{FF2B5EF4-FFF2-40B4-BE49-F238E27FC236}">
                <a16:creationId xmlns:a16="http://schemas.microsoft.com/office/drawing/2014/main" id="{C342BC07-A6D3-4D0D-AAC2-F564D8E4EBDB}"/>
              </a:ext>
            </a:extLst>
          </p:cNvPr>
          <p:cNvSpPr/>
          <p:nvPr/>
        </p:nvSpPr>
        <p:spPr>
          <a:xfrm>
            <a:off x="230281" y="206903"/>
            <a:ext cx="10047604" cy="954107"/>
          </a:xfrm>
          <a:prstGeom prst="rect">
            <a:avLst/>
          </a:prstGeom>
        </p:spPr>
        <p:txBody>
          <a:bodyPr wrap="square">
            <a:spAutoFit/>
          </a:bodyPr>
          <a:lstStyle/>
          <a:p>
            <a:pPr lvl="0"/>
            <a:r>
              <a:rPr lang="en-US" sz="2800" i="1" dirty="0">
                <a:solidFill>
                  <a:prstClr val="black"/>
                </a:solidFill>
                <a:latin typeface="Gill Sans MT" panose="020B0502020104020203" pitchFamily="34" charset="0"/>
              </a:rPr>
              <a:t>How do formal explanations interact with our prior beliefs/expectations about the category, property, and domain?</a:t>
            </a:r>
          </a:p>
        </p:txBody>
      </p:sp>
      <p:sp>
        <p:nvSpPr>
          <p:cNvPr id="9" name="TextBox 8">
            <a:extLst>
              <a:ext uri="{FF2B5EF4-FFF2-40B4-BE49-F238E27FC236}">
                <a16:creationId xmlns:a16="http://schemas.microsoft.com/office/drawing/2014/main" id="{E148C59B-7EE5-4478-B7B5-CDE5C2405EE7}"/>
              </a:ext>
            </a:extLst>
          </p:cNvPr>
          <p:cNvSpPr txBox="1"/>
          <p:nvPr/>
        </p:nvSpPr>
        <p:spPr>
          <a:xfrm>
            <a:off x="2852611" y="4959361"/>
            <a:ext cx="7105241"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“She sleeps in trees because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a:t>
            </a:r>
          </a:p>
        </p:txBody>
      </p:sp>
      <p:sp>
        <p:nvSpPr>
          <p:cNvPr id="11" name="Title 3">
            <a:extLst>
              <a:ext uri="{FF2B5EF4-FFF2-40B4-BE49-F238E27FC236}">
                <a16:creationId xmlns:a16="http://schemas.microsoft.com/office/drawing/2014/main" id="{A9A2CC5B-F277-4AAB-AC98-D446B4A98E11}"/>
              </a:ext>
            </a:extLst>
          </p:cNvPr>
          <p:cNvSpPr txBox="1">
            <a:spLocks/>
          </p:cNvSpPr>
          <p:nvPr/>
        </p:nvSpPr>
        <p:spPr>
          <a:xfrm>
            <a:off x="2870463" y="3254934"/>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Formal explanation</a:t>
            </a:r>
          </a:p>
        </p:txBody>
      </p:sp>
      <p:sp>
        <p:nvSpPr>
          <p:cNvPr id="12" name="TextBox 11">
            <a:extLst>
              <a:ext uri="{FF2B5EF4-FFF2-40B4-BE49-F238E27FC236}">
                <a16:creationId xmlns:a16="http://schemas.microsoft.com/office/drawing/2014/main" id="{A9183245-20C4-4135-AF71-7768EA3B0A51}"/>
              </a:ext>
            </a:extLst>
          </p:cNvPr>
          <p:cNvSpPr txBox="1"/>
          <p:nvPr/>
        </p:nvSpPr>
        <p:spPr>
          <a:xfrm>
            <a:off x="1290042" y="4094561"/>
            <a:ext cx="4882899" cy="830997"/>
          </a:xfrm>
          <a:prstGeom prst="rect">
            <a:avLst/>
          </a:prstGeom>
          <a:noFill/>
        </p:spPr>
        <p:txBody>
          <a:bodyPr wrap="square" rtlCol="0">
            <a:spAutoFit/>
          </a:bodyPr>
          <a:lstStyle/>
          <a:p>
            <a:r>
              <a:rPr lang="en-US" sz="2400" b="1" i="1" dirty="0">
                <a:latin typeface="Gill Sans MT" panose="020B0502020104020203" pitchFamily="34" charset="0"/>
                <a:ea typeface="Cambria" panose="02040503050406030204" pitchFamily="18" charset="0"/>
              </a:rPr>
              <a:t>property:</a:t>
            </a:r>
          </a:p>
          <a:p>
            <a:r>
              <a:rPr lang="en-US" sz="2400" dirty="0">
                <a:latin typeface="Gill Sans MT" panose="020B0502020104020203" pitchFamily="34" charset="0"/>
                <a:ea typeface="Cambria" panose="02040503050406030204" pitchFamily="18" charset="0"/>
              </a:rPr>
              <a:t>potentially accidental, idiosyncratic</a:t>
            </a:r>
          </a:p>
        </p:txBody>
      </p:sp>
      <p:sp>
        <p:nvSpPr>
          <p:cNvPr id="13" name="TextBox 12">
            <a:extLst>
              <a:ext uri="{FF2B5EF4-FFF2-40B4-BE49-F238E27FC236}">
                <a16:creationId xmlns:a16="http://schemas.microsoft.com/office/drawing/2014/main" id="{18DD5ED8-CC2D-4D5C-9718-A1582D0F8D98}"/>
              </a:ext>
            </a:extLst>
          </p:cNvPr>
          <p:cNvSpPr txBox="1"/>
          <p:nvPr/>
        </p:nvSpPr>
        <p:spPr>
          <a:xfrm>
            <a:off x="7206786" y="4109774"/>
            <a:ext cx="3053246" cy="830997"/>
          </a:xfrm>
          <a:prstGeom prst="rect">
            <a:avLst/>
          </a:prstGeom>
          <a:noFill/>
        </p:spPr>
        <p:txBody>
          <a:bodyPr wrap="square" rtlCol="0">
            <a:spAutoFit/>
          </a:bodyPr>
          <a:lstStyle/>
          <a:p>
            <a:r>
              <a:rPr lang="en-US" sz="2400" b="1" i="1" dirty="0">
                <a:latin typeface="Gill Sans MT" panose="020B0502020104020203" pitchFamily="34" charset="0"/>
                <a:ea typeface="Cambria" panose="02040503050406030204" pitchFamily="18" charset="0"/>
              </a:rPr>
              <a:t>category:</a:t>
            </a:r>
          </a:p>
          <a:p>
            <a:r>
              <a:rPr lang="en-US" sz="2400" dirty="0">
                <a:latin typeface="Gill Sans MT" panose="020B0502020104020203" pitchFamily="34" charset="0"/>
                <a:ea typeface="Cambria" panose="02040503050406030204" pitchFamily="18" charset="0"/>
              </a:rPr>
              <a:t>novel social category</a:t>
            </a:r>
          </a:p>
        </p:txBody>
      </p:sp>
      <p:sp>
        <p:nvSpPr>
          <p:cNvPr id="14" name="TextBox 13">
            <a:extLst>
              <a:ext uri="{FF2B5EF4-FFF2-40B4-BE49-F238E27FC236}">
                <a16:creationId xmlns:a16="http://schemas.microsoft.com/office/drawing/2014/main" id="{B35E400A-FDA8-4917-AD9A-E01952E9780C}"/>
              </a:ext>
            </a:extLst>
          </p:cNvPr>
          <p:cNvSpPr txBox="1"/>
          <p:nvPr/>
        </p:nvSpPr>
        <p:spPr>
          <a:xfrm>
            <a:off x="2852611" y="5395382"/>
            <a:ext cx="5437453"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vs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 She sleeps in trees.”</a:t>
            </a:r>
          </a:p>
        </p:txBody>
      </p:sp>
      <p:sp>
        <p:nvSpPr>
          <p:cNvPr id="16" name="Title 3">
            <a:extLst>
              <a:ext uri="{FF2B5EF4-FFF2-40B4-BE49-F238E27FC236}">
                <a16:creationId xmlns:a16="http://schemas.microsoft.com/office/drawing/2014/main" id="{605972A5-509D-473B-BED4-89AE6393F243}"/>
              </a:ext>
            </a:extLst>
          </p:cNvPr>
          <p:cNvSpPr>
            <a:spLocks noGrp="1"/>
          </p:cNvSpPr>
          <p:nvPr>
            <p:ph type="title"/>
          </p:nvPr>
        </p:nvSpPr>
        <p:spPr>
          <a:xfrm>
            <a:off x="6972586" y="2087674"/>
            <a:ext cx="4519867" cy="809375"/>
          </a:xfrm>
        </p:spPr>
        <p:txBody>
          <a:bodyPr>
            <a:normAutofit/>
          </a:bodyPr>
          <a:lstStyle/>
          <a:p>
            <a:r>
              <a:rPr lang="en-US" sz="4400" dirty="0"/>
              <a:t>Structural context</a:t>
            </a:r>
          </a:p>
        </p:txBody>
      </p:sp>
      <p:sp>
        <p:nvSpPr>
          <p:cNvPr id="17" name="Title 3">
            <a:extLst>
              <a:ext uri="{FF2B5EF4-FFF2-40B4-BE49-F238E27FC236}">
                <a16:creationId xmlns:a16="http://schemas.microsoft.com/office/drawing/2014/main" id="{82ADEB23-F734-427F-A20E-8A259652928D}"/>
              </a:ext>
            </a:extLst>
          </p:cNvPr>
          <p:cNvSpPr txBox="1">
            <a:spLocks/>
          </p:cNvSpPr>
          <p:nvPr/>
        </p:nvSpPr>
        <p:spPr>
          <a:xfrm>
            <a:off x="1250788" y="2077286"/>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8" name="Rectangle: Rounded Corners 17">
            <a:extLst>
              <a:ext uri="{FF2B5EF4-FFF2-40B4-BE49-F238E27FC236}">
                <a16:creationId xmlns:a16="http://schemas.microsoft.com/office/drawing/2014/main" id="{01FC8AFE-444D-4E60-A5F3-45B89A3129E3}"/>
              </a:ext>
            </a:extLst>
          </p:cNvPr>
          <p:cNvSpPr/>
          <p:nvPr/>
        </p:nvSpPr>
        <p:spPr>
          <a:xfrm flipH="1">
            <a:off x="473765" y="3029899"/>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Rectangle: Rounded Corners 19">
            <a:extLst>
              <a:ext uri="{FF2B5EF4-FFF2-40B4-BE49-F238E27FC236}">
                <a16:creationId xmlns:a16="http://schemas.microsoft.com/office/drawing/2014/main" id="{2BBE615F-7B0E-43E8-9863-7476C0F4A3C7}"/>
              </a:ext>
            </a:extLst>
          </p:cNvPr>
          <p:cNvSpPr/>
          <p:nvPr/>
        </p:nvSpPr>
        <p:spPr>
          <a:xfrm flipH="1">
            <a:off x="473765" y="2318737"/>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1" name="Rectangle 20">
            <a:extLst>
              <a:ext uri="{FF2B5EF4-FFF2-40B4-BE49-F238E27FC236}">
                <a16:creationId xmlns:a16="http://schemas.microsoft.com/office/drawing/2014/main" id="{F9D50F3C-7105-4D51-8640-13D23C5DFFCB}"/>
              </a:ext>
            </a:extLst>
          </p:cNvPr>
          <p:cNvSpPr/>
          <p:nvPr/>
        </p:nvSpPr>
        <p:spPr>
          <a:xfrm>
            <a:off x="6085743" y="311471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2" name="Rectangle 21">
            <a:extLst>
              <a:ext uri="{FF2B5EF4-FFF2-40B4-BE49-F238E27FC236}">
                <a16:creationId xmlns:a16="http://schemas.microsoft.com/office/drawing/2014/main" id="{4CD04872-7367-4A60-9258-2D5019D58FCC}"/>
              </a:ext>
            </a:extLst>
          </p:cNvPr>
          <p:cNvSpPr/>
          <p:nvPr/>
        </p:nvSpPr>
        <p:spPr>
          <a:xfrm>
            <a:off x="6080783" y="228653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F0409989-D065-49F4-8D26-2C0B713B91B3}"/>
              </a:ext>
            </a:extLst>
          </p:cNvPr>
          <p:cNvSpPr/>
          <p:nvPr/>
        </p:nvSpPr>
        <p:spPr>
          <a:xfrm flipH="1">
            <a:off x="6211712" y="322640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Rounded Corners 23">
            <a:extLst>
              <a:ext uri="{FF2B5EF4-FFF2-40B4-BE49-F238E27FC236}">
                <a16:creationId xmlns:a16="http://schemas.microsoft.com/office/drawing/2014/main" id="{F4115D42-A80B-428B-AE0C-B4C200247EF3}"/>
              </a:ext>
            </a:extLst>
          </p:cNvPr>
          <p:cNvSpPr/>
          <p:nvPr/>
        </p:nvSpPr>
        <p:spPr>
          <a:xfrm flipH="1">
            <a:off x="6206752" y="239555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TextBox 24">
            <a:extLst>
              <a:ext uri="{FF2B5EF4-FFF2-40B4-BE49-F238E27FC236}">
                <a16:creationId xmlns:a16="http://schemas.microsoft.com/office/drawing/2014/main" id="{9A3E205F-6348-4BC5-A0A1-5D07FA6668E9}"/>
              </a:ext>
            </a:extLst>
          </p:cNvPr>
          <p:cNvSpPr txBox="1"/>
          <p:nvPr/>
        </p:nvSpPr>
        <p:spPr>
          <a:xfrm>
            <a:off x="1331049" y="2863311"/>
            <a:ext cx="4764951"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Zarpies</a:t>
            </a:r>
            <a:r>
              <a:rPr lang="en-US" sz="2400" dirty="0">
                <a:latin typeface="Cambria" panose="02040503050406030204" pitchFamily="18" charset="0"/>
                <a:ea typeface="Cambria" panose="02040503050406030204" pitchFamily="18" charset="0"/>
              </a:rPr>
              <a:t> are biologically distinct…” </a:t>
            </a:r>
          </a:p>
        </p:txBody>
      </p:sp>
      <p:sp>
        <p:nvSpPr>
          <p:cNvPr id="27" name="TextBox 26">
            <a:extLst>
              <a:ext uri="{FF2B5EF4-FFF2-40B4-BE49-F238E27FC236}">
                <a16:creationId xmlns:a16="http://schemas.microsoft.com/office/drawing/2014/main" id="{D9856C8E-D4AD-4289-A09A-BC0EB3B91D6C}"/>
              </a:ext>
            </a:extLst>
          </p:cNvPr>
          <p:cNvSpPr txBox="1"/>
          <p:nvPr/>
        </p:nvSpPr>
        <p:spPr>
          <a:xfrm>
            <a:off x="7001475" y="2807039"/>
            <a:ext cx="5190525"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Zarpies</a:t>
            </a:r>
            <a:r>
              <a:rPr lang="en-US" sz="2400" dirty="0">
                <a:latin typeface="Cambria" panose="02040503050406030204" pitchFamily="18" charset="0"/>
                <a:ea typeface="Cambria" panose="02040503050406030204" pitchFamily="18" charset="0"/>
              </a:rPr>
              <a:t> live on a planet with giants…” </a:t>
            </a:r>
          </a:p>
        </p:txBody>
      </p:sp>
      <p:sp>
        <p:nvSpPr>
          <p:cNvPr id="28" name="TextBox 27">
            <a:extLst>
              <a:ext uri="{FF2B5EF4-FFF2-40B4-BE49-F238E27FC236}">
                <a16:creationId xmlns:a16="http://schemas.microsoft.com/office/drawing/2014/main" id="{76FC0582-E484-4AF1-BD04-91D422D3538A}"/>
              </a:ext>
            </a:extLst>
          </p:cNvPr>
          <p:cNvSpPr txBox="1"/>
          <p:nvPr/>
        </p:nvSpPr>
        <p:spPr>
          <a:xfrm>
            <a:off x="220057" y="6078278"/>
            <a:ext cx="6403167" cy="461665"/>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Is the property produced by a category essence?</a:t>
            </a:r>
          </a:p>
        </p:txBody>
      </p:sp>
      <p:sp>
        <p:nvSpPr>
          <p:cNvPr id="30" name="TextBox 29">
            <a:extLst>
              <a:ext uri="{FF2B5EF4-FFF2-40B4-BE49-F238E27FC236}">
                <a16:creationId xmlns:a16="http://schemas.microsoft.com/office/drawing/2014/main" id="{711125CB-6829-415C-B301-4AAA6476C73F}"/>
              </a:ext>
            </a:extLst>
          </p:cNvPr>
          <p:cNvSpPr txBox="1"/>
          <p:nvPr/>
        </p:nvSpPr>
        <p:spPr>
          <a:xfrm>
            <a:off x="6014682" y="5923383"/>
            <a:ext cx="5437453"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switched at birth: Will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 raised on different planet sleep in trees?</a:t>
            </a:r>
          </a:p>
        </p:txBody>
      </p:sp>
    </p:spTree>
    <p:extLst>
      <p:ext uri="{BB962C8B-B14F-4D97-AF65-F5344CB8AC3E}">
        <p14:creationId xmlns:p14="http://schemas.microsoft.com/office/powerpoint/2010/main" val="296998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711125CB-6829-415C-B301-4AAA6476C73F}"/>
              </a:ext>
            </a:extLst>
          </p:cNvPr>
          <p:cNvSpPr txBox="1"/>
          <p:nvPr/>
        </p:nvSpPr>
        <p:spPr>
          <a:xfrm>
            <a:off x="258787" y="3083048"/>
            <a:ext cx="3997108" cy="1200329"/>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switched at birth: Will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 raised on different planet sleep in trees?</a:t>
            </a:r>
          </a:p>
        </p:txBody>
      </p:sp>
      <p:sp>
        <p:nvSpPr>
          <p:cNvPr id="36" name="TextBox 35">
            <a:extLst>
              <a:ext uri="{FF2B5EF4-FFF2-40B4-BE49-F238E27FC236}">
                <a16:creationId xmlns:a16="http://schemas.microsoft.com/office/drawing/2014/main" id="{302BA268-E0E6-448C-BEDA-5EF2DE0B0FCE}"/>
              </a:ext>
            </a:extLst>
          </p:cNvPr>
          <p:cNvSpPr txBox="1"/>
          <p:nvPr/>
        </p:nvSpPr>
        <p:spPr>
          <a:xfrm>
            <a:off x="230281" y="1123179"/>
            <a:ext cx="11213571" cy="954107"/>
          </a:xfrm>
          <a:prstGeom prst="rect">
            <a:avLst/>
          </a:prstGeom>
          <a:noFill/>
        </p:spPr>
        <p:txBody>
          <a:bodyPr wrap="square" rtlCol="0">
            <a:spAutoFit/>
          </a:bodyPr>
          <a:lstStyle/>
          <a:p>
            <a:r>
              <a:rPr lang="en-US" sz="2800" dirty="0">
                <a:solidFill>
                  <a:schemeClr val="tx1">
                    <a:lumMod val="50000"/>
                    <a:lumOff val="50000"/>
                  </a:schemeClr>
                </a:solidFill>
                <a:latin typeface="Gill Sans MT" panose="020B0502020104020203" pitchFamily="34" charset="0"/>
              </a:rPr>
              <a:t>Formal explanations essentialize a potentially accidental/idiosyncratic property only if we have a prior belief/expectation essentialist structure? </a:t>
            </a:r>
          </a:p>
        </p:txBody>
      </p:sp>
      <p:sp>
        <p:nvSpPr>
          <p:cNvPr id="10" name="Rectangle 9">
            <a:extLst>
              <a:ext uri="{FF2B5EF4-FFF2-40B4-BE49-F238E27FC236}">
                <a16:creationId xmlns:a16="http://schemas.microsoft.com/office/drawing/2014/main" id="{C342BC07-A6D3-4D0D-AAC2-F564D8E4EBDB}"/>
              </a:ext>
            </a:extLst>
          </p:cNvPr>
          <p:cNvSpPr/>
          <p:nvPr/>
        </p:nvSpPr>
        <p:spPr>
          <a:xfrm>
            <a:off x="230281" y="206903"/>
            <a:ext cx="10047604" cy="954107"/>
          </a:xfrm>
          <a:prstGeom prst="rect">
            <a:avLst/>
          </a:prstGeom>
        </p:spPr>
        <p:txBody>
          <a:bodyPr wrap="square">
            <a:spAutoFit/>
          </a:bodyPr>
          <a:lstStyle/>
          <a:p>
            <a:pPr lvl="0"/>
            <a:r>
              <a:rPr lang="en-US" sz="2800" i="1" dirty="0">
                <a:solidFill>
                  <a:prstClr val="black"/>
                </a:solidFill>
                <a:latin typeface="Gill Sans MT" panose="020B0502020104020203" pitchFamily="34" charset="0"/>
              </a:rPr>
              <a:t>How do formal explanations interact with our prior beliefs/expectations about the category, property, and domain?</a:t>
            </a:r>
          </a:p>
        </p:txBody>
      </p:sp>
      <p:sp>
        <p:nvSpPr>
          <p:cNvPr id="9" name="TextBox 8">
            <a:extLst>
              <a:ext uri="{FF2B5EF4-FFF2-40B4-BE49-F238E27FC236}">
                <a16:creationId xmlns:a16="http://schemas.microsoft.com/office/drawing/2014/main" id="{E148C59B-7EE5-4478-B7B5-CDE5C2405EE7}"/>
              </a:ext>
            </a:extLst>
          </p:cNvPr>
          <p:cNvSpPr txBox="1"/>
          <p:nvPr/>
        </p:nvSpPr>
        <p:spPr>
          <a:xfrm>
            <a:off x="1049056" y="4953854"/>
            <a:ext cx="3302628"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“She sleeps in trees because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a:t>
            </a:r>
          </a:p>
        </p:txBody>
      </p:sp>
      <p:sp>
        <p:nvSpPr>
          <p:cNvPr id="11" name="Title 3">
            <a:extLst>
              <a:ext uri="{FF2B5EF4-FFF2-40B4-BE49-F238E27FC236}">
                <a16:creationId xmlns:a16="http://schemas.microsoft.com/office/drawing/2014/main" id="{A9A2CC5B-F277-4AAB-AC98-D446B4A98E11}"/>
              </a:ext>
            </a:extLst>
          </p:cNvPr>
          <p:cNvSpPr txBox="1">
            <a:spLocks/>
          </p:cNvSpPr>
          <p:nvPr/>
        </p:nvSpPr>
        <p:spPr>
          <a:xfrm>
            <a:off x="1049055" y="3735631"/>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dirty="0">
                <a:latin typeface="Gill Sans MT" panose="020B0502020104020203" pitchFamily="34" charset="0"/>
              </a:rPr>
              <a:t>Explanation</a:t>
            </a:r>
          </a:p>
        </p:txBody>
      </p:sp>
      <p:sp>
        <p:nvSpPr>
          <p:cNvPr id="14" name="TextBox 13">
            <a:extLst>
              <a:ext uri="{FF2B5EF4-FFF2-40B4-BE49-F238E27FC236}">
                <a16:creationId xmlns:a16="http://schemas.microsoft.com/office/drawing/2014/main" id="{B35E400A-FDA8-4917-AD9A-E01952E9780C}"/>
              </a:ext>
            </a:extLst>
          </p:cNvPr>
          <p:cNvSpPr txBox="1"/>
          <p:nvPr/>
        </p:nvSpPr>
        <p:spPr>
          <a:xfrm>
            <a:off x="1049055" y="5939746"/>
            <a:ext cx="2900845"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vs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 She sleeps in trees.”</a:t>
            </a:r>
          </a:p>
        </p:txBody>
      </p:sp>
      <p:sp>
        <p:nvSpPr>
          <p:cNvPr id="16" name="Title 3">
            <a:extLst>
              <a:ext uri="{FF2B5EF4-FFF2-40B4-BE49-F238E27FC236}">
                <a16:creationId xmlns:a16="http://schemas.microsoft.com/office/drawing/2014/main" id="{605972A5-509D-473B-BED4-89AE6393F243}"/>
              </a:ext>
            </a:extLst>
          </p:cNvPr>
          <p:cNvSpPr>
            <a:spLocks noGrp="1"/>
          </p:cNvSpPr>
          <p:nvPr>
            <p:ph type="title"/>
          </p:nvPr>
        </p:nvSpPr>
        <p:spPr>
          <a:xfrm>
            <a:off x="8785048" y="2025761"/>
            <a:ext cx="4519867" cy="809375"/>
          </a:xfrm>
        </p:spPr>
        <p:txBody>
          <a:bodyPr>
            <a:normAutofit/>
          </a:bodyPr>
          <a:lstStyle/>
          <a:p>
            <a:r>
              <a:rPr lang="en-US" sz="3600" dirty="0"/>
              <a:t>Structural context</a:t>
            </a:r>
          </a:p>
        </p:txBody>
      </p:sp>
      <p:sp>
        <p:nvSpPr>
          <p:cNvPr id="17" name="Title 3">
            <a:extLst>
              <a:ext uri="{FF2B5EF4-FFF2-40B4-BE49-F238E27FC236}">
                <a16:creationId xmlns:a16="http://schemas.microsoft.com/office/drawing/2014/main" id="{82ADEB23-F734-427F-A20E-8A259652928D}"/>
              </a:ext>
            </a:extLst>
          </p:cNvPr>
          <p:cNvSpPr txBox="1">
            <a:spLocks/>
          </p:cNvSpPr>
          <p:nvPr/>
        </p:nvSpPr>
        <p:spPr>
          <a:xfrm>
            <a:off x="5545697" y="204911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dirty="0">
                <a:latin typeface="Gill Sans MT" panose="020B0502020104020203" pitchFamily="34" charset="0"/>
              </a:rPr>
              <a:t>Essentialism</a:t>
            </a:r>
          </a:p>
        </p:txBody>
      </p:sp>
      <p:sp>
        <p:nvSpPr>
          <p:cNvPr id="18" name="Rectangle: Rounded Corners 17">
            <a:extLst>
              <a:ext uri="{FF2B5EF4-FFF2-40B4-BE49-F238E27FC236}">
                <a16:creationId xmlns:a16="http://schemas.microsoft.com/office/drawing/2014/main" id="{01FC8AFE-444D-4E60-A5F3-45B89A3129E3}"/>
              </a:ext>
            </a:extLst>
          </p:cNvPr>
          <p:cNvSpPr/>
          <p:nvPr/>
        </p:nvSpPr>
        <p:spPr>
          <a:xfrm flipH="1">
            <a:off x="4768674" y="300172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Rectangle: Rounded Corners 19">
            <a:extLst>
              <a:ext uri="{FF2B5EF4-FFF2-40B4-BE49-F238E27FC236}">
                <a16:creationId xmlns:a16="http://schemas.microsoft.com/office/drawing/2014/main" id="{2BBE615F-7B0E-43E8-9863-7476C0F4A3C7}"/>
              </a:ext>
            </a:extLst>
          </p:cNvPr>
          <p:cNvSpPr/>
          <p:nvPr/>
        </p:nvSpPr>
        <p:spPr>
          <a:xfrm flipH="1">
            <a:off x="4768674" y="229056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1" name="Rectangle 20">
            <a:extLst>
              <a:ext uri="{FF2B5EF4-FFF2-40B4-BE49-F238E27FC236}">
                <a16:creationId xmlns:a16="http://schemas.microsoft.com/office/drawing/2014/main" id="{F9D50F3C-7105-4D51-8640-13D23C5DFFCB}"/>
              </a:ext>
            </a:extLst>
          </p:cNvPr>
          <p:cNvSpPr/>
          <p:nvPr/>
        </p:nvSpPr>
        <p:spPr>
          <a:xfrm>
            <a:off x="7985337" y="3183057"/>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2" name="Rectangle 21">
            <a:extLst>
              <a:ext uri="{FF2B5EF4-FFF2-40B4-BE49-F238E27FC236}">
                <a16:creationId xmlns:a16="http://schemas.microsoft.com/office/drawing/2014/main" id="{4CD04872-7367-4A60-9258-2D5019D58FCC}"/>
              </a:ext>
            </a:extLst>
          </p:cNvPr>
          <p:cNvSpPr/>
          <p:nvPr/>
        </p:nvSpPr>
        <p:spPr>
          <a:xfrm>
            <a:off x="7980377" y="2354873"/>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F0409989-D065-49F4-8D26-2C0B713B91B3}"/>
              </a:ext>
            </a:extLst>
          </p:cNvPr>
          <p:cNvSpPr/>
          <p:nvPr/>
        </p:nvSpPr>
        <p:spPr>
          <a:xfrm flipH="1">
            <a:off x="8111306" y="3294744"/>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Rounded Corners 23">
            <a:extLst>
              <a:ext uri="{FF2B5EF4-FFF2-40B4-BE49-F238E27FC236}">
                <a16:creationId xmlns:a16="http://schemas.microsoft.com/office/drawing/2014/main" id="{F4115D42-A80B-428B-AE0C-B4C200247EF3}"/>
              </a:ext>
            </a:extLst>
          </p:cNvPr>
          <p:cNvSpPr/>
          <p:nvPr/>
        </p:nvSpPr>
        <p:spPr>
          <a:xfrm flipH="1">
            <a:off x="8106346" y="2463896"/>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TextBox 24">
            <a:extLst>
              <a:ext uri="{FF2B5EF4-FFF2-40B4-BE49-F238E27FC236}">
                <a16:creationId xmlns:a16="http://schemas.microsoft.com/office/drawing/2014/main" id="{9A3E205F-6348-4BC5-A0A1-5D07FA6668E9}"/>
              </a:ext>
            </a:extLst>
          </p:cNvPr>
          <p:cNvSpPr txBox="1"/>
          <p:nvPr/>
        </p:nvSpPr>
        <p:spPr>
          <a:xfrm>
            <a:off x="5625959" y="2835136"/>
            <a:ext cx="2451242" cy="1200329"/>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Zarpies</a:t>
            </a:r>
            <a:r>
              <a:rPr lang="en-US" sz="2400" dirty="0">
                <a:latin typeface="Cambria" panose="02040503050406030204" pitchFamily="18" charset="0"/>
                <a:ea typeface="Cambria" panose="02040503050406030204" pitchFamily="18" charset="0"/>
              </a:rPr>
              <a:t> are biologically distinct…” </a:t>
            </a:r>
          </a:p>
        </p:txBody>
      </p:sp>
      <p:sp>
        <p:nvSpPr>
          <p:cNvPr id="27" name="TextBox 26">
            <a:extLst>
              <a:ext uri="{FF2B5EF4-FFF2-40B4-BE49-F238E27FC236}">
                <a16:creationId xmlns:a16="http://schemas.microsoft.com/office/drawing/2014/main" id="{D9856C8E-D4AD-4289-A09A-BC0EB3B91D6C}"/>
              </a:ext>
            </a:extLst>
          </p:cNvPr>
          <p:cNvSpPr txBox="1"/>
          <p:nvPr/>
        </p:nvSpPr>
        <p:spPr>
          <a:xfrm>
            <a:off x="8901069" y="2875377"/>
            <a:ext cx="3098489" cy="830997"/>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Zarpies</a:t>
            </a:r>
            <a:r>
              <a:rPr lang="en-US" sz="2400" dirty="0">
                <a:latin typeface="Cambria" panose="02040503050406030204" pitchFamily="18" charset="0"/>
                <a:ea typeface="Cambria" panose="02040503050406030204" pitchFamily="18" charset="0"/>
              </a:rPr>
              <a:t> live on a planet with giants…” </a:t>
            </a:r>
          </a:p>
        </p:txBody>
      </p:sp>
      <p:sp>
        <p:nvSpPr>
          <p:cNvPr id="28" name="TextBox 27">
            <a:extLst>
              <a:ext uri="{FF2B5EF4-FFF2-40B4-BE49-F238E27FC236}">
                <a16:creationId xmlns:a16="http://schemas.microsoft.com/office/drawing/2014/main" id="{76FC0582-E484-4AF1-BD04-91D422D3538A}"/>
              </a:ext>
            </a:extLst>
          </p:cNvPr>
          <p:cNvSpPr txBox="1"/>
          <p:nvPr/>
        </p:nvSpPr>
        <p:spPr>
          <a:xfrm>
            <a:off x="230282" y="2225378"/>
            <a:ext cx="3496592" cy="830997"/>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Is the property produced by a category essence?</a:t>
            </a:r>
          </a:p>
        </p:txBody>
      </p:sp>
      <p:sp>
        <p:nvSpPr>
          <p:cNvPr id="2" name="TextBox 1">
            <a:extLst>
              <a:ext uri="{FF2B5EF4-FFF2-40B4-BE49-F238E27FC236}">
                <a16:creationId xmlns:a16="http://schemas.microsoft.com/office/drawing/2014/main" id="{148BCBC9-FD47-4162-9EA7-A0763C9CC45A}"/>
              </a:ext>
            </a:extLst>
          </p:cNvPr>
          <p:cNvSpPr txBox="1"/>
          <p:nvPr/>
        </p:nvSpPr>
        <p:spPr>
          <a:xfrm flipH="1">
            <a:off x="6154186" y="4793315"/>
            <a:ext cx="737058" cy="461665"/>
          </a:xfrm>
          <a:prstGeom prst="rect">
            <a:avLst/>
          </a:prstGeom>
          <a:noFill/>
        </p:spPr>
        <p:txBody>
          <a:bodyPr wrap="square" rtlCol="0">
            <a:spAutoFit/>
          </a:bodyPr>
          <a:lstStyle/>
          <a:p>
            <a:r>
              <a:rPr lang="en-US" sz="2400" dirty="0">
                <a:latin typeface="Gill Sans MT" panose="020B0502020104020203" pitchFamily="34" charset="0"/>
              </a:rPr>
              <a:t>Yes</a:t>
            </a:r>
          </a:p>
        </p:txBody>
      </p:sp>
      <p:sp>
        <p:nvSpPr>
          <p:cNvPr id="26" name="TextBox 25">
            <a:extLst>
              <a:ext uri="{FF2B5EF4-FFF2-40B4-BE49-F238E27FC236}">
                <a16:creationId xmlns:a16="http://schemas.microsoft.com/office/drawing/2014/main" id="{5DBCF0E3-13AC-43F9-97AD-329B2028F663}"/>
              </a:ext>
            </a:extLst>
          </p:cNvPr>
          <p:cNvSpPr txBox="1"/>
          <p:nvPr/>
        </p:nvSpPr>
        <p:spPr>
          <a:xfrm flipH="1">
            <a:off x="9909356" y="4783568"/>
            <a:ext cx="737058" cy="461665"/>
          </a:xfrm>
          <a:prstGeom prst="rect">
            <a:avLst/>
          </a:prstGeom>
          <a:noFill/>
        </p:spPr>
        <p:txBody>
          <a:bodyPr wrap="square" rtlCol="0">
            <a:spAutoFit/>
          </a:bodyPr>
          <a:lstStyle/>
          <a:p>
            <a:r>
              <a:rPr lang="en-US" sz="2400" dirty="0">
                <a:latin typeface="Gill Sans MT" panose="020B0502020104020203" pitchFamily="34" charset="0"/>
              </a:rPr>
              <a:t>No</a:t>
            </a:r>
          </a:p>
        </p:txBody>
      </p:sp>
      <p:sp>
        <p:nvSpPr>
          <p:cNvPr id="29" name="TextBox 28">
            <a:extLst>
              <a:ext uri="{FF2B5EF4-FFF2-40B4-BE49-F238E27FC236}">
                <a16:creationId xmlns:a16="http://schemas.microsoft.com/office/drawing/2014/main" id="{59E0BC2B-9CFC-4FE0-AE8B-70AB9BEDEC7E}"/>
              </a:ext>
            </a:extLst>
          </p:cNvPr>
          <p:cNvSpPr txBox="1"/>
          <p:nvPr/>
        </p:nvSpPr>
        <p:spPr>
          <a:xfrm flipH="1">
            <a:off x="6161621" y="6100366"/>
            <a:ext cx="737058" cy="461665"/>
          </a:xfrm>
          <a:prstGeom prst="rect">
            <a:avLst/>
          </a:prstGeom>
          <a:solidFill>
            <a:srgbClr val="FFFFC5"/>
          </a:solidFill>
        </p:spPr>
        <p:txBody>
          <a:bodyPr wrap="square" rtlCol="0">
            <a:spAutoFit/>
          </a:bodyPr>
          <a:lstStyle/>
          <a:p>
            <a:r>
              <a:rPr lang="en-US" sz="2400" dirty="0">
                <a:latin typeface="Gill Sans MT" panose="020B0502020104020203" pitchFamily="34" charset="0"/>
              </a:rPr>
              <a:t>No</a:t>
            </a:r>
          </a:p>
        </p:txBody>
      </p:sp>
      <p:sp>
        <p:nvSpPr>
          <p:cNvPr id="31" name="TextBox 30">
            <a:extLst>
              <a:ext uri="{FF2B5EF4-FFF2-40B4-BE49-F238E27FC236}">
                <a16:creationId xmlns:a16="http://schemas.microsoft.com/office/drawing/2014/main" id="{BC47B051-773E-4C03-A89B-360E88EE942C}"/>
              </a:ext>
            </a:extLst>
          </p:cNvPr>
          <p:cNvSpPr txBox="1"/>
          <p:nvPr/>
        </p:nvSpPr>
        <p:spPr>
          <a:xfrm flipH="1">
            <a:off x="9909356" y="6091594"/>
            <a:ext cx="737058" cy="461665"/>
          </a:xfrm>
          <a:prstGeom prst="rect">
            <a:avLst/>
          </a:prstGeom>
          <a:noFill/>
        </p:spPr>
        <p:txBody>
          <a:bodyPr wrap="square" rtlCol="0">
            <a:spAutoFit/>
          </a:bodyPr>
          <a:lstStyle/>
          <a:p>
            <a:r>
              <a:rPr lang="en-US" sz="2400" dirty="0">
                <a:latin typeface="Gill Sans MT" panose="020B0502020104020203" pitchFamily="34" charset="0"/>
              </a:rPr>
              <a:t>No</a:t>
            </a:r>
          </a:p>
        </p:txBody>
      </p:sp>
    </p:spTree>
    <p:extLst>
      <p:ext uri="{BB962C8B-B14F-4D97-AF65-F5344CB8AC3E}">
        <p14:creationId xmlns:p14="http://schemas.microsoft.com/office/powerpoint/2010/main" val="32280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4827248" y="1077796"/>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20124" y="1036261"/>
            <a:ext cx="3628223" cy="523220"/>
          </a:xfrm>
          <a:prstGeom prst="rect">
            <a:avLst/>
          </a:prstGeom>
          <a:noFill/>
        </p:spPr>
        <p:txBody>
          <a:bodyPr wrap="square" rtlCol="0">
            <a:spAutoFit/>
          </a:bodyPr>
          <a:lstStyle/>
          <a:p>
            <a:r>
              <a:rPr lang="en-US" sz="2800" i="1" dirty="0">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3551053" y="1512382"/>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a:off x="4195641" y="1029756"/>
            <a:ext cx="0" cy="44495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220124" y="2703506"/>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547647" y="-264970"/>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6589051" y="409495"/>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cxnSp>
        <p:nvCxnSpPr>
          <p:cNvPr id="35" name="Straight Arrow Connector 34">
            <a:extLst>
              <a:ext uri="{FF2B5EF4-FFF2-40B4-BE49-F238E27FC236}">
                <a16:creationId xmlns:a16="http://schemas.microsoft.com/office/drawing/2014/main" id="{0841C291-C44D-423F-8A96-1F23857F6BB9}"/>
              </a:ext>
            </a:extLst>
          </p:cNvPr>
          <p:cNvCxnSpPr>
            <a:cxnSpLocks/>
          </p:cNvCxnSpPr>
          <p:nvPr/>
        </p:nvCxnSpPr>
        <p:spPr>
          <a:xfrm>
            <a:off x="5759617" y="2751223"/>
            <a:ext cx="2280965" cy="9617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H="1">
            <a:off x="3408220" y="2790135"/>
            <a:ext cx="2357304" cy="89517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04AA970-53AD-48EA-9683-869C401C53A0}"/>
              </a:ext>
            </a:extLst>
          </p:cNvPr>
          <p:cNvSpPr txBox="1"/>
          <p:nvPr/>
        </p:nvSpPr>
        <p:spPr>
          <a:xfrm>
            <a:off x="8573507" y="1077796"/>
            <a:ext cx="3620497" cy="1200329"/>
          </a:xfrm>
          <a:prstGeom prst="rect">
            <a:avLst/>
          </a:prstGeom>
          <a:noFill/>
        </p:spPr>
        <p:txBody>
          <a:bodyPr wrap="square" rtlCol="0">
            <a:spAutoFit/>
          </a:bodyPr>
          <a:lstStyle/>
          <a:p>
            <a:r>
              <a:rPr lang="en-US" sz="2400" i="1" dirty="0">
                <a:solidFill>
                  <a:schemeClr val="bg1">
                    <a:lumMod val="75000"/>
                  </a:schemeClr>
                </a:solidFill>
                <a:latin typeface="Gill Sans MT" panose="020B0502020104020203" pitchFamily="34" charset="0"/>
                <a:ea typeface="Cambria" panose="02040503050406030204" pitchFamily="18" charset="0"/>
              </a:rPr>
              <a:t>property </a:t>
            </a:r>
            <a:r>
              <a:rPr lang="en-US" sz="2400" dirty="0">
                <a:solidFill>
                  <a:schemeClr val="bg1">
                    <a:lumMod val="75000"/>
                  </a:schemeClr>
                </a:solidFill>
                <a:latin typeface="Gill Sans MT" panose="020B0502020104020203" pitchFamily="34" charset="0"/>
                <a:ea typeface="Cambria" panose="02040503050406030204" pitchFamily="18" charset="0"/>
              </a:rPr>
              <a:t>is non-accidentally related to category’s causal structure </a:t>
            </a:r>
            <a:endParaRPr lang="en-US" sz="2400" i="1" dirty="0">
              <a:solidFill>
                <a:schemeClr val="bg1">
                  <a:lumMod val="75000"/>
                </a:schemeClr>
              </a:solidFill>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133611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F67A44AF-2615-4AF4-9305-AF433E96E3AD}"/>
              </a:ext>
            </a:extLst>
          </p:cNvPr>
          <p:cNvSpPr txBox="1"/>
          <p:nvPr/>
        </p:nvSpPr>
        <p:spPr>
          <a:xfrm>
            <a:off x="4871557" y="64186"/>
            <a:ext cx="7105241"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“Fido barks because Fido is a dog.”</a:t>
            </a:r>
          </a:p>
          <a:p>
            <a:r>
              <a:rPr lang="en-US" dirty="0">
                <a:latin typeface="Cambria" panose="02040503050406030204" pitchFamily="18" charset="0"/>
                <a:ea typeface="Cambria" panose="02040503050406030204" pitchFamily="18" charset="0"/>
              </a:rPr>
              <a:t>“Suzy changed her last name after marriage because she’s a woman.”</a:t>
            </a:r>
          </a:p>
          <a:p>
            <a:r>
              <a:rPr lang="en-US" dirty="0">
                <a:latin typeface="Cambria" panose="02040503050406030204" pitchFamily="18" charset="0"/>
                <a:ea typeface="Cambria" panose="02040503050406030204" pitchFamily="18" charset="0"/>
              </a:rPr>
              <a:t>“Individual has [property] because it’s a [category]”</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99556" y="1087388"/>
            <a:ext cx="5796443" cy="523220"/>
          </a:xfrm>
          <a:prstGeom prst="rect">
            <a:avLst/>
          </a:prstGeom>
          <a:noFill/>
        </p:spPr>
        <p:txBody>
          <a:bodyPr wrap="square" rtlCol="0">
            <a:spAutoFit/>
          </a:bodyPr>
          <a:lstStyle/>
          <a:p>
            <a:r>
              <a:rPr lang="en-US" sz="2800" i="1" dirty="0">
                <a:solidFill>
                  <a:schemeClr val="bg1">
                    <a:lumMod val="85000"/>
                  </a:schemeClr>
                </a:solidFill>
                <a:latin typeface="Gill Sans MT" panose="020B0502020104020203" pitchFamily="34" charset="0"/>
              </a:rPr>
              <a:t>What do formal explanations tell us?</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0" y="-297296"/>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Formal explanations</a:t>
            </a:r>
          </a:p>
        </p:txBody>
      </p:sp>
      <p:sp>
        <p:nvSpPr>
          <p:cNvPr id="28" name="TextBox 27">
            <a:extLst>
              <a:ext uri="{FF2B5EF4-FFF2-40B4-BE49-F238E27FC236}">
                <a16:creationId xmlns:a16="http://schemas.microsoft.com/office/drawing/2014/main" id="{5E6D1C29-CC43-4EB8-BDD1-3621BCAFAE23}"/>
              </a:ext>
            </a:extLst>
          </p:cNvPr>
          <p:cNvSpPr txBox="1"/>
          <p:nvPr/>
        </p:nvSpPr>
        <p:spPr>
          <a:xfrm>
            <a:off x="299555" y="2650895"/>
            <a:ext cx="6614591" cy="523220"/>
          </a:xfrm>
          <a:prstGeom prst="rect">
            <a:avLst/>
          </a:prstGeom>
          <a:noFill/>
        </p:spPr>
        <p:txBody>
          <a:bodyPr wrap="square" rtlCol="0">
            <a:spAutoFit/>
          </a:bodyPr>
          <a:lstStyle/>
          <a:p>
            <a:r>
              <a:rPr lang="en-US" sz="2800" i="1" dirty="0">
                <a:latin typeface="Gill Sans MT" panose="020B0502020104020203" pitchFamily="34" charset="0"/>
              </a:rPr>
              <a:t>When do we produce formal explanations?</a:t>
            </a:r>
          </a:p>
        </p:txBody>
      </p:sp>
      <p:sp>
        <p:nvSpPr>
          <p:cNvPr id="40" name="TextBox 39">
            <a:extLst>
              <a:ext uri="{FF2B5EF4-FFF2-40B4-BE49-F238E27FC236}">
                <a16:creationId xmlns:a16="http://schemas.microsoft.com/office/drawing/2014/main" id="{B410CAA6-EDEC-439A-8D7B-348AC45C082C}"/>
              </a:ext>
            </a:extLst>
          </p:cNvPr>
          <p:cNvSpPr txBox="1"/>
          <p:nvPr/>
        </p:nvSpPr>
        <p:spPr>
          <a:xfrm>
            <a:off x="299555" y="3118011"/>
            <a:ext cx="11213571" cy="1384995"/>
          </a:xfrm>
          <a:prstGeom prst="rect">
            <a:avLst/>
          </a:prstGeom>
          <a:noFill/>
        </p:spPr>
        <p:txBody>
          <a:bodyPr wrap="square" rtlCol="0">
            <a:spAutoFit/>
          </a:bodyPr>
          <a:lstStyle/>
          <a:p>
            <a:pPr marL="514350" indent="-514350">
              <a:buFont typeface="+mj-lt"/>
              <a:buAutoNum type="arabicPeriod" startAt="3"/>
            </a:pPr>
            <a:r>
              <a:rPr lang="en-US" sz="2800" dirty="0">
                <a:solidFill>
                  <a:schemeClr val="bg1">
                    <a:lumMod val="50000"/>
                  </a:schemeClr>
                </a:solidFill>
                <a:latin typeface="Gill Sans MT" panose="020B0502020104020203" pitchFamily="34" charset="0"/>
              </a:rPr>
              <a:t>Explore corpora (CHILDES, Switchboard) – how frequently are formal explanations produced, what kinds of formal explanations are usually produced, under what conditions, about what properties/domain</a:t>
            </a:r>
          </a:p>
        </p:txBody>
      </p:sp>
      <p:sp>
        <p:nvSpPr>
          <p:cNvPr id="8" name="TextBox 7">
            <a:extLst>
              <a:ext uri="{FF2B5EF4-FFF2-40B4-BE49-F238E27FC236}">
                <a16:creationId xmlns:a16="http://schemas.microsoft.com/office/drawing/2014/main" id="{73C144A1-A3BA-4FA7-961B-A77720873C94}"/>
              </a:ext>
            </a:extLst>
          </p:cNvPr>
          <p:cNvSpPr txBox="1"/>
          <p:nvPr/>
        </p:nvSpPr>
        <p:spPr>
          <a:xfrm>
            <a:off x="299554" y="4550263"/>
            <a:ext cx="7095855" cy="523220"/>
          </a:xfrm>
          <a:prstGeom prst="rect">
            <a:avLst/>
          </a:prstGeom>
          <a:noFill/>
        </p:spPr>
        <p:txBody>
          <a:bodyPr wrap="square" rtlCol="0">
            <a:spAutoFit/>
          </a:bodyPr>
          <a:lstStyle/>
          <a:p>
            <a:r>
              <a:rPr lang="en-US" sz="2800" i="1" dirty="0">
                <a:latin typeface="Gill Sans MT" panose="020B0502020104020203" pitchFamily="34" charset="0"/>
              </a:rPr>
              <a:t>How are formal explanations related to generics?</a:t>
            </a:r>
          </a:p>
        </p:txBody>
      </p:sp>
      <p:sp>
        <p:nvSpPr>
          <p:cNvPr id="9" name="TextBox 8">
            <a:extLst>
              <a:ext uri="{FF2B5EF4-FFF2-40B4-BE49-F238E27FC236}">
                <a16:creationId xmlns:a16="http://schemas.microsoft.com/office/drawing/2014/main" id="{5F938DDD-DE45-4270-B839-91D00FDBAF1B}"/>
              </a:ext>
            </a:extLst>
          </p:cNvPr>
          <p:cNvSpPr txBox="1"/>
          <p:nvPr/>
        </p:nvSpPr>
        <p:spPr>
          <a:xfrm>
            <a:off x="299554" y="5023268"/>
            <a:ext cx="11892446" cy="1815882"/>
          </a:xfrm>
          <a:prstGeom prst="rect">
            <a:avLst/>
          </a:prstGeom>
          <a:noFill/>
        </p:spPr>
        <p:txBody>
          <a:bodyPr wrap="square" rtlCol="0">
            <a:spAutoFit/>
          </a:bodyPr>
          <a:lstStyle/>
          <a:p>
            <a:r>
              <a:rPr lang="en-US" sz="2800" dirty="0">
                <a:solidFill>
                  <a:schemeClr val="bg1">
                    <a:lumMod val="50000"/>
                  </a:schemeClr>
                </a:solidFill>
                <a:latin typeface="Gill Sans MT" panose="020B0502020104020203" pitchFamily="34" charset="0"/>
              </a:rPr>
              <a:t>Both support </a:t>
            </a:r>
            <a:r>
              <a:rPr lang="en-US" sz="2800" dirty="0" err="1">
                <a:solidFill>
                  <a:schemeClr val="bg1">
                    <a:lumMod val="50000"/>
                  </a:schemeClr>
                </a:solidFill>
                <a:latin typeface="Gill Sans MT" panose="020B0502020104020203" pitchFamily="34" charset="0"/>
              </a:rPr>
              <a:t>kindhood</a:t>
            </a:r>
            <a:r>
              <a:rPr lang="en-US" sz="2800" dirty="0">
                <a:solidFill>
                  <a:schemeClr val="bg1">
                    <a:lumMod val="50000"/>
                  </a:schemeClr>
                </a:solidFill>
                <a:latin typeface="Gill Sans MT" panose="020B0502020104020203" pitchFamily="34" charset="0"/>
              </a:rPr>
              <a:t>, license inductive expectations. Generics lack normative value-laden content, whereas formal explanations have been thought to?</a:t>
            </a:r>
          </a:p>
          <a:p>
            <a:pPr marL="514350" indent="-514350">
              <a:buFont typeface="+mj-lt"/>
              <a:buAutoNum type="arabicPeriod" startAt="4"/>
            </a:pPr>
            <a:r>
              <a:rPr lang="en-US" sz="2800" dirty="0">
                <a:solidFill>
                  <a:schemeClr val="bg1">
                    <a:lumMod val="50000"/>
                  </a:schemeClr>
                </a:solidFill>
                <a:latin typeface="Gill Sans MT" panose="020B0502020104020203" pitchFamily="34" charset="0"/>
              </a:rPr>
              <a:t>Contrast generics and formal explanations on normative violations </a:t>
            </a:r>
            <a:br>
              <a:rPr lang="en-US" sz="2800" dirty="0">
                <a:solidFill>
                  <a:schemeClr val="bg1">
                    <a:lumMod val="50000"/>
                  </a:schemeClr>
                </a:solidFill>
                <a:latin typeface="Gill Sans MT" panose="020B0502020104020203" pitchFamily="34" charset="0"/>
              </a:rPr>
            </a:br>
            <a:r>
              <a:rPr lang="en-US" sz="2800" dirty="0">
                <a:solidFill>
                  <a:schemeClr val="bg1">
                    <a:lumMod val="50000"/>
                  </a:schemeClr>
                </a:solidFill>
                <a:latin typeface="Gill Sans MT" panose="020B0502020104020203" pitchFamily="34" charset="0"/>
              </a:rPr>
              <a:t>of new category member without the property?</a:t>
            </a:r>
          </a:p>
        </p:txBody>
      </p:sp>
      <p:sp>
        <p:nvSpPr>
          <p:cNvPr id="10" name="Rectangle 9">
            <a:extLst>
              <a:ext uri="{FF2B5EF4-FFF2-40B4-BE49-F238E27FC236}">
                <a16:creationId xmlns:a16="http://schemas.microsoft.com/office/drawing/2014/main" id="{B354668A-A5CB-4D65-95C1-26D6D3834A3D}"/>
              </a:ext>
            </a:extLst>
          </p:cNvPr>
          <p:cNvSpPr/>
          <p:nvPr/>
        </p:nvSpPr>
        <p:spPr>
          <a:xfrm>
            <a:off x="299554" y="1688640"/>
            <a:ext cx="10047604" cy="954107"/>
          </a:xfrm>
          <a:prstGeom prst="rect">
            <a:avLst/>
          </a:prstGeom>
        </p:spPr>
        <p:txBody>
          <a:bodyPr wrap="square">
            <a:spAutoFit/>
          </a:bodyPr>
          <a:lstStyle/>
          <a:p>
            <a:pPr lvl="0"/>
            <a:r>
              <a:rPr lang="en-US" sz="2800" i="1" dirty="0">
                <a:solidFill>
                  <a:schemeClr val="bg1">
                    <a:lumMod val="85000"/>
                  </a:schemeClr>
                </a:solidFill>
                <a:latin typeface="Gill Sans MT" panose="020B0502020104020203" pitchFamily="34" charset="0"/>
              </a:rPr>
              <a:t>How do formal explanations interact with our prior beliefs/expectations about the category, property, and domain?</a:t>
            </a:r>
          </a:p>
        </p:txBody>
      </p:sp>
    </p:spTree>
    <p:extLst>
      <p:ext uri="{BB962C8B-B14F-4D97-AF65-F5344CB8AC3E}">
        <p14:creationId xmlns:p14="http://schemas.microsoft.com/office/powerpoint/2010/main" val="38710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230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454489" y="2208058"/>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16618" y="-361703"/>
            <a:ext cx="4882899"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Formal explanations</a:t>
            </a:r>
          </a:p>
        </p:txBody>
      </p:sp>
      <p:sp>
        <p:nvSpPr>
          <p:cNvPr id="31" name="TextBox 30">
            <a:extLst>
              <a:ext uri="{FF2B5EF4-FFF2-40B4-BE49-F238E27FC236}">
                <a16:creationId xmlns:a16="http://schemas.microsoft.com/office/drawing/2014/main" id="{F67A44AF-2615-4AF4-9305-AF433E96E3AD}"/>
              </a:ext>
            </a:extLst>
          </p:cNvPr>
          <p:cNvSpPr txBox="1"/>
          <p:nvPr/>
        </p:nvSpPr>
        <p:spPr>
          <a:xfrm>
            <a:off x="248538" y="874894"/>
            <a:ext cx="5847462"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“She sleeps in trees because she’s a </a:t>
            </a:r>
            <a:r>
              <a:rPr lang="en-US" sz="2400" dirty="0" err="1">
                <a:latin typeface="Cambria" panose="02040503050406030204" pitchFamily="18" charset="0"/>
                <a:ea typeface="Cambria" panose="02040503050406030204" pitchFamily="18" charset="0"/>
              </a:rPr>
              <a:t>Zarpie</a:t>
            </a:r>
            <a:r>
              <a:rPr lang="en-US" sz="2400" dirty="0">
                <a:latin typeface="Cambria" panose="02040503050406030204" pitchFamily="18" charset="0"/>
                <a:ea typeface="Cambria" panose="02040503050406030204" pitchFamily="18" charset="0"/>
              </a:rPr>
              <a:t>.”</a:t>
            </a:r>
          </a:p>
        </p:txBody>
      </p: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0" y="2756460"/>
            <a:ext cx="3620497" cy="830997"/>
          </a:xfrm>
          <a:prstGeom prst="rect">
            <a:avLst/>
          </a:prstGeom>
          <a:noFill/>
        </p:spPr>
        <p:txBody>
          <a:bodyPr wrap="square" rtlCol="0">
            <a:spAutoFit/>
          </a:bodyPr>
          <a:lstStyle/>
          <a:p>
            <a:pPr algn="ctr"/>
            <a:r>
              <a:rPr lang="en-US" sz="2400" b="1" i="1" dirty="0">
                <a:solidFill>
                  <a:schemeClr val="bg1">
                    <a:lumMod val="85000"/>
                  </a:schemeClr>
                </a:solidFill>
                <a:latin typeface="Gill Sans MT" panose="020B0502020104020203" pitchFamily="34" charset="0"/>
                <a:ea typeface="Cambria" panose="02040503050406030204" pitchFamily="18" charset="0"/>
              </a:rPr>
              <a:t>property</a:t>
            </a:r>
            <a:r>
              <a:rPr lang="en-US" sz="2400" i="1" dirty="0">
                <a:solidFill>
                  <a:schemeClr val="bg1">
                    <a:lumMod val="85000"/>
                  </a:schemeClr>
                </a:solidFill>
                <a:latin typeface="Gill Sans MT" panose="020B0502020104020203" pitchFamily="34" charset="0"/>
                <a:ea typeface="Cambria" panose="02040503050406030204" pitchFamily="18" charset="0"/>
              </a:rPr>
              <a:t>: </a:t>
            </a:r>
          </a:p>
          <a:p>
            <a:pPr algn="ctr"/>
            <a:r>
              <a:rPr lang="en-US" sz="2400" dirty="0">
                <a:solidFill>
                  <a:schemeClr val="bg1">
                    <a:lumMod val="85000"/>
                  </a:schemeClr>
                </a:solidFill>
                <a:latin typeface="Gill Sans MT" panose="020B0502020104020203" pitchFamily="34" charset="0"/>
                <a:ea typeface="Cambria" panose="02040503050406030204" pitchFamily="18" charset="0"/>
              </a:rPr>
              <a:t>biological vs cultural</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
        <p:nvSpPr>
          <p:cNvPr id="38" name="TextBox 37">
            <a:extLst>
              <a:ext uri="{FF2B5EF4-FFF2-40B4-BE49-F238E27FC236}">
                <a16:creationId xmlns:a16="http://schemas.microsoft.com/office/drawing/2014/main" id="{4EFF42D6-B133-44F4-A1D9-0146B2C3DB92}"/>
              </a:ext>
            </a:extLst>
          </p:cNvPr>
          <p:cNvSpPr txBox="1"/>
          <p:nvPr/>
        </p:nvSpPr>
        <p:spPr>
          <a:xfrm>
            <a:off x="2809052" y="2760319"/>
            <a:ext cx="3620497" cy="830997"/>
          </a:xfrm>
          <a:prstGeom prst="rect">
            <a:avLst/>
          </a:prstGeom>
          <a:noFill/>
        </p:spPr>
        <p:txBody>
          <a:bodyPr wrap="square" rtlCol="0">
            <a:spAutoFit/>
          </a:bodyPr>
          <a:lstStyle/>
          <a:p>
            <a:pPr algn="ctr"/>
            <a:r>
              <a:rPr lang="en-US" sz="2400" b="1" i="1" dirty="0">
                <a:solidFill>
                  <a:schemeClr val="bg1">
                    <a:lumMod val="85000"/>
                  </a:schemeClr>
                </a:solidFill>
                <a:latin typeface="Gill Sans MT" panose="020B0502020104020203" pitchFamily="34" charset="0"/>
                <a:ea typeface="Cambria" panose="02040503050406030204" pitchFamily="18" charset="0"/>
              </a:rPr>
              <a:t>domain</a:t>
            </a:r>
            <a:r>
              <a:rPr lang="en-US" sz="2400" i="1" dirty="0">
                <a:solidFill>
                  <a:schemeClr val="bg1">
                    <a:lumMod val="85000"/>
                  </a:schemeClr>
                </a:solidFill>
                <a:latin typeface="Gill Sans MT" panose="020B0502020104020203" pitchFamily="34" charset="0"/>
                <a:ea typeface="Cambria" panose="02040503050406030204" pitchFamily="18" charset="0"/>
              </a:rPr>
              <a:t>: </a:t>
            </a:r>
          </a:p>
          <a:p>
            <a:pPr algn="ctr"/>
            <a:r>
              <a:rPr lang="en-US" sz="2400" dirty="0">
                <a:solidFill>
                  <a:schemeClr val="bg1">
                    <a:lumMod val="85000"/>
                  </a:schemeClr>
                </a:solidFill>
                <a:latin typeface="Gill Sans MT" panose="020B0502020104020203" pitchFamily="34" charset="0"/>
                <a:ea typeface="Cambria" panose="02040503050406030204" pitchFamily="18" charset="0"/>
              </a:rPr>
              <a:t>animals, tools, social </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467651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033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004566-2267-4814-AC3B-5A34B00E60B0}"/>
              </a:ext>
            </a:extLst>
          </p:cNvPr>
          <p:cNvSpPr txBox="1"/>
          <p:nvPr/>
        </p:nvSpPr>
        <p:spPr>
          <a:xfrm>
            <a:off x="7656044" y="1930167"/>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7656044" y="1108747"/>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6879021" y="2130568"/>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6879021" y="1419406"/>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380637" y="1108747"/>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457823" y="244830"/>
            <a:ext cx="2489365"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Generic</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555194" y="315937"/>
            <a:ext cx="1971117"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Vawns</a:t>
            </a:r>
            <a:r>
              <a:rPr lang="en-US" sz="2400" dirty="0">
                <a:latin typeface="Cambria" panose="02040503050406030204" pitchFamily="18" charset="0"/>
                <a:ea typeface="Cambria" panose="02040503050406030204" pitchFamily="18" charset="0"/>
              </a:rPr>
              <a:t> are…”</a:t>
            </a:r>
          </a:p>
        </p:txBody>
      </p:sp>
      <p:sp>
        <p:nvSpPr>
          <p:cNvPr id="37" name="TextBox 36">
            <a:extLst>
              <a:ext uri="{FF2B5EF4-FFF2-40B4-BE49-F238E27FC236}">
                <a16:creationId xmlns:a16="http://schemas.microsoft.com/office/drawing/2014/main" id="{7FA9E0A1-0AC2-4037-AF90-ECAE3B498EF4}"/>
              </a:ext>
            </a:extLst>
          </p:cNvPr>
          <p:cNvSpPr txBox="1"/>
          <p:nvPr/>
        </p:nvSpPr>
        <p:spPr>
          <a:xfrm>
            <a:off x="377722" y="1930167"/>
            <a:ext cx="4569466"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4" name="Rectangle 3">
            <a:extLst>
              <a:ext uri="{FF2B5EF4-FFF2-40B4-BE49-F238E27FC236}">
                <a16:creationId xmlns:a16="http://schemas.microsoft.com/office/drawing/2014/main" id="{F0FC895C-307E-444E-83C5-A07CB9ED6C3F}"/>
              </a:ext>
            </a:extLst>
          </p:cNvPr>
          <p:cNvSpPr/>
          <p:nvPr/>
        </p:nvSpPr>
        <p:spPr>
          <a:xfrm>
            <a:off x="380637" y="3625104"/>
            <a:ext cx="5988079" cy="2831544"/>
          </a:xfrm>
          <a:prstGeom prst="rect">
            <a:avLst/>
          </a:prstGeom>
        </p:spPr>
        <p:txBody>
          <a:bodyPr wrap="square">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Underneath superficial similarities and differences, all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are basically the same. </a:t>
            </a:r>
          </a:p>
          <a:p>
            <a:pPr marL="342900" indent="-342900">
              <a:buAutoNum type="arabicPeriod"/>
            </a:pPr>
            <a:r>
              <a:rPr lang="en-US" sz="2000" dirty="0">
                <a:latin typeface="Times New Roman" panose="02020603050405020304" pitchFamily="18" charset="0"/>
                <a:cs typeface="Times New Roman" panose="02020603050405020304" pitchFamily="18" charset="0"/>
              </a:rPr>
              <a:t>Individual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very little in common. </a:t>
            </a:r>
            <a:r>
              <a:rPr lang="en-US" dirty="0">
                <a:latin typeface="Times New Roman" panose="02020603050405020304" pitchFamily="18" charset="0"/>
                <a:cs typeface="Times New Roman" panose="02020603050405020304" pitchFamily="18" charset="0"/>
              </a:rPr>
              <a:t>(reversed)</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If someone tells you a fact about an individual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that fact is very likely true of other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as well.</a:t>
            </a:r>
          </a:p>
          <a:p>
            <a:pPr marL="342900" indent="-342900">
              <a:buAutoNum type="arabicPeriod"/>
            </a:pPr>
            <a:r>
              <a:rPr lang="en-US" sz="2000" dirty="0">
                <a:solidFill>
                  <a:schemeClr val="accent1">
                    <a:lumMod val="75000"/>
                  </a:schemeClr>
                </a:solidFill>
                <a:latin typeface="Times New Roman" panose="02020603050405020304" pitchFamily="18" charset="0"/>
                <a:cs typeface="Times New Roman" panose="02020603050405020304" pitchFamily="18" charset="0"/>
              </a:rPr>
              <a:t>For some properties that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Vawns</a:t>
            </a:r>
            <a:r>
              <a:rPr lang="en-US" sz="2000" dirty="0">
                <a:solidFill>
                  <a:schemeClr val="accent1">
                    <a:lumMod val="75000"/>
                  </a:schemeClr>
                </a:solidFill>
                <a:latin typeface="Times New Roman" panose="02020603050405020304" pitchFamily="18" charset="0"/>
                <a:cs typeface="Times New Roman" panose="02020603050405020304" pitchFamily="18" charset="0"/>
              </a:rPr>
              <a:t> have, it makes sense to say: “This person has that property because it is a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Vawn</a:t>
            </a:r>
            <a:r>
              <a:rPr lang="en-US" sz="2000"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2" name="Rectangle 31">
            <a:extLst>
              <a:ext uri="{FF2B5EF4-FFF2-40B4-BE49-F238E27FC236}">
                <a16:creationId xmlns:a16="http://schemas.microsoft.com/office/drawing/2014/main" id="{43919CF8-0A19-4022-8A61-4EA8EA92275C}"/>
              </a:ext>
            </a:extLst>
          </p:cNvPr>
          <p:cNvSpPr/>
          <p:nvPr/>
        </p:nvSpPr>
        <p:spPr>
          <a:xfrm>
            <a:off x="6368716" y="3625104"/>
            <a:ext cx="5740850" cy="2800767"/>
          </a:xfrm>
          <a:prstGeom prst="rect">
            <a:avLst/>
          </a:prstGeom>
        </p:spPr>
        <p:txBody>
          <a:bodyPr wrap="square">
            <a:spAutoFit/>
          </a:bodyPr>
          <a:lstStyle/>
          <a:p>
            <a:pPr marL="336550" indent="-336550">
              <a:buAutoNum type="arabicPeriod"/>
            </a:pP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internal or microscopic properties that cause their characteristic appearance and behavior.</a:t>
            </a:r>
          </a:p>
          <a:p>
            <a:pPr marL="336550" indent="-336550">
              <a:buAutoNum type="arabicPeriod"/>
            </a:pPr>
            <a:r>
              <a:rPr lang="en-US" sz="2000" dirty="0">
                <a:latin typeface="Times New Roman" panose="02020603050405020304" pitchFamily="18" charset="0"/>
                <a:cs typeface="Times New Roman" panose="02020603050405020304" pitchFamily="18" charset="0"/>
              </a:rPr>
              <a:t>The category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was invented by people. </a:t>
            </a:r>
            <a:r>
              <a:rPr lang="en-US" dirty="0">
                <a:latin typeface="Times New Roman" panose="02020603050405020304" pitchFamily="18" charset="0"/>
                <a:cs typeface="Times New Roman" panose="02020603050405020304" pitchFamily="18" charset="0"/>
              </a:rPr>
              <a:t>(reversed)</a:t>
            </a:r>
          </a:p>
          <a:p>
            <a:pPr marL="336550" indent="-336550">
              <a:buAutoNum type="arabicPeriod"/>
            </a:pPr>
            <a:r>
              <a:rPr lang="en-US" sz="2000" dirty="0">
                <a:latin typeface="Times New Roman" panose="02020603050405020304" pitchFamily="18" charset="0"/>
                <a:cs typeface="Times New Roman" panose="02020603050405020304" pitchFamily="18" charset="0"/>
              </a:rPr>
              <a:t>The boundary between the category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and non-</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is something decided by people. </a:t>
            </a:r>
            <a:r>
              <a:rPr lang="en-US" dirty="0">
                <a:latin typeface="Times New Roman" panose="02020603050405020304" pitchFamily="18" charset="0"/>
                <a:cs typeface="Times New Roman" panose="02020603050405020304" pitchFamily="18" charset="0"/>
              </a:rPr>
              <a:t>(reversed)</a:t>
            </a:r>
          </a:p>
          <a:p>
            <a:pPr marL="336550" indent="-336550">
              <a:buAutoNum type="arabicPeriod"/>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can never change into a non-</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a:t>
            </a:r>
          </a:p>
          <a:p>
            <a:r>
              <a:rPr lang="en-US" sz="2000" dirty="0">
                <a:solidFill>
                  <a:schemeClr val="accent1">
                    <a:lumMod val="75000"/>
                  </a:schemeClr>
                </a:solidFill>
                <a:latin typeface="Times New Roman" panose="02020603050405020304" pitchFamily="18" charset="0"/>
                <a:cs typeface="Times New Roman" panose="02020603050405020304" pitchFamily="18" charset="0"/>
              </a:rPr>
              <a:t>Switched-at-birth</a:t>
            </a:r>
          </a:p>
        </p:txBody>
      </p:sp>
      <p:sp>
        <p:nvSpPr>
          <p:cNvPr id="39" name="Title 3">
            <a:extLst>
              <a:ext uri="{FF2B5EF4-FFF2-40B4-BE49-F238E27FC236}">
                <a16:creationId xmlns:a16="http://schemas.microsoft.com/office/drawing/2014/main" id="{709FA5D8-59B2-4DED-A2ED-F39348B0D207}"/>
              </a:ext>
            </a:extLst>
          </p:cNvPr>
          <p:cNvSpPr txBox="1">
            <a:spLocks/>
          </p:cNvSpPr>
          <p:nvPr/>
        </p:nvSpPr>
        <p:spPr>
          <a:xfrm>
            <a:off x="6879021" y="235379"/>
            <a:ext cx="2489365"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Specific</a:t>
            </a:r>
          </a:p>
        </p:txBody>
      </p:sp>
      <p:sp>
        <p:nvSpPr>
          <p:cNvPr id="40" name="TextBox 39">
            <a:extLst>
              <a:ext uri="{FF2B5EF4-FFF2-40B4-BE49-F238E27FC236}">
                <a16:creationId xmlns:a16="http://schemas.microsoft.com/office/drawing/2014/main" id="{24927E28-5A9D-4E55-AD59-D25DFB3FF2A6}"/>
              </a:ext>
            </a:extLst>
          </p:cNvPr>
          <p:cNvSpPr txBox="1"/>
          <p:nvPr/>
        </p:nvSpPr>
        <p:spPr>
          <a:xfrm>
            <a:off x="8694821" y="306486"/>
            <a:ext cx="2052550"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“This </a:t>
            </a:r>
            <a:r>
              <a:rPr lang="en-US" sz="2400" dirty="0" err="1">
                <a:latin typeface="Cambria" panose="02040503050406030204" pitchFamily="18" charset="0"/>
                <a:ea typeface="Cambria" panose="02040503050406030204" pitchFamily="18" charset="0"/>
              </a:rPr>
              <a:t>Vawn</a:t>
            </a:r>
            <a:r>
              <a:rPr lang="en-US" sz="2400" dirty="0">
                <a:latin typeface="Cambria" panose="02040503050406030204" pitchFamily="18" charset="0"/>
                <a:ea typeface="Cambria" panose="02040503050406030204" pitchFamily="18" charset="0"/>
              </a:rPr>
              <a:t>…”</a:t>
            </a:r>
          </a:p>
        </p:txBody>
      </p:sp>
      <p:sp>
        <p:nvSpPr>
          <p:cNvPr id="15" name="Rectangle 14">
            <a:extLst>
              <a:ext uri="{FF2B5EF4-FFF2-40B4-BE49-F238E27FC236}">
                <a16:creationId xmlns:a16="http://schemas.microsoft.com/office/drawing/2014/main" id="{1E91C46E-A8B2-4299-B5D5-FF554B1DE147}"/>
              </a:ext>
            </a:extLst>
          </p:cNvPr>
          <p:cNvSpPr/>
          <p:nvPr/>
        </p:nvSpPr>
        <p:spPr>
          <a:xfrm>
            <a:off x="82434" y="6457890"/>
            <a:ext cx="1932999" cy="400110"/>
          </a:xfrm>
          <a:prstGeom prst="rect">
            <a:avLst/>
          </a:prstGeom>
        </p:spPr>
        <p:txBody>
          <a:bodyPr wrap="square">
            <a:spAutoFit/>
          </a:bodyPr>
          <a:lstStyle/>
          <a:p>
            <a:r>
              <a:rPr lang="en-US" sz="2000" dirty="0">
                <a:solidFill>
                  <a:schemeClr val="accent1">
                    <a:lumMod val="75000"/>
                  </a:schemeClr>
                </a:solidFill>
                <a:latin typeface="Times New Roman" panose="02020603050405020304" pitchFamily="18" charset="0"/>
                <a:cs typeface="Times New Roman" panose="02020603050405020304" pitchFamily="18" charset="0"/>
              </a:rPr>
              <a:t>Child measures</a:t>
            </a:r>
          </a:p>
        </p:txBody>
      </p:sp>
    </p:spTree>
    <p:extLst>
      <p:ext uri="{BB962C8B-B14F-4D97-AF65-F5344CB8AC3E}">
        <p14:creationId xmlns:p14="http://schemas.microsoft.com/office/powerpoint/2010/main" val="363667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5004566-2267-4814-AC3B-5A34B00E60B0}"/>
              </a:ext>
            </a:extLst>
          </p:cNvPr>
          <p:cNvSpPr txBox="1"/>
          <p:nvPr/>
        </p:nvSpPr>
        <p:spPr>
          <a:xfrm>
            <a:off x="7656044" y="1930167"/>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7656044" y="1108747"/>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6879021" y="2130568"/>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6879021" y="1419406"/>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380637" y="1108747"/>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457823" y="244830"/>
            <a:ext cx="2489365"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Generic</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555194" y="315937"/>
            <a:ext cx="1971117"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a:t>
            </a:r>
            <a:r>
              <a:rPr lang="en-US" sz="2400" dirty="0" err="1">
                <a:latin typeface="Cambria" panose="02040503050406030204" pitchFamily="18" charset="0"/>
                <a:ea typeface="Cambria" panose="02040503050406030204" pitchFamily="18" charset="0"/>
              </a:rPr>
              <a:t>Vawns</a:t>
            </a:r>
            <a:r>
              <a:rPr lang="en-US" sz="2400" dirty="0">
                <a:latin typeface="Cambria" panose="02040503050406030204" pitchFamily="18" charset="0"/>
                <a:ea typeface="Cambria" panose="02040503050406030204" pitchFamily="18" charset="0"/>
              </a:rPr>
              <a:t> are…”</a:t>
            </a:r>
          </a:p>
        </p:txBody>
      </p:sp>
      <p:sp>
        <p:nvSpPr>
          <p:cNvPr id="37" name="TextBox 36">
            <a:extLst>
              <a:ext uri="{FF2B5EF4-FFF2-40B4-BE49-F238E27FC236}">
                <a16:creationId xmlns:a16="http://schemas.microsoft.com/office/drawing/2014/main" id="{7FA9E0A1-0AC2-4037-AF90-ECAE3B498EF4}"/>
              </a:ext>
            </a:extLst>
          </p:cNvPr>
          <p:cNvSpPr txBox="1"/>
          <p:nvPr/>
        </p:nvSpPr>
        <p:spPr>
          <a:xfrm>
            <a:off x="377722" y="1930167"/>
            <a:ext cx="4569466"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4" name="Rectangle 3">
            <a:extLst>
              <a:ext uri="{FF2B5EF4-FFF2-40B4-BE49-F238E27FC236}">
                <a16:creationId xmlns:a16="http://schemas.microsoft.com/office/drawing/2014/main" id="{F0FC895C-307E-444E-83C5-A07CB9ED6C3F}"/>
              </a:ext>
            </a:extLst>
          </p:cNvPr>
          <p:cNvSpPr/>
          <p:nvPr/>
        </p:nvSpPr>
        <p:spPr>
          <a:xfrm>
            <a:off x="380637" y="3625104"/>
            <a:ext cx="5988079" cy="2831544"/>
          </a:xfrm>
          <a:prstGeom prst="rect">
            <a:avLst/>
          </a:prstGeom>
        </p:spPr>
        <p:txBody>
          <a:bodyPr wrap="square">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Underneath superficial similarities and differences, all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are basically the same. </a:t>
            </a:r>
          </a:p>
          <a:p>
            <a:pPr marL="342900" indent="-342900">
              <a:buAutoNum type="arabicPeriod"/>
            </a:pPr>
            <a:r>
              <a:rPr lang="en-US" sz="2000" dirty="0">
                <a:latin typeface="Times New Roman" panose="02020603050405020304" pitchFamily="18" charset="0"/>
                <a:cs typeface="Times New Roman" panose="02020603050405020304" pitchFamily="18" charset="0"/>
              </a:rPr>
              <a:t>Individual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very little in common. </a:t>
            </a:r>
            <a:r>
              <a:rPr lang="en-US" dirty="0">
                <a:latin typeface="Times New Roman" panose="02020603050405020304" pitchFamily="18" charset="0"/>
                <a:cs typeface="Times New Roman" panose="02020603050405020304" pitchFamily="18" charset="0"/>
              </a:rPr>
              <a:t>(reversed)</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If someone tells you a fact about an individual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that fact is very likely true of other </a:t>
            </a: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as well.</a:t>
            </a:r>
          </a:p>
          <a:p>
            <a:pPr marL="342900" indent="-342900">
              <a:buAutoNum type="arabicPeriod"/>
            </a:pPr>
            <a:r>
              <a:rPr lang="en-US" sz="2000" dirty="0">
                <a:solidFill>
                  <a:schemeClr val="accent1">
                    <a:lumMod val="75000"/>
                  </a:schemeClr>
                </a:solidFill>
                <a:latin typeface="Times New Roman" panose="02020603050405020304" pitchFamily="18" charset="0"/>
                <a:cs typeface="Times New Roman" panose="02020603050405020304" pitchFamily="18" charset="0"/>
              </a:rPr>
              <a:t>For some properties that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Vawns</a:t>
            </a:r>
            <a:r>
              <a:rPr lang="en-US" sz="2000" dirty="0">
                <a:solidFill>
                  <a:schemeClr val="accent1">
                    <a:lumMod val="75000"/>
                  </a:schemeClr>
                </a:solidFill>
                <a:latin typeface="Times New Roman" panose="02020603050405020304" pitchFamily="18" charset="0"/>
                <a:cs typeface="Times New Roman" panose="02020603050405020304" pitchFamily="18" charset="0"/>
              </a:rPr>
              <a:t> have, it makes sense to say: “This person has that property because it is a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Vawn</a:t>
            </a:r>
            <a:r>
              <a:rPr lang="en-US" sz="2000"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2" name="Rectangle 31">
            <a:extLst>
              <a:ext uri="{FF2B5EF4-FFF2-40B4-BE49-F238E27FC236}">
                <a16:creationId xmlns:a16="http://schemas.microsoft.com/office/drawing/2014/main" id="{43919CF8-0A19-4022-8A61-4EA8EA92275C}"/>
              </a:ext>
            </a:extLst>
          </p:cNvPr>
          <p:cNvSpPr/>
          <p:nvPr/>
        </p:nvSpPr>
        <p:spPr>
          <a:xfrm>
            <a:off x="6368716" y="3625104"/>
            <a:ext cx="5740850" cy="2800767"/>
          </a:xfrm>
          <a:prstGeom prst="rect">
            <a:avLst/>
          </a:prstGeom>
        </p:spPr>
        <p:txBody>
          <a:bodyPr wrap="square">
            <a:spAutoFit/>
          </a:bodyPr>
          <a:lstStyle/>
          <a:p>
            <a:pPr marL="336550" indent="-336550">
              <a:buAutoNum type="arabicPeriod"/>
            </a:pPr>
            <a:r>
              <a:rPr lang="en-US" sz="2000" dirty="0" err="1">
                <a:latin typeface="Times New Roman" panose="02020603050405020304" pitchFamily="18" charset="0"/>
                <a:cs typeface="Times New Roman" panose="02020603050405020304" pitchFamily="18" charset="0"/>
              </a:rPr>
              <a:t>Vawns</a:t>
            </a:r>
            <a:r>
              <a:rPr lang="en-US" sz="2000" dirty="0">
                <a:latin typeface="Times New Roman" panose="02020603050405020304" pitchFamily="18" charset="0"/>
                <a:cs typeface="Times New Roman" panose="02020603050405020304" pitchFamily="18" charset="0"/>
              </a:rPr>
              <a:t> have internal or microscopic properties that cause their characteristic appearance and behavior.</a:t>
            </a:r>
          </a:p>
          <a:p>
            <a:pPr marL="336550" indent="-336550">
              <a:buAutoNum type="arabicPeriod"/>
            </a:pPr>
            <a:r>
              <a:rPr lang="en-US" sz="2000" dirty="0">
                <a:latin typeface="Times New Roman" panose="02020603050405020304" pitchFamily="18" charset="0"/>
                <a:cs typeface="Times New Roman" panose="02020603050405020304" pitchFamily="18" charset="0"/>
              </a:rPr>
              <a:t>The category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was invented by people. </a:t>
            </a:r>
            <a:r>
              <a:rPr lang="en-US" dirty="0">
                <a:latin typeface="Times New Roman" panose="02020603050405020304" pitchFamily="18" charset="0"/>
                <a:cs typeface="Times New Roman" panose="02020603050405020304" pitchFamily="18" charset="0"/>
              </a:rPr>
              <a:t>(reversed)</a:t>
            </a:r>
          </a:p>
          <a:p>
            <a:pPr marL="336550" indent="-336550">
              <a:buAutoNum type="arabicPeriod"/>
            </a:pPr>
            <a:r>
              <a:rPr lang="en-US" sz="2000" dirty="0">
                <a:latin typeface="Times New Roman" panose="02020603050405020304" pitchFamily="18" charset="0"/>
                <a:cs typeface="Times New Roman" panose="02020603050405020304" pitchFamily="18" charset="0"/>
              </a:rPr>
              <a:t>The boundary between the category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and non-</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is something decided by people. </a:t>
            </a:r>
            <a:r>
              <a:rPr lang="en-US" dirty="0">
                <a:latin typeface="Times New Roman" panose="02020603050405020304" pitchFamily="18" charset="0"/>
                <a:cs typeface="Times New Roman" panose="02020603050405020304" pitchFamily="18" charset="0"/>
              </a:rPr>
              <a:t>(reversed)</a:t>
            </a:r>
          </a:p>
          <a:p>
            <a:pPr marL="336550" indent="-336550">
              <a:buAutoNum type="arabicPeriod"/>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 can never change into a non-</a:t>
            </a:r>
            <a:r>
              <a:rPr lang="en-US" sz="2000" dirty="0" err="1">
                <a:latin typeface="Times New Roman" panose="02020603050405020304" pitchFamily="18" charset="0"/>
                <a:cs typeface="Times New Roman" panose="02020603050405020304" pitchFamily="18" charset="0"/>
              </a:rPr>
              <a:t>Vawn</a:t>
            </a:r>
            <a:r>
              <a:rPr lang="en-US" sz="2000" dirty="0">
                <a:latin typeface="Times New Roman" panose="02020603050405020304" pitchFamily="18" charset="0"/>
                <a:cs typeface="Times New Roman" panose="02020603050405020304" pitchFamily="18" charset="0"/>
              </a:rPr>
              <a:t>.</a:t>
            </a:r>
          </a:p>
          <a:p>
            <a:r>
              <a:rPr lang="en-US" sz="2000" dirty="0">
                <a:solidFill>
                  <a:schemeClr val="accent1">
                    <a:lumMod val="75000"/>
                  </a:schemeClr>
                </a:solidFill>
                <a:latin typeface="Times New Roman" panose="02020603050405020304" pitchFamily="18" charset="0"/>
                <a:cs typeface="Times New Roman" panose="02020603050405020304" pitchFamily="18" charset="0"/>
              </a:rPr>
              <a:t>Switched-at-birth</a:t>
            </a:r>
          </a:p>
        </p:txBody>
      </p:sp>
      <p:sp>
        <p:nvSpPr>
          <p:cNvPr id="39" name="Title 3">
            <a:extLst>
              <a:ext uri="{FF2B5EF4-FFF2-40B4-BE49-F238E27FC236}">
                <a16:creationId xmlns:a16="http://schemas.microsoft.com/office/drawing/2014/main" id="{709FA5D8-59B2-4DED-A2ED-F39348B0D207}"/>
              </a:ext>
            </a:extLst>
          </p:cNvPr>
          <p:cNvSpPr txBox="1">
            <a:spLocks/>
          </p:cNvSpPr>
          <p:nvPr/>
        </p:nvSpPr>
        <p:spPr>
          <a:xfrm>
            <a:off x="6879021" y="235379"/>
            <a:ext cx="2489365"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Specific</a:t>
            </a:r>
          </a:p>
        </p:txBody>
      </p:sp>
      <p:sp>
        <p:nvSpPr>
          <p:cNvPr id="40" name="TextBox 39">
            <a:extLst>
              <a:ext uri="{FF2B5EF4-FFF2-40B4-BE49-F238E27FC236}">
                <a16:creationId xmlns:a16="http://schemas.microsoft.com/office/drawing/2014/main" id="{24927E28-5A9D-4E55-AD59-D25DFB3FF2A6}"/>
              </a:ext>
            </a:extLst>
          </p:cNvPr>
          <p:cNvSpPr txBox="1"/>
          <p:nvPr/>
        </p:nvSpPr>
        <p:spPr>
          <a:xfrm>
            <a:off x="8694821" y="306486"/>
            <a:ext cx="2052550"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“This </a:t>
            </a:r>
            <a:r>
              <a:rPr lang="en-US" sz="2400" dirty="0" err="1">
                <a:latin typeface="Cambria" panose="02040503050406030204" pitchFamily="18" charset="0"/>
                <a:ea typeface="Cambria" panose="02040503050406030204" pitchFamily="18" charset="0"/>
              </a:rPr>
              <a:t>Vawn</a:t>
            </a:r>
            <a:r>
              <a:rPr lang="en-US" sz="2400" dirty="0">
                <a:latin typeface="Cambria" panose="02040503050406030204" pitchFamily="18" charset="0"/>
                <a:ea typeface="Cambria" panose="02040503050406030204" pitchFamily="18" charset="0"/>
              </a:rPr>
              <a:t>…”</a:t>
            </a:r>
          </a:p>
        </p:txBody>
      </p:sp>
      <p:sp>
        <p:nvSpPr>
          <p:cNvPr id="15" name="Rectangle 14">
            <a:extLst>
              <a:ext uri="{FF2B5EF4-FFF2-40B4-BE49-F238E27FC236}">
                <a16:creationId xmlns:a16="http://schemas.microsoft.com/office/drawing/2014/main" id="{1E91C46E-A8B2-4299-B5D5-FF554B1DE147}"/>
              </a:ext>
            </a:extLst>
          </p:cNvPr>
          <p:cNvSpPr/>
          <p:nvPr/>
        </p:nvSpPr>
        <p:spPr>
          <a:xfrm>
            <a:off x="82434" y="6457890"/>
            <a:ext cx="1932999" cy="400110"/>
          </a:xfrm>
          <a:prstGeom prst="rect">
            <a:avLst/>
          </a:prstGeom>
        </p:spPr>
        <p:txBody>
          <a:bodyPr wrap="square">
            <a:spAutoFit/>
          </a:bodyPr>
          <a:lstStyle/>
          <a:p>
            <a:r>
              <a:rPr lang="en-US" sz="2000" dirty="0">
                <a:solidFill>
                  <a:schemeClr val="accent1">
                    <a:lumMod val="75000"/>
                  </a:schemeClr>
                </a:solidFill>
                <a:latin typeface="Times New Roman" panose="02020603050405020304" pitchFamily="18" charset="0"/>
                <a:cs typeface="Times New Roman" panose="02020603050405020304" pitchFamily="18" charset="0"/>
              </a:rPr>
              <a:t>Child measures</a:t>
            </a:r>
          </a:p>
        </p:txBody>
      </p:sp>
      <p:cxnSp>
        <p:nvCxnSpPr>
          <p:cNvPr id="16" name="Straight Arrow Connector 15">
            <a:extLst>
              <a:ext uri="{FF2B5EF4-FFF2-40B4-BE49-F238E27FC236}">
                <a16:creationId xmlns:a16="http://schemas.microsoft.com/office/drawing/2014/main" id="{992CB4E1-6A74-4DC7-9D8E-6C271EFA30D9}"/>
              </a:ext>
            </a:extLst>
          </p:cNvPr>
          <p:cNvCxnSpPr>
            <a:cxnSpLocks/>
          </p:cNvCxnSpPr>
          <p:nvPr/>
        </p:nvCxnSpPr>
        <p:spPr>
          <a:xfrm flipH="1">
            <a:off x="1260862" y="563550"/>
            <a:ext cx="1046510" cy="38576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C9461C-D301-4C7D-882C-864829716DAA}"/>
              </a:ext>
            </a:extLst>
          </p:cNvPr>
          <p:cNvCxnSpPr>
            <a:cxnSpLocks/>
          </p:cNvCxnSpPr>
          <p:nvPr/>
        </p:nvCxnSpPr>
        <p:spPr>
          <a:xfrm>
            <a:off x="4535957" y="939829"/>
            <a:ext cx="1779433" cy="703456"/>
          </a:xfrm>
          <a:prstGeom prst="straightConnector1">
            <a:avLst/>
          </a:prstGeom>
          <a:ln w="31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94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pic>
        <p:nvPicPr>
          <p:cNvPr id="3" name="Picture 2">
            <a:extLst>
              <a:ext uri="{FF2B5EF4-FFF2-40B4-BE49-F238E27FC236}">
                <a16:creationId xmlns:a16="http://schemas.microsoft.com/office/drawing/2014/main" id="{BDB132D7-48F7-43CD-8B41-295806055A6D}"/>
              </a:ext>
            </a:extLst>
          </p:cNvPr>
          <p:cNvPicPr>
            <a:picLocks noChangeAspect="1"/>
          </p:cNvPicPr>
          <p:nvPr/>
        </p:nvPicPr>
        <p:blipFill>
          <a:blip r:embed="rId3"/>
          <a:stretch>
            <a:fillRect/>
          </a:stretch>
        </p:blipFill>
        <p:spPr>
          <a:xfrm>
            <a:off x="1375734" y="1224607"/>
            <a:ext cx="9147887" cy="5403396"/>
          </a:xfrm>
          <a:prstGeom prst="rect">
            <a:avLst/>
          </a:prstGeom>
        </p:spPr>
      </p:pic>
      <p:sp>
        <p:nvSpPr>
          <p:cNvPr id="4" name="Title 3">
            <a:extLst>
              <a:ext uri="{FF2B5EF4-FFF2-40B4-BE49-F238E27FC236}">
                <a16:creationId xmlns:a16="http://schemas.microsoft.com/office/drawing/2014/main" id="{1DA21902-6675-4232-B105-1F76F64B7FAB}"/>
              </a:ext>
            </a:extLst>
          </p:cNvPr>
          <p:cNvSpPr txBox="1">
            <a:spLocks/>
          </p:cNvSpPr>
          <p:nvPr/>
        </p:nvSpPr>
        <p:spPr>
          <a:xfrm>
            <a:off x="6484392" y="1929250"/>
            <a:ext cx="477882" cy="70096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solidFill>
                  <a:srgbClr val="FF0000"/>
                </a:solidFill>
                <a:latin typeface="Gill Sans MT" panose="020B0502020104020203" pitchFamily="34" charset="0"/>
              </a:rPr>
              <a:t>*</a:t>
            </a:r>
          </a:p>
        </p:txBody>
      </p:sp>
      <p:sp>
        <p:nvSpPr>
          <p:cNvPr id="2" name="Rectangle 1">
            <a:extLst>
              <a:ext uri="{FF2B5EF4-FFF2-40B4-BE49-F238E27FC236}">
                <a16:creationId xmlns:a16="http://schemas.microsoft.com/office/drawing/2014/main" id="{F6ED8B02-E1F7-4B69-A8D0-3D45E80B3961}"/>
              </a:ext>
            </a:extLst>
          </p:cNvPr>
          <p:cNvSpPr/>
          <p:nvPr/>
        </p:nvSpPr>
        <p:spPr>
          <a:xfrm>
            <a:off x="137159" y="6402178"/>
            <a:ext cx="2310063" cy="400110"/>
          </a:xfrm>
          <a:prstGeom prst="rect">
            <a:avLst/>
          </a:prstGeom>
        </p:spPr>
        <p:txBody>
          <a:bodyPr wrap="square">
            <a:spAutoFit/>
          </a:bodyPr>
          <a:lstStyle/>
          <a:p>
            <a:r>
              <a:rPr lang="en-US" sz="2000" dirty="0">
                <a:solidFill>
                  <a:srgbClr val="000000"/>
                </a:solidFill>
                <a:latin typeface="Gill Sans MT" panose="020B0502020104020203" pitchFamily="34" charset="0"/>
              </a:rPr>
              <a:t>e</a:t>
            </a:r>
            <a:r>
              <a:rPr lang="en-US" dirty="0">
                <a:solidFill>
                  <a:srgbClr val="000000"/>
                </a:solidFill>
                <a:latin typeface="Gill Sans MT" panose="020B0502020104020203" pitchFamily="34" charset="0"/>
              </a:rPr>
              <a:t>rror bars = 95% CIs</a:t>
            </a:r>
            <a:endParaRPr lang="en-US" dirty="0">
              <a:latin typeface="Gill Sans MT" panose="020B0502020104020203" pitchFamily="34" charset="0"/>
            </a:endParaRPr>
          </a:p>
        </p:txBody>
      </p:sp>
      <p:sp>
        <p:nvSpPr>
          <p:cNvPr id="6" name="Rectangle 5">
            <a:extLst>
              <a:ext uri="{FF2B5EF4-FFF2-40B4-BE49-F238E27FC236}">
                <a16:creationId xmlns:a16="http://schemas.microsoft.com/office/drawing/2014/main" id="{C5A51FC0-89BC-427D-B5FF-B47959CB550F}"/>
              </a:ext>
            </a:extLst>
          </p:cNvPr>
          <p:cNvSpPr/>
          <p:nvPr/>
        </p:nvSpPr>
        <p:spPr>
          <a:xfrm>
            <a:off x="220702" y="229997"/>
            <a:ext cx="11971298" cy="954107"/>
          </a:xfrm>
          <a:prstGeom prst="rect">
            <a:avLst/>
          </a:prstGeom>
        </p:spPr>
        <p:txBody>
          <a:bodyPr wrap="square">
            <a:spAutoFit/>
          </a:bodyPr>
          <a:lstStyle/>
          <a:p>
            <a:r>
              <a:rPr lang="en-US" sz="2800" dirty="0">
                <a:solidFill>
                  <a:srgbClr val="000000"/>
                </a:solidFill>
                <a:latin typeface="Gill Sans MT" panose="020B0502020104020203" pitchFamily="34" charset="0"/>
              </a:rPr>
              <a:t>Generics tell you the category is a </a:t>
            </a:r>
            <a:r>
              <a:rPr lang="en-US" sz="2800" b="1" dirty="0">
                <a:solidFill>
                  <a:srgbClr val="000000"/>
                </a:solidFill>
                <a:latin typeface="Gill Sans MT" panose="020B0502020104020203" pitchFamily="34" charset="0"/>
              </a:rPr>
              <a:t>kind</a:t>
            </a:r>
            <a:r>
              <a:rPr lang="en-US" sz="2800" dirty="0">
                <a:solidFill>
                  <a:srgbClr val="000000"/>
                </a:solidFill>
                <a:latin typeface="Gill Sans MT" panose="020B0502020104020203" pitchFamily="34" charset="0"/>
              </a:rPr>
              <a:t>, </a:t>
            </a:r>
            <a:br>
              <a:rPr lang="en-US" sz="2800" dirty="0">
                <a:solidFill>
                  <a:srgbClr val="000000"/>
                </a:solidFill>
                <a:latin typeface="Gill Sans MT" panose="020B0502020104020203" pitchFamily="34" charset="0"/>
              </a:rPr>
            </a:br>
            <a:r>
              <a:rPr lang="en-US" sz="2800" dirty="0">
                <a:solidFill>
                  <a:srgbClr val="000000"/>
                </a:solidFill>
                <a:latin typeface="Gill Sans MT" panose="020B0502020104020203" pitchFamily="34" charset="0"/>
              </a:rPr>
              <a:t>not necessarily that the kind has an essentialist structure.</a:t>
            </a:r>
            <a:endParaRPr lang="en-US" sz="2400" dirty="0">
              <a:latin typeface="Gill Sans MT" panose="020B0502020104020203" pitchFamily="34" charset="0"/>
            </a:endParaRPr>
          </a:p>
        </p:txBody>
      </p:sp>
      <p:sp>
        <p:nvSpPr>
          <p:cNvPr id="8" name="Rectangle 7">
            <a:extLst>
              <a:ext uri="{FF2B5EF4-FFF2-40B4-BE49-F238E27FC236}">
                <a16:creationId xmlns:a16="http://schemas.microsoft.com/office/drawing/2014/main" id="{DB76C2CC-4F9D-48E8-ACDF-746A660B2A1B}"/>
              </a:ext>
            </a:extLst>
          </p:cNvPr>
          <p:cNvSpPr/>
          <p:nvPr/>
        </p:nvSpPr>
        <p:spPr>
          <a:xfrm>
            <a:off x="8679536" y="4234471"/>
            <a:ext cx="1880056" cy="707886"/>
          </a:xfrm>
          <a:prstGeom prst="rect">
            <a:avLst/>
          </a:prstGeom>
        </p:spPr>
        <p:txBody>
          <a:bodyPr wrap="square">
            <a:spAutoFit/>
          </a:bodyPr>
          <a:lstStyle/>
          <a:p>
            <a:r>
              <a:rPr lang="en-US" sz="2000" dirty="0">
                <a:solidFill>
                  <a:srgbClr val="000000"/>
                </a:solidFill>
                <a:latin typeface="Gill Sans MT" panose="020B0502020104020203" pitchFamily="34" charset="0"/>
              </a:rPr>
              <a:t>n = ~50 adults per condition</a:t>
            </a:r>
            <a:endParaRPr lang="en-US" dirty="0">
              <a:latin typeface="Gill Sans MT" panose="020B0502020104020203" pitchFamily="34" charset="0"/>
            </a:endParaRPr>
          </a:p>
        </p:txBody>
      </p:sp>
    </p:spTree>
    <p:extLst>
      <p:ext uri="{BB962C8B-B14F-4D97-AF65-F5344CB8AC3E}">
        <p14:creationId xmlns:p14="http://schemas.microsoft.com/office/powerpoint/2010/main" val="234659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4827248" y="1077796"/>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220124" y="1036261"/>
            <a:ext cx="3628223" cy="523220"/>
          </a:xfrm>
          <a:prstGeom prst="rect">
            <a:avLst/>
          </a:prstGeom>
          <a:noFill/>
        </p:spPr>
        <p:txBody>
          <a:bodyPr wrap="square" rtlCol="0">
            <a:spAutoFit/>
          </a:bodyPr>
          <a:lstStyle/>
          <a:p>
            <a:r>
              <a:rPr lang="en-US" sz="2800" i="1" dirty="0">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3551053" y="1512382"/>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a:off x="4195641" y="1029756"/>
            <a:ext cx="0" cy="44495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220124" y="2703506"/>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2547647" y="-264970"/>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6589051" y="409495"/>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cxnSp>
        <p:nvCxnSpPr>
          <p:cNvPr id="35" name="Straight Arrow Connector 34">
            <a:extLst>
              <a:ext uri="{FF2B5EF4-FFF2-40B4-BE49-F238E27FC236}">
                <a16:creationId xmlns:a16="http://schemas.microsoft.com/office/drawing/2014/main" id="{0841C291-C44D-423F-8A96-1F23857F6BB9}"/>
              </a:ext>
            </a:extLst>
          </p:cNvPr>
          <p:cNvCxnSpPr>
            <a:cxnSpLocks/>
          </p:cNvCxnSpPr>
          <p:nvPr/>
        </p:nvCxnSpPr>
        <p:spPr>
          <a:xfrm>
            <a:off x="5759617" y="2751223"/>
            <a:ext cx="2280965" cy="9617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H="1">
            <a:off x="3408220" y="2790135"/>
            <a:ext cx="2357304" cy="89517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04AA970-53AD-48EA-9683-869C401C53A0}"/>
              </a:ext>
            </a:extLst>
          </p:cNvPr>
          <p:cNvSpPr txBox="1"/>
          <p:nvPr/>
        </p:nvSpPr>
        <p:spPr>
          <a:xfrm>
            <a:off x="8573507" y="1077796"/>
            <a:ext cx="3620497" cy="1200329"/>
          </a:xfrm>
          <a:prstGeom prst="rect">
            <a:avLst/>
          </a:prstGeom>
          <a:noFill/>
        </p:spPr>
        <p:txBody>
          <a:bodyPr wrap="square" rtlCol="0">
            <a:spAutoFit/>
          </a:bodyPr>
          <a:lstStyle/>
          <a:p>
            <a:r>
              <a:rPr lang="en-US" sz="2400" i="1" dirty="0">
                <a:solidFill>
                  <a:schemeClr val="bg1">
                    <a:lumMod val="85000"/>
                  </a:schemeClr>
                </a:solidFill>
                <a:latin typeface="Gill Sans MT" panose="020B0502020104020203" pitchFamily="34" charset="0"/>
                <a:ea typeface="Cambria" panose="02040503050406030204" pitchFamily="18" charset="0"/>
              </a:rPr>
              <a:t>property </a:t>
            </a:r>
            <a:r>
              <a:rPr lang="en-US" sz="2400" dirty="0">
                <a:solidFill>
                  <a:schemeClr val="bg1">
                    <a:lumMod val="85000"/>
                  </a:schemeClr>
                </a:solidFill>
                <a:latin typeface="Gill Sans MT" panose="020B0502020104020203" pitchFamily="34" charset="0"/>
                <a:ea typeface="Cambria" panose="02040503050406030204" pitchFamily="18" charset="0"/>
              </a:rPr>
              <a:t>is non-accidentally related to category’s causal structure </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216849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3271876" y="891900"/>
            <a:ext cx="3628223" cy="523220"/>
          </a:xfrm>
          <a:prstGeom prst="rect">
            <a:avLst/>
          </a:prstGeom>
          <a:noFill/>
        </p:spPr>
        <p:txBody>
          <a:bodyPr wrap="square" rtlCol="0">
            <a:spAutoFit/>
          </a:bodyPr>
          <a:lstStyle/>
          <a:p>
            <a:r>
              <a:rPr lang="en-US" sz="2800" i="1" dirty="0">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220124" y="2703506"/>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cxnSp>
        <p:nvCxnSpPr>
          <p:cNvPr id="35" name="Straight Arrow Connector 34">
            <a:extLst>
              <a:ext uri="{FF2B5EF4-FFF2-40B4-BE49-F238E27FC236}">
                <a16:creationId xmlns:a16="http://schemas.microsoft.com/office/drawing/2014/main" id="{0841C291-C44D-423F-8A96-1F23857F6BB9}"/>
              </a:ext>
            </a:extLst>
          </p:cNvPr>
          <p:cNvCxnSpPr>
            <a:cxnSpLocks/>
          </p:cNvCxnSpPr>
          <p:nvPr/>
        </p:nvCxnSpPr>
        <p:spPr>
          <a:xfrm>
            <a:off x="5759617" y="2751223"/>
            <a:ext cx="2280965" cy="9617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H="1">
            <a:off x="3408220" y="2790135"/>
            <a:ext cx="2357304" cy="89517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solidFill>
                  <a:schemeClr val="bg1">
                    <a:lumMod val="85000"/>
                  </a:schemeClr>
                </a:solidFill>
                <a:latin typeface="Gill Sans MT" panose="020B0502020104020203" pitchFamily="34" charset="0"/>
                <a:ea typeface="Cambria" panose="02040503050406030204" pitchFamily="18" charset="0"/>
              </a:rPr>
              <a:t>property </a:t>
            </a:r>
            <a:r>
              <a:rPr lang="en-US" sz="2400" dirty="0">
                <a:solidFill>
                  <a:schemeClr val="bg1">
                    <a:lumMod val="85000"/>
                  </a:schemeClr>
                </a:solidFill>
                <a:latin typeface="Gill Sans MT" panose="020B0502020104020203" pitchFamily="34" charset="0"/>
                <a:ea typeface="Cambria" panose="02040503050406030204" pitchFamily="18" charset="0"/>
              </a:rPr>
              <a:t>is non-accidentally related to category’s causal structure </a:t>
            </a:r>
            <a:endParaRPr lang="en-US" sz="2400" i="1" dirty="0">
              <a:solidFill>
                <a:schemeClr val="bg1">
                  <a:lumMod val="85000"/>
                </a:schemeClr>
              </a:solidFill>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2539791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7FA9E0A1-0AC2-4037-AF90-ECAE3B498EF4}"/>
              </a:ext>
            </a:extLst>
          </p:cNvPr>
          <p:cNvSpPr txBox="1"/>
          <p:nvPr/>
        </p:nvSpPr>
        <p:spPr>
          <a:xfrm>
            <a:off x="7872716" y="81708"/>
            <a:ext cx="4569466" cy="1569660"/>
          </a:xfrm>
          <a:prstGeom prst="rect">
            <a:avLst/>
          </a:prstGeom>
          <a:noFill/>
        </p:spPr>
        <p:txBody>
          <a:bodyPr wrap="square" rtlCol="0">
            <a:spAutoFit/>
          </a:bodyPr>
          <a:lstStyle/>
          <a:p>
            <a:r>
              <a:rPr lang="en-US" sz="2400" i="1" dirty="0">
                <a:latin typeface="Gill Sans MT" panose="020B0502020104020203" pitchFamily="34" charset="0"/>
              </a:rPr>
              <a:t>category</a:t>
            </a:r>
            <a:r>
              <a:rPr lang="en-US" sz="2400" dirty="0">
                <a:latin typeface="Gill Sans MT" panose="020B0502020104020203" pitchFamily="34" charset="0"/>
              </a:rPr>
              <a:t> is a </a:t>
            </a:r>
            <a:r>
              <a:rPr lang="en-US" sz="2400" b="1" dirty="0">
                <a:latin typeface="Gill Sans MT" panose="020B0502020104020203" pitchFamily="34" charset="0"/>
              </a:rPr>
              <a:t>kind:</a:t>
            </a:r>
          </a:p>
          <a:p>
            <a:r>
              <a:rPr lang="en-US" sz="2400" dirty="0">
                <a:latin typeface="Gill Sans MT" panose="020B0502020104020203" pitchFamily="34" charset="0"/>
              </a:rPr>
              <a:t>rich causal structure, </a:t>
            </a:r>
            <a:br>
              <a:rPr lang="en-US" sz="2400" dirty="0">
                <a:latin typeface="Gill Sans MT" panose="020B0502020104020203" pitchFamily="34" charset="0"/>
              </a:rPr>
            </a:br>
            <a:r>
              <a:rPr lang="en-US" sz="2400" dirty="0">
                <a:latin typeface="Gill Sans MT" panose="020B0502020104020203" pitchFamily="34" charset="0"/>
              </a:rPr>
              <a:t>high inductive potential, </a:t>
            </a:r>
            <a:br>
              <a:rPr lang="en-US" sz="2400" dirty="0">
                <a:latin typeface="Gill Sans MT" panose="020B0502020104020203" pitchFamily="34" charset="0"/>
              </a:rPr>
            </a:br>
            <a:r>
              <a:rPr lang="en-US" sz="2400" dirty="0">
                <a:latin typeface="Gill Sans MT" panose="020B0502020104020203" pitchFamily="34" charset="0"/>
              </a:rPr>
              <a:t>shared non-accidental properties</a:t>
            </a:r>
          </a:p>
        </p:txBody>
      </p:sp>
      <p:sp>
        <p:nvSpPr>
          <p:cNvPr id="9" name="TextBox 8">
            <a:extLst>
              <a:ext uri="{FF2B5EF4-FFF2-40B4-BE49-F238E27FC236}">
                <a16:creationId xmlns:a16="http://schemas.microsoft.com/office/drawing/2014/main" id="{D5004566-2267-4814-AC3B-5A34B00E60B0}"/>
              </a:ext>
            </a:extLst>
          </p:cNvPr>
          <p:cNvSpPr txBox="1"/>
          <p:nvPr/>
        </p:nvSpPr>
        <p:spPr>
          <a:xfrm>
            <a:off x="1355996" y="4656094"/>
            <a:ext cx="3936570" cy="1569660"/>
          </a:xfrm>
          <a:prstGeom prst="rect">
            <a:avLst/>
          </a:prstGeom>
          <a:noFill/>
        </p:spPr>
        <p:txBody>
          <a:bodyPr wrap="square" rtlCol="0">
            <a:spAutoFit/>
          </a:bodyPr>
          <a:lstStyle/>
          <a:p>
            <a:r>
              <a:rPr lang="en-US" sz="2400" dirty="0">
                <a:latin typeface="Gill Sans MT" panose="020B0502020104020203" pitchFamily="34" charset="0"/>
              </a:rPr>
              <a:t>category is a </a:t>
            </a:r>
            <a:r>
              <a:rPr lang="en-US" sz="2400" b="1" dirty="0">
                <a:latin typeface="Gill Sans MT" panose="020B0502020104020203" pitchFamily="34" charset="0"/>
              </a:rPr>
              <a:t>natural kind and possesses an </a:t>
            </a:r>
            <a:br>
              <a:rPr lang="en-US" sz="2400" b="1" dirty="0">
                <a:latin typeface="Gill Sans MT" panose="020B0502020104020203" pitchFamily="34" charset="0"/>
              </a:rPr>
            </a:br>
            <a:r>
              <a:rPr lang="en-US" sz="2400" b="1" dirty="0">
                <a:latin typeface="Gill Sans MT" panose="020B0502020104020203" pitchFamily="34" charset="0"/>
              </a:rPr>
              <a:t>internal essence </a:t>
            </a:r>
            <a:r>
              <a:rPr lang="en-US" sz="2400" dirty="0">
                <a:latin typeface="Gill Sans MT" panose="020B0502020104020203" pitchFamily="34" charset="0"/>
              </a:rPr>
              <a:t>that </a:t>
            </a:r>
            <a:br>
              <a:rPr lang="en-US" sz="2400" dirty="0">
                <a:latin typeface="Gill Sans MT" panose="020B0502020104020203" pitchFamily="34" charset="0"/>
              </a:rPr>
            </a:br>
            <a:r>
              <a:rPr lang="en-US" sz="2400" dirty="0">
                <a:latin typeface="Gill Sans MT" panose="020B0502020104020203" pitchFamily="34" charset="0"/>
              </a:rPr>
              <a:t>causally produces properties</a:t>
            </a:r>
          </a:p>
        </p:txBody>
      </p:sp>
      <p:sp>
        <p:nvSpPr>
          <p:cNvPr id="33" name="Content Placeholder 2">
            <a:extLst>
              <a:ext uri="{FF2B5EF4-FFF2-40B4-BE49-F238E27FC236}">
                <a16:creationId xmlns:a16="http://schemas.microsoft.com/office/drawing/2014/main" id="{EB76745D-A4DB-4E6A-BAF3-48EFC885E8A3}"/>
              </a:ext>
            </a:extLst>
          </p:cNvPr>
          <p:cNvSpPr txBox="1">
            <a:spLocks/>
          </p:cNvSpPr>
          <p:nvPr/>
        </p:nvSpPr>
        <p:spPr>
          <a:xfrm>
            <a:off x="5486400" y="6456648"/>
            <a:ext cx="6568441" cy="39639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gn="r">
              <a:buNone/>
            </a:pPr>
            <a:r>
              <a:rPr lang="en-US" sz="1800" dirty="0">
                <a:latin typeface="Gill Sans MT" panose="020B0502020104020203" pitchFamily="34" charset="0"/>
              </a:rPr>
              <a:t>Noyes &amp; Keil, 2019</a:t>
            </a:r>
          </a:p>
        </p:txBody>
      </p:sp>
      <p:sp>
        <p:nvSpPr>
          <p:cNvPr id="17" name="Title 3">
            <a:extLst>
              <a:ext uri="{FF2B5EF4-FFF2-40B4-BE49-F238E27FC236}">
                <a16:creationId xmlns:a16="http://schemas.microsoft.com/office/drawing/2014/main" id="{618657C7-C771-496C-8874-35AFE6DA9338}"/>
              </a:ext>
            </a:extLst>
          </p:cNvPr>
          <p:cNvSpPr>
            <a:spLocks noGrp="1"/>
          </p:cNvSpPr>
          <p:nvPr>
            <p:ph type="title"/>
          </p:nvPr>
        </p:nvSpPr>
        <p:spPr>
          <a:xfrm>
            <a:off x="7354885" y="3841294"/>
            <a:ext cx="4519867" cy="809375"/>
          </a:xfrm>
        </p:spPr>
        <p:txBody>
          <a:bodyPr>
            <a:normAutofit/>
          </a:bodyPr>
          <a:lstStyle/>
          <a:p>
            <a:r>
              <a:rPr lang="en-US" sz="4400" dirty="0"/>
              <a:t>Structural context</a:t>
            </a:r>
          </a:p>
        </p:txBody>
      </p:sp>
      <p:sp>
        <p:nvSpPr>
          <p:cNvPr id="18" name="Title 3">
            <a:extLst>
              <a:ext uri="{FF2B5EF4-FFF2-40B4-BE49-F238E27FC236}">
                <a16:creationId xmlns:a16="http://schemas.microsoft.com/office/drawing/2014/main" id="{C3D72194-75F3-4435-9400-D6D9760E534F}"/>
              </a:ext>
            </a:extLst>
          </p:cNvPr>
          <p:cNvSpPr txBox="1">
            <a:spLocks/>
          </p:cNvSpPr>
          <p:nvPr/>
        </p:nvSpPr>
        <p:spPr>
          <a:xfrm>
            <a:off x="1355996" y="3831961"/>
            <a:ext cx="323935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Essentialism</a:t>
            </a:r>
          </a:p>
        </p:txBody>
      </p:sp>
      <p:sp>
        <p:nvSpPr>
          <p:cNvPr id="19" name="TextBox 18">
            <a:extLst>
              <a:ext uri="{FF2B5EF4-FFF2-40B4-BE49-F238E27FC236}">
                <a16:creationId xmlns:a16="http://schemas.microsoft.com/office/drawing/2014/main" id="{C2E5A03F-92FA-47A4-A969-4F36B3BB719D}"/>
              </a:ext>
            </a:extLst>
          </p:cNvPr>
          <p:cNvSpPr txBox="1"/>
          <p:nvPr/>
        </p:nvSpPr>
        <p:spPr>
          <a:xfrm>
            <a:off x="3271876" y="813339"/>
            <a:ext cx="3628223" cy="523220"/>
          </a:xfrm>
          <a:prstGeom prst="rect">
            <a:avLst/>
          </a:prstGeom>
          <a:noFill/>
        </p:spPr>
        <p:txBody>
          <a:bodyPr wrap="square" rtlCol="0">
            <a:spAutoFit/>
          </a:bodyPr>
          <a:lstStyle/>
          <a:p>
            <a:r>
              <a:rPr lang="en-US" sz="2800" i="1" dirty="0">
                <a:solidFill>
                  <a:schemeClr val="bg1">
                    <a:lumMod val="85000"/>
                  </a:schemeClr>
                </a:solidFill>
                <a:latin typeface="Gill Sans MT" panose="020B0502020104020203" pitchFamily="34" charset="0"/>
              </a:rPr>
              <a:t>What do generics tell us?</a:t>
            </a:r>
          </a:p>
        </p:txBody>
      </p:sp>
      <p:sp>
        <p:nvSpPr>
          <p:cNvPr id="22" name="Rectangle: Rounded Corners 21">
            <a:extLst>
              <a:ext uri="{FF2B5EF4-FFF2-40B4-BE49-F238E27FC236}">
                <a16:creationId xmlns:a16="http://schemas.microsoft.com/office/drawing/2014/main" id="{237CED84-100B-470E-B52A-0949CCC929DC}"/>
              </a:ext>
            </a:extLst>
          </p:cNvPr>
          <p:cNvSpPr/>
          <p:nvPr/>
        </p:nvSpPr>
        <p:spPr>
          <a:xfrm flipH="1">
            <a:off x="578973" y="4784574"/>
            <a:ext cx="599645" cy="624533"/>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3" name="Rectangle: Rounded Corners 22">
            <a:extLst>
              <a:ext uri="{FF2B5EF4-FFF2-40B4-BE49-F238E27FC236}">
                <a16:creationId xmlns:a16="http://schemas.microsoft.com/office/drawing/2014/main" id="{DCBA1390-F18E-4608-9346-9123F485D760}"/>
              </a:ext>
            </a:extLst>
          </p:cNvPr>
          <p:cNvSpPr/>
          <p:nvPr/>
        </p:nvSpPr>
        <p:spPr>
          <a:xfrm flipH="1">
            <a:off x="578973" y="4073412"/>
            <a:ext cx="614380" cy="624533"/>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4" name="Rectangle 23">
            <a:extLst>
              <a:ext uri="{FF2B5EF4-FFF2-40B4-BE49-F238E27FC236}">
                <a16:creationId xmlns:a16="http://schemas.microsoft.com/office/drawing/2014/main" id="{86D2BC58-1135-4365-941A-90622B083126}"/>
              </a:ext>
            </a:extLst>
          </p:cNvPr>
          <p:cNvSpPr/>
          <p:nvPr/>
        </p:nvSpPr>
        <p:spPr>
          <a:xfrm>
            <a:off x="6468042" y="4868339"/>
            <a:ext cx="648898" cy="635995"/>
          </a:xfrm>
          <a:prstGeom prst="rect">
            <a:avLst/>
          </a:prstGeom>
          <a:solidFill>
            <a:srgbClr val="FFF9F3"/>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5" name="Rectangle 24">
            <a:extLst>
              <a:ext uri="{FF2B5EF4-FFF2-40B4-BE49-F238E27FC236}">
                <a16:creationId xmlns:a16="http://schemas.microsoft.com/office/drawing/2014/main" id="{2188B0ED-33E4-4ED1-B3E8-4F9F564391DD}"/>
              </a:ext>
            </a:extLst>
          </p:cNvPr>
          <p:cNvSpPr/>
          <p:nvPr/>
        </p:nvSpPr>
        <p:spPr>
          <a:xfrm>
            <a:off x="6463082" y="4040155"/>
            <a:ext cx="648899" cy="639141"/>
          </a:xfrm>
          <a:prstGeom prst="rect">
            <a:avLst/>
          </a:prstGeom>
          <a:solidFill>
            <a:srgbClr val="F9FBF7"/>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MT" panose="020B0502020104020203" pitchFamily="34" charset="0"/>
            </a:endParaRPr>
          </a:p>
        </p:txBody>
      </p:sp>
      <p:sp>
        <p:nvSpPr>
          <p:cNvPr id="26" name="Rectangle: Rounded Corners 25">
            <a:extLst>
              <a:ext uri="{FF2B5EF4-FFF2-40B4-BE49-F238E27FC236}">
                <a16:creationId xmlns:a16="http://schemas.microsoft.com/office/drawing/2014/main" id="{86C606A3-B9DD-4111-BB2F-40C367377888}"/>
              </a:ext>
            </a:extLst>
          </p:cNvPr>
          <p:cNvSpPr/>
          <p:nvPr/>
        </p:nvSpPr>
        <p:spPr>
          <a:xfrm flipH="1">
            <a:off x="6594011" y="4980026"/>
            <a:ext cx="415257" cy="432492"/>
          </a:xfrm>
          <a:prstGeom prst="roundRect">
            <a:avLst/>
          </a:prstGeom>
          <a:solidFill>
            <a:srgbClr val="FFEEDD"/>
          </a:solidFill>
          <a:ln>
            <a:solidFill>
              <a:srgbClr val="C09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27" name="Rectangle: Rounded Corners 26">
            <a:extLst>
              <a:ext uri="{FF2B5EF4-FFF2-40B4-BE49-F238E27FC236}">
                <a16:creationId xmlns:a16="http://schemas.microsoft.com/office/drawing/2014/main" id="{4204ED7E-58C8-41BE-8EB6-F7D9DDC92C52}"/>
              </a:ext>
            </a:extLst>
          </p:cNvPr>
          <p:cNvSpPr/>
          <p:nvPr/>
        </p:nvSpPr>
        <p:spPr>
          <a:xfrm flipH="1">
            <a:off x="6589051" y="4149178"/>
            <a:ext cx="416472" cy="423355"/>
          </a:xfrm>
          <a:prstGeom prst="roundRect">
            <a:avLst/>
          </a:prstGeom>
          <a:solidFill>
            <a:schemeClr val="accent2">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MT" panose="020B0502020104020203" pitchFamily="34" charset="0"/>
            </a:endParaRPr>
          </a:p>
        </p:txBody>
      </p:sp>
      <p:sp>
        <p:nvSpPr>
          <p:cNvPr id="34" name="TextBox 33">
            <a:extLst>
              <a:ext uri="{FF2B5EF4-FFF2-40B4-BE49-F238E27FC236}">
                <a16:creationId xmlns:a16="http://schemas.microsoft.com/office/drawing/2014/main" id="{F3188DDA-6AFE-42D9-B058-2A93CB811DD3}"/>
              </a:ext>
            </a:extLst>
          </p:cNvPr>
          <p:cNvSpPr txBox="1"/>
          <p:nvPr/>
        </p:nvSpPr>
        <p:spPr>
          <a:xfrm>
            <a:off x="7354885" y="4697945"/>
            <a:ext cx="3936570" cy="1569660"/>
          </a:xfrm>
          <a:prstGeom prst="rect">
            <a:avLst/>
          </a:prstGeom>
          <a:noFill/>
        </p:spPr>
        <p:txBody>
          <a:bodyPr wrap="square" rtlCol="0">
            <a:spAutoFit/>
          </a:bodyPr>
          <a:lstStyle/>
          <a:p>
            <a:r>
              <a:rPr lang="en-US" sz="2400" dirty="0">
                <a:latin typeface="Gill Sans MT" panose="020B0502020104020203" pitchFamily="34" charset="0"/>
              </a:rPr>
              <a:t>category is </a:t>
            </a:r>
            <a:r>
              <a:rPr lang="en-US" sz="2400" b="1" dirty="0">
                <a:latin typeface="Gill Sans MT" panose="020B0502020104020203" pitchFamily="34" charset="0"/>
              </a:rPr>
              <a:t>situated in a stable external context</a:t>
            </a:r>
            <a:r>
              <a:rPr lang="en-US" sz="2400" dirty="0">
                <a:latin typeface="Gill Sans MT" panose="020B0502020104020203" pitchFamily="34" charset="0"/>
              </a:rPr>
              <a:t> </a:t>
            </a:r>
            <a:br>
              <a:rPr lang="en-US" sz="2400" dirty="0">
                <a:latin typeface="Gill Sans MT" panose="020B0502020104020203" pitchFamily="34" charset="0"/>
              </a:rPr>
            </a:br>
            <a:r>
              <a:rPr lang="en-US" sz="2400" b="1" dirty="0">
                <a:latin typeface="Gill Sans MT" panose="020B0502020104020203" pitchFamily="34" charset="0"/>
              </a:rPr>
              <a:t>(a structural context)</a:t>
            </a:r>
            <a:r>
              <a:rPr lang="en-US" sz="2400" dirty="0">
                <a:latin typeface="Gill Sans MT" panose="020B0502020104020203" pitchFamily="34" charset="0"/>
              </a:rPr>
              <a:t> that causally produces properties</a:t>
            </a:r>
          </a:p>
        </p:txBody>
      </p:sp>
      <p:sp>
        <p:nvSpPr>
          <p:cNvPr id="20" name="Title 3">
            <a:extLst>
              <a:ext uri="{FF2B5EF4-FFF2-40B4-BE49-F238E27FC236}">
                <a16:creationId xmlns:a16="http://schemas.microsoft.com/office/drawing/2014/main" id="{09D08BC4-6E9C-468C-94AB-ED17D5089C19}"/>
              </a:ext>
            </a:extLst>
          </p:cNvPr>
          <p:cNvSpPr txBox="1">
            <a:spLocks/>
          </p:cNvSpPr>
          <p:nvPr/>
        </p:nvSpPr>
        <p:spPr>
          <a:xfrm>
            <a:off x="6589051" y="146263"/>
            <a:ext cx="1689521" cy="818708"/>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4400" dirty="0">
                <a:latin typeface="Gill Sans MT" panose="020B0502020104020203" pitchFamily="34" charset="0"/>
              </a:rPr>
              <a:t>Kind</a:t>
            </a:r>
          </a:p>
        </p:txBody>
      </p:sp>
      <p:cxnSp>
        <p:nvCxnSpPr>
          <p:cNvPr id="28" name="Straight Arrow Connector 27">
            <a:extLst>
              <a:ext uri="{FF2B5EF4-FFF2-40B4-BE49-F238E27FC236}">
                <a16:creationId xmlns:a16="http://schemas.microsoft.com/office/drawing/2014/main" id="{4151C54A-1CD4-4E59-9B22-5A4476E20E4F}"/>
              </a:ext>
            </a:extLst>
          </p:cNvPr>
          <p:cNvCxnSpPr>
            <a:cxnSpLocks/>
          </p:cNvCxnSpPr>
          <p:nvPr/>
        </p:nvCxnSpPr>
        <p:spPr>
          <a:xfrm flipV="1">
            <a:off x="5927756" y="462805"/>
            <a:ext cx="502772" cy="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BAA598-7875-43C5-8285-84E25483C432}"/>
              </a:ext>
            </a:extLst>
          </p:cNvPr>
          <p:cNvSpPr txBox="1"/>
          <p:nvPr/>
        </p:nvSpPr>
        <p:spPr>
          <a:xfrm>
            <a:off x="204082" y="1631021"/>
            <a:ext cx="4569468" cy="523220"/>
          </a:xfrm>
          <a:prstGeom prst="rect">
            <a:avLst/>
          </a:prstGeom>
          <a:noFill/>
        </p:spPr>
        <p:txBody>
          <a:bodyPr wrap="square" rtlCol="0">
            <a:spAutoFit/>
          </a:bodyPr>
          <a:lstStyle/>
          <a:p>
            <a:r>
              <a:rPr lang="en-US" sz="2800" i="1" dirty="0">
                <a:latin typeface="Gill Sans MT" panose="020B0502020104020203" pitchFamily="34" charset="0"/>
              </a:rPr>
              <a:t>How is the category structured?</a:t>
            </a:r>
          </a:p>
        </p:txBody>
      </p:sp>
      <p:sp>
        <p:nvSpPr>
          <p:cNvPr id="30" name="Title 3">
            <a:extLst>
              <a:ext uri="{FF2B5EF4-FFF2-40B4-BE49-F238E27FC236}">
                <a16:creationId xmlns:a16="http://schemas.microsoft.com/office/drawing/2014/main" id="{2D025A61-B8A8-49C3-8A97-A99939EDD85B}"/>
              </a:ext>
            </a:extLst>
          </p:cNvPr>
          <p:cNvSpPr txBox="1">
            <a:spLocks/>
          </p:cNvSpPr>
          <p:nvPr/>
        </p:nvSpPr>
        <p:spPr>
          <a:xfrm>
            <a:off x="72240" y="-361703"/>
            <a:ext cx="3915435" cy="181059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400" dirty="0">
                <a:latin typeface="Gill Sans MT" panose="020B0502020104020203" pitchFamily="34" charset="0"/>
              </a:rPr>
              <a:t>Generic language</a:t>
            </a:r>
          </a:p>
        </p:txBody>
      </p:sp>
      <p:sp>
        <p:nvSpPr>
          <p:cNvPr id="31" name="TextBox 30">
            <a:extLst>
              <a:ext uri="{FF2B5EF4-FFF2-40B4-BE49-F238E27FC236}">
                <a16:creationId xmlns:a16="http://schemas.microsoft.com/office/drawing/2014/main" id="{F67A44AF-2615-4AF4-9305-AF433E96E3AD}"/>
              </a:ext>
            </a:extLst>
          </p:cNvPr>
          <p:cNvSpPr txBox="1"/>
          <p:nvPr/>
        </p:nvSpPr>
        <p:spPr>
          <a:xfrm>
            <a:off x="4113644" y="312762"/>
            <a:ext cx="1787605" cy="461665"/>
          </a:xfrm>
          <a:prstGeom prst="rect">
            <a:avLst/>
          </a:prstGeom>
          <a:noFill/>
        </p:spPr>
        <p:txBody>
          <a:bodyPr wrap="none" rtlCol="0">
            <a:spAutoFit/>
          </a:bodyPr>
          <a:lstStyle/>
          <a:p>
            <a:r>
              <a:rPr lang="en-US" sz="2400" dirty="0">
                <a:latin typeface="Cambria" panose="02040503050406030204" pitchFamily="18" charset="0"/>
                <a:ea typeface="Cambria" panose="02040503050406030204" pitchFamily="18" charset="0"/>
              </a:rPr>
              <a:t>“Dogs bark.”</a:t>
            </a:r>
          </a:p>
        </p:txBody>
      </p:sp>
      <p:cxnSp>
        <p:nvCxnSpPr>
          <p:cNvPr id="35" name="Straight Arrow Connector 34">
            <a:extLst>
              <a:ext uri="{FF2B5EF4-FFF2-40B4-BE49-F238E27FC236}">
                <a16:creationId xmlns:a16="http://schemas.microsoft.com/office/drawing/2014/main" id="{0841C291-C44D-423F-8A96-1F23857F6BB9}"/>
              </a:ext>
            </a:extLst>
          </p:cNvPr>
          <p:cNvCxnSpPr>
            <a:cxnSpLocks/>
          </p:cNvCxnSpPr>
          <p:nvPr/>
        </p:nvCxnSpPr>
        <p:spPr>
          <a:xfrm>
            <a:off x="5759617" y="2751223"/>
            <a:ext cx="2280965" cy="96179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A7D0F7-BCC1-485D-B2B8-71A6F7FEF579}"/>
              </a:ext>
            </a:extLst>
          </p:cNvPr>
          <p:cNvCxnSpPr>
            <a:cxnSpLocks/>
          </p:cNvCxnSpPr>
          <p:nvPr/>
        </p:nvCxnSpPr>
        <p:spPr>
          <a:xfrm flipH="1">
            <a:off x="3408220" y="2790135"/>
            <a:ext cx="2357304" cy="895173"/>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04AA970-53AD-48EA-9683-869C401C53A0}"/>
              </a:ext>
            </a:extLst>
          </p:cNvPr>
          <p:cNvSpPr txBox="1"/>
          <p:nvPr/>
        </p:nvSpPr>
        <p:spPr>
          <a:xfrm>
            <a:off x="7872716" y="1779644"/>
            <a:ext cx="3620497" cy="1200329"/>
          </a:xfrm>
          <a:prstGeom prst="rect">
            <a:avLst/>
          </a:prstGeom>
          <a:noFill/>
        </p:spPr>
        <p:txBody>
          <a:bodyPr wrap="square" rtlCol="0">
            <a:spAutoFit/>
          </a:bodyPr>
          <a:lstStyle/>
          <a:p>
            <a:r>
              <a:rPr lang="en-US" sz="2400" i="1" dirty="0">
                <a:latin typeface="Gill Sans MT" panose="020B0502020104020203" pitchFamily="34" charset="0"/>
                <a:ea typeface="Cambria" panose="02040503050406030204" pitchFamily="18" charset="0"/>
              </a:rPr>
              <a:t>property </a:t>
            </a:r>
            <a:r>
              <a:rPr lang="en-US" sz="2400" dirty="0">
                <a:latin typeface="Gill Sans MT" panose="020B0502020104020203" pitchFamily="34" charset="0"/>
                <a:ea typeface="Cambria" panose="02040503050406030204" pitchFamily="18" charset="0"/>
              </a:rPr>
              <a:t>is non-accidentally related to category’s causal structure </a:t>
            </a:r>
            <a:endParaRPr lang="en-US" sz="2400" i="1" dirty="0">
              <a:latin typeface="Gill Sans MT" panose="020B0502020104020203" pitchFamily="34" charset="0"/>
              <a:ea typeface="Cambria" panose="02040503050406030204" pitchFamily="18" charset="0"/>
            </a:endParaRPr>
          </a:p>
        </p:txBody>
      </p:sp>
      <p:sp>
        <p:nvSpPr>
          <p:cNvPr id="32" name="TextBox 31">
            <a:extLst>
              <a:ext uri="{FF2B5EF4-FFF2-40B4-BE49-F238E27FC236}">
                <a16:creationId xmlns:a16="http://schemas.microsoft.com/office/drawing/2014/main" id="{F9665270-9C1F-4BE4-B346-823C56CCF3B3}"/>
              </a:ext>
            </a:extLst>
          </p:cNvPr>
          <p:cNvSpPr txBox="1"/>
          <p:nvPr/>
        </p:nvSpPr>
        <p:spPr>
          <a:xfrm>
            <a:off x="3987675" y="1853286"/>
            <a:ext cx="3620497" cy="830997"/>
          </a:xfrm>
          <a:prstGeom prst="rect">
            <a:avLst/>
          </a:prstGeom>
          <a:noFill/>
        </p:spPr>
        <p:txBody>
          <a:bodyPr wrap="square" rtlCol="0">
            <a:spAutoFit/>
          </a:bodyPr>
          <a:lstStyle/>
          <a:p>
            <a:pPr algn="ctr"/>
            <a:r>
              <a:rPr lang="en-US" sz="2400" b="1" i="1" dirty="0">
                <a:latin typeface="Gill Sans MT" panose="020B0502020104020203" pitchFamily="34" charset="0"/>
                <a:ea typeface="Cambria" panose="02040503050406030204" pitchFamily="18" charset="0"/>
              </a:rPr>
              <a:t>property</a:t>
            </a:r>
            <a:r>
              <a:rPr lang="en-US" sz="2400" i="1" dirty="0">
                <a:latin typeface="Gill Sans MT" panose="020B0502020104020203" pitchFamily="34" charset="0"/>
                <a:ea typeface="Cambria" panose="02040503050406030204" pitchFamily="18" charset="0"/>
              </a:rPr>
              <a:t>: </a:t>
            </a:r>
          </a:p>
          <a:p>
            <a:pPr algn="ctr"/>
            <a:r>
              <a:rPr lang="en-US" sz="2400" dirty="0">
                <a:latin typeface="Gill Sans MT" panose="020B0502020104020203" pitchFamily="34" charset="0"/>
                <a:ea typeface="Cambria" panose="02040503050406030204" pitchFamily="18" charset="0"/>
              </a:rPr>
              <a:t>biological vs cultural</a:t>
            </a:r>
            <a:endParaRPr lang="en-US" sz="2400" i="1" dirty="0">
              <a:latin typeface="Gill Sans MT" panose="020B0502020104020203" pitchFamily="34" charset="0"/>
              <a:ea typeface="Cambria" panose="02040503050406030204" pitchFamily="18" charset="0"/>
            </a:endParaRPr>
          </a:p>
        </p:txBody>
      </p:sp>
    </p:spTree>
    <p:extLst>
      <p:ext uri="{BB962C8B-B14F-4D97-AF65-F5344CB8AC3E}">
        <p14:creationId xmlns:p14="http://schemas.microsoft.com/office/powerpoint/2010/main" val="52488030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18034</TotalTime>
  <Words>4988</Words>
  <Application>Microsoft Office PowerPoint</Application>
  <PresentationFormat>Widescreen</PresentationFormat>
  <Paragraphs>596</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vt:lpstr>
      <vt:lpstr>Gill Sans MT</vt:lpstr>
      <vt:lpstr>Times New Roman</vt:lpstr>
      <vt:lpstr>Metropolitan</vt:lpstr>
      <vt:lpstr>Marianna Zhang</vt:lpstr>
      <vt:lpstr>Structural context</vt:lpstr>
      <vt:lpstr>Structural context</vt:lpstr>
      <vt:lpstr>PowerPoint Presentation</vt:lpstr>
      <vt:lpstr>PowerPoint Presentation</vt:lpstr>
      <vt:lpstr>PowerPoint Presentation</vt:lpstr>
      <vt:lpstr>Structural context</vt:lpstr>
      <vt:lpstr>Structural context</vt:lpstr>
      <vt:lpstr>Structural context</vt:lpstr>
      <vt:lpstr>Structural context</vt:lpstr>
      <vt:lpstr>PowerPoint Presentation</vt:lpstr>
      <vt:lpstr>Structural context</vt:lpstr>
      <vt:lpstr>Structural context</vt:lpstr>
      <vt:lpstr>Structural context</vt:lpstr>
      <vt:lpstr>Structural context</vt:lpstr>
      <vt:lpstr>Structural context</vt:lpstr>
      <vt:lpstr>Structural context</vt:lpstr>
      <vt:lpstr>PowerPoint Presentation</vt:lpstr>
      <vt:lpstr>Structural context</vt:lpstr>
      <vt:lpstr>PowerPoint Presentation</vt:lpstr>
      <vt:lpstr>Structural context</vt:lpstr>
      <vt:lpstr>A structural construal</vt:lpstr>
      <vt:lpstr>Structural context</vt:lpstr>
      <vt:lpstr>PowerPoint Presentation</vt:lpstr>
      <vt:lpstr>PowerPoint Presentation</vt:lpstr>
      <vt:lpstr>PowerPoint Presentation</vt:lpstr>
      <vt:lpstr>Structural context</vt:lpstr>
      <vt:lpstr>Structural context</vt:lpstr>
      <vt:lpstr>Structural context</vt:lpstr>
      <vt:lpstr>PowerPoint Presentation</vt:lpstr>
      <vt:lpstr>PowerPoint Presentation</vt:lpstr>
      <vt:lpstr>Structural context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dc:title>
  <dc:creator>Marianna</dc:creator>
  <cp:lastModifiedBy>Marianna Zhang</cp:lastModifiedBy>
  <cp:revision>3912</cp:revision>
  <cp:lastPrinted>2019-03-01T18:39:58Z</cp:lastPrinted>
  <dcterms:created xsi:type="dcterms:W3CDTF">2018-11-29T07:29:27Z</dcterms:created>
  <dcterms:modified xsi:type="dcterms:W3CDTF">2020-02-11T17:14:51Z</dcterms:modified>
</cp:coreProperties>
</file>