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notesMasterIdLst>
    <p:notesMasterId r:id="rId19"/>
  </p:notesMasterIdLst>
  <p:sldIdLst>
    <p:sldId id="260" r:id="rId2"/>
    <p:sldId id="263" r:id="rId3"/>
    <p:sldId id="292" r:id="rId4"/>
    <p:sldId id="278" r:id="rId5"/>
    <p:sldId id="282" r:id="rId6"/>
    <p:sldId id="261" r:id="rId7"/>
    <p:sldId id="284" r:id="rId8"/>
    <p:sldId id="285" r:id="rId9"/>
    <p:sldId id="286" r:id="rId10"/>
    <p:sldId id="287" r:id="rId11"/>
    <p:sldId id="293" r:id="rId12"/>
    <p:sldId id="289" r:id="rId13"/>
    <p:sldId id="281" r:id="rId14"/>
    <p:sldId id="290" r:id="rId15"/>
    <p:sldId id="291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935" autoAdjust="0"/>
  </p:normalViewPr>
  <p:slideViewPr>
    <p:cSldViewPr snapToGrid="0">
      <p:cViewPr varScale="1">
        <p:scale>
          <a:sx n="61" d="100"/>
          <a:sy n="61" d="100"/>
        </p:scale>
        <p:origin x="804" y="3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72D7-8A76-4C4C-AC44-67CF821741C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2544-2BEE-49BA-A42E-D7E3EBA3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en-US" baseline="0" dirty="0" smtClean="0"/>
              <a:t> working on with Pooja and Lin</a:t>
            </a:r>
          </a:p>
          <a:p>
            <a:r>
              <a:rPr lang="en-US" dirty="0" smtClean="0"/>
              <a:t>Feedback</a:t>
            </a:r>
            <a:r>
              <a:rPr lang="en-US" baseline="0" dirty="0" smtClean="0"/>
              <a:t> and ideas on s</a:t>
            </a:r>
            <a:r>
              <a:rPr lang="en-US" dirty="0" smtClean="0"/>
              <a:t>tudy</a:t>
            </a:r>
            <a:r>
              <a:rPr lang="en-US" baseline="0" dirty="0" smtClean="0"/>
              <a:t> design, I don’t have a ton of slides, so I’m fine with people hitting pause and us discussing for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dirty="0" smtClean="0"/>
              <a:t>Statements</a:t>
            </a:r>
            <a:r>
              <a:rPr lang="en-US" baseline="0" dirty="0" smtClean="0"/>
              <a:t> suggesting that women need to be the “one and only” or “the best”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dirty="0" smtClean="0"/>
              <a:t>Statements</a:t>
            </a:r>
            <a:r>
              <a:rPr lang="en-US" baseline="0" dirty="0" smtClean="0"/>
              <a:t> suggesting that women need to be the “one and only” or “the best”</a:t>
            </a:r>
          </a:p>
          <a:p>
            <a:pPr marL="171450" indent="-171450" rtl="0" fontAlgn="ctr">
              <a:buFontTx/>
              <a:buChar char="-"/>
            </a:pPr>
            <a:r>
              <a:rPr lang="en-US" baseline="0" dirty="0" smtClean="0"/>
              <a:t>perception of extreme effort may decrease motivation –</a:t>
            </a:r>
            <a:r>
              <a:rPr lang="en-US" dirty="0" smtClean="0"/>
              <a:t> Jessi Smith et al 2013 –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 grad students in STEM feel they have to exert more effort than male peers to succeed;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perception predicts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women’s decreased belonging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motivation;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male dominance in field automatically activates perception of high effort; effort as normal/predicted increases belonging and motivation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Xiaodong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Lin-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Siegler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 2016 –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Lin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girls and boys are equally interested in activities for kids who “try really really hard", as opposed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“really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might be because this message expresses exceptionalism about a malleable feature (effort)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So just to recap, these</a:t>
            </a:r>
            <a:r>
              <a:rPr lang="en-US" baseline="0" dirty="0" smtClean="0"/>
              <a:t> were the 4 categories we generated, and what might be problematic about each of them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have a big excel</a:t>
            </a:r>
            <a:r>
              <a:rPr lang="en-US" baseline="0" dirty="0" smtClean="0"/>
              <a:t> spreadsheet with more examples from ~25 books if people are interested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</a:t>
            </a:r>
            <a:r>
              <a:rPr lang="en-US" dirty="0" smtClean="0"/>
              <a:t>aving some trouble differentiating between</a:t>
            </a:r>
            <a:r>
              <a:rPr lang="en-US" baseline="0" dirty="0" smtClean="0"/>
              <a:t> category 1 and 2, categories 3 and 4 are very clear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most but not all of the books I coded are preschool-appropriate, but as you’ll see on the next slide about study design, we’re planning to excerpt individual passages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2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high-level overview</a:t>
            </a:r>
            <a:r>
              <a:rPr lang="en-US" baseline="0" dirty="0" smtClean="0"/>
              <a:t> of a potential study design, I’ll show you some sample trials after this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Age – Lin and Marjorie have found that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 stereotypes about scientists emerge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6yo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Test trial – few of the books contain instances of all 4 categories of problematic elements; is it ok if trials come from various different books?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Control passage – how</a:t>
            </a:r>
            <a:r>
              <a:rPr lang="en-US" baseline="0" dirty="0" smtClean="0"/>
              <a:t> do people feel about condition being confounded with passage length? </a:t>
            </a:r>
            <a:r>
              <a:rPr lang="en-US" dirty="0" smtClean="0"/>
              <a:t>omitting sentences rather than changing it to something benign?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Control passage - anyone know if there are copyright issues? </a:t>
            </a:r>
            <a:r>
              <a:rPr lang="en-US" baseline="0" dirty="0" smtClean="0"/>
              <a:t>this would require deriving/adapting copyrighted material, but we’re not using it to </a:t>
            </a:r>
            <a:r>
              <a:rPr lang="en-US" dirty="0" smtClean="0"/>
              <a:t>make</a:t>
            </a:r>
            <a:r>
              <a:rPr lang="en-US" baseline="0" dirty="0" smtClean="0"/>
              <a:t> </a:t>
            </a:r>
            <a:r>
              <a:rPr lang="en-US" dirty="0" smtClean="0"/>
              <a:t>money…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Filler trial</a:t>
            </a:r>
            <a:r>
              <a:rPr lang="en-US" baseline="0" dirty="0" smtClean="0"/>
              <a:t> – so kids don’t pick up on what we’re asking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Forced-choice task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should use a pair of</a:t>
            </a:r>
            <a:r>
              <a:rPr lang="en-US" baseline="0" dirty="0" smtClean="0"/>
              <a:t> </a:t>
            </a:r>
            <a:r>
              <a:rPr lang="en-US" dirty="0" smtClean="0"/>
              <a:t>children or adults?</a:t>
            </a:r>
            <a:r>
              <a:rPr lang="en-US" baseline="0" dirty="0" smtClean="0"/>
              <a:t> in Lin’s brilliance study, the kids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 similar stereotypes against women, regardless of whether they were asked to compare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different-gender children or adults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“both” as an option?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Other measures</a:t>
            </a:r>
            <a:r>
              <a:rPr lang="en-US" baseline="0" dirty="0" smtClean="0"/>
              <a:t> </a:t>
            </a:r>
            <a:r>
              <a:rPr lang="en-US" dirty="0" smtClean="0"/>
              <a:t>– beliefs about effort in that field? identification with femininity for girls to girls comparison?</a:t>
            </a:r>
            <a:endParaRPr lang="en-US" baseline="0" dirty="0" smtClean="0"/>
          </a:p>
          <a:p>
            <a:pPr marL="457200" lvl="1" indent="0">
              <a:buFontTx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Example</a:t>
            </a:r>
            <a:r>
              <a:rPr lang="en-US" baseline="0" dirty="0" smtClean="0"/>
              <a:t> trial using examples from the book Emmeline Pankhurst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Example</a:t>
            </a:r>
            <a:r>
              <a:rPr lang="en-US" baseline="0" dirty="0" smtClean="0"/>
              <a:t> filler trial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passage doesn’t actually appear in Emmeline Pankhurst, Pooja made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Pooja noticed that there were problematic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Links up with some other work</a:t>
            </a:r>
            <a:r>
              <a:rPr lang="en-US" baseline="0" dirty="0" smtClean="0"/>
              <a:t> people have done in this lab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Well-intentioned statements that backfire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Effect – do they backfire?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Initially looked at about 10 popular best-selling picture books, now have looked at 20-30 books, picking out elements that seem potentially problematic, and trying to find common themes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Thinking also about what effect these elements might have -&gt; what we want to measure (DVs)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4 categories we generated, interested</a:t>
            </a:r>
            <a:r>
              <a:rPr lang="en-US" baseline="0" dirty="0" smtClean="0"/>
              <a:t> in people’s feedback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I’ll give show you some examples of each category in a second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Tried</a:t>
            </a:r>
            <a:r>
              <a:rPr lang="en-US" baseline="0" dirty="0" smtClean="0"/>
              <a:t> to use these categories to c</a:t>
            </a:r>
            <a:r>
              <a:rPr lang="en-US" dirty="0" smtClean="0"/>
              <a:t>ode</a:t>
            </a:r>
            <a:r>
              <a:rPr lang="en-US" baseline="0" dirty="0" smtClean="0"/>
              <a:t> a bunch of picture books on Monday - h</a:t>
            </a:r>
            <a:r>
              <a:rPr lang="en-US" dirty="0" smtClean="0"/>
              <a:t>aving some trouble differentiating between</a:t>
            </a:r>
            <a:r>
              <a:rPr lang="en-US" baseline="0" dirty="0" smtClean="0"/>
              <a:t> category 1 and 2, categories 3 and 4 are very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Cf</a:t>
            </a:r>
            <a:r>
              <a:rPr lang="en-US" dirty="0" smtClean="0"/>
              <a:t> Ellie’s directional comparisons work – boys as</a:t>
            </a:r>
            <a:r>
              <a:rPr lang="en-US" baseline="0" dirty="0" smtClean="0"/>
              <a:t> the reference class, as the standard that girls are measured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Might diminish</a:t>
            </a:r>
            <a:r>
              <a:rPr lang="en-US" baseline="0" dirty="0" smtClean="0"/>
              <a:t> motivation for leadership, especially among girls who identify with femininity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8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6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584" y="3079742"/>
            <a:ext cx="3383280" cy="1920240"/>
          </a:xfrm>
        </p:spPr>
        <p:txBody>
          <a:bodyPr/>
          <a:lstStyle/>
          <a:p>
            <a:r>
              <a:rPr lang="en-US" dirty="0" smtClean="0"/>
              <a:t>Marianna Zhang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2162" y="5049273"/>
            <a:ext cx="3398520" cy="312698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Markman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lab meeting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1.17.19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3504" y="306062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Backfiring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in storybooks on 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girls and leadership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40"/>
            <a:ext cx="11389002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4: Exceptional struggle or achievements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suggest girls must be exceptional or exert exceptional effort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6274" y="1540565"/>
            <a:ext cx="10753725" cy="51285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“Even </a:t>
            </a:r>
            <a:r>
              <a:rPr lang="en-US" sz="3200" dirty="0"/>
              <a:t>though studying in a new language was not easy, Marie soon became the best math and science student in Paris</a:t>
            </a:r>
            <a:r>
              <a:rPr lang="en-US" sz="3200" dirty="0" smtClean="0"/>
              <a:t>!” </a:t>
            </a:r>
            <a:r>
              <a:rPr lang="en-US" dirty="0" smtClean="0"/>
              <a:t>(</a:t>
            </a:r>
            <a:r>
              <a:rPr lang="en-US" i="1" dirty="0"/>
              <a:t>Marie Curie</a:t>
            </a:r>
            <a:r>
              <a:rPr lang="en-US" dirty="0" smtClean="0"/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“</a:t>
            </a:r>
            <a:r>
              <a:rPr lang="en-US" sz="3200" dirty="0" smtClean="0"/>
              <a:t>She </a:t>
            </a:r>
            <a:r>
              <a:rPr lang="en-US" sz="3200" dirty="0"/>
              <a:t>also became a mother, worked at a top-notch law firm, and advised groups dedicated to children and the poor. Hillary was a new breed, a superwoman</a:t>
            </a:r>
            <a:r>
              <a:rPr lang="en-US" sz="3200" dirty="0" smtClean="0"/>
              <a:t>.”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Hillary Rodham Clinton – Some Girls Are Born to Lead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“I became the first to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…”, “No one had ever…”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(many and various)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 “This </a:t>
            </a:r>
            <a:r>
              <a:rPr lang="en-US" sz="3200" dirty="0"/>
              <a:t>is the story of a little girl named Frida who grew up to be one of the most famous painters of all time. Frida was special</a:t>
            </a:r>
            <a:r>
              <a:rPr lang="en-US" sz="3200" dirty="0" smtClean="0"/>
              <a:t>.” </a:t>
            </a:r>
            <a:r>
              <a:rPr lang="en-US" dirty="0" smtClean="0"/>
              <a:t>(</a:t>
            </a:r>
            <a:r>
              <a:rPr lang="en-US" i="1" dirty="0" smtClean="0"/>
              <a:t>Frida Kahlo and Her </a:t>
            </a:r>
            <a:r>
              <a:rPr lang="en-US" i="1" dirty="0" err="1" smtClean="0"/>
              <a:t>Animalitos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“Alice </a:t>
            </a:r>
            <a:r>
              <a:rPr lang="en-US" sz="3200" dirty="0"/>
              <a:t>Coachman was born to run and jump</a:t>
            </a:r>
            <a:r>
              <a:rPr lang="en-US" sz="3200" dirty="0" smtClean="0"/>
              <a:t>.” </a:t>
            </a:r>
            <a:r>
              <a:rPr lang="en-US" i="1" dirty="0" smtClean="0"/>
              <a:t>(Queen of the Track)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8422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40"/>
            <a:ext cx="11389002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4: Exceptional struggle or achievements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suggest girls must be exceptional or exert exceptional effort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6274" y="1540565"/>
            <a:ext cx="10753725" cy="51285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Perception of extreme effort decreases belonging and motivation of female STEM grad students </a:t>
            </a:r>
            <a:r>
              <a:rPr lang="en-US" dirty="0" smtClean="0"/>
              <a:t>(Smith et al 2013)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Reading stories of the personal or intellectual struggle of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eminent 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scientists boosted science class performance of 9</a:t>
            </a:r>
            <a:r>
              <a:rPr lang="en-US" sz="320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10</a:t>
            </a:r>
            <a:r>
              <a:rPr lang="en-US" sz="320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graders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(Lin-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Siegler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al 2016)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Perception of effort relative to boys may be more relevant here than perception of absolute effort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Bian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Leslie,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Cimpian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3773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Problematic elements...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and their possible effects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3990"/>
              </p:ext>
            </p:extLst>
          </p:nvPr>
        </p:nvGraphicFramePr>
        <p:xfrm>
          <a:off x="486989" y="1050407"/>
          <a:ext cx="11113243" cy="56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31"/>
                <a:gridCol w="4406630"/>
                <a:gridCol w="2315182"/>
              </a:tblGrid>
              <a:tr h="1902264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Statements about people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expecting,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believing,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or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allowing boys but not girls to do something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suggest that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it was right for people to think that way</a:t>
                      </a:r>
                      <a:endParaRPr lang="en-US" sz="2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Backfiring:</a:t>
                      </a:r>
                      <a:b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</a:br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decrease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girls’</a:t>
                      </a:r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motivation for 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leadership</a:t>
                      </a:r>
                      <a:endParaRPr lang="en-US" sz="2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03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Girl to boy comparisons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establish boys as the standard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7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</a:rPr>
                        <a:t>Girl to girl comparisons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establish certain characteristics as feminine and criticize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9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</a:rPr>
                        <a:t>Exceptional struggles or achievements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suggest girls must be exceptional or engage in exceptional effort to achieve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possible study design</a:t>
            </a: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093302"/>
            <a:ext cx="11397618" cy="5764698"/>
          </a:xfrm>
        </p:spPr>
        <p:txBody>
          <a:bodyPr>
            <a:normAutofit fontScale="92500"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Preschoolers at Bing, museums (both girls and boys?)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500" dirty="0"/>
              <a:t>R</a:t>
            </a:r>
            <a:r>
              <a:rPr lang="en-US" sz="3500" dirty="0" smtClean="0"/>
              <a:t>andomly assigned to original vs control condition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4x test trial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000" dirty="0" smtClean="0"/>
              <a:t>Original passage - containing clean examples of 1 potentially problematic element from various storybooks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000" dirty="0" smtClean="0"/>
              <a:t>Control passage - omit potentially problematic element</a:t>
            </a:r>
            <a:endParaRPr lang="en-US" sz="30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1x filler trial - filler passage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After each trial: 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Comprehension check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500" dirty="0" smtClean="0"/>
              <a:t>Forced-choice task for gendered beliefs about __ leadership role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3000" i="0" dirty="0" smtClean="0"/>
              <a:t>Present a pair of adults (test: different-gender, filler: same-gender)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3000" i="0" dirty="0"/>
              <a:t>"One of these two </a:t>
            </a:r>
            <a:r>
              <a:rPr lang="en-US" sz="3000" i="0" dirty="0" smtClean="0"/>
              <a:t>people [is a scientist]. If you had to make a guess, who do </a:t>
            </a:r>
            <a:r>
              <a:rPr lang="en-US" sz="3000" i="0" dirty="0"/>
              <a:t>you think </a:t>
            </a:r>
            <a:r>
              <a:rPr lang="en-US" sz="3000" i="0" dirty="0" smtClean="0"/>
              <a:t>[is a scientist]?"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1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036389"/>
            <a:ext cx="11397618" cy="7121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Individual passage </a:t>
            </a:r>
            <a:r>
              <a:rPr lang="en-US" sz="3200" dirty="0"/>
              <a:t>from </a:t>
            </a:r>
            <a:r>
              <a:rPr lang="en-US" sz="3200" dirty="0" smtClean="0"/>
              <a:t>storybook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 smtClean="0"/>
              <a:t>Original - [Emmeline </a:t>
            </a:r>
            <a:r>
              <a:rPr lang="en-US" sz="2800" dirty="0"/>
              <a:t>dreamed of going to college to be a scientist.] But one night, she heard her father say that it was too bad she wasn’t a boy. She wouldn’t be able [to go to college to learn science] like her brothers. 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 smtClean="0"/>
              <a:t>Control - </a:t>
            </a:r>
            <a:r>
              <a:rPr lang="en-US" sz="2800" dirty="0"/>
              <a:t>[Emmeline dreamed of going to college to be a scientist</a:t>
            </a:r>
            <a:r>
              <a:rPr lang="en-US" sz="2800" dirty="0" smtClean="0"/>
              <a:t>.] </a:t>
            </a:r>
            <a:r>
              <a:rPr lang="en-US" sz="2800" dirty="0"/>
              <a:t>But one night, she heard her father say that it was too </a:t>
            </a:r>
            <a:r>
              <a:rPr lang="en-US" sz="2800" dirty="0" smtClean="0"/>
              <a:t>bad she </a:t>
            </a:r>
            <a:r>
              <a:rPr lang="en-US" sz="2800" dirty="0"/>
              <a:t>wouldn’t be able [to go to college to learn </a:t>
            </a:r>
            <a:r>
              <a:rPr lang="en-US" sz="2800" dirty="0" smtClean="0"/>
              <a:t>science].</a:t>
            </a:r>
            <a:endParaRPr lang="en-US" sz="2800" dirty="0"/>
          </a:p>
          <a:p>
            <a:pPr marL="0" lvl="1" indent="0">
              <a:buNone/>
            </a:pPr>
            <a:r>
              <a:rPr lang="en-US" sz="3200" dirty="0" smtClean="0"/>
              <a:t>Comprehension check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 smtClean="0"/>
              <a:t>Did </a:t>
            </a:r>
            <a:r>
              <a:rPr lang="en-US" sz="2800" dirty="0"/>
              <a:t>Emmeline want to become a scientist? </a:t>
            </a:r>
            <a:r>
              <a:rPr lang="en-US" sz="2800" dirty="0" smtClean="0"/>
              <a:t>-&gt; check child says yes</a:t>
            </a: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Belief </a:t>
            </a:r>
            <a:r>
              <a:rPr lang="en-US" sz="3200" dirty="0"/>
              <a:t>about own motivation to pursue leadership role </a:t>
            </a:r>
            <a:endParaRPr lang="en-US" sz="3200" dirty="0" smtClean="0"/>
          </a:p>
          <a:p>
            <a:pPr marL="517525" lvl="2" indent="-227013">
              <a:buFont typeface="Arial" pitchFamily="34" charset="0"/>
              <a:buChar char="•"/>
            </a:pPr>
            <a:r>
              <a:rPr lang="en-US" sz="2800" i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“how much do you </a:t>
            </a:r>
            <a:r>
              <a:rPr lang="en-US" sz="2800" i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want to </a:t>
            </a:r>
            <a:r>
              <a:rPr lang="en-US" sz="2800" i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be a scientist when she grows up?” (5 point size-based visual scale – really don’t want to be, don’t want to be, maybe, want to be, really want to be</a:t>
            </a:r>
            <a:r>
              <a:rPr lang="en-US" sz="2800" i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Belief </a:t>
            </a:r>
            <a:r>
              <a:rPr lang="en-US" sz="3200" dirty="0" smtClean="0"/>
              <a:t>about </a:t>
            </a:r>
            <a:r>
              <a:rPr lang="en-US" sz="3200" dirty="0" smtClean="0"/>
              <a:t>others’ motivation to pursue leadership role</a:t>
            </a:r>
          </a:p>
          <a:p>
            <a:pPr marL="517525" lvl="2" indent="-227013">
              <a:buFont typeface="Arial" panose="020B0604020202020204" pitchFamily="34" charset="0"/>
              <a:buChar char="•"/>
            </a:pPr>
            <a:r>
              <a:rPr lang="en-US" sz="2800" i="0" dirty="0" smtClean="0"/>
              <a:t>For a boy and a girl target: </a:t>
            </a:r>
            <a:r>
              <a:rPr lang="en-US" sz="2800" i="0" dirty="0" smtClean="0"/>
              <a:t>“</a:t>
            </a:r>
            <a:r>
              <a:rPr lang="en-US" sz="2800" i="0" dirty="0" smtClean="0"/>
              <a:t>how much do you think Sally wants to be a scientist when she grows up?” (</a:t>
            </a:r>
            <a:r>
              <a:rPr lang="en-US" sz="2800" i="0" dirty="0" smtClean="0"/>
              <a:t>5 point size-based visual scale – really don’t want to be</a:t>
            </a:r>
            <a:r>
              <a:rPr lang="en-US" sz="2800" i="0" dirty="0" smtClean="0"/>
              <a:t>, don’t want to be, maybe, want to be, really want to be)</a:t>
            </a:r>
          </a:p>
          <a:p>
            <a:pPr marL="290512" lvl="2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Sample test trial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06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192696"/>
            <a:ext cx="11397618" cy="5844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Filler passage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/>
              <a:t>Emmeline liked science </a:t>
            </a:r>
            <a:r>
              <a:rPr lang="en-US" sz="2800" dirty="0" smtClean="0"/>
              <a:t>but she </a:t>
            </a:r>
            <a:r>
              <a:rPr lang="en-US" sz="2800" dirty="0"/>
              <a:t>also liked to play with </a:t>
            </a:r>
            <a:r>
              <a:rPr lang="en-US" sz="2800" dirty="0" smtClean="0"/>
              <a:t>toys.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 smtClean="0"/>
              <a:t>Passage from a book about boys</a:t>
            </a:r>
          </a:p>
          <a:p>
            <a:pPr marL="256032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r>
              <a:rPr lang="en-US" sz="3200" dirty="0" smtClean="0"/>
              <a:t>Comprehension check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2800" dirty="0" smtClean="0"/>
              <a:t>Did </a:t>
            </a:r>
            <a:r>
              <a:rPr lang="en-US" sz="2800" dirty="0"/>
              <a:t>Emmeline </a:t>
            </a:r>
            <a:r>
              <a:rPr lang="en-US" sz="2800" dirty="0" smtClean="0"/>
              <a:t>like to play with toys? -&gt; check child says yes</a:t>
            </a:r>
          </a:p>
          <a:p>
            <a:pPr marL="0" lvl="1" indent="0">
              <a:buNone/>
            </a:pPr>
            <a:r>
              <a:rPr lang="en-US" sz="3200" dirty="0"/>
              <a:t>Belief about others’ </a:t>
            </a:r>
            <a:r>
              <a:rPr lang="en-US" sz="3200" dirty="0" smtClean="0"/>
              <a:t>motivation</a:t>
            </a:r>
          </a:p>
          <a:p>
            <a:pPr marL="517525" lvl="2" indent="-227013">
              <a:buFont typeface="Arial" panose="020B0604020202020204" pitchFamily="34" charset="0"/>
              <a:buChar char="•"/>
            </a:pPr>
            <a:r>
              <a:rPr lang="en-US" sz="2800" i="0" dirty="0" smtClean="0"/>
              <a:t>For each of two same-gender targets: “how much do you think Sally wants to play with toys when she grows up?” (5 point size-based visual scale – really don’t want to, don’t want to, maybe, want to, really want to)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Sample filler trial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1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716" y="21726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Predictions</a:t>
            </a:r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0728" y="1470335"/>
            <a:ext cx="10753725" cy="5066651"/>
          </a:xfrm>
        </p:spPr>
        <p:txBody>
          <a:bodyPr>
            <a:normAutofit/>
          </a:bodyPr>
          <a:lstStyle/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sz="3200" dirty="0" smtClean="0"/>
              <a:t>Condition x trial type interaction in forced-choice responses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sz="3200" dirty="0" smtClean="0"/>
              <a:t>Test trials in original condition would show a more male-leaning skew in responses than test trials in control condition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4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8494" y="467399"/>
            <a:ext cx="1005268" cy="723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38353" y="1943100"/>
            <a:ext cx="11283696" cy="451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If we do show backfiring,</a:t>
            </a:r>
            <a:endParaRPr lang="en-US" sz="3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 smtClean="0"/>
              <a:t>Can point out there is something problematic about these books meant to inspire leadership in preschool girls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 smtClean="0"/>
              <a:t>Need to rethink how to inspire leadership in preschool girls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38353" y="28490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Backfiring in storybooks meant to </a:t>
            </a:r>
            <a:br>
              <a:rPr lang="en-US" sz="4400" dirty="0" smtClean="0"/>
            </a:br>
            <a:r>
              <a:rPr lang="en-US" sz="4400" dirty="0" smtClean="0"/>
              <a:t>promote leadership in girls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01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606" y="14933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Gender gap in leadership</a:t>
            </a: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1536971"/>
            <a:ext cx="10753725" cy="491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Women are underrepresented in leadership, </a:t>
            </a:r>
            <a:br>
              <a:rPr lang="en-US" sz="3200" dirty="0" smtClean="0"/>
            </a:br>
            <a:r>
              <a:rPr lang="en-US" sz="3200" dirty="0" smtClean="0"/>
              <a:t>despite making up 50% of the population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Politics – 25% of Congress, 18% of state governors, </a:t>
            </a:r>
            <a:br>
              <a:rPr lang="en-US" sz="3200" dirty="0" smtClean="0"/>
            </a:br>
            <a:r>
              <a:rPr lang="en-US" sz="3200" dirty="0" smtClean="0"/>
              <a:t>26% of Cabinet </a:t>
            </a:r>
            <a:r>
              <a:rPr lang="en-US" dirty="0" smtClean="0"/>
              <a:t>(Pew, 2019)</a:t>
            </a:r>
            <a:endParaRPr lang="en-US" sz="3200" dirty="0" smtClean="0"/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Business </a:t>
            </a:r>
            <a:r>
              <a:rPr lang="en-US" sz="3200" dirty="0" smtClean="0"/>
              <a:t>– 45% of workforce, 25% of </a:t>
            </a:r>
            <a:r>
              <a:rPr lang="en-US" sz="3200" dirty="0"/>
              <a:t>executive and senior officials and managers, </a:t>
            </a:r>
            <a:r>
              <a:rPr lang="en-US" sz="3200" dirty="0" smtClean="0"/>
              <a:t>6% of </a:t>
            </a:r>
            <a:r>
              <a:rPr lang="en-US" sz="3200" dirty="0"/>
              <a:t>CEOs in S&amp;P 500 </a:t>
            </a:r>
            <a:r>
              <a:rPr lang="en-US" dirty="0" smtClean="0"/>
              <a:t>(Catalyst, 2016)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Academia – 30% of US college </a:t>
            </a:r>
            <a:r>
              <a:rPr lang="en-US" sz="3200" dirty="0"/>
              <a:t>presidents </a:t>
            </a:r>
            <a:r>
              <a:rPr lang="en-US" sz="2600" dirty="0"/>
              <a:t>(Pew, </a:t>
            </a:r>
            <a:r>
              <a:rPr lang="en-US" sz="2600" dirty="0" smtClean="0"/>
              <a:t>2019)</a:t>
            </a: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1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606" y="14933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Inspiring leadership in girls</a:t>
            </a: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1536971"/>
            <a:ext cx="10753725" cy="491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Picture books intended to inspire leadership in girls at the preschool level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A variety of domains - science, arts, social activism, politics, journalism, athletics, other historically important figures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A growing industry</a:t>
            </a:r>
          </a:p>
          <a:p>
            <a:pPr marL="0" lv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roblematic elements that might backfire?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Subtle cues in the language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Narrative elements in the story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36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1575881"/>
            <a:ext cx="10753725" cy="5029200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A statement has the opposite effect than intended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Directional </a:t>
            </a:r>
            <a:r>
              <a:rPr lang="en-US" sz="3200" dirty="0"/>
              <a:t>comparisons </a:t>
            </a:r>
            <a:r>
              <a:rPr lang="en-US" sz="3200" dirty="0" smtClean="0"/>
              <a:t>suggest one group as reference class </a:t>
            </a:r>
            <a:r>
              <a:rPr lang="en-US" dirty="0" smtClean="0"/>
              <a:t>(Chestnut </a:t>
            </a:r>
            <a:r>
              <a:rPr lang="en-US" dirty="0"/>
              <a:t>&amp; </a:t>
            </a:r>
            <a:r>
              <a:rPr lang="en-US" dirty="0" err="1"/>
              <a:t>Markman</a:t>
            </a:r>
            <a:r>
              <a:rPr lang="en-US" dirty="0"/>
              <a:t> </a:t>
            </a:r>
            <a:r>
              <a:rPr lang="en-US" dirty="0" smtClean="0"/>
              <a:t>2016)</a:t>
            </a:r>
            <a:endParaRPr lang="en-US" sz="3200" dirty="0" smtClean="0"/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“Girls are just as good at math as boys” </a:t>
            </a:r>
            <a:r>
              <a:rPr lang="en-US" sz="2800" dirty="0" smtClean="0"/>
              <a:t>might be intended as an expression of equality, but nonetheless suggests that boys set the standard for math ability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Paltering</a:t>
            </a:r>
            <a:r>
              <a:rPr lang="en-US" dirty="0" smtClean="0"/>
              <a:t> (Powell et al 2017)</a:t>
            </a:r>
            <a:endParaRPr lang="en-US" sz="3200" dirty="0" smtClean="0"/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“Myth: If you are overweight or obese, you will eventually develop type 2 diabetes”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might be intended to communicate that being overweight or obese will not inevitably lead to diabetes, which is true, but nonetheless suggests that being overweight or obese is not a risk factor for diabetes, which is false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2748" y="6351103"/>
            <a:ext cx="5972093" cy="42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57606" y="14933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Backfiring statements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55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31" y="1334421"/>
            <a:ext cx="11557585" cy="165819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are the potentially problematic elements </a:t>
            </a:r>
            <a:br>
              <a:rPr lang="en-US" sz="4800" dirty="0" smtClean="0"/>
            </a:br>
            <a:r>
              <a:rPr lang="en-US" sz="4800" dirty="0" smtClean="0"/>
              <a:t>in these storybooks?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6937" y="3192799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What is the effect of these elements?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986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Problematic elements...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and their possible effects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6353"/>
              </p:ext>
            </p:extLst>
          </p:nvPr>
        </p:nvGraphicFramePr>
        <p:xfrm>
          <a:off x="486989" y="1050407"/>
          <a:ext cx="11113243" cy="56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31"/>
                <a:gridCol w="4406630"/>
                <a:gridCol w="2315182"/>
              </a:tblGrid>
              <a:tr h="1902264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Statements about people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expecting,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believing,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 or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</a:rPr>
                        <a:t>allowing boys but not girls to do something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suggest that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it was right for people to think that way</a:t>
                      </a:r>
                      <a:endParaRPr lang="en-US" sz="2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Backfiring:</a:t>
                      </a:r>
                      <a:b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</a:br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decrease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girls’</a:t>
                      </a:r>
                      <a:r>
                        <a:rPr lang="en-US" sz="2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 motivation for 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leadership</a:t>
                      </a:r>
                      <a:endParaRPr lang="en-US" sz="2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03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Girl to boy comparisons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establish boys as the standard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7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</a:rPr>
                        <a:t>Girl to girl comparisons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establish certain characteristics as feminine and criticize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9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</a:rPr>
                        <a:t>Exceptional struggles or achievements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suggest girls must be exceptional or engage in exceptional effort to achieve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4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1: Statements about people’s expectations, beliefs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suggest that it is right for people to think that way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6274" y="1540566"/>
            <a:ext cx="10753725" cy="4959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“In </a:t>
            </a:r>
            <a:r>
              <a:rPr lang="en-US" sz="3200" dirty="0"/>
              <a:t>fact, on the day I took off, one magazine ran an article that said women would never be able to fly that far</a:t>
            </a:r>
            <a:r>
              <a:rPr lang="en-US" sz="3200" dirty="0" smtClean="0"/>
              <a:t>.“ </a:t>
            </a:r>
            <a:r>
              <a:rPr lang="en-US" dirty="0" smtClean="0"/>
              <a:t>(</a:t>
            </a:r>
            <a:r>
              <a:rPr lang="en-US" i="1" dirty="0" smtClean="0"/>
              <a:t>I am Amelia Earhart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“But </a:t>
            </a:r>
            <a:r>
              <a:rPr lang="en-US" sz="3200" dirty="0"/>
              <a:t>everyone on the island of music in the city of drumbeats believed that only boys should play drums. / So the drum dream girl had to keep dreaming quiet secret drumbeat </a:t>
            </a:r>
            <a:r>
              <a:rPr lang="en-US" sz="3200" dirty="0" smtClean="0"/>
              <a:t>dreams“ </a:t>
            </a:r>
            <a:br>
              <a:rPr lang="en-US" sz="3200" dirty="0" smtClean="0"/>
            </a:br>
            <a:r>
              <a:rPr lang="en-US" dirty="0" smtClean="0"/>
              <a:t>(</a:t>
            </a:r>
            <a:r>
              <a:rPr lang="en-US" i="1" dirty="0" smtClean="0"/>
              <a:t>Drum Dream Girl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“But </a:t>
            </a:r>
            <a:r>
              <a:rPr lang="en-US" sz="3200" dirty="0"/>
              <a:t>Lady Byron had other plans for her daughter. Ada didn't need a profession. What she needed was a husband</a:t>
            </a:r>
            <a:r>
              <a:rPr lang="en-US" sz="3200" dirty="0" smtClean="0"/>
              <a:t>.” </a:t>
            </a:r>
            <a:br>
              <a:rPr lang="en-US" sz="3200" dirty="0" smtClean="0"/>
            </a:br>
            <a:r>
              <a:rPr lang="en-US" dirty="0" smtClean="0"/>
              <a:t>(</a:t>
            </a:r>
            <a:r>
              <a:rPr lang="en-US" i="1" dirty="0" smtClean="0"/>
              <a:t>Ada Lovelace, Poet of Science</a:t>
            </a:r>
            <a:r>
              <a:rPr lang="en-US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96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4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2: Girl to boy comparisons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establish boys as the standard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6274" y="1540566"/>
            <a:ext cx="10753725" cy="4959626"/>
          </a:xfrm>
        </p:spPr>
        <p:txBody>
          <a:bodyPr>
            <a:normAutofit fontScale="925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 smtClean="0"/>
              <a:t>“</a:t>
            </a:r>
            <a:r>
              <a:rPr lang="en-US" sz="3200" dirty="0"/>
              <a:t>One day, he asked his daughters to join their classes and learn the same things as the </a:t>
            </a:r>
            <a:r>
              <a:rPr lang="en-US" sz="3200" dirty="0" smtClean="0"/>
              <a:t>boys” </a:t>
            </a:r>
            <a:r>
              <a:rPr lang="en-US" dirty="0" smtClean="0"/>
              <a:t>(</a:t>
            </a:r>
            <a:r>
              <a:rPr lang="en-US" i="1" dirty="0" smtClean="0"/>
              <a:t>Jane Austen</a:t>
            </a:r>
            <a:r>
              <a:rPr lang="en-US" dirty="0" smtClean="0"/>
              <a:t>)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“[</a:t>
            </a:r>
            <a:r>
              <a:rPr lang="en-US" sz="3200" dirty="0"/>
              <a:t>Emmeline dreamed of going to college to be a scientist.] But one night, she heard her father say that it was too bad she wasn’t a boy. She wouldn’t be able [to go to college to learn science] like her brothers</a:t>
            </a:r>
            <a:r>
              <a:rPr lang="en-US" sz="3200" dirty="0" smtClean="0"/>
              <a:t>.“ </a:t>
            </a:r>
            <a:r>
              <a:rPr lang="en-US" dirty="0" smtClean="0"/>
              <a:t>(</a:t>
            </a:r>
            <a:r>
              <a:rPr lang="en-US" i="1" dirty="0" smtClean="0"/>
              <a:t>Emmeline Pankhurst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“She wasn't frightened at the crowds and camera and reporters, but she couldn't believe how people criticized her in ways they'd never criticize a man.“ </a:t>
            </a:r>
            <a:r>
              <a:rPr lang="en-US" dirty="0" smtClean="0"/>
              <a:t>(</a:t>
            </a:r>
            <a:r>
              <a:rPr lang="en-US" i="1" dirty="0" smtClean="0"/>
              <a:t>Hillary Rodham Clinton – Some Girls Are Born to Lead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“Mary Garber was a tiny bit of a girl, but that didn't stop her from playing football with the boys. Tackle football.” </a:t>
            </a:r>
            <a:r>
              <a:rPr lang="en-US" dirty="0" smtClean="0"/>
              <a:t>(</a:t>
            </a:r>
            <a:r>
              <a:rPr lang="en-US" i="1" dirty="0" smtClean="0"/>
              <a:t>Miss Mary Reporting</a:t>
            </a:r>
            <a:r>
              <a:rPr lang="en-US" dirty="0" smtClean="0"/>
              <a:t>)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32443" y="140638"/>
            <a:ext cx="5972093" cy="42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 smtClean="0"/>
              <a:t>cf</a:t>
            </a:r>
            <a:r>
              <a:rPr lang="en-US" sz="1800" dirty="0" smtClean="0"/>
              <a:t> Chestnut &amp; </a:t>
            </a:r>
            <a:r>
              <a:rPr lang="en-US" sz="1800" dirty="0" err="1" smtClean="0"/>
              <a:t>Markman</a:t>
            </a:r>
            <a:r>
              <a:rPr lang="en-US" sz="1800" dirty="0" smtClean="0"/>
              <a:t>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4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3: Girl to girl comparisons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establish and criticize feminine characteristics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6274" y="1540565"/>
            <a:ext cx="10753725" cy="51285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“When Marie was a little girl, she made a vow to herself...she was going to be a scientist, not a princess</a:t>
            </a:r>
            <a:r>
              <a:rPr lang="en-US" sz="3200" dirty="0" smtClean="0"/>
              <a:t>.” </a:t>
            </a:r>
            <a:r>
              <a:rPr lang="en-US" dirty="0" smtClean="0"/>
              <a:t>(</a:t>
            </a:r>
            <a:r>
              <a:rPr lang="en-US" i="1" dirty="0"/>
              <a:t>Marie Curie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“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At that time, girls were only allowed to do things like singing, sewing, and housework. Jane and her sister, Cassandra, found being a girl a bit of a pain.”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Jane Austen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“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While other girls read stories about dragons and princesses, Joan read books about lizards and crocodiles. Instead of a favorite doll, a favorite lizard accompanied her wherever she went.“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Joan Procter, Dragon Doctor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7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2433</TotalTime>
  <Words>2068</Words>
  <Application>Microsoft Office PowerPoint</Application>
  <PresentationFormat>Widescreen</PresentationFormat>
  <Paragraphs>160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Helvetica</vt:lpstr>
      <vt:lpstr>Wingdings</vt:lpstr>
      <vt:lpstr>Metropolitan</vt:lpstr>
      <vt:lpstr>Marianna Zhang</vt:lpstr>
      <vt:lpstr>Gender gap in leadership</vt:lpstr>
      <vt:lpstr>Inspiring leadership in girls</vt:lpstr>
      <vt:lpstr>Backfiring statements</vt:lpstr>
      <vt:lpstr>What are the potentially problematic elements  in these storybooks?</vt:lpstr>
      <vt:lpstr>Problematic elements... and their possible effects</vt:lpstr>
      <vt:lpstr>1: Statements about people’s expectations, beliefs suggest that it is right for people to think that way</vt:lpstr>
      <vt:lpstr>2: Girl to boy comparisons establish boys as the standard</vt:lpstr>
      <vt:lpstr>3: Girl to girl comparisons establish and criticize feminine characteristics</vt:lpstr>
      <vt:lpstr>4: Exceptional struggle or achievements suggest girls must be exceptional or exert exceptional effort</vt:lpstr>
      <vt:lpstr>4: Exceptional struggle or achievements suggest girls must be exceptional or exert exceptional effort</vt:lpstr>
      <vt:lpstr>Problematic elements... and their possible effects</vt:lpstr>
      <vt:lpstr>A possible study design</vt:lpstr>
      <vt:lpstr>Sample test trial</vt:lpstr>
      <vt:lpstr>Sample filler trial</vt:lpstr>
      <vt:lpstr>Predictions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</dc:title>
  <dc:creator>Marianna</dc:creator>
  <cp:lastModifiedBy>Marianna</cp:lastModifiedBy>
  <cp:revision>668</cp:revision>
  <dcterms:created xsi:type="dcterms:W3CDTF">2018-11-29T07:29:27Z</dcterms:created>
  <dcterms:modified xsi:type="dcterms:W3CDTF">2019-01-30T17:41:42Z</dcterms:modified>
</cp:coreProperties>
</file>