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3" r:id="rId1"/>
  </p:sldMasterIdLst>
  <p:notesMasterIdLst>
    <p:notesMasterId r:id="rId18"/>
  </p:notesMasterIdLst>
  <p:sldIdLst>
    <p:sldId id="614" r:id="rId2"/>
    <p:sldId id="615" r:id="rId3"/>
    <p:sldId id="616" r:id="rId4"/>
    <p:sldId id="617" r:id="rId5"/>
    <p:sldId id="619" r:id="rId6"/>
    <p:sldId id="620" r:id="rId7"/>
    <p:sldId id="621" r:id="rId8"/>
    <p:sldId id="623" r:id="rId9"/>
    <p:sldId id="624" r:id="rId10"/>
    <p:sldId id="627" r:id="rId11"/>
    <p:sldId id="626" r:id="rId12"/>
    <p:sldId id="628" r:id="rId13"/>
    <p:sldId id="629" r:id="rId14"/>
    <p:sldId id="630" r:id="rId15"/>
    <p:sldId id="498" r:id="rId16"/>
    <p:sldId id="555" r:id="rId17"/>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15E6B"/>
    <a:srgbClr val="F7E1DF"/>
    <a:srgbClr val="C00000"/>
    <a:srgbClr val="C09200"/>
    <a:srgbClr val="FFEEDD"/>
    <a:srgbClr val="B5D2D9"/>
    <a:srgbClr val="FFFF75"/>
    <a:srgbClr val="D9695F"/>
    <a:srgbClr val="FFF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78003" autoAdjust="0"/>
  </p:normalViewPr>
  <p:slideViewPr>
    <p:cSldViewPr snapToGrid="0">
      <p:cViewPr varScale="1">
        <p:scale>
          <a:sx n="49" d="100"/>
          <a:sy n="49" d="100"/>
        </p:scale>
        <p:origin x="129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6659" tIns="48329" rIns="96659" bIns="48329" rtlCol="0"/>
          <a:lstStyle>
            <a:lvl1pPr algn="l">
              <a:defRPr sz="1200"/>
            </a:lvl1pPr>
          </a:lstStyle>
          <a:p>
            <a:endParaRPr lang="en-US"/>
          </a:p>
        </p:txBody>
      </p:sp>
      <p:sp>
        <p:nvSpPr>
          <p:cNvPr id="3" name="Date Placeholder 2"/>
          <p:cNvSpPr>
            <a:spLocks noGrp="1"/>
          </p:cNvSpPr>
          <p:nvPr>
            <p:ph type="dt" idx="1"/>
          </p:nvPr>
        </p:nvSpPr>
        <p:spPr>
          <a:xfrm>
            <a:off x="4143587" y="0"/>
            <a:ext cx="3169920" cy="481728"/>
          </a:xfrm>
          <a:prstGeom prst="rect">
            <a:avLst/>
          </a:prstGeom>
        </p:spPr>
        <p:txBody>
          <a:bodyPr vert="horz" lIns="96659" tIns="48329" rIns="96659" bIns="48329" rtlCol="0"/>
          <a:lstStyle>
            <a:lvl1pPr algn="r">
              <a:defRPr sz="1200"/>
            </a:lvl1pPr>
          </a:lstStyle>
          <a:p>
            <a:fld id="{3A7272D7-8A76-4C4C-AC44-67CF821741C5}" type="datetimeFigureOut">
              <a:rPr lang="en-US" smtClean="0"/>
              <a:t>3/18/2021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9" tIns="48329" rIns="96659" bIns="48329"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9" tIns="48329" rIns="96659" bIns="4832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7"/>
          </a:xfrm>
          <a:prstGeom prst="rect">
            <a:avLst/>
          </a:prstGeom>
        </p:spPr>
        <p:txBody>
          <a:bodyPr vert="horz" lIns="96659" tIns="48329" rIns="96659" bIns="48329"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1727"/>
          </a:xfrm>
          <a:prstGeom prst="rect">
            <a:avLst/>
          </a:prstGeom>
        </p:spPr>
        <p:txBody>
          <a:bodyPr vert="horz" lIns="96659" tIns="48329" rIns="96659" bIns="48329" rtlCol="0" anchor="b"/>
          <a:lstStyle>
            <a:lvl1pPr algn="r">
              <a:defRPr sz="1200"/>
            </a:lvl1pPr>
          </a:lstStyle>
          <a:p>
            <a:fld id="{4CC12544-2BEE-49BA-A42E-D7E3EBA33684}" type="slidenum">
              <a:rPr lang="en-US" smtClean="0"/>
              <a:t>‹#›</a:t>
            </a:fld>
            <a:endParaRPr lang="en-US"/>
          </a:p>
        </p:txBody>
      </p:sp>
    </p:spTree>
    <p:extLst>
      <p:ext uri="{BB962C8B-B14F-4D97-AF65-F5344CB8AC3E}">
        <p14:creationId xmlns:p14="http://schemas.microsoft.com/office/powerpoint/2010/main" val="237531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real world is richly diverse, ambiguous, and multifaceted. People vary in all kinds of ways…</a:t>
            </a:r>
          </a:p>
        </p:txBody>
      </p:sp>
      <p:sp>
        <p:nvSpPr>
          <p:cNvPr id="4" name="Slide Number Placeholder 3"/>
          <p:cNvSpPr>
            <a:spLocks noGrp="1"/>
          </p:cNvSpPr>
          <p:nvPr>
            <p:ph type="sldNum" sz="quarter" idx="5"/>
          </p:nvPr>
        </p:nvSpPr>
        <p:spPr/>
        <p:txBody>
          <a:bodyPr/>
          <a:lstStyle/>
          <a:p>
            <a:fld id="{4CC12544-2BEE-49BA-A42E-D7E3EBA33684}" type="slidenum">
              <a:rPr lang="en-US" smtClean="0"/>
              <a:t>2</a:t>
            </a:fld>
            <a:endParaRPr lang="en-US"/>
          </a:p>
        </p:txBody>
      </p:sp>
    </p:spTree>
    <p:extLst>
      <p:ext uri="{BB962C8B-B14F-4D97-AF65-F5344CB8AC3E}">
        <p14:creationId xmlns:p14="http://schemas.microsoft.com/office/powerpoint/2010/main" val="647891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Secondary aim</a:t>
            </a:r>
          </a:p>
          <a:p>
            <a:r>
              <a:rPr lang="en-US" dirty="0" err="1"/>
              <a:t>Eg</a:t>
            </a:r>
            <a:r>
              <a:rPr lang="en-US" dirty="0"/>
              <a:t> care about families and caregiving</a:t>
            </a:r>
          </a:p>
        </p:txBody>
      </p:sp>
      <p:sp>
        <p:nvSpPr>
          <p:cNvPr id="4" name="Slide Number Placeholder 3"/>
          <p:cNvSpPr>
            <a:spLocks noGrp="1"/>
          </p:cNvSpPr>
          <p:nvPr>
            <p:ph type="sldNum" sz="quarter" idx="5"/>
          </p:nvPr>
        </p:nvSpPr>
        <p:spPr/>
        <p:txBody>
          <a:bodyPr/>
          <a:lstStyle/>
          <a:p>
            <a:fld id="{4CC12544-2BEE-49BA-A42E-D7E3EBA33684}" type="slidenum">
              <a:rPr lang="en-US" smtClean="0"/>
              <a:t>11</a:t>
            </a:fld>
            <a:endParaRPr lang="en-US"/>
          </a:p>
        </p:txBody>
      </p:sp>
    </p:spTree>
    <p:extLst>
      <p:ext uri="{BB962C8B-B14F-4D97-AF65-F5344CB8AC3E}">
        <p14:creationId xmlns:p14="http://schemas.microsoft.com/office/powerpoint/2010/main" val="168160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C12544-2BEE-49BA-A42E-D7E3EBA33684}" type="slidenum">
              <a:rPr lang="en-US" smtClean="0"/>
              <a:t>12</a:t>
            </a:fld>
            <a:endParaRPr lang="en-US"/>
          </a:p>
        </p:txBody>
      </p:sp>
    </p:spTree>
    <p:extLst>
      <p:ext uri="{BB962C8B-B14F-4D97-AF65-F5344CB8AC3E}">
        <p14:creationId xmlns:p14="http://schemas.microsoft.com/office/powerpoint/2010/main" val="1759267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C12544-2BEE-49BA-A42E-D7E3EBA33684}" type="slidenum">
              <a:rPr lang="en-US" smtClean="0"/>
              <a:t>13</a:t>
            </a:fld>
            <a:endParaRPr lang="en-US"/>
          </a:p>
        </p:txBody>
      </p:sp>
    </p:spTree>
    <p:extLst>
      <p:ext uri="{BB962C8B-B14F-4D97-AF65-F5344CB8AC3E}">
        <p14:creationId xmlns:p14="http://schemas.microsoft.com/office/powerpoint/2010/main" val="1691873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lumMod val="50000"/>
                  </a:schemeClr>
                </a:solidFill>
                <a:latin typeface="Gill Sans Nova" panose="020B0602020104020203" pitchFamily="34" charset="0"/>
                <a:cs typeface="Helvetica" panose="020B0604020202020204" pitchFamily="34" charset="0"/>
              </a:rPr>
              <a:t>cuisines develop &amp; adapt to local ecology and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1"/>
              </a:solidFill>
            </a:endParaRPr>
          </a:p>
        </p:txBody>
      </p:sp>
      <p:sp>
        <p:nvSpPr>
          <p:cNvPr id="4" name="Slide Number Placeholder 3"/>
          <p:cNvSpPr>
            <a:spLocks noGrp="1"/>
          </p:cNvSpPr>
          <p:nvPr>
            <p:ph type="sldNum" sz="quarter" idx="10"/>
          </p:nvPr>
        </p:nvSpPr>
        <p:spPr/>
        <p:txBody>
          <a:bodyPr/>
          <a:lstStyle/>
          <a:p>
            <a:fld id="{4CC12544-2BEE-49BA-A42E-D7E3EBA33684}" type="slidenum">
              <a:rPr lang="en-US" smtClean="0"/>
              <a:t>15</a:t>
            </a:fld>
            <a:endParaRPr lang="en-US"/>
          </a:p>
        </p:txBody>
      </p:sp>
    </p:spTree>
    <p:extLst>
      <p:ext uri="{BB962C8B-B14F-4D97-AF65-F5344CB8AC3E}">
        <p14:creationId xmlns:p14="http://schemas.microsoft.com/office/powerpoint/2010/main" val="2526769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solidFill>
              </a:rPr>
              <a:t>Some of these are historical narratives used to limit the opportunities of certain groups, push them into particular occupations</a:t>
            </a:r>
          </a:p>
        </p:txBody>
      </p:sp>
      <p:sp>
        <p:nvSpPr>
          <p:cNvPr id="4" name="Slide Number Placeholder 3"/>
          <p:cNvSpPr>
            <a:spLocks noGrp="1"/>
          </p:cNvSpPr>
          <p:nvPr>
            <p:ph type="sldNum" sz="quarter" idx="10"/>
          </p:nvPr>
        </p:nvSpPr>
        <p:spPr/>
        <p:txBody>
          <a:bodyPr/>
          <a:lstStyle/>
          <a:p>
            <a:fld id="{4CC12544-2BEE-49BA-A42E-D7E3EBA33684}" type="slidenum">
              <a:rPr lang="en-US" smtClean="0"/>
              <a:t>16</a:t>
            </a:fld>
            <a:endParaRPr lang="en-US"/>
          </a:p>
        </p:txBody>
      </p:sp>
    </p:spTree>
    <p:extLst>
      <p:ext uri="{BB962C8B-B14F-4D97-AF65-F5344CB8AC3E}">
        <p14:creationId xmlns:p14="http://schemas.microsoft.com/office/powerpoint/2010/main" val="2291280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sense of the complexity of the social world, we organize the world by imposing structure on it, by grouping people into categories.</a:t>
            </a:r>
          </a:p>
        </p:txBody>
      </p:sp>
      <p:sp>
        <p:nvSpPr>
          <p:cNvPr id="4" name="Slide Number Placeholder 3"/>
          <p:cNvSpPr>
            <a:spLocks noGrp="1"/>
          </p:cNvSpPr>
          <p:nvPr>
            <p:ph type="sldNum" sz="quarter" idx="5"/>
          </p:nvPr>
        </p:nvSpPr>
        <p:spPr/>
        <p:txBody>
          <a:bodyPr/>
          <a:lstStyle/>
          <a:p>
            <a:fld id="{4CC12544-2BEE-49BA-A42E-D7E3EBA33684}" type="slidenum">
              <a:rPr lang="en-US" smtClean="0"/>
              <a:t>3</a:t>
            </a:fld>
            <a:endParaRPr lang="en-US"/>
          </a:p>
        </p:txBody>
      </p:sp>
    </p:spTree>
    <p:extLst>
      <p:ext uri="{BB962C8B-B14F-4D97-AF65-F5344CB8AC3E}">
        <p14:creationId xmlns:p14="http://schemas.microsoft.com/office/powerpoint/2010/main" val="2504589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C12544-2BEE-49BA-A42E-D7E3EBA33684}" type="slidenum">
              <a:rPr lang="en-US" smtClean="0"/>
              <a:t>4</a:t>
            </a:fld>
            <a:endParaRPr lang="en-US"/>
          </a:p>
        </p:txBody>
      </p:sp>
    </p:spTree>
    <p:extLst>
      <p:ext uri="{BB962C8B-B14F-4D97-AF65-F5344CB8AC3E}">
        <p14:creationId xmlns:p14="http://schemas.microsoft.com/office/powerpoint/2010/main" val="1079454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children learn about social categories from the language we use to describe social categories? In other words, how does the language we use transmit, reify, or shift the way we think about social categories from generation to generation? </a:t>
            </a:r>
          </a:p>
        </p:txBody>
      </p:sp>
      <p:sp>
        <p:nvSpPr>
          <p:cNvPr id="4" name="Slide Number Placeholder 3"/>
          <p:cNvSpPr>
            <a:spLocks noGrp="1"/>
          </p:cNvSpPr>
          <p:nvPr>
            <p:ph type="sldNum" sz="quarter" idx="5"/>
          </p:nvPr>
        </p:nvSpPr>
        <p:spPr/>
        <p:txBody>
          <a:bodyPr/>
          <a:lstStyle/>
          <a:p>
            <a:fld id="{4CC12544-2BEE-49BA-A42E-D7E3EBA33684}" type="slidenum">
              <a:rPr lang="en-US" smtClean="0"/>
              <a:t>5</a:t>
            </a:fld>
            <a:endParaRPr lang="en-US"/>
          </a:p>
        </p:txBody>
      </p:sp>
    </p:spTree>
    <p:extLst>
      <p:ext uri="{BB962C8B-B14F-4D97-AF65-F5344CB8AC3E}">
        <p14:creationId xmlns:p14="http://schemas.microsoft.com/office/powerpoint/2010/main" val="3348861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current ongoing project with adults…</a:t>
            </a:r>
          </a:p>
        </p:txBody>
      </p:sp>
      <p:sp>
        <p:nvSpPr>
          <p:cNvPr id="4" name="Slide Number Placeholder 3"/>
          <p:cNvSpPr>
            <a:spLocks noGrp="1"/>
          </p:cNvSpPr>
          <p:nvPr>
            <p:ph type="sldNum" sz="quarter" idx="5"/>
          </p:nvPr>
        </p:nvSpPr>
        <p:spPr/>
        <p:txBody>
          <a:bodyPr/>
          <a:lstStyle/>
          <a:p>
            <a:fld id="{4CC12544-2BEE-49BA-A42E-D7E3EBA33684}" type="slidenum">
              <a:rPr lang="en-US" smtClean="0"/>
              <a:t>6</a:t>
            </a:fld>
            <a:endParaRPr lang="en-US"/>
          </a:p>
        </p:txBody>
      </p:sp>
    </p:spTree>
    <p:extLst>
      <p:ext uri="{BB962C8B-B14F-4D97-AF65-F5344CB8AC3E}">
        <p14:creationId xmlns:p14="http://schemas.microsoft.com/office/powerpoint/2010/main" val="1831749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psychologists have found that a very common way we think about social categories is to essentialize them, meaning </a:t>
            </a:r>
          </a:p>
          <a:p>
            <a:endParaRPr lang="en-US" dirty="0"/>
          </a:p>
        </p:txBody>
      </p:sp>
      <p:sp>
        <p:nvSpPr>
          <p:cNvPr id="4" name="Slide Number Placeholder 3"/>
          <p:cNvSpPr>
            <a:spLocks noGrp="1"/>
          </p:cNvSpPr>
          <p:nvPr>
            <p:ph type="sldNum" sz="quarter" idx="5"/>
          </p:nvPr>
        </p:nvSpPr>
        <p:spPr/>
        <p:txBody>
          <a:bodyPr/>
          <a:lstStyle/>
          <a:p>
            <a:fld id="{4CC12544-2BEE-49BA-A42E-D7E3EBA33684}" type="slidenum">
              <a:rPr lang="en-US" smtClean="0"/>
              <a:t>7</a:t>
            </a:fld>
            <a:endParaRPr lang="en-US"/>
          </a:p>
        </p:txBody>
      </p:sp>
    </p:spTree>
    <p:extLst>
      <p:ext uri="{BB962C8B-B14F-4D97-AF65-F5344CB8AC3E}">
        <p14:creationId xmlns:p14="http://schemas.microsoft.com/office/powerpoint/2010/main" val="4222971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biology: women share XX chromosome, </a:t>
            </a:r>
            <a:r>
              <a:rPr lang="en-US" dirty="0" err="1"/>
              <a:t>etc</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Essentialism has been documented widely among kids and adults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Essentialism is generally problematic, for reasons Fausto-sterling and many other authors have discussed, and psychologists have spent a lot of time documenting the problems with biological essentialism in particular… *move quickly on consequences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Essentialist narratives have been used to great effect in the service of gender oppression, racial oppression</a:t>
            </a:r>
          </a:p>
        </p:txBody>
      </p:sp>
      <p:sp>
        <p:nvSpPr>
          <p:cNvPr id="4" name="Slide Number Placeholder 3"/>
          <p:cNvSpPr>
            <a:spLocks noGrp="1"/>
          </p:cNvSpPr>
          <p:nvPr>
            <p:ph type="sldNum" sz="quarter" idx="5"/>
          </p:nvPr>
        </p:nvSpPr>
        <p:spPr/>
        <p:txBody>
          <a:bodyPr/>
          <a:lstStyle/>
          <a:p>
            <a:fld id="{4CC12544-2BEE-49BA-A42E-D7E3EBA33684}" type="slidenum">
              <a:rPr lang="en-US" smtClean="0"/>
              <a:t>8</a:t>
            </a:fld>
            <a:endParaRPr lang="en-US"/>
          </a:p>
        </p:txBody>
      </p:sp>
    </p:spTree>
    <p:extLst>
      <p:ext uri="{BB962C8B-B14F-4D97-AF65-F5344CB8AC3E}">
        <p14:creationId xmlns:p14="http://schemas.microsoft.com/office/powerpoint/2010/main" val="1506415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little work has investigated what a more positive representation might be that we should try to shift people towards, and articulating a more positive rep and understanding how to shift people there will be critical to a feminist project</a:t>
            </a:r>
          </a:p>
          <a:p>
            <a:r>
              <a:rPr lang="en-US" dirty="0"/>
              <a:t>Joan Scott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Structural - </a:t>
            </a:r>
            <a:r>
              <a:rPr lang="en-US" dirty="0" err="1"/>
              <a:t>Eg</a:t>
            </a:r>
            <a:r>
              <a:rPr lang="en-US" dirty="0"/>
              <a:t> lack of access to resources, discrimination and oppression</a:t>
            </a:r>
          </a:p>
          <a:p>
            <a:endParaRPr lang="en-US" dirty="0"/>
          </a:p>
        </p:txBody>
      </p:sp>
      <p:sp>
        <p:nvSpPr>
          <p:cNvPr id="4" name="Slide Number Placeholder 3"/>
          <p:cNvSpPr>
            <a:spLocks noGrp="1"/>
          </p:cNvSpPr>
          <p:nvPr>
            <p:ph type="sldNum" sz="quarter" idx="5"/>
          </p:nvPr>
        </p:nvSpPr>
        <p:spPr/>
        <p:txBody>
          <a:bodyPr/>
          <a:lstStyle/>
          <a:p>
            <a:fld id="{4CC12544-2BEE-49BA-A42E-D7E3EBA33684}" type="slidenum">
              <a:rPr lang="en-US" smtClean="0"/>
              <a:t>9</a:t>
            </a:fld>
            <a:endParaRPr lang="en-US"/>
          </a:p>
        </p:txBody>
      </p:sp>
    </p:spTree>
    <p:extLst>
      <p:ext uri="{BB962C8B-B14F-4D97-AF65-F5344CB8AC3E}">
        <p14:creationId xmlns:p14="http://schemas.microsoft.com/office/powerpoint/2010/main" val="310225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aim of this project is to differentiate structural reps from essentialism, and make a case for why structural representations might be better</a:t>
            </a:r>
          </a:p>
        </p:txBody>
      </p:sp>
      <p:sp>
        <p:nvSpPr>
          <p:cNvPr id="4" name="Slide Number Placeholder 3"/>
          <p:cNvSpPr>
            <a:spLocks noGrp="1"/>
          </p:cNvSpPr>
          <p:nvPr>
            <p:ph type="sldNum" sz="quarter" idx="5"/>
          </p:nvPr>
        </p:nvSpPr>
        <p:spPr/>
        <p:txBody>
          <a:bodyPr/>
          <a:lstStyle/>
          <a:p>
            <a:fld id="{4CC12544-2BEE-49BA-A42E-D7E3EBA33684}" type="slidenum">
              <a:rPr lang="en-US" smtClean="0"/>
              <a:t>10</a:t>
            </a:fld>
            <a:endParaRPr lang="en-US"/>
          </a:p>
        </p:txBody>
      </p:sp>
    </p:spTree>
    <p:extLst>
      <p:ext uri="{BB962C8B-B14F-4D97-AF65-F5344CB8AC3E}">
        <p14:creationId xmlns:p14="http://schemas.microsoft.com/office/powerpoint/2010/main" val="2189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3F49D25-2E8B-4B54-AC4E-A3DE3E487C5D}" type="datetime1">
              <a:rPr lang="en-US" smtClean="0"/>
              <a:t>3/18/2021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90592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87BE1-4BFA-492F-B876-6D5F336323B4}" type="datetime1">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3494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4AF61-F801-4096-A89C-00C49D713C5D}" type="datetime1">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8878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3E6AFD-EE5B-49ED-A8D5-242628CB79F2}" type="datetime1">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771984" y="6389992"/>
            <a:ext cx="648031" cy="415939"/>
          </a:xfrm>
        </p:spPr>
        <p:txBody>
          <a:bodyPr/>
          <a:lstStyle>
            <a:lvl1pPr algn="ctr">
              <a:defRPr sz="2000">
                <a:solidFill>
                  <a:schemeClr val="tx1">
                    <a:lumMod val="95000"/>
                    <a:lumOff val="5000"/>
                    <a:alpha val="25000"/>
                  </a:schemeClr>
                </a:solidFill>
              </a:defRPr>
            </a:lvl1pPr>
          </a:lstStyle>
          <a:p>
            <a:fld id="{6113E31D-E2AB-40D1-8B51-AFA5AFEF393A}" type="slidenum">
              <a:rPr lang="en-US" smtClean="0"/>
              <a:pPr/>
              <a:t>‹#›</a:t>
            </a:fld>
            <a:endParaRPr lang="en-US" dirty="0"/>
          </a:p>
        </p:txBody>
      </p:sp>
    </p:spTree>
    <p:extLst>
      <p:ext uri="{BB962C8B-B14F-4D97-AF65-F5344CB8AC3E}">
        <p14:creationId xmlns:p14="http://schemas.microsoft.com/office/powerpoint/2010/main" val="311651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DD6486-A2B7-4810-BD4F-8802F33CA838}" type="datetime1">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261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FC4AA5-C723-4ACA-8162-40CD5E22C81D}" type="datetime1">
              <a:rPr lang="en-US" smtClean="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982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C38C96-B49A-4A99-8D3C-16E084C83E6D}" type="datetime1">
              <a:rPr lang="en-US" smtClean="0"/>
              <a:t>3/18/2021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77888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atin typeface="Gill Sans MT" panose="020B0502020104020203"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Gill Sans MT" panose="020B0502020104020203" pitchFamily="34" charset="0"/>
              </a:defRPr>
            </a:lvl1pPr>
          </a:lstStyle>
          <a:p>
            <a:fld id="{70B09DE8-224C-474F-8E10-8AAFDD71DE16}" type="datetime1">
              <a:rPr lang="en-US" smtClean="0"/>
              <a:pPr/>
              <a:t>3/18/2021</a:t>
            </a:fld>
            <a:endParaRPr lang="en-US" dirty="0"/>
          </a:p>
        </p:txBody>
      </p:sp>
      <p:sp>
        <p:nvSpPr>
          <p:cNvPr id="4" name="Footer Placeholder 3"/>
          <p:cNvSpPr>
            <a:spLocks noGrp="1"/>
          </p:cNvSpPr>
          <p:nvPr>
            <p:ph type="ftr" sz="quarter" idx="11"/>
          </p:nvPr>
        </p:nvSpPr>
        <p:spPr/>
        <p:txBody>
          <a:bodyPr/>
          <a:lstStyle>
            <a:lvl1pPr>
              <a:defRPr>
                <a:latin typeface="Gill Sans MT" panose="020B0502020104020203" pitchFamily="34" charset="0"/>
              </a:defRPr>
            </a:lvl1pPr>
          </a:lstStyle>
          <a:p>
            <a:endParaRPr lang="en-US" dirty="0"/>
          </a:p>
        </p:txBody>
      </p:sp>
      <p:sp>
        <p:nvSpPr>
          <p:cNvPr id="5" name="Slide Number Placeholder 4"/>
          <p:cNvSpPr>
            <a:spLocks noGrp="1"/>
          </p:cNvSpPr>
          <p:nvPr>
            <p:ph type="sldNum" sz="quarter" idx="12"/>
          </p:nvPr>
        </p:nvSpPr>
        <p:spPr/>
        <p:txBody>
          <a:bodyPr/>
          <a:lstStyle>
            <a:lvl1pPr>
              <a:defRPr>
                <a:latin typeface="Gill Sans MT" panose="020B0502020104020203"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81578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A8979-B51A-4518-8BD3-D59D7F9558D7}" type="datetime1">
              <a:rPr lang="en-US" smtClean="0"/>
              <a:t>3/18/2021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562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latin typeface="Gill Sans MT" panose="020B05020201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atin typeface="Gill Sans MT" panose="020B0502020104020203" pitchFamily="34" charset="0"/>
              </a:defRPr>
            </a:lvl1pPr>
            <a:lvl2pPr>
              <a:defRPr sz="2800">
                <a:latin typeface="Gill Sans MT" panose="020B0502020104020203" pitchFamily="34" charset="0"/>
              </a:defRPr>
            </a:lvl2pPr>
            <a:lvl3pPr>
              <a:defRPr sz="2400">
                <a:latin typeface="Gill Sans MT" panose="020B0502020104020203" pitchFamily="34" charset="0"/>
              </a:defRPr>
            </a:lvl3pPr>
            <a:lvl4pPr>
              <a:defRPr sz="2000">
                <a:latin typeface="Gill Sans MT" panose="020B0502020104020203" pitchFamily="34" charset="0"/>
              </a:defRPr>
            </a:lvl4pPr>
            <a:lvl5pPr>
              <a:defRPr sz="2000">
                <a:latin typeface="Gill Sans MT" panose="020B0502020104020203"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latin typeface="Gill Sans MT" panose="020B05020201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lvl1pPr>
              <a:defRPr>
                <a:latin typeface="Gill Sans MT" panose="020B0502020104020203" pitchFamily="34" charset="0"/>
              </a:defRPr>
            </a:lvl1pPr>
          </a:lstStyle>
          <a:p>
            <a:fld id="{2F5B585B-1D24-41E5-8E3C-BACEE3E595E8}" type="datetime1">
              <a:rPr lang="en-US" smtClean="0"/>
              <a:pPr/>
              <a:t>3/18/2021</a:t>
            </a:fld>
            <a:endParaRPr lang="en-US" dirty="0"/>
          </a:p>
        </p:txBody>
      </p:sp>
      <p:sp>
        <p:nvSpPr>
          <p:cNvPr id="6" name="Footer Placeholder 5"/>
          <p:cNvSpPr>
            <a:spLocks noGrp="1"/>
          </p:cNvSpPr>
          <p:nvPr>
            <p:ph type="ftr" sz="quarter" idx="11"/>
          </p:nvPr>
        </p:nvSpPr>
        <p:spPr/>
        <p:txBody>
          <a:bodyPr/>
          <a:lstStyle>
            <a:lvl1pPr>
              <a:defRPr>
                <a:latin typeface="Gill Sans MT" panose="020B0502020104020203"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latin typeface="Gill Sans MT" panose="020B0502020104020203"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1679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1C33DF3-0017-4D38-836F-D38253E1CEFE}" type="datetime1">
              <a:rPr lang="en-US" smtClean="0"/>
              <a:t>3/18/2021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01351238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latin typeface="Gill Sans MT" panose="020B0502020104020203" pitchFamily="34" charset="0"/>
              </a:defRPr>
            </a:lvl1pPr>
          </a:lstStyle>
          <a:p>
            <a:fld id="{38C3AF04-BE80-4AFB-B728-00FB5A34624C}" type="datetime1">
              <a:rPr lang="en-US" smtClean="0"/>
              <a:pPr/>
              <a:t>3/18/2021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latin typeface="Gill Sans MT" panose="020B0502020104020203" pitchFamily="34" charset="0"/>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Gill Sans MT" panose="020B0502020104020203"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0644472"/>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Gill Sans MT" panose="020B0502020104020203" pitchFamily="34" charset="0"/>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Gill Sans MT" panose="020B0502020104020203" pitchFamily="34" charset="0"/>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Gill Sans MT" panose="020B0502020104020203" pitchFamily="34" charset="0"/>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Gill Sans MT" panose="020B0502020104020203" pitchFamily="34" charset="0"/>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Gill Sans MT" panose="020B0502020104020203" pitchFamily="34" charset="0"/>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Gill Sans MT" panose="020B0502020104020203" pitchFamily="34" charset="0"/>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2BEF2D-743E-4B67-82B7-8079C6031B5C}"/>
              </a:ext>
            </a:extLst>
          </p:cNvPr>
          <p:cNvSpPr>
            <a:spLocks noGrp="1"/>
          </p:cNvSpPr>
          <p:nvPr>
            <p:ph type="ctrTitle"/>
          </p:nvPr>
        </p:nvSpPr>
        <p:spPr/>
        <p:txBody>
          <a:bodyPr/>
          <a:lstStyle/>
          <a:p>
            <a:r>
              <a:rPr lang="en-US" sz="7200" dirty="0">
                <a:latin typeface="Gill Sans Nova" panose="020B0602020104020203" pitchFamily="34" charset="0"/>
              </a:rPr>
              <a:t>How should we think about the social world?</a:t>
            </a:r>
          </a:p>
        </p:txBody>
      </p:sp>
      <p:sp>
        <p:nvSpPr>
          <p:cNvPr id="6" name="Subtitle 5">
            <a:extLst>
              <a:ext uri="{FF2B5EF4-FFF2-40B4-BE49-F238E27FC236}">
                <a16:creationId xmlns:a16="http://schemas.microsoft.com/office/drawing/2014/main" id="{F404B2F2-1227-41CD-9AA7-33D63AD1B561}"/>
              </a:ext>
            </a:extLst>
          </p:cNvPr>
          <p:cNvSpPr>
            <a:spLocks noGrp="1"/>
          </p:cNvSpPr>
          <p:nvPr>
            <p:ph type="subTitle" idx="1"/>
          </p:nvPr>
        </p:nvSpPr>
        <p:spPr/>
        <p:txBody>
          <a:bodyPr/>
          <a:lstStyle/>
          <a:p>
            <a:r>
              <a:rPr lang="en-US" sz="3200" dirty="0">
                <a:latin typeface="Gill Sans Nova" panose="020B0602020104020203" pitchFamily="34" charset="0"/>
              </a:rPr>
              <a:t>Marianna Zhang</a:t>
            </a:r>
          </a:p>
          <a:p>
            <a:r>
              <a:rPr lang="en-US" dirty="0">
                <a:latin typeface="Gill Sans Nova" panose="020B0602020104020203" pitchFamily="34" charset="0"/>
              </a:rPr>
              <a:t>Psychology</a:t>
            </a:r>
            <a:endParaRPr lang="en-US" dirty="0"/>
          </a:p>
        </p:txBody>
      </p:sp>
    </p:spTree>
    <p:extLst>
      <p:ext uri="{BB962C8B-B14F-4D97-AF65-F5344CB8AC3E}">
        <p14:creationId xmlns:p14="http://schemas.microsoft.com/office/powerpoint/2010/main" val="1082113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E65B923D-6123-4329-A8E8-D1776DCB691F}"/>
              </a:ext>
            </a:extLst>
          </p:cNvPr>
          <p:cNvSpPr/>
          <p:nvPr/>
        </p:nvSpPr>
        <p:spPr>
          <a:xfrm>
            <a:off x="879891" y="2016823"/>
            <a:ext cx="2975949" cy="2529051"/>
          </a:xfrm>
          <a:prstGeom prst="rect">
            <a:avLst/>
          </a:prstGeom>
          <a:solidFill>
            <a:srgbClr val="F7E1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6DEFFBA3-2FFC-48FD-BC7C-EA64CBBB5C1D}"/>
              </a:ext>
            </a:extLst>
          </p:cNvPr>
          <p:cNvGrpSpPr/>
          <p:nvPr/>
        </p:nvGrpSpPr>
        <p:grpSpPr>
          <a:xfrm>
            <a:off x="8704217" y="2817943"/>
            <a:ext cx="1998336" cy="1339989"/>
            <a:chOff x="9359677" y="2870525"/>
            <a:chExt cx="1998336" cy="1339989"/>
          </a:xfrm>
        </p:grpSpPr>
        <p:sp>
          <p:nvSpPr>
            <p:cNvPr id="20" name="Oval 19">
              <a:extLst>
                <a:ext uri="{FF2B5EF4-FFF2-40B4-BE49-F238E27FC236}">
                  <a16:creationId xmlns:a16="http://schemas.microsoft.com/office/drawing/2014/main" id="{8B71774E-02E2-46D3-9952-9B8B89849993}"/>
                </a:ext>
              </a:extLst>
            </p:cNvPr>
            <p:cNvSpPr/>
            <p:nvPr/>
          </p:nvSpPr>
          <p:spPr>
            <a:xfrm>
              <a:off x="10103884" y="3602070"/>
              <a:ext cx="404353" cy="40435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C7438E6-D3C9-4EC9-B0B2-EF4D54F96A0F}"/>
                </a:ext>
              </a:extLst>
            </p:cNvPr>
            <p:cNvSpPr/>
            <p:nvPr/>
          </p:nvSpPr>
          <p:spPr>
            <a:xfrm>
              <a:off x="10086740" y="2999629"/>
              <a:ext cx="404353" cy="40435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99DC90D-A0C8-4D97-9670-44AF34421A0C}"/>
                </a:ext>
              </a:extLst>
            </p:cNvPr>
            <p:cNvSpPr/>
            <p:nvPr/>
          </p:nvSpPr>
          <p:spPr>
            <a:xfrm>
              <a:off x="9647483" y="3283207"/>
              <a:ext cx="404353" cy="40435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E6C70D2-92D8-42C4-B81B-3CAF3A3DC679}"/>
                </a:ext>
              </a:extLst>
            </p:cNvPr>
            <p:cNvSpPr/>
            <p:nvPr/>
          </p:nvSpPr>
          <p:spPr>
            <a:xfrm>
              <a:off x="10516561" y="3075240"/>
              <a:ext cx="404353" cy="404353"/>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859355B-6EBB-453C-A0AA-8632DB49C539}"/>
                </a:ext>
              </a:extLst>
            </p:cNvPr>
            <p:cNvSpPr/>
            <p:nvPr/>
          </p:nvSpPr>
          <p:spPr>
            <a:xfrm>
              <a:off x="10550671" y="3485383"/>
              <a:ext cx="404353" cy="404353"/>
            </a:xfrm>
            <a:prstGeom prst="ellipse">
              <a:avLst/>
            </a:prstGeom>
            <a:solidFill>
              <a:srgbClr val="B5D2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585C682-700F-416D-8E5D-946AA0175544}"/>
                </a:ext>
              </a:extLst>
            </p:cNvPr>
            <p:cNvSpPr/>
            <p:nvPr/>
          </p:nvSpPr>
          <p:spPr>
            <a:xfrm>
              <a:off x="9359677" y="2870525"/>
              <a:ext cx="1998336" cy="1339989"/>
            </a:xfrm>
            <a:prstGeom prst="ellipse">
              <a:avLst/>
            </a:prstGeom>
            <a:solidFill>
              <a:srgbClr val="FFFFFF">
                <a:alpha val="89804"/>
              </a:srgbClr>
            </a:solid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shared social position</a:t>
              </a:r>
              <a:endParaRPr lang="en-US" sz="2000" dirty="0">
                <a:solidFill>
                  <a:schemeClr val="tx1"/>
                </a:solidFill>
                <a:latin typeface="Gill Sans Nova" panose="020B0602020104020203" pitchFamily="34" charset="0"/>
              </a:endParaRPr>
            </a:p>
          </p:txBody>
        </p:sp>
      </p:grpSp>
      <p:cxnSp>
        <p:nvCxnSpPr>
          <p:cNvPr id="5" name="Straight Arrow Connector 4">
            <a:extLst>
              <a:ext uri="{FF2B5EF4-FFF2-40B4-BE49-F238E27FC236}">
                <a16:creationId xmlns:a16="http://schemas.microsoft.com/office/drawing/2014/main" id="{0634C34C-AFA3-45EE-8741-D8D5D328F3B7}"/>
              </a:ext>
            </a:extLst>
          </p:cNvPr>
          <p:cNvCxnSpPr>
            <a:cxnSpLocks/>
            <a:stCxn id="52" idx="4"/>
            <a:endCxn id="28" idx="0"/>
          </p:cNvCxnSpPr>
          <p:nvPr/>
        </p:nvCxnSpPr>
        <p:spPr>
          <a:xfrm flipH="1">
            <a:off x="6096000" y="4157932"/>
            <a:ext cx="3607385" cy="9104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78EA247E-CD67-4699-A528-7AED8A4339A8}"/>
              </a:ext>
            </a:extLst>
          </p:cNvPr>
          <p:cNvSpPr txBox="1">
            <a:spLocks/>
          </p:cNvSpPr>
          <p:nvPr/>
        </p:nvSpPr>
        <p:spPr>
          <a:xfrm>
            <a:off x="8514665" y="2016824"/>
            <a:ext cx="2377440" cy="80653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sz="4000" dirty="0">
                <a:solidFill>
                  <a:schemeClr val="tx1"/>
                </a:solidFill>
                <a:latin typeface="Gill Sans Nova" panose="020B0602020104020203" pitchFamily="34" charset="0"/>
                <a:cs typeface="Helvetica" panose="020B0604020202020204" pitchFamily="34" charset="0"/>
              </a:rPr>
              <a:t>structural</a:t>
            </a:r>
          </a:p>
        </p:txBody>
      </p:sp>
      <p:grpSp>
        <p:nvGrpSpPr>
          <p:cNvPr id="7" name="Group 6">
            <a:extLst>
              <a:ext uri="{FF2B5EF4-FFF2-40B4-BE49-F238E27FC236}">
                <a16:creationId xmlns:a16="http://schemas.microsoft.com/office/drawing/2014/main" id="{1D75F3EE-799E-4EBE-99C8-31AEBE533D15}"/>
              </a:ext>
            </a:extLst>
          </p:cNvPr>
          <p:cNvGrpSpPr/>
          <p:nvPr/>
        </p:nvGrpSpPr>
        <p:grpSpPr>
          <a:xfrm>
            <a:off x="1489447" y="2817943"/>
            <a:ext cx="1754647" cy="1339989"/>
            <a:chOff x="1489447" y="2791665"/>
            <a:chExt cx="1754647" cy="1339989"/>
          </a:xfrm>
        </p:grpSpPr>
        <p:sp>
          <p:nvSpPr>
            <p:cNvPr id="14" name="Oval 13">
              <a:extLst>
                <a:ext uri="{FF2B5EF4-FFF2-40B4-BE49-F238E27FC236}">
                  <a16:creationId xmlns:a16="http://schemas.microsoft.com/office/drawing/2014/main" id="{1FB533FB-F610-4089-ADC5-8E60BD5DF3D3}"/>
                </a:ext>
              </a:extLst>
            </p:cNvPr>
            <p:cNvSpPr/>
            <p:nvPr/>
          </p:nvSpPr>
          <p:spPr>
            <a:xfrm>
              <a:off x="2111809" y="3530273"/>
              <a:ext cx="404353" cy="40435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C207C20-1C8D-43E3-B919-0FED1810AC7E}"/>
                </a:ext>
              </a:extLst>
            </p:cNvPr>
            <p:cNvSpPr/>
            <p:nvPr/>
          </p:nvSpPr>
          <p:spPr>
            <a:xfrm>
              <a:off x="2094665" y="2927832"/>
              <a:ext cx="404353" cy="40435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94C7AD7-3CF0-418A-8132-4E2C0DE3F585}"/>
                </a:ext>
              </a:extLst>
            </p:cNvPr>
            <p:cNvSpPr/>
            <p:nvPr/>
          </p:nvSpPr>
          <p:spPr>
            <a:xfrm>
              <a:off x="1655408" y="3211410"/>
              <a:ext cx="404353" cy="40435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4EC5F3-2CB6-4322-A44A-9689011EF9C9}"/>
                </a:ext>
              </a:extLst>
            </p:cNvPr>
            <p:cNvSpPr/>
            <p:nvPr/>
          </p:nvSpPr>
          <p:spPr>
            <a:xfrm>
              <a:off x="2524486" y="3003443"/>
              <a:ext cx="404353" cy="404353"/>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C510800-62EC-41D8-B3B4-87BB80DB1EA6}"/>
                </a:ext>
              </a:extLst>
            </p:cNvPr>
            <p:cNvSpPr/>
            <p:nvPr/>
          </p:nvSpPr>
          <p:spPr>
            <a:xfrm>
              <a:off x="2558596" y="3413586"/>
              <a:ext cx="404353" cy="404353"/>
            </a:xfrm>
            <a:prstGeom prst="ellipse">
              <a:avLst/>
            </a:prstGeom>
            <a:solidFill>
              <a:srgbClr val="B5D2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F96C7DB-5B96-48D8-8C69-29E4FD345524}"/>
                </a:ext>
              </a:extLst>
            </p:cNvPr>
            <p:cNvSpPr/>
            <p:nvPr/>
          </p:nvSpPr>
          <p:spPr>
            <a:xfrm>
              <a:off x="1489447" y="2791665"/>
              <a:ext cx="1754647" cy="1339989"/>
            </a:xfrm>
            <a:prstGeom prst="ellipse">
              <a:avLst/>
            </a:prstGeom>
            <a:solidFill>
              <a:srgbClr val="FFFFFF">
                <a:alpha val="89804"/>
              </a:srgbClr>
            </a:solid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shared biology</a:t>
              </a:r>
              <a:endParaRPr lang="en-US" sz="2000" dirty="0">
                <a:solidFill>
                  <a:schemeClr val="tx1"/>
                </a:solidFill>
                <a:latin typeface="Gill Sans Nova" panose="020B0602020104020203" pitchFamily="34" charset="0"/>
              </a:endParaRPr>
            </a:p>
          </p:txBody>
        </p:sp>
      </p:grpSp>
      <p:sp>
        <p:nvSpPr>
          <p:cNvPr id="28" name="Oval 27">
            <a:extLst>
              <a:ext uri="{FF2B5EF4-FFF2-40B4-BE49-F238E27FC236}">
                <a16:creationId xmlns:a16="http://schemas.microsoft.com/office/drawing/2014/main" id="{9162AC17-F4B2-47A4-B667-E7486D59FC6D}"/>
              </a:ext>
            </a:extLst>
          </p:cNvPr>
          <p:cNvSpPr/>
          <p:nvPr/>
        </p:nvSpPr>
        <p:spPr>
          <a:xfrm flipH="1">
            <a:off x="4782795" y="5068388"/>
            <a:ext cx="2626410" cy="1203967"/>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typical group properties</a:t>
            </a:r>
          </a:p>
        </p:txBody>
      </p:sp>
      <p:cxnSp>
        <p:nvCxnSpPr>
          <p:cNvPr id="29" name="Straight Arrow Connector 28">
            <a:extLst>
              <a:ext uri="{FF2B5EF4-FFF2-40B4-BE49-F238E27FC236}">
                <a16:creationId xmlns:a16="http://schemas.microsoft.com/office/drawing/2014/main" id="{5A9B3AD9-3494-4763-9766-454BA8374BC9}"/>
              </a:ext>
            </a:extLst>
          </p:cNvPr>
          <p:cNvCxnSpPr>
            <a:stCxn id="25" idx="4"/>
            <a:endCxn id="28" idx="0"/>
          </p:cNvCxnSpPr>
          <p:nvPr/>
        </p:nvCxnSpPr>
        <p:spPr>
          <a:xfrm>
            <a:off x="2366771" y="4157932"/>
            <a:ext cx="3729229" cy="9104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CC5DA801-833C-4A56-AB79-24E44FC677DA}"/>
              </a:ext>
            </a:extLst>
          </p:cNvPr>
          <p:cNvSpPr txBox="1">
            <a:spLocks/>
          </p:cNvSpPr>
          <p:nvPr/>
        </p:nvSpPr>
        <p:spPr>
          <a:xfrm>
            <a:off x="1209970" y="1915244"/>
            <a:ext cx="2313602" cy="100969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sz="4000" dirty="0">
                <a:solidFill>
                  <a:schemeClr val="tx1"/>
                </a:solidFill>
                <a:latin typeface="Gill Sans Nova" panose="020B0602020104020203" pitchFamily="34" charset="0"/>
                <a:cs typeface="Helvetica" panose="020B0604020202020204" pitchFamily="34" charset="0"/>
              </a:rPr>
              <a:t>biological</a:t>
            </a:r>
          </a:p>
        </p:txBody>
      </p:sp>
      <p:sp>
        <p:nvSpPr>
          <p:cNvPr id="43" name="Title 1">
            <a:extLst>
              <a:ext uri="{FF2B5EF4-FFF2-40B4-BE49-F238E27FC236}">
                <a16:creationId xmlns:a16="http://schemas.microsoft.com/office/drawing/2014/main" id="{E39D46CF-FC46-43BE-8773-EEC06AD1E111}"/>
              </a:ext>
            </a:extLst>
          </p:cNvPr>
          <p:cNvSpPr txBox="1">
            <a:spLocks/>
          </p:cNvSpPr>
          <p:nvPr/>
        </p:nvSpPr>
        <p:spPr>
          <a:xfrm>
            <a:off x="739172" y="1211711"/>
            <a:ext cx="3149625" cy="91825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dirty="0">
                <a:solidFill>
                  <a:schemeClr val="tx1"/>
                </a:solidFill>
                <a:latin typeface="Gill Sans Nova" panose="020B0602020104020203" pitchFamily="34" charset="0"/>
                <a:cs typeface="Helvetica" panose="020B0604020202020204" pitchFamily="34" charset="0"/>
              </a:rPr>
              <a:t>e</a:t>
            </a:r>
            <a:r>
              <a:rPr lang="en-US" sz="4000" dirty="0">
                <a:solidFill>
                  <a:schemeClr val="tx1"/>
                </a:solidFill>
                <a:latin typeface="Gill Sans Nova" panose="020B0602020104020203" pitchFamily="34" charset="0"/>
                <a:cs typeface="Helvetica" panose="020B0604020202020204" pitchFamily="34" charset="0"/>
              </a:rPr>
              <a:t>ssentialist</a:t>
            </a:r>
          </a:p>
        </p:txBody>
      </p:sp>
      <p:sp>
        <p:nvSpPr>
          <p:cNvPr id="33" name="Title 1">
            <a:extLst>
              <a:ext uri="{FF2B5EF4-FFF2-40B4-BE49-F238E27FC236}">
                <a16:creationId xmlns:a16="http://schemas.microsoft.com/office/drawing/2014/main" id="{7EE0CB20-B1B4-4092-BD11-3F3335F96A9D}"/>
              </a:ext>
            </a:extLst>
          </p:cNvPr>
          <p:cNvSpPr txBox="1">
            <a:spLocks/>
          </p:cNvSpPr>
          <p:nvPr/>
        </p:nvSpPr>
        <p:spPr>
          <a:xfrm>
            <a:off x="338157" y="9236"/>
            <a:ext cx="11744985"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4800" dirty="0">
                <a:solidFill>
                  <a:schemeClr val="tx1"/>
                </a:solidFill>
                <a:latin typeface="Gill Sans Nova" panose="020B0602020104020203" pitchFamily="34" charset="0"/>
                <a:cs typeface="Helvetica" panose="020B0604020202020204" pitchFamily="34" charset="0"/>
              </a:rPr>
              <a:t>Why might structural representations be better?</a:t>
            </a:r>
          </a:p>
        </p:txBody>
      </p:sp>
    </p:spTree>
    <p:extLst>
      <p:ext uri="{BB962C8B-B14F-4D97-AF65-F5344CB8AC3E}">
        <p14:creationId xmlns:p14="http://schemas.microsoft.com/office/powerpoint/2010/main" val="978119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E65B923D-6123-4329-A8E8-D1776DCB691F}"/>
              </a:ext>
            </a:extLst>
          </p:cNvPr>
          <p:cNvSpPr/>
          <p:nvPr/>
        </p:nvSpPr>
        <p:spPr>
          <a:xfrm>
            <a:off x="879891" y="2016823"/>
            <a:ext cx="6529314" cy="2529051"/>
          </a:xfrm>
          <a:prstGeom prst="rect">
            <a:avLst/>
          </a:prstGeom>
          <a:solidFill>
            <a:srgbClr val="F7E1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6DEFFBA3-2FFC-48FD-BC7C-EA64CBBB5C1D}"/>
              </a:ext>
            </a:extLst>
          </p:cNvPr>
          <p:cNvGrpSpPr/>
          <p:nvPr/>
        </p:nvGrpSpPr>
        <p:grpSpPr>
          <a:xfrm>
            <a:off x="8704217" y="2817943"/>
            <a:ext cx="1998336" cy="1339989"/>
            <a:chOff x="9359677" y="2870525"/>
            <a:chExt cx="1998336" cy="1339989"/>
          </a:xfrm>
        </p:grpSpPr>
        <p:sp>
          <p:nvSpPr>
            <p:cNvPr id="20" name="Oval 19">
              <a:extLst>
                <a:ext uri="{FF2B5EF4-FFF2-40B4-BE49-F238E27FC236}">
                  <a16:creationId xmlns:a16="http://schemas.microsoft.com/office/drawing/2014/main" id="{8B71774E-02E2-46D3-9952-9B8B89849993}"/>
                </a:ext>
              </a:extLst>
            </p:cNvPr>
            <p:cNvSpPr/>
            <p:nvPr/>
          </p:nvSpPr>
          <p:spPr>
            <a:xfrm>
              <a:off x="10103884" y="3602070"/>
              <a:ext cx="404353" cy="40435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C7438E6-D3C9-4EC9-B0B2-EF4D54F96A0F}"/>
                </a:ext>
              </a:extLst>
            </p:cNvPr>
            <p:cNvSpPr/>
            <p:nvPr/>
          </p:nvSpPr>
          <p:spPr>
            <a:xfrm>
              <a:off x="10086740" y="2999629"/>
              <a:ext cx="404353" cy="40435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99DC90D-A0C8-4D97-9670-44AF34421A0C}"/>
                </a:ext>
              </a:extLst>
            </p:cNvPr>
            <p:cNvSpPr/>
            <p:nvPr/>
          </p:nvSpPr>
          <p:spPr>
            <a:xfrm>
              <a:off x="9647483" y="3283207"/>
              <a:ext cx="404353" cy="40435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E6C70D2-92D8-42C4-B81B-3CAF3A3DC679}"/>
                </a:ext>
              </a:extLst>
            </p:cNvPr>
            <p:cNvSpPr/>
            <p:nvPr/>
          </p:nvSpPr>
          <p:spPr>
            <a:xfrm>
              <a:off x="10516561" y="3075240"/>
              <a:ext cx="404353" cy="404353"/>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859355B-6EBB-453C-A0AA-8632DB49C539}"/>
                </a:ext>
              </a:extLst>
            </p:cNvPr>
            <p:cNvSpPr/>
            <p:nvPr/>
          </p:nvSpPr>
          <p:spPr>
            <a:xfrm>
              <a:off x="10550671" y="3485383"/>
              <a:ext cx="404353" cy="404353"/>
            </a:xfrm>
            <a:prstGeom prst="ellipse">
              <a:avLst/>
            </a:prstGeom>
            <a:solidFill>
              <a:srgbClr val="B5D2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585C682-700F-416D-8E5D-946AA0175544}"/>
                </a:ext>
              </a:extLst>
            </p:cNvPr>
            <p:cNvSpPr/>
            <p:nvPr/>
          </p:nvSpPr>
          <p:spPr>
            <a:xfrm>
              <a:off x="9359677" y="2870525"/>
              <a:ext cx="1998336" cy="1339989"/>
            </a:xfrm>
            <a:prstGeom prst="ellipse">
              <a:avLst/>
            </a:prstGeom>
            <a:solidFill>
              <a:srgbClr val="FFFFFF">
                <a:alpha val="89804"/>
              </a:srgbClr>
            </a:solid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shared social position</a:t>
              </a:r>
              <a:endParaRPr lang="en-US" sz="2000" dirty="0">
                <a:solidFill>
                  <a:schemeClr val="tx1"/>
                </a:solidFill>
                <a:latin typeface="Gill Sans Nova" panose="020B0602020104020203" pitchFamily="34" charset="0"/>
              </a:endParaRPr>
            </a:p>
          </p:txBody>
        </p:sp>
      </p:grpSp>
      <p:cxnSp>
        <p:nvCxnSpPr>
          <p:cNvPr id="5" name="Straight Arrow Connector 4">
            <a:extLst>
              <a:ext uri="{FF2B5EF4-FFF2-40B4-BE49-F238E27FC236}">
                <a16:creationId xmlns:a16="http://schemas.microsoft.com/office/drawing/2014/main" id="{0634C34C-AFA3-45EE-8741-D8D5D328F3B7}"/>
              </a:ext>
            </a:extLst>
          </p:cNvPr>
          <p:cNvCxnSpPr>
            <a:cxnSpLocks/>
            <a:stCxn id="52" idx="4"/>
            <a:endCxn id="28" idx="0"/>
          </p:cNvCxnSpPr>
          <p:nvPr/>
        </p:nvCxnSpPr>
        <p:spPr>
          <a:xfrm flipH="1">
            <a:off x="6096000" y="4157932"/>
            <a:ext cx="3607385" cy="9104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78EA247E-CD67-4699-A528-7AED8A4339A8}"/>
              </a:ext>
            </a:extLst>
          </p:cNvPr>
          <p:cNvSpPr txBox="1">
            <a:spLocks/>
          </p:cNvSpPr>
          <p:nvPr/>
        </p:nvSpPr>
        <p:spPr>
          <a:xfrm>
            <a:off x="8514665" y="2016824"/>
            <a:ext cx="2377440" cy="80653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sz="4000" dirty="0">
                <a:solidFill>
                  <a:schemeClr val="tx1"/>
                </a:solidFill>
                <a:latin typeface="Gill Sans Nova" panose="020B0602020104020203" pitchFamily="34" charset="0"/>
                <a:cs typeface="Helvetica" panose="020B0604020202020204" pitchFamily="34" charset="0"/>
              </a:rPr>
              <a:t>structural</a:t>
            </a:r>
          </a:p>
        </p:txBody>
      </p:sp>
      <p:grpSp>
        <p:nvGrpSpPr>
          <p:cNvPr id="7" name="Group 6">
            <a:extLst>
              <a:ext uri="{FF2B5EF4-FFF2-40B4-BE49-F238E27FC236}">
                <a16:creationId xmlns:a16="http://schemas.microsoft.com/office/drawing/2014/main" id="{1D75F3EE-799E-4EBE-99C8-31AEBE533D15}"/>
              </a:ext>
            </a:extLst>
          </p:cNvPr>
          <p:cNvGrpSpPr/>
          <p:nvPr/>
        </p:nvGrpSpPr>
        <p:grpSpPr>
          <a:xfrm>
            <a:off x="1489447" y="2817943"/>
            <a:ext cx="1754647" cy="1339989"/>
            <a:chOff x="1489447" y="2791665"/>
            <a:chExt cx="1754647" cy="1339989"/>
          </a:xfrm>
        </p:grpSpPr>
        <p:sp>
          <p:nvSpPr>
            <p:cNvPr id="14" name="Oval 13">
              <a:extLst>
                <a:ext uri="{FF2B5EF4-FFF2-40B4-BE49-F238E27FC236}">
                  <a16:creationId xmlns:a16="http://schemas.microsoft.com/office/drawing/2014/main" id="{1FB533FB-F610-4089-ADC5-8E60BD5DF3D3}"/>
                </a:ext>
              </a:extLst>
            </p:cNvPr>
            <p:cNvSpPr/>
            <p:nvPr/>
          </p:nvSpPr>
          <p:spPr>
            <a:xfrm>
              <a:off x="2111809" y="3530273"/>
              <a:ext cx="404353" cy="40435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C207C20-1C8D-43E3-B919-0FED1810AC7E}"/>
                </a:ext>
              </a:extLst>
            </p:cNvPr>
            <p:cNvSpPr/>
            <p:nvPr/>
          </p:nvSpPr>
          <p:spPr>
            <a:xfrm>
              <a:off x="2094665" y="2927832"/>
              <a:ext cx="404353" cy="40435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94C7AD7-3CF0-418A-8132-4E2C0DE3F585}"/>
                </a:ext>
              </a:extLst>
            </p:cNvPr>
            <p:cNvSpPr/>
            <p:nvPr/>
          </p:nvSpPr>
          <p:spPr>
            <a:xfrm>
              <a:off x="1655408" y="3211410"/>
              <a:ext cx="404353" cy="40435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4EC5F3-2CB6-4322-A44A-9689011EF9C9}"/>
                </a:ext>
              </a:extLst>
            </p:cNvPr>
            <p:cNvSpPr/>
            <p:nvPr/>
          </p:nvSpPr>
          <p:spPr>
            <a:xfrm>
              <a:off x="2524486" y="3003443"/>
              <a:ext cx="404353" cy="404353"/>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C510800-62EC-41D8-B3B4-87BB80DB1EA6}"/>
                </a:ext>
              </a:extLst>
            </p:cNvPr>
            <p:cNvSpPr/>
            <p:nvPr/>
          </p:nvSpPr>
          <p:spPr>
            <a:xfrm>
              <a:off x="2558596" y="3413586"/>
              <a:ext cx="404353" cy="404353"/>
            </a:xfrm>
            <a:prstGeom prst="ellipse">
              <a:avLst/>
            </a:prstGeom>
            <a:solidFill>
              <a:srgbClr val="B5D2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F96C7DB-5B96-48D8-8C69-29E4FD345524}"/>
                </a:ext>
              </a:extLst>
            </p:cNvPr>
            <p:cNvSpPr/>
            <p:nvPr/>
          </p:nvSpPr>
          <p:spPr>
            <a:xfrm>
              <a:off x="1489447" y="2791665"/>
              <a:ext cx="1754647" cy="1339989"/>
            </a:xfrm>
            <a:prstGeom prst="ellipse">
              <a:avLst/>
            </a:prstGeom>
            <a:solidFill>
              <a:srgbClr val="FFFFFF">
                <a:alpha val="89804"/>
              </a:srgbClr>
            </a:solid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shared biology</a:t>
              </a:r>
              <a:endParaRPr lang="en-US" sz="2000" dirty="0">
                <a:solidFill>
                  <a:schemeClr val="tx1"/>
                </a:solidFill>
                <a:latin typeface="Gill Sans Nova" panose="020B0602020104020203" pitchFamily="34" charset="0"/>
              </a:endParaRPr>
            </a:p>
          </p:txBody>
        </p:sp>
      </p:grpSp>
      <p:sp>
        <p:nvSpPr>
          <p:cNvPr id="28" name="Oval 27">
            <a:extLst>
              <a:ext uri="{FF2B5EF4-FFF2-40B4-BE49-F238E27FC236}">
                <a16:creationId xmlns:a16="http://schemas.microsoft.com/office/drawing/2014/main" id="{9162AC17-F4B2-47A4-B667-E7486D59FC6D}"/>
              </a:ext>
            </a:extLst>
          </p:cNvPr>
          <p:cNvSpPr/>
          <p:nvPr/>
        </p:nvSpPr>
        <p:spPr>
          <a:xfrm flipH="1">
            <a:off x="4782795" y="5068388"/>
            <a:ext cx="2626410" cy="1203967"/>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typical group properties</a:t>
            </a:r>
          </a:p>
        </p:txBody>
      </p:sp>
      <p:cxnSp>
        <p:nvCxnSpPr>
          <p:cNvPr id="29" name="Straight Arrow Connector 28">
            <a:extLst>
              <a:ext uri="{FF2B5EF4-FFF2-40B4-BE49-F238E27FC236}">
                <a16:creationId xmlns:a16="http://schemas.microsoft.com/office/drawing/2014/main" id="{5A9B3AD9-3494-4763-9766-454BA8374BC9}"/>
              </a:ext>
            </a:extLst>
          </p:cNvPr>
          <p:cNvCxnSpPr>
            <a:stCxn id="25" idx="4"/>
            <a:endCxn id="28" idx="0"/>
          </p:cNvCxnSpPr>
          <p:nvPr/>
        </p:nvCxnSpPr>
        <p:spPr>
          <a:xfrm>
            <a:off x="2366771" y="4157932"/>
            <a:ext cx="3729229" cy="9104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CC5DA801-833C-4A56-AB79-24E44FC677DA}"/>
              </a:ext>
            </a:extLst>
          </p:cNvPr>
          <p:cNvSpPr txBox="1">
            <a:spLocks/>
          </p:cNvSpPr>
          <p:nvPr/>
        </p:nvSpPr>
        <p:spPr>
          <a:xfrm>
            <a:off x="1209970" y="1915244"/>
            <a:ext cx="2313602" cy="100969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sz="4000" dirty="0">
                <a:solidFill>
                  <a:schemeClr val="tx1"/>
                </a:solidFill>
                <a:latin typeface="Gill Sans Nova" panose="020B0602020104020203" pitchFamily="34" charset="0"/>
                <a:cs typeface="Helvetica" panose="020B0604020202020204" pitchFamily="34" charset="0"/>
              </a:rPr>
              <a:t>biological</a:t>
            </a:r>
          </a:p>
        </p:txBody>
      </p:sp>
      <p:sp>
        <p:nvSpPr>
          <p:cNvPr id="32" name="Title 1">
            <a:extLst>
              <a:ext uri="{FF2B5EF4-FFF2-40B4-BE49-F238E27FC236}">
                <a16:creationId xmlns:a16="http://schemas.microsoft.com/office/drawing/2014/main" id="{24942D47-AF3A-4E36-A7ED-250E096C447C}"/>
              </a:ext>
            </a:extLst>
          </p:cNvPr>
          <p:cNvSpPr txBox="1">
            <a:spLocks/>
          </p:cNvSpPr>
          <p:nvPr/>
        </p:nvSpPr>
        <p:spPr>
          <a:xfrm>
            <a:off x="4939199" y="1915244"/>
            <a:ext cx="2313602" cy="100969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sz="4000" dirty="0">
                <a:solidFill>
                  <a:schemeClr val="tx1"/>
                </a:solidFill>
                <a:latin typeface="Gill Sans Nova" panose="020B0602020104020203" pitchFamily="34" charset="0"/>
                <a:cs typeface="Helvetica" panose="020B0604020202020204" pitchFamily="34" charset="0"/>
              </a:rPr>
              <a:t>cultural</a:t>
            </a:r>
          </a:p>
        </p:txBody>
      </p:sp>
      <p:grpSp>
        <p:nvGrpSpPr>
          <p:cNvPr id="34" name="Group 33">
            <a:extLst>
              <a:ext uri="{FF2B5EF4-FFF2-40B4-BE49-F238E27FC236}">
                <a16:creationId xmlns:a16="http://schemas.microsoft.com/office/drawing/2014/main" id="{402C26C9-C24D-4E94-9143-8F25A57A1C61}"/>
              </a:ext>
            </a:extLst>
          </p:cNvPr>
          <p:cNvGrpSpPr/>
          <p:nvPr/>
        </p:nvGrpSpPr>
        <p:grpSpPr>
          <a:xfrm>
            <a:off x="5096832" y="2817943"/>
            <a:ext cx="1998336" cy="1339989"/>
            <a:chOff x="9359677" y="2870525"/>
            <a:chExt cx="1998336" cy="1339989"/>
          </a:xfrm>
        </p:grpSpPr>
        <p:sp>
          <p:nvSpPr>
            <p:cNvPr id="35" name="Oval 34">
              <a:extLst>
                <a:ext uri="{FF2B5EF4-FFF2-40B4-BE49-F238E27FC236}">
                  <a16:creationId xmlns:a16="http://schemas.microsoft.com/office/drawing/2014/main" id="{CE6074EA-1687-4E1B-9F3B-84E39D0CE75D}"/>
                </a:ext>
              </a:extLst>
            </p:cNvPr>
            <p:cNvSpPr/>
            <p:nvPr/>
          </p:nvSpPr>
          <p:spPr>
            <a:xfrm>
              <a:off x="10103884" y="3602070"/>
              <a:ext cx="404353" cy="40435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682ACB8-3E60-42D9-95A8-3E7EE919B58C}"/>
                </a:ext>
              </a:extLst>
            </p:cNvPr>
            <p:cNvSpPr/>
            <p:nvPr/>
          </p:nvSpPr>
          <p:spPr>
            <a:xfrm>
              <a:off x="10086740" y="2999629"/>
              <a:ext cx="404353" cy="40435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9552E2D-D266-4826-A3C7-CAFE293BD84D}"/>
                </a:ext>
              </a:extLst>
            </p:cNvPr>
            <p:cNvSpPr/>
            <p:nvPr/>
          </p:nvSpPr>
          <p:spPr>
            <a:xfrm>
              <a:off x="9647483" y="3283207"/>
              <a:ext cx="404353" cy="40435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D29B557-D24F-4995-8DBC-5AA4AD786D29}"/>
                </a:ext>
              </a:extLst>
            </p:cNvPr>
            <p:cNvSpPr/>
            <p:nvPr/>
          </p:nvSpPr>
          <p:spPr>
            <a:xfrm>
              <a:off x="10516561" y="3075240"/>
              <a:ext cx="404353" cy="404353"/>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58918F6-B59F-4557-960C-8F9CAD61B3F3}"/>
                </a:ext>
              </a:extLst>
            </p:cNvPr>
            <p:cNvSpPr/>
            <p:nvPr/>
          </p:nvSpPr>
          <p:spPr>
            <a:xfrm>
              <a:off x="10550671" y="3485383"/>
              <a:ext cx="404353" cy="404353"/>
            </a:xfrm>
            <a:prstGeom prst="ellipse">
              <a:avLst/>
            </a:prstGeom>
            <a:solidFill>
              <a:srgbClr val="B5D2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C832EC5-384B-4241-A893-F4B9D2868734}"/>
                </a:ext>
              </a:extLst>
            </p:cNvPr>
            <p:cNvSpPr/>
            <p:nvPr/>
          </p:nvSpPr>
          <p:spPr>
            <a:xfrm>
              <a:off x="9359677" y="2870525"/>
              <a:ext cx="1998336" cy="1339989"/>
            </a:xfrm>
            <a:prstGeom prst="ellipse">
              <a:avLst/>
            </a:prstGeom>
            <a:solidFill>
              <a:srgbClr val="FFFFFF">
                <a:alpha val="89804"/>
              </a:srgbClr>
            </a:solid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shared beliefs/</a:t>
              </a:r>
              <a:br>
                <a:rPr lang="en-US" sz="2400" dirty="0">
                  <a:solidFill>
                    <a:schemeClr val="tx1"/>
                  </a:solidFill>
                  <a:latin typeface="Gill Sans Nova" panose="020B0602020104020203" pitchFamily="34" charset="0"/>
                </a:rPr>
              </a:br>
              <a:r>
                <a:rPr lang="en-US" sz="2400" dirty="0">
                  <a:solidFill>
                    <a:schemeClr val="tx1"/>
                  </a:solidFill>
                  <a:latin typeface="Gill Sans Nova" panose="020B0602020104020203" pitchFamily="34" charset="0"/>
                </a:rPr>
                <a:t>values</a:t>
              </a:r>
              <a:endParaRPr lang="en-US" sz="2000" dirty="0">
                <a:solidFill>
                  <a:schemeClr val="tx1"/>
                </a:solidFill>
                <a:latin typeface="Gill Sans Nova" panose="020B0602020104020203" pitchFamily="34" charset="0"/>
              </a:endParaRPr>
            </a:p>
          </p:txBody>
        </p:sp>
      </p:grpSp>
      <p:cxnSp>
        <p:nvCxnSpPr>
          <p:cNvPr id="41" name="Straight Arrow Connector 40">
            <a:extLst>
              <a:ext uri="{FF2B5EF4-FFF2-40B4-BE49-F238E27FC236}">
                <a16:creationId xmlns:a16="http://schemas.microsoft.com/office/drawing/2014/main" id="{6A19D966-0CEF-4D4F-9A1A-3F63AD7C6156}"/>
              </a:ext>
            </a:extLst>
          </p:cNvPr>
          <p:cNvCxnSpPr>
            <a:cxnSpLocks/>
            <a:stCxn id="40" idx="4"/>
            <a:endCxn id="28" idx="0"/>
          </p:cNvCxnSpPr>
          <p:nvPr/>
        </p:nvCxnSpPr>
        <p:spPr>
          <a:xfrm>
            <a:off x="6096000" y="4157932"/>
            <a:ext cx="0" cy="9104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itle 1">
            <a:extLst>
              <a:ext uri="{FF2B5EF4-FFF2-40B4-BE49-F238E27FC236}">
                <a16:creationId xmlns:a16="http://schemas.microsoft.com/office/drawing/2014/main" id="{E39D46CF-FC46-43BE-8773-EEC06AD1E111}"/>
              </a:ext>
            </a:extLst>
          </p:cNvPr>
          <p:cNvSpPr txBox="1">
            <a:spLocks/>
          </p:cNvSpPr>
          <p:nvPr/>
        </p:nvSpPr>
        <p:spPr>
          <a:xfrm>
            <a:off x="2437189" y="1236388"/>
            <a:ext cx="3149625" cy="91825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dirty="0">
                <a:solidFill>
                  <a:schemeClr val="tx1"/>
                </a:solidFill>
                <a:latin typeface="Gill Sans Nova" panose="020B0602020104020203" pitchFamily="34" charset="0"/>
                <a:cs typeface="Helvetica" panose="020B0604020202020204" pitchFamily="34" charset="0"/>
              </a:rPr>
              <a:t>e</a:t>
            </a:r>
            <a:r>
              <a:rPr lang="en-US" sz="4000" dirty="0">
                <a:solidFill>
                  <a:schemeClr val="tx1"/>
                </a:solidFill>
                <a:latin typeface="Gill Sans Nova" panose="020B0602020104020203" pitchFamily="34" charset="0"/>
                <a:cs typeface="Helvetica" panose="020B0604020202020204" pitchFamily="34" charset="0"/>
              </a:rPr>
              <a:t>ssentialist</a:t>
            </a:r>
          </a:p>
        </p:txBody>
      </p:sp>
      <p:sp>
        <p:nvSpPr>
          <p:cNvPr id="44" name="Title 1">
            <a:extLst>
              <a:ext uri="{FF2B5EF4-FFF2-40B4-BE49-F238E27FC236}">
                <a16:creationId xmlns:a16="http://schemas.microsoft.com/office/drawing/2014/main" id="{6A792279-0D63-4E72-AED9-394B06AA72F5}"/>
              </a:ext>
            </a:extLst>
          </p:cNvPr>
          <p:cNvSpPr txBox="1">
            <a:spLocks/>
          </p:cNvSpPr>
          <p:nvPr/>
        </p:nvSpPr>
        <p:spPr>
          <a:xfrm>
            <a:off x="338157" y="9236"/>
            <a:ext cx="11744985"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4800" dirty="0">
                <a:solidFill>
                  <a:schemeClr val="tx1"/>
                </a:solidFill>
                <a:latin typeface="Gill Sans Nova" panose="020B0602020104020203" pitchFamily="34" charset="0"/>
                <a:cs typeface="Helvetica" panose="020B0604020202020204" pitchFamily="34" charset="0"/>
              </a:rPr>
              <a:t>Are cultural representations essentialist?</a:t>
            </a:r>
          </a:p>
        </p:txBody>
      </p:sp>
    </p:spTree>
    <p:extLst>
      <p:ext uri="{BB962C8B-B14F-4D97-AF65-F5344CB8AC3E}">
        <p14:creationId xmlns:p14="http://schemas.microsoft.com/office/powerpoint/2010/main" val="1352705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DEFFBA3-2FFC-48FD-BC7C-EA64CBBB5C1D}"/>
              </a:ext>
            </a:extLst>
          </p:cNvPr>
          <p:cNvGrpSpPr/>
          <p:nvPr/>
        </p:nvGrpSpPr>
        <p:grpSpPr>
          <a:xfrm>
            <a:off x="8289073" y="1550842"/>
            <a:ext cx="2828623" cy="1339989"/>
            <a:chOff x="8944533" y="2870525"/>
            <a:chExt cx="2828623" cy="1339989"/>
          </a:xfrm>
        </p:grpSpPr>
        <p:sp>
          <p:nvSpPr>
            <p:cNvPr id="20" name="Oval 19">
              <a:extLst>
                <a:ext uri="{FF2B5EF4-FFF2-40B4-BE49-F238E27FC236}">
                  <a16:creationId xmlns:a16="http://schemas.microsoft.com/office/drawing/2014/main" id="{8B71774E-02E2-46D3-9952-9B8B89849993}"/>
                </a:ext>
              </a:extLst>
            </p:cNvPr>
            <p:cNvSpPr/>
            <p:nvPr/>
          </p:nvSpPr>
          <p:spPr>
            <a:xfrm>
              <a:off x="10103884" y="3602070"/>
              <a:ext cx="404353" cy="40435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C7438E6-D3C9-4EC9-B0B2-EF4D54F96A0F}"/>
                </a:ext>
              </a:extLst>
            </p:cNvPr>
            <p:cNvSpPr/>
            <p:nvPr/>
          </p:nvSpPr>
          <p:spPr>
            <a:xfrm>
              <a:off x="10086740" y="2999629"/>
              <a:ext cx="404353" cy="40435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99DC90D-A0C8-4D97-9670-44AF34421A0C}"/>
                </a:ext>
              </a:extLst>
            </p:cNvPr>
            <p:cNvSpPr/>
            <p:nvPr/>
          </p:nvSpPr>
          <p:spPr>
            <a:xfrm>
              <a:off x="9647483" y="3283207"/>
              <a:ext cx="404353" cy="40435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E6C70D2-92D8-42C4-B81B-3CAF3A3DC679}"/>
                </a:ext>
              </a:extLst>
            </p:cNvPr>
            <p:cNvSpPr/>
            <p:nvPr/>
          </p:nvSpPr>
          <p:spPr>
            <a:xfrm>
              <a:off x="10516561" y="3075240"/>
              <a:ext cx="404353" cy="404353"/>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859355B-6EBB-453C-A0AA-8632DB49C539}"/>
                </a:ext>
              </a:extLst>
            </p:cNvPr>
            <p:cNvSpPr/>
            <p:nvPr/>
          </p:nvSpPr>
          <p:spPr>
            <a:xfrm>
              <a:off x="10550671" y="3485383"/>
              <a:ext cx="404353" cy="404353"/>
            </a:xfrm>
            <a:prstGeom prst="ellipse">
              <a:avLst/>
            </a:prstGeom>
            <a:solidFill>
              <a:srgbClr val="B5D2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585C682-700F-416D-8E5D-946AA0175544}"/>
                </a:ext>
              </a:extLst>
            </p:cNvPr>
            <p:cNvSpPr/>
            <p:nvPr/>
          </p:nvSpPr>
          <p:spPr>
            <a:xfrm>
              <a:off x="8944533" y="2870525"/>
              <a:ext cx="2828623" cy="1339989"/>
            </a:xfrm>
            <a:prstGeom prst="ellipse">
              <a:avLst/>
            </a:prstGeom>
            <a:solidFill>
              <a:srgbClr val="FFFFFF">
                <a:alpha val="89804"/>
              </a:srgbClr>
            </a:solid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economic discrimination</a:t>
              </a:r>
              <a:endParaRPr lang="en-US" sz="2000" dirty="0">
                <a:solidFill>
                  <a:schemeClr val="tx1"/>
                </a:solidFill>
                <a:latin typeface="Gill Sans Nova" panose="020B0602020104020203" pitchFamily="34" charset="0"/>
              </a:endParaRPr>
            </a:p>
          </p:txBody>
        </p:sp>
      </p:grpSp>
      <p:cxnSp>
        <p:nvCxnSpPr>
          <p:cNvPr id="5" name="Straight Arrow Connector 4">
            <a:extLst>
              <a:ext uri="{FF2B5EF4-FFF2-40B4-BE49-F238E27FC236}">
                <a16:creationId xmlns:a16="http://schemas.microsoft.com/office/drawing/2014/main" id="{0634C34C-AFA3-45EE-8741-D8D5D328F3B7}"/>
              </a:ext>
            </a:extLst>
          </p:cNvPr>
          <p:cNvCxnSpPr>
            <a:cxnSpLocks/>
            <a:stCxn id="52" idx="4"/>
            <a:endCxn id="28" idx="0"/>
          </p:cNvCxnSpPr>
          <p:nvPr/>
        </p:nvCxnSpPr>
        <p:spPr>
          <a:xfrm flipH="1">
            <a:off x="6096000" y="2890831"/>
            <a:ext cx="3607385" cy="303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78EA247E-CD67-4699-A528-7AED8A4339A8}"/>
              </a:ext>
            </a:extLst>
          </p:cNvPr>
          <p:cNvSpPr txBox="1">
            <a:spLocks/>
          </p:cNvSpPr>
          <p:nvPr/>
        </p:nvSpPr>
        <p:spPr>
          <a:xfrm>
            <a:off x="9742205" y="-131633"/>
            <a:ext cx="2377440" cy="80653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r">
              <a:lnSpc>
                <a:spcPct val="100000"/>
              </a:lnSpc>
            </a:pPr>
            <a:r>
              <a:rPr lang="en-US" sz="2400" dirty="0">
                <a:solidFill>
                  <a:srgbClr val="215E6B"/>
                </a:solidFill>
                <a:latin typeface="Gill Sans Nova" panose="020B0602020104020203" pitchFamily="34" charset="0"/>
                <a:cs typeface="Helvetica" panose="020B0604020202020204" pitchFamily="34" charset="0"/>
              </a:rPr>
              <a:t>novel group</a:t>
            </a:r>
          </a:p>
        </p:txBody>
      </p:sp>
      <p:grpSp>
        <p:nvGrpSpPr>
          <p:cNvPr id="7" name="Group 6">
            <a:extLst>
              <a:ext uri="{FF2B5EF4-FFF2-40B4-BE49-F238E27FC236}">
                <a16:creationId xmlns:a16="http://schemas.microsoft.com/office/drawing/2014/main" id="{1D75F3EE-799E-4EBE-99C8-31AEBE533D15}"/>
              </a:ext>
            </a:extLst>
          </p:cNvPr>
          <p:cNvGrpSpPr/>
          <p:nvPr/>
        </p:nvGrpSpPr>
        <p:grpSpPr>
          <a:xfrm>
            <a:off x="1129003" y="1550842"/>
            <a:ext cx="2616371" cy="1339989"/>
            <a:chOff x="1489447" y="2791665"/>
            <a:chExt cx="1754647" cy="1339989"/>
          </a:xfrm>
        </p:grpSpPr>
        <p:sp>
          <p:nvSpPr>
            <p:cNvPr id="14" name="Oval 13">
              <a:extLst>
                <a:ext uri="{FF2B5EF4-FFF2-40B4-BE49-F238E27FC236}">
                  <a16:creationId xmlns:a16="http://schemas.microsoft.com/office/drawing/2014/main" id="{1FB533FB-F610-4089-ADC5-8E60BD5DF3D3}"/>
                </a:ext>
              </a:extLst>
            </p:cNvPr>
            <p:cNvSpPr/>
            <p:nvPr/>
          </p:nvSpPr>
          <p:spPr>
            <a:xfrm>
              <a:off x="2111809" y="3530273"/>
              <a:ext cx="404353" cy="40435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C207C20-1C8D-43E3-B919-0FED1810AC7E}"/>
                </a:ext>
              </a:extLst>
            </p:cNvPr>
            <p:cNvSpPr/>
            <p:nvPr/>
          </p:nvSpPr>
          <p:spPr>
            <a:xfrm>
              <a:off x="2094665" y="2927832"/>
              <a:ext cx="404353" cy="40435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94C7AD7-3CF0-418A-8132-4E2C0DE3F585}"/>
                </a:ext>
              </a:extLst>
            </p:cNvPr>
            <p:cNvSpPr/>
            <p:nvPr/>
          </p:nvSpPr>
          <p:spPr>
            <a:xfrm>
              <a:off x="1655408" y="3211410"/>
              <a:ext cx="404353" cy="40435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4EC5F3-2CB6-4322-A44A-9689011EF9C9}"/>
                </a:ext>
              </a:extLst>
            </p:cNvPr>
            <p:cNvSpPr/>
            <p:nvPr/>
          </p:nvSpPr>
          <p:spPr>
            <a:xfrm>
              <a:off x="2524486" y="3003443"/>
              <a:ext cx="404353" cy="404353"/>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C510800-62EC-41D8-B3B4-87BB80DB1EA6}"/>
                </a:ext>
              </a:extLst>
            </p:cNvPr>
            <p:cNvSpPr/>
            <p:nvPr/>
          </p:nvSpPr>
          <p:spPr>
            <a:xfrm>
              <a:off x="2558596" y="3413586"/>
              <a:ext cx="404353" cy="404353"/>
            </a:xfrm>
            <a:prstGeom prst="ellipse">
              <a:avLst/>
            </a:prstGeom>
            <a:solidFill>
              <a:srgbClr val="B5D2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F96C7DB-5B96-48D8-8C69-29E4FD345524}"/>
                </a:ext>
              </a:extLst>
            </p:cNvPr>
            <p:cNvSpPr/>
            <p:nvPr/>
          </p:nvSpPr>
          <p:spPr>
            <a:xfrm>
              <a:off x="1489447" y="2791665"/>
              <a:ext cx="1754647" cy="1339989"/>
            </a:xfrm>
            <a:prstGeom prst="ellipse">
              <a:avLst/>
            </a:prstGeom>
            <a:solidFill>
              <a:srgbClr val="FFFFFF">
                <a:alpha val="89804"/>
              </a:srgbClr>
            </a:solid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biologically suited to job</a:t>
              </a:r>
              <a:endParaRPr lang="en-US" sz="2000" dirty="0">
                <a:solidFill>
                  <a:schemeClr val="tx1"/>
                </a:solidFill>
                <a:latin typeface="Gill Sans Nova" panose="020B0602020104020203" pitchFamily="34" charset="0"/>
              </a:endParaRPr>
            </a:p>
          </p:txBody>
        </p:sp>
      </p:grpSp>
      <p:sp>
        <p:nvSpPr>
          <p:cNvPr id="28" name="Oval 27">
            <a:extLst>
              <a:ext uri="{FF2B5EF4-FFF2-40B4-BE49-F238E27FC236}">
                <a16:creationId xmlns:a16="http://schemas.microsoft.com/office/drawing/2014/main" id="{9162AC17-F4B2-47A4-B667-E7486D59FC6D}"/>
              </a:ext>
            </a:extLst>
          </p:cNvPr>
          <p:cNvSpPr/>
          <p:nvPr/>
        </p:nvSpPr>
        <p:spPr>
          <a:xfrm flipH="1">
            <a:off x="4653449" y="3194604"/>
            <a:ext cx="2885102" cy="1203967"/>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work </a:t>
            </a:r>
            <a:br>
              <a:rPr lang="en-US" sz="2400" dirty="0">
                <a:solidFill>
                  <a:schemeClr val="tx1"/>
                </a:solidFill>
                <a:latin typeface="Gill Sans Nova" panose="020B0602020104020203" pitchFamily="34" charset="0"/>
              </a:rPr>
            </a:br>
            <a:r>
              <a:rPr lang="en-US" sz="2400" dirty="0">
                <a:solidFill>
                  <a:schemeClr val="tx1"/>
                </a:solidFill>
                <a:latin typeface="Gill Sans Nova" panose="020B0602020104020203" pitchFamily="34" charset="0"/>
              </a:rPr>
              <a:t>low-wage jobs</a:t>
            </a:r>
          </a:p>
        </p:txBody>
      </p:sp>
      <p:cxnSp>
        <p:nvCxnSpPr>
          <p:cNvPr id="29" name="Straight Arrow Connector 28">
            <a:extLst>
              <a:ext uri="{FF2B5EF4-FFF2-40B4-BE49-F238E27FC236}">
                <a16:creationId xmlns:a16="http://schemas.microsoft.com/office/drawing/2014/main" id="{5A9B3AD9-3494-4763-9766-454BA8374BC9}"/>
              </a:ext>
            </a:extLst>
          </p:cNvPr>
          <p:cNvCxnSpPr>
            <a:cxnSpLocks/>
            <a:stCxn id="25" idx="4"/>
            <a:endCxn id="28" idx="0"/>
          </p:cNvCxnSpPr>
          <p:nvPr/>
        </p:nvCxnSpPr>
        <p:spPr>
          <a:xfrm>
            <a:off x="2437189" y="2890831"/>
            <a:ext cx="3658811" cy="303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CC5DA801-833C-4A56-AB79-24E44FC677DA}"/>
              </a:ext>
            </a:extLst>
          </p:cNvPr>
          <p:cNvSpPr txBox="1">
            <a:spLocks/>
          </p:cNvSpPr>
          <p:nvPr/>
        </p:nvSpPr>
        <p:spPr>
          <a:xfrm>
            <a:off x="1209970" y="791836"/>
            <a:ext cx="2313602" cy="100969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sz="3600" dirty="0">
                <a:solidFill>
                  <a:schemeClr val="tx1"/>
                </a:solidFill>
                <a:latin typeface="Gill Sans Nova" panose="020B0602020104020203" pitchFamily="34" charset="0"/>
                <a:cs typeface="Helvetica" panose="020B0604020202020204" pitchFamily="34" charset="0"/>
              </a:rPr>
              <a:t>biological</a:t>
            </a:r>
          </a:p>
        </p:txBody>
      </p:sp>
      <p:sp>
        <p:nvSpPr>
          <p:cNvPr id="32" name="Title 1">
            <a:extLst>
              <a:ext uri="{FF2B5EF4-FFF2-40B4-BE49-F238E27FC236}">
                <a16:creationId xmlns:a16="http://schemas.microsoft.com/office/drawing/2014/main" id="{24942D47-AF3A-4E36-A7ED-250E096C447C}"/>
              </a:ext>
            </a:extLst>
          </p:cNvPr>
          <p:cNvSpPr txBox="1">
            <a:spLocks/>
          </p:cNvSpPr>
          <p:nvPr/>
        </p:nvSpPr>
        <p:spPr>
          <a:xfrm>
            <a:off x="4939199" y="791836"/>
            <a:ext cx="2313602" cy="100969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sz="3600" dirty="0">
                <a:solidFill>
                  <a:schemeClr val="tx1"/>
                </a:solidFill>
                <a:latin typeface="Gill Sans Nova" panose="020B0602020104020203" pitchFamily="34" charset="0"/>
                <a:cs typeface="Helvetica" panose="020B0604020202020204" pitchFamily="34" charset="0"/>
              </a:rPr>
              <a:t>cultural</a:t>
            </a:r>
          </a:p>
        </p:txBody>
      </p:sp>
      <p:grpSp>
        <p:nvGrpSpPr>
          <p:cNvPr id="34" name="Group 33">
            <a:extLst>
              <a:ext uri="{FF2B5EF4-FFF2-40B4-BE49-F238E27FC236}">
                <a16:creationId xmlns:a16="http://schemas.microsoft.com/office/drawing/2014/main" id="{402C26C9-C24D-4E94-9143-8F25A57A1C61}"/>
              </a:ext>
            </a:extLst>
          </p:cNvPr>
          <p:cNvGrpSpPr/>
          <p:nvPr/>
        </p:nvGrpSpPr>
        <p:grpSpPr>
          <a:xfrm>
            <a:off x="5096832" y="1550842"/>
            <a:ext cx="1998336" cy="1339989"/>
            <a:chOff x="9359677" y="2870525"/>
            <a:chExt cx="1998336" cy="1339989"/>
          </a:xfrm>
        </p:grpSpPr>
        <p:sp>
          <p:nvSpPr>
            <p:cNvPr id="35" name="Oval 34">
              <a:extLst>
                <a:ext uri="{FF2B5EF4-FFF2-40B4-BE49-F238E27FC236}">
                  <a16:creationId xmlns:a16="http://schemas.microsoft.com/office/drawing/2014/main" id="{CE6074EA-1687-4E1B-9F3B-84E39D0CE75D}"/>
                </a:ext>
              </a:extLst>
            </p:cNvPr>
            <p:cNvSpPr/>
            <p:nvPr/>
          </p:nvSpPr>
          <p:spPr>
            <a:xfrm>
              <a:off x="10103884" y="3602070"/>
              <a:ext cx="404353" cy="40435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682ACB8-3E60-42D9-95A8-3E7EE919B58C}"/>
                </a:ext>
              </a:extLst>
            </p:cNvPr>
            <p:cNvSpPr/>
            <p:nvPr/>
          </p:nvSpPr>
          <p:spPr>
            <a:xfrm>
              <a:off x="10086740" y="2999629"/>
              <a:ext cx="404353" cy="40435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9552E2D-D266-4826-A3C7-CAFE293BD84D}"/>
                </a:ext>
              </a:extLst>
            </p:cNvPr>
            <p:cNvSpPr/>
            <p:nvPr/>
          </p:nvSpPr>
          <p:spPr>
            <a:xfrm>
              <a:off x="9647483" y="3283207"/>
              <a:ext cx="404353" cy="40435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D29B557-D24F-4995-8DBC-5AA4AD786D29}"/>
                </a:ext>
              </a:extLst>
            </p:cNvPr>
            <p:cNvSpPr/>
            <p:nvPr/>
          </p:nvSpPr>
          <p:spPr>
            <a:xfrm>
              <a:off x="10516561" y="3075240"/>
              <a:ext cx="404353" cy="404353"/>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58918F6-B59F-4557-960C-8F9CAD61B3F3}"/>
                </a:ext>
              </a:extLst>
            </p:cNvPr>
            <p:cNvSpPr/>
            <p:nvPr/>
          </p:nvSpPr>
          <p:spPr>
            <a:xfrm>
              <a:off x="10550671" y="3485383"/>
              <a:ext cx="404353" cy="404353"/>
            </a:xfrm>
            <a:prstGeom prst="ellipse">
              <a:avLst/>
            </a:prstGeom>
            <a:solidFill>
              <a:srgbClr val="B5D2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C832EC5-384B-4241-A893-F4B9D2868734}"/>
                </a:ext>
              </a:extLst>
            </p:cNvPr>
            <p:cNvSpPr/>
            <p:nvPr/>
          </p:nvSpPr>
          <p:spPr>
            <a:xfrm>
              <a:off x="9359677" y="2870525"/>
              <a:ext cx="1998336" cy="1339989"/>
            </a:xfrm>
            <a:prstGeom prst="ellipse">
              <a:avLst/>
            </a:prstGeom>
            <a:solidFill>
              <a:srgbClr val="FFFFFF">
                <a:alpha val="89804"/>
              </a:srgbClr>
            </a:solid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values align well with job</a:t>
              </a:r>
              <a:endParaRPr lang="en-US" sz="2000" dirty="0">
                <a:solidFill>
                  <a:schemeClr val="tx1"/>
                </a:solidFill>
                <a:latin typeface="Gill Sans Nova" panose="020B0602020104020203" pitchFamily="34" charset="0"/>
              </a:endParaRPr>
            </a:p>
          </p:txBody>
        </p:sp>
      </p:grpSp>
      <p:cxnSp>
        <p:nvCxnSpPr>
          <p:cNvPr id="41" name="Straight Arrow Connector 40">
            <a:extLst>
              <a:ext uri="{FF2B5EF4-FFF2-40B4-BE49-F238E27FC236}">
                <a16:creationId xmlns:a16="http://schemas.microsoft.com/office/drawing/2014/main" id="{6A19D966-0CEF-4D4F-9A1A-3F63AD7C6156}"/>
              </a:ext>
            </a:extLst>
          </p:cNvPr>
          <p:cNvCxnSpPr>
            <a:cxnSpLocks/>
            <a:stCxn id="40" idx="4"/>
            <a:endCxn id="28" idx="0"/>
          </p:cNvCxnSpPr>
          <p:nvPr/>
        </p:nvCxnSpPr>
        <p:spPr>
          <a:xfrm>
            <a:off x="6096000" y="2890831"/>
            <a:ext cx="0" cy="303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itle 1">
            <a:extLst>
              <a:ext uri="{FF2B5EF4-FFF2-40B4-BE49-F238E27FC236}">
                <a16:creationId xmlns:a16="http://schemas.microsoft.com/office/drawing/2014/main" id="{E39D46CF-FC46-43BE-8773-EEC06AD1E111}"/>
              </a:ext>
            </a:extLst>
          </p:cNvPr>
          <p:cNvSpPr txBox="1">
            <a:spLocks/>
          </p:cNvSpPr>
          <p:nvPr/>
        </p:nvSpPr>
        <p:spPr>
          <a:xfrm>
            <a:off x="488048" y="166407"/>
            <a:ext cx="9347585" cy="91825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4000" dirty="0">
                <a:solidFill>
                  <a:schemeClr val="tx1"/>
                </a:solidFill>
                <a:latin typeface="Gill Sans Nova" panose="020B0602020104020203" pitchFamily="34" charset="0"/>
                <a:cs typeface="Helvetica" panose="020B0604020202020204" pitchFamily="34" charset="0"/>
              </a:rPr>
              <a:t>Provide people with a representation…</a:t>
            </a:r>
          </a:p>
        </p:txBody>
      </p:sp>
      <p:sp>
        <p:nvSpPr>
          <p:cNvPr id="45" name="Title 1">
            <a:extLst>
              <a:ext uri="{FF2B5EF4-FFF2-40B4-BE49-F238E27FC236}">
                <a16:creationId xmlns:a16="http://schemas.microsoft.com/office/drawing/2014/main" id="{5C7BB085-7C92-49C7-89ED-373839C0FD94}"/>
              </a:ext>
            </a:extLst>
          </p:cNvPr>
          <p:cNvSpPr txBox="1">
            <a:spLocks/>
          </p:cNvSpPr>
          <p:nvPr/>
        </p:nvSpPr>
        <p:spPr>
          <a:xfrm>
            <a:off x="507001" y="3612351"/>
            <a:ext cx="8316318" cy="91825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4000" dirty="0">
                <a:solidFill>
                  <a:schemeClr val="tx1"/>
                </a:solidFill>
                <a:latin typeface="Gill Sans Nova" panose="020B0602020104020203" pitchFamily="34" charset="0"/>
                <a:cs typeface="Helvetica" panose="020B0604020202020204" pitchFamily="34" charset="0"/>
              </a:rPr>
              <a:t>Compare on…</a:t>
            </a:r>
          </a:p>
        </p:txBody>
      </p:sp>
      <p:sp>
        <p:nvSpPr>
          <p:cNvPr id="46" name="Title 1">
            <a:extLst>
              <a:ext uri="{FF2B5EF4-FFF2-40B4-BE49-F238E27FC236}">
                <a16:creationId xmlns:a16="http://schemas.microsoft.com/office/drawing/2014/main" id="{6272EDF9-6BD4-4732-923E-73DEEDB1DC76}"/>
              </a:ext>
            </a:extLst>
          </p:cNvPr>
          <p:cNvSpPr txBox="1">
            <a:spLocks/>
          </p:cNvSpPr>
          <p:nvPr/>
        </p:nvSpPr>
        <p:spPr>
          <a:xfrm>
            <a:off x="557763" y="4575325"/>
            <a:ext cx="10058102" cy="2116267"/>
          </a:xfrm>
          <a:prstGeom prst="rect">
            <a:avLst/>
          </a:prstGeom>
        </p:spPr>
        <p:txBody>
          <a:bodyPr vert="horz" lIns="91440" tIns="45720" rIns="91440" bIns="45720" rtlCol="0" anchor="t">
            <a:normAutofit lnSpcReduction="10000"/>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marL="571500" indent="-571500">
              <a:lnSpc>
                <a:spcPct val="100000"/>
              </a:lnSpc>
              <a:buFontTx/>
              <a:buChar char="-"/>
            </a:pPr>
            <a:r>
              <a:rPr lang="en-US" sz="3600" dirty="0">
                <a:solidFill>
                  <a:schemeClr val="tx1"/>
                </a:solidFill>
                <a:latin typeface="Gill Sans Nova" panose="020B0602020104020203" pitchFamily="34" charset="0"/>
                <a:cs typeface="Helvetica" panose="020B0604020202020204" pitchFamily="34" charset="0"/>
              </a:rPr>
              <a:t>generalizations across the group in different contexts</a:t>
            </a:r>
          </a:p>
          <a:p>
            <a:pPr marL="571500" indent="-571500">
              <a:lnSpc>
                <a:spcPct val="100000"/>
              </a:lnSpc>
              <a:buFontTx/>
              <a:buChar char="-"/>
            </a:pPr>
            <a:r>
              <a:rPr lang="en-US" sz="3600" dirty="0">
                <a:solidFill>
                  <a:schemeClr val="tx1"/>
                </a:solidFill>
                <a:latin typeface="Gill Sans Nova" panose="020B0602020104020203" pitchFamily="34" charset="0"/>
                <a:cs typeface="Helvetica" panose="020B0604020202020204" pitchFamily="34" charset="0"/>
              </a:rPr>
              <a:t>acceptability of disparity</a:t>
            </a:r>
          </a:p>
          <a:p>
            <a:pPr marL="571500" indent="-571500">
              <a:lnSpc>
                <a:spcPct val="100000"/>
              </a:lnSpc>
              <a:buFontTx/>
              <a:buChar char="-"/>
            </a:pPr>
            <a:r>
              <a:rPr lang="en-US" sz="3600" dirty="0">
                <a:solidFill>
                  <a:schemeClr val="tx1"/>
                </a:solidFill>
                <a:latin typeface="Gill Sans Nova" panose="020B0602020104020203" pitchFamily="34" charset="0"/>
                <a:cs typeface="Helvetica" panose="020B0604020202020204" pitchFamily="34" charset="0"/>
              </a:rPr>
              <a:t>perceived differences between groups</a:t>
            </a:r>
          </a:p>
          <a:p>
            <a:pPr marL="571500" indent="-571500">
              <a:lnSpc>
                <a:spcPct val="100000"/>
              </a:lnSpc>
              <a:buFontTx/>
              <a:buChar char="-"/>
            </a:pPr>
            <a:r>
              <a:rPr lang="en-US" sz="3600" dirty="0">
                <a:solidFill>
                  <a:schemeClr val="tx1"/>
                </a:solidFill>
                <a:latin typeface="Gill Sans Nova" panose="020B0602020104020203" pitchFamily="34" charset="0"/>
                <a:cs typeface="Helvetica" panose="020B0604020202020204" pitchFamily="34" charset="0"/>
              </a:rPr>
              <a:t>group-based vs structural interventions</a:t>
            </a:r>
          </a:p>
          <a:p>
            <a:pPr marL="571500" indent="-571500">
              <a:lnSpc>
                <a:spcPct val="100000"/>
              </a:lnSpc>
              <a:buFontTx/>
              <a:buChar char="-"/>
            </a:pPr>
            <a:endParaRPr lang="en-US" sz="3600" dirty="0">
              <a:solidFill>
                <a:schemeClr val="tx1"/>
              </a:solidFill>
              <a:latin typeface="Gill Sans Nova" panose="020B0602020104020203" pitchFamily="34" charset="0"/>
              <a:cs typeface="Helvetica" panose="020B0604020202020204" pitchFamily="34" charset="0"/>
            </a:endParaRPr>
          </a:p>
        </p:txBody>
      </p:sp>
      <p:sp>
        <p:nvSpPr>
          <p:cNvPr id="47" name="Title 1">
            <a:extLst>
              <a:ext uri="{FF2B5EF4-FFF2-40B4-BE49-F238E27FC236}">
                <a16:creationId xmlns:a16="http://schemas.microsoft.com/office/drawing/2014/main" id="{6CC37B5E-8FB3-4E54-8897-69A4DE54D0C3}"/>
              </a:ext>
            </a:extLst>
          </p:cNvPr>
          <p:cNvSpPr txBox="1">
            <a:spLocks/>
          </p:cNvSpPr>
          <p:nvPr/>
        </p:nvSpPr>
        <p:spPr>
          <a:xfrm>
            <a:off x="8553485" y="890264"/>
            <a:ext cx="2377440" cy="80653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sz="3600" dirty="0">
                <a:solidFill>
                  <a:schemeClr val="tx1"/>
                </a:solidFill>
                <a:latin typeface="Gill Sans Nova" panose="020B0602020104020203" pitchFamily="34" charset="0"/>
                <a:cs typeface="Helvetica" panose="020B0604020202020204" pitchFamily="34" charset="0"/>
              </a:rPr>
              <a:t>structural</a:t>
            </a:r>
          </a:p>
        </p:txBody>
      </p:sp>
    </p:spTree>
    <p:extLst>
      <p:ext uri="{BB962C8B-B14F-4D97-AF65-F5344CB8AC3E}">
        <p14:creationId xmlns:p14="http://schemas.microsoft.com/office/powerpoint/2010/main" val="2544709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DEFFBA3-2FFC-48FD-BC7C-EA64CBBB5C1D}"/>
              </a:ext>
            </a:extLst>
          </p:cNvPr>
          <p:cNvGrpSpPr/>
          <p:nvPr/>
        </p:nvGrpSpPr>
        <p:grpSpPr>
          <a:xfrm>
            <a:off x="8289073" y="1065771"/>
            <a:ext cx="2828623" cy="1339989"/>
            <a:chOff x="8944533" y="2870525"/>
            <a:chExt cx="2828623" cy="1339989"/>
          </a:xfrm>
        </p:grpSpPr>
        <p:sp>
          <p:nvSpPr>
            <p:cNvPr id="20" name="Oval 19">
              <a:extLst>
                <a:ext uri="{FF2B5EF4-FFF2-40B4-BE49-F238E27FC236}">
                  <a16:creationId xmlns:a16="http://schemas.microsoft.com/office/drawing/2014/main" id="{8B71774E-02E2-46D3-9952-9B8B89849993}"/>
                </a:ext>
              </a:extLst>
            </p:cNvPr>
            <p:cNvSpPr/>
            <p:nvPr/>
          </p:nvSpPr>
          <p:spPr>
            <a:xfrm>
              <a:off x="10103884" y="3602070"/>
              <a:ext cx="404353" cy="40435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C7438E6-D3C9-4EC9-B0B2-EF4D54F96A0F}"/>
                </a:ext>
              </a:extLst>
            </p:cNvPr>
            <p:cNvSpPr/>
            <p:nvPr/>
          </p:nvSpPr>
          <p:spPr>
            <a:xfrm>
              <a:off x="10086740" y="2999629"/>
              <a:ext cx="404353" cy="40435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99DC90D-A0C8-4D97-9670-44AF34421A0C}"/>
                </a:ext>
              </a:extLst>
            </p:cNvPr>
            <p:cNvSpPr/>
            <p:nvPr/>
          </p:nvSpPr>
          <p:spPr>
            <a:xfrm>
              <a:off x="9647483" y="3283207"/>
              <a:ext cx="404353" cy="40435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E6C70D2-92D8-42C4-B81B-3CAF3A3DC679}"/>
                </a:ext>
              </a:extLst>
            </p:cNvPr>
            <p:cNvSpPr/>
            <p:nvPr/>
          </p:nvSpPr>
          <p:spPr>
            <a:xfrm>
              <a:off x="10516561" y="3075240"/>
              <a:ext cx="404353" cy="404353"/>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859355B-6EBB-453C-A0AA-8632DB49C539}"/>
                </a:ext>
              </a:extLst>
            </p:cNvPr>
            <p:cNvSpPr/>
            <p:nvPr/>
          </p:nvSpPr>
          <p:spPr>
            <a:xfrm>
              <a:off x="10550671" y="3485383"/>
              <a:ext cx="404353" cy="404353"/>
            </a:xfrm>
            <a:prstGeom prst="ellipse">
              <a:avLst/>
            </a:prstGeom>
            <a:solidFill>
              <a:srgbClr val="B5D2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585C682-700F-416D-8E5D-946AA0175544}"/>
                </a:ext>
              </a:extLst>
            </p:cNvPr>
            <p:cNvSpPr/>
            <p:nvPr/>
          </p:nvSpPr>
          <p:spPr>
            <a:xfrm>
              <a:off x="8944533" y="2870525"/>
              <a:ext cx="2828623" cy="1339989"/>
            </a:xfrm>
            <a:prstGeom prst="ellipse">
              <a:avLst/>
            </a:prstGeom>
            <a:solidFill>
              <a:srgbClr val="FFFFFF">
                <a:alpha val="89804"/>
              </a:srgbClr>
            </a:solid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economic discrimination</a:t>
              </a:r>
              <a:endParaRPr lang="en-US" sz="2000" dirty="0">
                <a:solidFill>
                  <a:schemeClr val="tx1"/>
                </a:solidFill>
                <a:latin typeface="Gill Sans Nova" panose="020B0602020104020203" pitchFamily="34" charset="0"/>
              </a:endParaRPr>
            </a:p>
          </p:txBody>
        </p:sp>
      </p:grpSp>
      <p:cxnSp>
        <p:nvCxnSpPr>
          <p:cNvPr id="5" name="Straight Arrow Connector 4">
            <a:extLst>
              <a:ext uri="{FF2B5EF4-FFF2-40B4-BE49-F238E27FC236}">
                <a16:creationId xmlns:a16="http://schemas.microsoft.com/office/drawing/2014/main" id="{0634C34C-AFA3-45EE-8741-D8D5D328F3B7}"/>
              </a:ext>
            </a:extLst>
          </p:cNvPr>
          <p:cNvCxnSpPr>
            <a:cxnSpLocks/>
            <a:stCxn id="52" idx="4"/>
            <a:endCxn id="28" idx="0"/>
          </p:cNvCxnSpPr>
          <p:nvPr/>
        </p:nvCxnSpPr>
        <p:spPr>
          <a:xfrm flipH="1">
            <a:off x="6096000" y="2405760"/>
            <a:ext cx="3607385" cy="303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78EA247E-CD67-4699-A528-7AED8A4339A8}"/>
              </a:ext>
            </a:extLst>
          </p:cNvPr>
          <p:cNvSpPr txBox="1">
            <a:spLocks/>
          </p:cNvSpPr>
          <p:nvPr/>
        </p:nvSpPr>
        <p:spPr>
          <a:xfrm>
            <a:off x="9742205" y="-131633"/>
            <a:ext cx="2377440" cy="80653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r">
              <a:lnSpc>
                <a:spcPct val="100000"/>
              </a:lnSpc>
            </a:pPr>
            <a:r>
              <a:rPr lang="en-US" sz="2400" dirty="0">
                <a:solidFill>
                  <a:srgbClr val="215E6B"/>
                </a:solidFill>
                <a:latin typeface="Gill Sans Nova" panose="020B0602020104020203" pitchFamily="34" charset="0"/>
                <a:cs typeface="Helvetica" panose="020B0604020202020204" pitchFamily="34" charset="0"/>
              </a:rPr>
              <a:t>novel group</a:t>
            </a:r>
          </a:p>
        </p:txBody>
      </p:sp>
      <p:grpSp>
        <p:nvGrpSpPr>
          <p:cNvPr id="7" name="Group 6">
            <a:extLst>
              <a:ext uri="{FF2B5EF4-FFF2-40B4-BE49-F238E27FC236}">
                <a16:creationId xmlns:a16="http://schemas.microsoft.com/office/drawing/2014/main" id="{1D75F3EE-799E-4EBE-99C8-31AEBE533D15}"/>
              </a:ext>
            </a:extLst>
          </p:cNvPr>
          <p:cNvGrpSpPr/>
          <p:nvPr/>
        </p:nvGrpSpPr>
        <p:grpSpPr>
          <a:xfrm>
            <a:off x="1129003" y="1065771"/>
            <a:ext cx="2616371" cy="1339989"/>
            <a:chOff x="1489447" y="2791665"/>
            <a:chExt cx="1754647" cy="1339989"/>
          </a:xfrm>
        </p:grpSpPr>
        <p:sp>
          <p:nvSpPr>
            <p:cNvPr id="14" name="Oval 13">
              <a:extLst>
                <a:ext uri="{FF2B5EF4-FFF2-40B4-BE49-F238E27FC236}">
                  <a16:creationId xmlns:a16="http://schemas.microsoft.com/office/drawing/2014/main" id="{1FB533FB-F610-4089-ADC5-8E60BD5DF3D3}"/>
                </a:ext>
              </a:extLst>
            </p:cNvPr>
            <p:cNvSpPr/>
            <p:nvPr/>
          </p:nvSpPr>
          <p:spPr>
            <a:xfrm>
              <a:off x="2111809" y="3530273"/>
              <a:ext cx="404353" cy="40435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C207C20-1C8D-43E3-B919-0FED1810AC7E}"/>
                </a:ext>
              </a:extLst>
            </p:cNvPr>
            <p:cNvSpPr/>
            <p:nvPr/>
          </p:nvSpPr>
          <p:spPr>
            <a:xfrm>
              <a:off x="2094665" y="2927832"/>
              <a:ext cx="404353" cy="40435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94C7AD7-3CF0-418A-8132-4E2C0DE3F585}"/>
                </a:ext>
              </a:extLst>
            </p:cNvPr>
            <p:cNvSpPr/>
            <p:nvPr/>
          </p:nvSpPr>
          <p:spPr>
            <a:xfrm>
              <a:off x="1655408" y="3211410"/>
              <a:ext cx="404353" cy="40435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4EC5F3-2CB6-4322-A44A-9689011EF9C9}"/>
                </a:ext>
              </a:extLst>
            </p:cNvPr>
            <p:cNvSpPr/>
            <p:nvPr/>
          </p:nvSpPr>
          <p:spPr>
            <a:xfrm>
              <a:off x="2524486" y="3003443"/>
              <a:ext cx="404353" cy="404353"/>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C510800-62EC-41D8-B3B4-87BB80DB1EA6}"/>
                </a:ext>
              </a:extLst>
            </p:cNvPr>
            <p:cNvSpPr/>
            <p:nvPr/>
          </p:nvSpPr>
          <p:spPr>
            <a:xfrm>
              <a:off x="2558596" y="3413586"/>
              <a:ext cx="404353" cy="404353"/>
            </a:xfrm>
            <a:prstGeom prst="ellipse">
              <a:avLst/>
            </a:prstGeom>
            <a:solidFill>
              <a:srgbClr val="B5D2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F96C7DB-5B96-48D8-8C69-29E4FD345524}"/>
                </a:ext>
              </a:extLst>
            </p:cNvPr>
            <p:cNvSpPr/>
            <p:nvPr/>
          </p:nvSpPr>
          <p:spPr>
            <a:xfrm>
              <a:off x="1489447" y="2791665"/>
              <a:ext cx="1754647" cy="1339989"/>
            </a:xfrm>
            <a:prstGeom prst="ellipse">
              <a:avLst/>
            </a:prstGeom>
            <a:solidFill>
              <a:srgbClr val="FFFFFF">
                <a:alpha val="89804"/>
              </a:srgbClr>
            </a:solid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biologically suited to job</a:t>
              </a:r>
              <a:endParaRPr lang="en-US" sz="2000" dirty="0">
                <a:solidFill>
                  <a:schemeClr val="tx1"/>
                </a:solidFill>
                <a:latin typeface="Gill Sans Nova" panose="020B0602020104020203" pitchFamily="34" charset="0"/>
              </a:endParaRPr>
            </a:p>
          </p:txBody>
        </p:sp>
      </p:grpSp>
      <p:sp>
        <p:nvSpPr>
          <p:cNvPr id="28" name="Oval 27">
            <a:extLst>
              <a:ext uri="{FF2B5EF4-FFF2-40B4-BE49-F238E27FC236}">
                <a16:creationId xmlns:a16="http://schemas.microsoft.com/office/drawing/2014/main" id="{9162AC17-F4B2-47A4-B667-E7486D59FC6D}"/>
              </a:ext>
            </a:extLst>
          </p:cNvPr>
          <p:cNvSpPr/>
          <p:nvPr/>
        </p:nvSpPr>
        <p:spPr>
          <a:xfrm flipH="1">
            <a:off x="4653449" y="2709533"/>
            <a:ext cx="2885102" cy="1203967"/>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work </a:t>
            </a:r>
            <a:br>
              <a:rPr lang="en-US" sz="2400" dirty="0">
                <a:solidFill>
                  <a:schemeClr val="tx1"/>
                </a:solidFill>
                <a:latin typeface="Gill Sans Nova" panose="020B0602020104020203" pitchFamily="34" charset="0"/>
              </a:rPr>
            </a:br>
            <a:r>
              <a:rPr lang="en-US" sz="2400" dirty="0">
                <a:solidFill>
                  <a:schemeClr val="tx1"/>
                </a:solidFill>
                <a:latin typeface="Gill Sans Nova" panose="020B0602020104020203" pitchFamily="34" charset="0"/>
              </a:rPr>
              <a:t>low-wage jobs</a:t>
            </a:r>
          </a:p>
        </p:txBody>
      </p:sp>
      <p:cxnSp>
        <p:nvCxnSpPr>
          <p:cNvPr id="29" name="Straight Arrow Connector 28">
            <a:extLst>
              <a:ext uri="{FF2B5EF4-FFF2-40B4-BE49-F238E27FC236}">
                <a16:creationId xmlns:a16="http://schemas.microsoft.com/office/drawing/2014/main" id="{5A9B3AD9-3494-4763-9766-454BA8374BC9}"/>
              </a:ext>
            </a:extLst>
          </p:cNvPr>
          <p:cNvCxnSpPr>
            <a:cxnSpLocks/>
            <a:stCxn id="25" idx="4"/>
            <a:endCxn id="28" idx="0"/>
          </p:cNvCxnSpPr>
          <p:nvPr/>
        </p:nvCxnSpPr>
        <p:spPr>
          <a:xfrm>
            <a:off x="2437189" y="2405760"/>
            <a:ext cx="3658811" cy="303773"/>
          </a:xfrm>
          <a:prstGeom prst="straightConnector1">
            <a:avLst/>
          </a:prstGeom>
          <a:ln w="285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CC5DA801-833C-4A56-AB79-24E44FC677DA}"/>
              </a:ext>
            </a:extLst>
          </p:cNvPr>
          <p:cNvSpPr txBox="1">
            <a:spLocks/>
          </p:cNvSpPr>
          <p:nvPr/>
        </p:nvSpPr>
        <p:spPr>
          <a:xfrm>
            <a:off x="1209970" y="306765"/>
            <a:ext cx="2313602" cy="100969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sz="3600" dirty="0">
                <a:solidFill>
                  <a:schemeClr val="tx1"/>
                </a:solidFill>
                <a:latin typeface="Gill Sans Nova" panose="020B0602020104020203" pitchFamily="34" charset="0"/>
                <a:cs typeface="Helvetica" panose="020B0604020202020204" pitchFamily="34" charset="0"/>
              </a:rPr>
              <a:t>biological</a:t>
            </a:r>
          </a:p>
        </p:txBody>
      </p:sp>
      <p:sp>
        <p:nvSpPr>
          <p:cNvPr id="32" name="Title 1">
            <a:extLst>
              <a:ext uri="{FF2B5EF4-FFF2-40B4-BE49-F238E27FC236}">
                <a16:creationId xmlns:a16="http://schemas.microsoft.com/office/drawing/2014/main" id="{24942D47-AF3A-4E36-A7ED-250E096C447C}"/>
              </a:ext>
            </a:extLst>
          </p:cNvPr>
          <p:cNvSpPr txBox="1">
            <a:spLocks/>
          </p:cNvSpPr>
          <p:nvPr/>
        </p:nvSpPr>
        <p:spPr>
          <a:xfrm>
            <a:off x="4939199" y="306765"/>
            <a:ext cx="2313602" cy="100969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sz="3600" dirty="0">
                <a:solidFill>
                  <a:schemeClr val="tx1"/>
                </a:solidFill>
                <a:latin typeface="Gill Sans Nova" panose="020B0602020104020203" pitchFamily="34" charset="0"/>
                <a:cs typeface="Helvetica" panose="020B0604020202020204" pitchFamily="34" charset="0"/>
              </a:rPr>
              <a:t>cultural</a:t>
            </a:r>
          </a:p>
        </p:txBody>
      </p:sp>
      <p:grpSp>
        <p:nvGrpSpPr>
          <p:cNvPr id="34" name="Group 33">
            <a:extLst>
              <a:ext uri="{FF2B5EF4-FFF2-40B4-BE49-F238E27FC236}">
                <a16:creationId xmlns:a16="http://schemas.microsoft.com/office/drawing/2014/main" id="{402C26C9-C24D-4E94-9143-8F25A57A1C61}"/>
              </a:ext>
            </a:extLst>
          </p:cNvPr>
          <p:cNvGrpSpPr/>
          <p:nvPr/>
        </p:nvGrpSpPr>
        <p:grpSpPr>
          <a:xfrm>
            <a:off x="5096832" y="1065771"/>
            <a:ext cx="1998336" cy="1339989"/>
            <a:chOff x="9359677" y="2870525"/>
            <a:chExt cx="1998336" cy="1339989"/>
          </a:xfrm>
        </p:grpSpPr>
        <p:sp>
          <p:nvSpPr>
            <p:cNvPr id="35" name="Oval 34">
              <a:extLst>
                <a:ext uri="{FF2B5EF4-FFF2-40B4-BE49-F238E27FC236}">
                  <a16:creationId xmlns:a16="http://schemas.microsoft.com/office/drawing/2014/main" id="{CE6074EA-1687-4E1B-9F3B-84E39D0CE75D}"/>
                </a:ext>
              </a:extLst>
            </p:cNvPr>
            <p:cNvSpPr/>
            <p:nvPr/>
          </p:nvSpPr>
          <p:spPr>
            <a:xfrm>
              <a:off x="10103884" y="3602070"/>
              <a:ext cx="404353" cy="40435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682ACB8-3E60-42D9-95A8-3E7EE919B58C}"/>
                </a:ext>
              </a:extLst>
            </p:cNvPr>
            <p:cNvSpPr/>
            <p:nvPr/>
          </p:nvSpPr>
          <p:spPr>
            <a:xfrm>
              <a:off x="10086740" y="2999629"/>
              <a:ext cx="404353" cy="40435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9552E2D-D266-4826-A3C7-CAFE293BD84D}"/>
                </a:ext>
              </a:extLst>
            </p:cNvPr>
            <p:cNvSpPr/>
            <p:nvPr/>
          </p:nvSpPr>
          <p:spPr>
            <a:xfrm>
              <a:off x="9647483" y="3283207"/>
              <a:ext cx="404353" cy="40435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D29B557-D24F-4995-8DBC-5AA4AD786D29}"/>
                </a:ext>
              </a:extLst>
            </p:cNvPr>
            <p:cNvSpPr/>
            <p:nvPr/>
          </p:nvSpPr>
          <p:spPr>
            <a:xfrm>
              <a:off x="10516561" y="3075240"/>
              <a:ext cx="404353" cy="404353"/>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58918F6-B59F-4557-960C-8F9CAD61B3F3}"/>
                </a:ext>
              </a:extLst>
            </p:cNvPr>
            <p:cNvSpPr/>
            <p:nvPr/>
          </p:nvSpPr>
          <p:spPr>
            <a:xfrm>
              <a:off x="10550671" y="3485383"/>
              <a:ext cx="404353" cy="404353"/>
            </a:xfrm>
            <a:prstGeom prst="ellipse">
              <a:avLst/>
            </a:prstGeom>
            <a:solidFill>
              <a:srgbClr val="B5D2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C832EC5-384B-4241-A893-F4B9D2868734}"/>
                </a:ext>
              </a:extLst>
            </p:cNvPr>
            <p:cNvSpPr/>
            <p:nvPr/>
          </p:nvSpPr>
          <p:spPr>
            <a:xfrm>
              <a:off x="9359677" y="2870525"/>
              <a:ext cx="1998336" cy="1339989"/>
            </a:xfrm>
            <a:prstGeom prst="ellipse">
              <a:avLst/>
            </a:prstGeom>
            <a:solidFill>
              <a:srgbClr val="FFFFFF">
                <a:alpha val="89804"/>
              </a:srgbClr>
            </a:solid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values align well with job</a:t>
              </a:r>
              <a:endParaRPr lang="en-US" sz="2000" dirty="0">
                <a:solidFill>
                  <a:schemeClr val="tx1"/>
                </a:solidFill>
                <a:latin typeface="Gill Sans Nova" panose="020B0602020104020203" pitchFamily="34" charset="0"/>
              </a:endParaRPr>
            </a:p>
          </p:txBody>
        </p:sp>
      </p:grpSp>
      <p:cxnSp>
        <p:nvCxnSpPr>
          <p:cNvPr id="41" name="Straight Arrow Connector 40">
            <a:extLst>
              <a:ext uri="{FF2B5EF4-FFF2-40B4-BE49-F238E27FC236}">
                <a16:creationId xmlns:a16="http://schemas.microsoft.com/office/drawing/2014/main" id="{6A19D966-0CEF-4D4F-9A1A-3F63AD7C6156}"/>
              </a:ext>
            </a:extLst>
          </p:cNvPr>
          <p:cNvCxnSpPr>
            <a:cxnSpLocks/>
            <a:stCxn id="40" idx="4"/>
            <a:endCxn id="28" idx="0"/>
          </p:cNvCxnSpPr>
          <p:nvPr/>
        </p:nvCxnSpPr>
        <p:spPr>
          <a:xfrm>
            <a:off x="6096000" y="2405760"/>
            <a:ext cx="0" cy="303773"/>
          </a:xfrm>
          <a:prstGeom prst="straightConnector1">
            <a:avLst/>
          </a:prstGeom>
          <a:ln w="285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itle 1">
            <a:extLst>
              <a:ext uri="{FF2B5EF4-FFF2-40B4-BE49-F238E27FC236}">
                <a16:creationId xmlns:a16="http://schemas.microsoft.com/office/drawing/2014/main" id="{5C7BB085-7C92-49C7-89ED-373839C0FD94}"/>
              </a:ext>
            </a:extLst>
          </p:cNvPr>
          <p:cNvSpPr txBox="1">
            <a:spLocks/>
          </p:cNvSpPr>
          <p:nvPr/>
        </p:nvSpPr>
        <p:spPr>
          <a:xfrm>
            <a:off x="-1" y="3448593"/>
            <a:ext cx="12191999" cy="1225321"/>
          </a:xfrm>
          <a:prstGeom prst="rect">
            <a:avLst/>
          </a:prstGeom>
          <a:solidFill>
            <a:schemeClr val="accent1">
              <a:lumMod val="75000"/>
              <a:alpha val="80000"/>
            </a:schemeClr>
          </a:solidFill>
        </p:spPr>
        <p:txBody>
          <a:bodyPr vert="horz" lIns="91440" tIns="45720" rIns="91440" bIns="45720" rtlCol="0" anchor="ctr">
            <a:normAutofit lnSpcReduction="10000"/>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dirty="0">
                <a:solidFill>
                  <a:schemeClr val="bg1"/>
                </a:solidFill>
                <a:latin typeface="Gill Sans Nova" panose="020B0602020104020203" pitchFamily="34" charset="0"/>
                <a:cs typeface="Helvetica" panose="020B0604020202020204" pitchFamily="34" charset="0"/>
              </a:rPr>
              <a:t>Structural representations could be </a:t>
            </a:r>
            <a:br>
              <a:rPr lang="en-US" dirty="0">
                <a:solidFill>
                  <a:schemeClr val="bg1"/>
                </a:solidFill>
                <a:latin typeface="Gill Sans Nova" panose="020B0602020104020203" pitchFamily="34" charset="0"/>
                <a:cs typeface="Helvetica" panose="020B0604020202020204" pitchFamily="34" charset="0"/>
              </a:rPr>
            </a:br>
            <a:r>
              <a:rPr lang="en-US" dirty="0">
                <a:solidFill>
                  <a:schemeClr val="bg1"/>
                </a:solidFill>
                <a:latin typeface="Gill Sans Nova" panose="020B0602020104020203" pitchFamily="34" charset="0"/>
                <a:cs typeface="Helvetica" panose="020B0604020202020204" pitchFamily="34" charset="0"/>
              </a:rPr>
              <a:t>positive alternatives to essentialism.</a:t>
            </a:r>
          </a:p>
        </p:txBody>
      </p:sp>
      <p:sp>
        <p:nvSpPr>
          <p:cNvPr id="46" name="Title 1">
            <a:extLst>
              <a:ext uri="{FF2B5EF4-FFF2-40B4-BE49-F238E27FC236}">
                <a16:creationId xmlns:a16="http://schemas.microsoft.com/office/drawing/2014/main" id="{6272EDF9-6BD4-4732-923E-73DEEDB1DC76}"/>
              </a:ext>
            </a:extLst>
          </p:cNvPr>
          <p:cNvSpPr txBox="1">
            <a:spLocks/>
          </p:cNvSpPr>
          <p:nvPr/>
        </p:nvSpPr>
        <p:spPr>
          <a:xfrm>
            <a:off x="557763" y="4666766"/>
            <a:ext cx="11381688" cy="2116267"/>
          </a:xfrm>
          <a:prstGeom prst="rect">
            <a:avLst/>
          </a:prstGeom>
        </p:spPr>
        <p:txBody>
          <a:bodyPr vert="horz" lIns="91440" tIns="45720" rIns="91440" bIns="45720" rtlCol="0" anchor="t">
            <a:normAutofit fontScale="92500"/>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marL="571500" indent="-571500">
              <a:lnSpc>
                <a:spcPct val="100000"/>
              </a:lnSpc>
              <a:buFontTx/>
              <a:buChar char="-"/>
            </a:pPr>
            <a:r>
              <a:rPr lang="en-US" sz="3600" dirty="0">
                <a:solidFill>
                  <a:schemeClr val="tx1"/>
                </a:solidFill>
                <a:latin typeface="Gill Sans Nova" panose="020B0602020104020203" pitchFamily="34" charset="0"/>
                <a:cs typeface="Helvetica" panose="020B0604020202020204" pitchFamily="34" charset="0"/>
              </a:rPr>
              <a:t>hesitate about generalizing across the group in different contexts</a:t>
            </a:r>
          </a:p>
          <a:p>
            <a:pPr marL="571500" indent="-571500">
              <a:lnSpc>
                <a:spcPct val="100000"/>
              </a:lnSpc>
              <a:buFontTx/>
              <a:buChar char="-"/>
            </a:pPr>
            <a:r>
              <a:rPr lang="en-US" sz="3600" dirty="0">
                <a:solidFill>
                  <a:schemeClr val="tx1"/>
                </a:solidFill>
                <a:latin typeface="Gill Sans Nova" panose="020B0602020104020203" pitchFamily="34" charset="0"/>
                <a:cs typeface="Helvetica" panose="020B0604020202020204" pitchFamily="34" charset="0"/>
              </a:rPr>
              <a:t>judge disparities as less acceptable</a:t>
            </a:r>
          </a:p>
          <a:p>
            <a:pPr marL="571500" indent="-571500">
              <a:lnSpc>
                <a:spcPct val="100000"/>
              </a:lnSpc>
              <a:buFontTx/>
              <a:buChar char="-"/>
            </a:pPr>
            <a:r>
              <a:rPr lang="en-US" sz="3600" dirty="0">
                <a:solidFill>
                  <a:schemeClr val="tx1"/>
                </a:solidFill>
                <a:latin typeface="Gill Sans Nova" panose="020B0602020104020203" pitchFamily="34" charset="0"/>
                <a:cs typeface="Helvetica" panose="020B0604020202020204" pitchFamily="34" charset="0"/>
              </a:rPr>
              <a:t>perceive groups as less different</a:t>
            </a:r>
          </a:p>
          <a:p>
            <a:pPr marL="571500" indent="-571500">
              <a:lnSpc>
                <a:spcPct val="100000"/>
              </a:lnSpc>
              <a:buFontTx/>
              <a:buChar char="-"/>
            </a:pPr>
            <a:r>
              <a:rPr lang="en-US" sz="3600" dirty="0">
                <a:solidFill>
                  <a:schemeClr val="tx1"/>
                </a:solidFill>
                <a:latin typeface="Gill Sans Nova" panose="020B0602020104020203" pitchFamily="34" charset="0"/>
                <a:cs typeface="Helvetica" panose="020B0604020202020204" pitchFamily="34" charset="0"/>
              </a:rPr>
              <a:t>propose structural interventions, vs group-based interventions</a:t>
            </a:r>
          </a:p>
          <a:p>
            <a:pPr marL="571500" indent="-571500">
              <a:lnSpc>
                <a:spcPct val="100000"/>
              </a:lnSpc>
              <a:buFontTx/>
              <a:buChar char="-"/>
            </a:pPr>
            <a:endParaRPr lang="en-US" sz="3600" dirty="0">
              <a:solidFill>
                <a:schemeClr val="tx1"/>
              </a:solidFill>
              <a:latin typeface="Gill Sans Nova" panose="020B0602020104020203" pitchFamily="34" charset="0"/>
              <a:cs typeface="Helvetica" panose="020B0604020202020204" pitchFamily="34" charset="0"/>
            </a:endParaRPr>
          </a:p>
        </p:txBody>
      </p:sp>
      <p:sp>
        <p:nvSpPr>
          <p:cNvPr id="47" name="Title 1">
            <a:extLst>
              <a:ext uri="{FF2B5EF4-FFF2-40B4-BE49-F238E27FC236}">
                <a16:creationId xmlns:a16="http://schemas.microsoft.com/office/drawing/2014/main" id="{6CC37B5E-8FB3-4E54-8897-69A4DE54D0C3}"/>
              </a:ext>
            </a:extLst>
          </p:cNvPr>
          <p:cNvSpPr txBox="1">
            <a:spLocks/>
          </p:cNvSpPr>
          <p:nvPr/>
        </p:nvSpPr>
        <p:spPr>
          <a:xfrm>
            <a:off x="8536098" y="405193"/>
            <a:ext cx="2330498" cy="80653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sz="3600" dirty="0">
                <a:solidFill>
                  <a:schemeClr val="tx1"/>
                </a:solidFill>
                <a:latin typeface="Gill Sans Nova" panose="020B0602020104020203" pitchFamily="34" charset="0"/>
                <a:cs typeface="Helvetica" panose="020B0604020202020204" pitchFamily="34" charset="0"/>
              </a:rPr>
              <a:t>structural</a:t>
            </a:r>
          </a:p>
        </p:txBody>
      </p:sp>
      <p:sp>
        <p:nvSpPr>
          <p:cNvPr id="42" name="Rectangle 41">
            <a:extLst>
              <a:ext uri="{FF2B5EF4-FFF2-40B4-BE49-F238E27FC236}">
                <a16:creationId xmlns:a16="http://schemas.microsoft.com/office/drawing/2014/main" id="{5F7614F8-87FF-4A89-B4E7-8DCD5AF0E0B3}"/>
              </a:ext>
            </a:extLst>
          </p:cNvPr>
          <p:cNvSpPr/>
          <p:nvPr/>
        </p:nvSpPr>
        <p:spPr>
          <a:xfrm>
            <a:off x="-4339" y="-15321"/>
            <a:ext cx="7257140" cy="2447207"/>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0752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4032-2CC4-4972-98BF-774E3569F9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8ACA81-9FFB-4ED8-B41D-B0F3B0FCD1E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78789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Arrow Connector 68">
            <a:extLst>
              <a:ext uri="{FF2B5EF4-FFF2-40B4-BE49-F238E27FC236}">
                <a16:creationId xmlns:a16="http://schemas.microsoft.com/office/drawing/2014/main" id="{1A1F589A-0F1C-4FED-BA19-B1C05E74C95A}"/>
              </a:ext>
            </a:extLst>
          </p:cNvPr>
          <p:cNvCxnSpPr>
            <a:cxnSpLocks/>
          </p:cNvCxnSpPr>
          <p:nvPr/>
        </p:nvCxnSpPr>
        <p:spPr>
          <a:xfrm>
            <a:off x="3615418" y="4503850"/>
            <a:ext cx="4464567" cy="0"/>
          </a:xfrm>
          <a:prstGeom prst="straightConnector1">
            <a:avLst/>
          </a:prstGeom>
          <a:ln w="38100">
            <a:solidFill>
              <a:schemeClr val="bg1">
                <a:lumMod val="85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8DBA66D7-2AEE-4A1D-ADF2-6B503CCC23E2}"/>
              </a:ext>
            </a:extLst>
          </p:cNvPr>
          <p:cNvSpPr txBox="1">
            <a:spLocks/>
          </p:cNvSpPr>
          <p:nvPr/>
        </p:nvSpPr>
        <p:spPr>
          <a:xfrm>
            <a:off x="381000" y="-71252"/>
            <a:ext cx="10403910"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dirty="0">
                <a:solidFill>
                  <a:schemeClr val="tx1"/>
                </a:solidFill>
                <a:latin typeface="Gill Sans Nova" panose="020B0602020104020203" pitchFamily="34" charset="0"/>
                <a:cs typeface="Helvetica" panose="020B0604020202020204" pitchFamily="34" charset="0"/>
              </a:rPr>
              <a:t>Why group differences?</a:t>
            </a:r>
            <a:endParaRPr lang="en-US" sz="4800" dirty="0">
              <a:solidFill>
                <a:schemeClr val="bg1">
                  <a:lumMod val="50000"/>
                </a:schemeClr>
              </a:solidFill>
              <a:latin typeface="Gill Sans Nova" panose="020B0602020104020203" pitchFamily="34" charset="0"/>
              <a:cs typeface="Helvetica" panose="020B0604020202020204" pitchFamily="34" charset="0"/>
            </a:endParaRPr>
          </a:p>
        </p:txBody>
      </p:sp>
      <p:sp>
        <p:nvSpPr>
          <p:cNvPr id="53" name="Oval 52">
            <a:extLst>
              <a:ext uri="{FF2B5EF4-FFF2-40B4-BE49-F238E27FC236}">
                <a16:creationId xmlns:a16="http://schemas.microsoft.com/office/drawing/2014/main" id="{48BDF75F-FDDD-4894-8892-3BBF4019CE46}"/>
              </a:ext>
            </a:extLst>
          </p:cNvPr>
          <p:cNvSpPr/>
          <p:nvPr/>
        </p:nvSpPr>
        <p:spPr>
          <a:xfrm flipH="1">
            <a:off x="8079985" y="3946020"/>
            <a:ext cx="3106572" cy="1423920"/>
          </a:xfrm>
          <a:prstGeom prst="ellipse">
            <a:avLst/>
          </a:prstGeom>
          <a:solidFill>
            <a:srgbClr val="F7E1D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latin typeface="Gill Sans Nova" panose="020B0602020104020203" pitchFamily="34" charset="0"/>
              </a:rPr>
              <a:t>structural</a:t>
            </a:r>
          </a:p>
          <a:p>
            <a:pPr algn="ctr"/>
            <a:r>
              <a:rPr lang="en-US" dirty="0">
                <a:solidFill>
                  <a:sysClr val="windowText" lastClr="000000"/>
                </a:solidFill>
                <a:latin typeface="Gill Sans Nova" panose="020B0602020104020203" pitchFamily="34" charset="0"/>
              </a:rPr>
              <a:t>(external constraints: </a:t>
            </a:r>
            <a:r>
              <a:rPr lang="en-US" dirty="0" err="1">
                <a:solidFill>
                  <a:sysClr val="windowText" lastClr="000000"/>
                </a:solidFill>
                <a:latin typeface="Gill Sans Nova" panose="020B0602020104020203" pitchFamily="34" charset="0"/>
              </a:rPr>
              <a:t>eg</a:t>
            </a:r>
            <a:r>
              <a:rPr lang="en-US" dirty="0">
                <a:solidFill>
                  <a:sysClr val="windowText" lastClr="000000"/>
                </a:solidFill>
                <a:latin typeface="Gill Sans Nova" panose="020B0602020104020203" pitchFamily="34" charset="0"/>
              </a:rPr>
              <a:t> access/availability)</a:t>
            </a:r>
            <a:endParaRPr lang="en-US" sz="2400" dirty="0">
              <a:solidFill>
                <a:sysClr val="windowText" lastClr="000000"/>
              </a:solidFill>
              <a:latin typeface="Gill Sans Nova" panose="020B0602020104020203" pitchFamily="34" charset="0"/>
            </a:endParaRPr>
          </a:p>
        </p:txBody>
      </p:sp>
      <p:sp>
        <p:nvSpPr>
          <p:cNvPr id="58" name="Oval 57">
            <a:extLst>
              <a:ext uri="{FF2B5EF4-FFF2-40B4-BE49-F238E27FC236}">
                <a16:creationId xmlns:a16="http://schemas.microsoft.com/office/drawing/2014/main" id="{DD69EDCF-B838-41EF-B443-4D2D4FDAC52A}"/>
              </a:ext>
            </a:extLst>
          </p:cNvPr>
          <p:cNvSpPr/>
          <p:nvPr/>
        </p:nvSpPr>
        <p:spPr>
          <a:xfrm flipH="1">
            <a:off x="1709739" y="3853313"/>
            <a:ext cx="1905679" cy="1609335"/>
          </a:xfrm>
          <a:prstGeom prst="ellipse">
            <a:avLst/>
          </a:prstGeom>
          <a:solidFill>
            <a:schemeClr val="tx2">
              <a:lumMod val="10000"/>
              <a:lumOff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latin typeface="Gill Sans Nova" panose="020B0602020104020203" pitchFamily="34" charset="0"/>
              </a:rPr>
              <a:t>biology</a:t>
            </a:r>
          </a:p>
        </p:txBody>
      </p:sp>
      <p:sp>
        <p:nvSpPr>
          <p:cNvPr id="59" name="Oval 58">
            <a:extLst>
              <a:ext uri="{FF2B5EF4-FFF2-40B4-BE49-F238E27FC236}">
                <a16:creationId xmlns:a16="http://schemas.microsoft.com/office/drawing/2014/main" id="{D15C8A62-B795-4D28-AB83-E618CF699339}"/>
              </a:ext>
            </a:extLst>
          </p:cNvPr>
          <p:cNvSpPr/>
          <p:nvPr/>
        </p:nvSpPr>
        <p:spPr>
          <a:xfrm flipH="1">
            <a:off x="4726378" y="3853313"/>
            <a:ext cx="2242647" cy="1609335"/>
          </a:xfrm>
          <a:prstGeom prst="ellipse">
            <a:avLst/>
          </a:prstGeom>
          <a:solidFill>
            <a:srgbClr val="FFEE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latin typeface="Gill Sans Nova" panose="020B0602020104020203" pitchFamily="34" charset="0"/>
              </a:rPr>
              <a:t>culture</a:t>
            </a:r>
          </a:p>
          <a:p>
            <a:pPr algn="ctr"/>
            <a:r>
              <a:rPr lang="en-US" dirty="0">
                <a:solidFill>
                  <a:sysClr val="windowText" lastClr="000000"/>
                </a:solidFill>
                <a:latin typeface="Gill Sans Nova" panose="020B0602020104020203" pitchFamily="34" charset="0"/>
              </a:rPr>
              <a:t>(shared beliefs/values)</a:t>
            </a:r>
            <a:endParaRPr lang="en-US" sz="1200" dirty="0">
              <a:solidFill>
                <a:sysClr val="windowText" lastClr="000000"/>
              </a:solidFill>
              <a:latin typeface="Gill Sans Nova" panose="020B0602020104020203" pitchFamily="34" charset="0"/>
            </a:endParaRPr>
          </a:p>
        </p:txBody>
      </p:sp>
      <p:sp>
        <p:nvSpPr>
          <p:cNvPr id="61" name="Oval 60">
            <a:extLst>
              <a:ext uri="{FF2B5EF4-FFF2-40B4-BE49-F238E27FC236}">
                <a16:creationId xmlns:a16="http://schemas.microsoft.com/office/drawing/2014/main" id="{88D277FB-0AF3-49FF-9894-F21D1D128D53}"/>
              </a:ext>
            </a:extLst>
          </p:cNvPr>
          <p:cNvSpPr/>
          <p:nvPr/>
        </p:nvSpPr>
        <p:spPr>
          <a:xfrm flipH="1">
            <a:off x="4534411" y="5770908"/>
            <a:ext cx="2626410" cy="788830"/>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group diet</a:t>
            </a:r>
          </a:p>
        </p:txBody>
      </p:sp>
      <p:cxnSp>
        <p:nvCxnSpPr>
          <p:cNvPr id="90" name="Straight Arrow Connector 89">
            <a:extLst>
              <a:ext uri="{FF2B5EF4-FFF2-40B4-BE49-F238E27FC236}">
                <a16:creationId xmlns:a16="http://schemas.microsoft.com/office/drawing/2014/main" id="{C2E3F968-22AB-4350-8D8E-C41A700BF900}"/>
              </a:ext>
            </a:extLst>
          </p:cNvPr>
          <p:cNvCxnSpPr>
            <a:cxnSpLocks/>
            <a:stCxn id="58" idx="4"/>
            <a:endCxn id="61" idx="0"/>
          </p:cNvCxnSpPr>
          <p:nvPr/>
        </p:nvCxnSpPr>
        <p:spPr>
          <a:xfrm>
            <a:off x="2662578" y="5462648"/>
            <a:ext cx="3185038" cy="308260"/>
          </a:xfrm>
          <a:prstGeom prst="straightConnector1">
            <a:avLst/>
          </a:prstGeom>
          <a:ln w="38100">
            <a:solidFill>
              <a:srgbClr val="C092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4BC585BC-4FF2-47B4-92EA-FCE3B76C59CB}"/>
              </a:ext>
            </a:extLst>
          </p:cNvPr>
          <p:cNvCxnSpPr>
            <a:cxnSpLocks/>
            <a:stCxn id="53" idx="4"/>
            <a:endCxn id="61" idx="0"/>
          </p:cNvCxnSpPr>
          <p:nvPr/>
        </p:nvCxnSpPr>
        <p:spPr>
          <a:xfrm flipH="1">
            <a:off x="5847616" y="5369940"/>
            <a:ext cx="3785655" cy="400968"/>
          </a:xfrm>
          <a:prstGeom prst="straightConnector1">
            <a:avLst/>
          </a:prstGeom>
          <a:ln w="38100">
            <a:solidFill>
              <a:srgbClr val="C092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D7F5470-F663-427F-9528-DBAD3845035D}"/>
              </a:ext>
            </a:extLst>
          </p:cNvPr>
          <p:cNvCxnSpPr>
            <a:cxnSpLocks/>
            <a:stCxn id="59" idx="4"/>
            <a:endCxn id="61" idx="0"/>
          </p:cNvCxnSpPr>
          <p:nvPr/>
        </p:nvCxnSpPr>
        <p:spPr>
          <a:xfrm flipH="1">
            <a:off x="5847616" y="5462648"/>
            <a:ext cx="85" cy="308260"/>
          </a:xfrm>
          <a:prstGeom prst="straightConnector1">
            <a:avLst/>
          </a:prstGeom>
          <a:ln w="38100">
            <a:solidFill>
              <a:srgbClr val="C092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4" name="Title 1">
            <a:extLst>
              <a:ext uri="{FF2B5EF4-FFF2-40B4-BE49-F238E27FC236}">
                <a16:creationId xmlns:a16="http://schemas.microsoft.com/office/drawing/2014/main" id="{217BC9B6-2CC6-404A-9688-F5B8BF745551}"/>
              </a:ext>
            </a:extLst>
          </p:cNvPr>
          <p:cNvSpPr txBox="1">
            <a:spLocks/>
          </p:cNvSpPr>
          <p:nvPr/>
        </p:nvSpPr>
        <p:spPr>
          <a:xfrm>
            <a:off x="162027" y="1906409"/>
            <a:ext cx="4155374" cy="17760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2800" dirty="0">
                <a:solidFill>
                  <a:schemeClr val="tx1"/>
                </a:solidFill>
                <a:latin typeface="Gill Sans Nova" panose="020B0602020104020203" pitchFamily="34" charset="0"/>
                <a:cs typeface="Helvetica" panose="020B0604020202020204" pitchFamily="34" charset="0"/>
              </a:rPr>
              <a:t>East Asian people &amp; lactose intolerance </a:t>
            </a:r>
            <a:r>
              <a:rPr lang="en-US" sz="2400" dirty="0">
                <a:solidFill>
                  <a:schemeClr val="bg1">
                    <a:lumMod val="50000"/>
                  </a:schemeClr>
                </a:solidFill>
                <a:latin typeface="Gill Sans Nova" panose="020B0602020104020203" pitchFamily="34" charset="0"/>
                <a:cs typeface="Helvetica" panose="020B0604020202020204" pitchFamily="34" charset="0"/>
              </a:rPr>
              <a:t>(LCT gene for lactase)</a:t>
            </a:r>
          </a:p>
          <a:p>
            <a:pPr lvl="0" defTabSz="457200">
              <a:lnSpc>
                <a:spcPct val="100000"/>
              </a:lnSpc>
              <a:spcBef>
                <a:spcPts val="0"/>
              </a:spcBef>
            </a:pPr>
            <a:r>
              <a:rPr lang="en-US" sz="2800" spc="0" dirty="0">
                <a:solidFill>
                  <a:prstClr val="black"/>
                </a:solidFill>
                <a:latin typeface="Gill Sans Nova" panose="020B0602020104020203" pitchFamily="34" charset="0"/>
                <a:ea typeface="+mn-ea"/>
                <a:cs typeface="Helvetica" panose="020B0604020202020204" pitchFamily="34" charset="0"/>
              </a:rPr>
              <a:t>“Our bodies best digest…” </a:t>
            </a:r>
            <a:r>
              <a:rPr lang="en-US" sz="2400" spc="0" dirty="0">
                <a:solidFill>
                  <a:prstClr val="white">
                    <a:lumMod val="50000"/>
                  </a:prstClr>
                </a:solidFill>
                <a:latin typeface="Gill Sans Nova" panose="020B0602020104020203" pitchFamily="34" charset="0"/>
                <a:ea typeface="+mn-ea"/>
                <a:cs typeface="Helvetica" panose="020B0604020202020204" pitchFamily="34" charset="0"/>
              </a:rPr>
              <a:t>(folk biology)</a:t>
            </a:r>
          </a:p>
          <a:p>
            <a:pPr>
              <a:lnSpc>
                <a:spcPct val="100000"/>
              </a:lnSpc>
            </a:pPr>
            <a:endParaRPr lang="en-US" sz="2400" dirty="0">
              <a:solidFill>
                <a:schemeClr val="bg1">
                  <a:lumMod val="50000"/>
                </a:schemeClr>
              </a:solidFill>
              <a:latin typeface="Gill Sans Nova" panose="020B0602020104020203" pitchFamily="34" charset="0"/>
              <a:cs typeface="Helvetica" panose="020B0604020202020204" pitchFamily="34" charset="0"/>
            </a:endParaRPr>
          </a:p>
        </p:txBody>
      </p:sp>
      <p:sp>
        <p:nvSpPr>
          <p:cNvPr id="60" name="Title 1">
            <a:extLst>
              <a:ext uri="{FF2B5EF4-FFF2-40B4-BE49-F238E27FC236}">
                <a16:creationId xmlns:a16="http://schemas.microsoft.com/office/drawing/2014/main" id="{49269F1F-7FC3-4B78-A02A-DA2D1CBBE482}"/>
              </a:ext>
            </a:extLst>
          </p:cNvPr>
          <p:cNvSpPr txBox="1">
            <a:spLocks/>
          </p:cNvSpPr>
          <p:nvPr/>
        </p:nvSpPr>
        <p:spPr>
          <a:xfrm>
            <a:off x="7874600" y="106878"/>
            <a:ext cx="4463705" cy="3575591"/>
          </a:xfrm>
          <a:prstGeom prst="rect">
            <a:avLst/>
          </a:prstGeom>
        </p:spPr>
        <p:txBody>
          <a:bodyPr vert="horz" lIns="91440" tIns="45720" rIns="91440" bIns="45720" rtlCol="0" anchor="ctr">
            <a:normAutofit lnSpcReduction="10000"/>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2800" dirty="0">
                <a:solidFill>
                  <a:schemeClr val="tx1"/>
                </a:solidFill>
                <a:latin typeface="Gill Sans Nova" panose="020B0602020104020203" pitchFamily="34" charset="0"/>
                <a:cs typeface="Helvetica" panose="020B0604020202020204" pitchFamily="34" charset="0"/>
              </a:rPr>
              <a:t>Northern Chinese &amp; noodles</a:t>
            </a:r>
          </a:p>
          <a:p>
            <a:pPr>
              <a:lnSpc>
                <a:spcPct val="100000"/>
              </a:lnSpc>
            </a:pPr>
            <a:r>
              <a:rPr lang="en-US" sz="2800" dirty="0">
                <a:solidFill>
                  <a:schemeClr val="tx1"/>
                </a:solidFill>
                <a:latin typeface="Gill Sans Nova" panose="020B0602020104020203" pitchFamily="34" charset="0"/>
                <a:cs typeface="Helvetica" panose="020B0604020202020204" pitchFamily="34" charset="0"/>
              </a:rPr>
              <a:t>Southern Chinese &amp; rice</a:t>
            </a:r>
          </a:p>
          <a:p>
            <a:pPr>
              <a:lnSpc>
                <a:spcPct val="100000"/>
              </a:lnSpc>
            </a:pPr>
            <a:r>
              <a:rPr lang="en-US" sz="2400" dirty="0">
                <a:solidFill>
                  <a:schemeClr val="bg1">
                    <a:lumMod val="50000"/>
                  </a:schemeClr>
                </a:solidFill>
                <a:latin typeface="Gill Sans Nova" panose="020B0602020104020203" pitchFamily="34" charset="0"/>
                <a:cs typeface="Helvetica" panose="020B0604020202020204" pitchFamily="34" charset="0"/>
              </a:rPr>
              <a:t>(climate for growing rice vs wheat)</a:t>
            </a:r>
          </a:p>
          <a:p>
            <a:pPr>
              <a:lnSpc>
                <a:spcPct val="100000"/>
              </a:lnSpc>
            </a:pPr>
            <a:endParaRPr lang="en-US" sz="2400" dirty="0">
              <a:solidFill>
                <a:schemeClr val="bg1">
                  <a:lumMod val="50000"/>
                </a:schemeClr>
              </a:solidFill>
              <a:latin typeface="Gill Sans Nova" panose="020B0602020104020203" pitchFamily="34" charset="0"/>
              <a:cs typeface="Helvetica" panose="020B0604020202020204" pitchFamily="34" charset="0"/>
            </a:endParaRPr>
          </a:p>
          <a:p>
            <a:pPr lvl="0" defTabSz="457200">
              <a:lnSpc>
                <a:spcPct val="100000"/>
              </a:lnSpc>
              <a:spcBef>
                <a:spcPts val="0"/>
              </a:spcBef>
            </a:pPr>
            <a:r>
              <a:rPr lang="en-US" sz="2800" dirty="0">
                <a:solidFill>
                  <a:schemeClr val="tx1"/>
                </a:solidFill>
                <a:latin typeface="Gill Sans Nova" panose="020B0602020104020203" pitchFamily="34" charset="0"/>
                <a:cs typeface="Helvetica" panose="020B0604020202020204" pitchFamily="34" charset="0"/>
              </a:rPr>
              <a:t>Japan, Guangdong, New England &amp; seafood </a:t>
            </a:r>
            <a:r>
              <a:rPr lang="en-US" sz="2400" spc="0" dirty="0">
                <a:solidFill>
                  <a:prstClr val="white">
                    <a:lumMod val="50000"/>
                  </a:prstClr>
                </a:solidFill>
                <a:latin typeface="Gill Sans Nova" panose="020B0602020104020203" pitchFamily="34" charset="0"/>
                <a:ea typeface="+mn-ea"/>
                <a:cs typeface="Helvetica" panose="020B0604020202020204" pitchFamily="34" charset="0"/>
              </a:rPr>
              <a:t>(proximity to ocean)</a:t>
            </a:r>
          </a:p>
          <a:p>
            <a:pPr>
              <a:lnSpc>
                <a:spcPct val="100000"/>
              </a:lnSpc>
            </a:pPr>
            <a:endParaRPr lang="en-US" sz="2800" dirty="0">
              <a:solidFill>
                <a:schemeClr val="tx1"/>
              </a:solidFill>
              <a:latin typeface="Gill Sans Nova" panose="020B0602020104020203" pitchFamily="34" charset="0"/>
              <a:cs typeface="Helvetica" panose="020B0604020202020204" pitchFamily="34" charset="0"/>
            </a:endParaRPr>
          </a:p>
          <a:p>
            <a:pPr>
              <a:lnSpc>
                <a:spcPct val="100000"/>
              </a:lnSpc>
            </a:pPr>
            <a:r>
              <a:rPr lang="en-US" sz="2800" dirty="0">
                <a:solidFill>
                  <a:schemeClr val="tx1"/>
                </a:solidFill>
                <a:latin typeface="Gill Sans Nova" panose="020B0602020104020203" pitchFamily="34" charset="0"/>
                <a:cs typeface="Helvetica" panose="020B0604020202020204" pitchFamily="34" charset="0"/>
              </a:rPr>
              <a:t>racial minorities in the US &amp; unhealthy foods </a:t>
            </a:r>
            <a:r>
              <a:rPr lang="en-US" sz="2400" dirty="0">
                <a:solidFill>
                  <a:schemeClr val="bg1">
                    <a:lumMod val="50000"/>
                  </a:schemeClr>
                </a:solidFill>
                <a:latin typeface="Gill Sans Nova" panose="020B0602020104020203" pitchFamily="34" charset="0"/>
                <a:cs typeface="Helvetica" panose="020B0604020202020204" pitchFamily="34" charset="0"/>
              </a:rPr>
              <a:t>(food deserts)</a:t>
            </a:r>
            <a:endParaRPr lang="en-US" sz="2000" dirty="0">
              <a:solidFill>
                <a:schemeClr val="bg1">
                  <a:lumMod val="50000"/>
                </a:schemeClr>
              </a:solidFill>
              <a:latin typeface="Gill Sans Nova" panose="020B0602020104020203" pitchFamily="34" charset="0"/>
              <a:cs typeface="Helvetica" panose="020B0604020202020204" pitchFamily="34" charset="0"/>
            </a:endParaRPr>
          </a:p>
        </p:txBody>
      </p:sp>
      <p:sp>
        <p:nvSpPr>
          <p:cNvPr id="65" name="Title 1">
            <a:extLst>
              <a:ext uri="{FF2B5EF4-FFF2-40B4-BE49-F238E27FC236}">
                <a16:creationId xmlns:a16="http://schemas.microsoft.com/office/drawing/2014/main" id="{2105D3D8-3AFA-4219-BAB8-EECB7065BEFA}"/>
              </a:ext>
            </a:extLst>
          </p:cNvPr>
          <p:cNvSpPr txBox="1">
            <a:spLocks/>
          </p:cNvSpPr>
          <p:nvPr/>
        </p:nvSpPr>
        <p:spPr>
          <a:xfrm>
            <a:off x="4367322" y="1218220"/>
            <a:ext cx="3601021" cy="2210779"/>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2800" dirty="0">
                <a:solidFill>
                  <a:schemeClr val="tx1"/>
                </a:solidFill>
                <a:latin typeface="Gill Sans Nova" panose="020B0602020104020203" pitchFamily="34" charset="0"/>
                <a:cs typeface="Helvetica" panose="020B0604020202020204" pitchFamily="34" charset="0"/>
              </a:rPr>
              <a:t>foodways</a:t>
            </a:r>
          </a:p>
          <a:p>
            <a:pPr>
              <a:lnSpc>
                <a:spcPct val="100000"/>
              </a:lnSpc>
            </a:pPr>
            <a:r>
              <a:rPr lang="en-US" sz="2800" dirty="0">
                <a:solidFill>
                  <a:schemeClr val="tx1"/>
                </a:solidFill>
                <a:latin typeface="Gill Sans Nova" panose="020B0602020104020203" pitchFamily="34" charset="0"/>
                <a:cs typeface="Helvetica" panose="020B0604020202020204" pitchFamily="34" charset="0"/>
              </a:rPr>
              <a:t>religious groups &amp; food restrictions </a:t>
            </a:r>
            <a:r>
              <a:rPr lang="en-US" sz="2400" dirty="0">
                <a:solidFill>
                  <a:schemeClr val="bg1">
                    <a:lumMod val="50000"/>
                  </a:schemeClr>
                </a:solidFill>
                <a:latin typeface="Gill Sans Nova" panose="020B0602020104020203" pitchFamily="34" charset="0"/>
                <a:cs typeface="Helvetica" panose="020B0604020202020204" pitchFamily="34" charset="0"/>
              </a:rPr>
              <a:t>(halal, kosher…)</a:t>
            </a:r>
          </a:p>
        </p:txBody>
      </p:sp>
      <p:cxnSp>
        <p:nvCxnSpPr>
          <p:cNvPr id="66" name="Straight Arrow Connector 65">
            <a:extLst>
              <a:ext uri="{FF2B5EF4-FFF2-40B4-BE49-F238E27FC236}">
                <a16:creationId xmlns:a16="http://schemas.microsoft.com/office/drawing/2014/main" id="{C3CBE96D-681C-4ACD-AF36-68743114B414}"/>
              </a:ext>
            </a:extLst>
          </p:cNvPr>
          <p:cNvCxnSpPr>
            <a:cxnSpLocks/>
            <a:stCxn id="58" idx="2"/>
            <a:endCxn id="59" idx="6"/>
          </p:cNvCxnSpPr>
          <p:nvPr/>
        </p:nvCxnSpPr>
        <p:spPr>
          <a:xfrm>
            <a:off x="3615418" y="4657981"/>
            <a:ext cx="1110960" cy="0"/>
          </a:xfrm>
          <a:prstGeom prst="straightConnector1">
            <a:avLst/>
          </a:prstGeom>
          <a:ln w="38100">
            <a:solidFill>
              <a:schemeClr val="bg1">
                <a:lumMod val="85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76DF01C-A68B-4CBC-99CB-C8527D8966A8}"/>
              </a:ext>
            </a:extLst>
          </p:cNvPr>
          <p:cNvCxnSpPr>
            <a:cxnSpLocks/>
            <a:stCxn id="59" idx="2"/>
            <a:endCxn id="53" idx="6"/>
          </p:cNvCxnSpPr>
          <p:nvPr/>
        </p:nvCxnSpPr>
        <p:spPr>
          <a:xfrm flipV="1">
            <a:off x="6969025" y="4657980"/>
            <a:ext cx="1110960" cy="1"/>
          </a:xfrm>
          <a:prstGeom prst="straightConnector1">
            <a:avLst/>
          </a:prstGeom>
          <a:ln w="38100">
            <a:solidFill>
              <a:schemeClr val="bg1">
                <a:lumMod val="85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883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8" grpId="0" animBg="1"/>
      <p:bldP spid="59" grpId="0" animBg="1"/>
      <p:bldP spid="61" grpId="0" animBg="1"/>
      <p:bldP spid="54" grpId="0"/>
      <p:bldP spid="60" grpId="0"/>
      <p:bldP spid="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0974044-71AD-410A-89A8-2D147968F392}"/>
              </a:ext>
            </a:extLst>
          </p:cNvPr>
          <p:cNvSpPr txBox="1">
            <a:spLocks/>
          </p:cNvSpPr>
          <p:nvPr/>
        </p:nvSpPr>
        <p:spPr>
          <a:xfrm>
            <a:off x="351763" y="1138235"/>
            <a:ext cx="4463705" cy="3285851"/>
          </a:xfrm>
          <a:prstGeom prst="rect">
            <a:avLst/>
          </a:prstGeom>
        </p:spPr>
        <p:txBody>
          <a:bodyPr vert="horz" lIns="91440" tIns="45720" rIns="91440" bIns="45720" rtlCol="0" anchor="ctr">
            <a:normAutofit fontScale="92500"/>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2800" dirty="0">
                <a:solidFill>
                  <a:schemeClr val="tx1"/>
                </a:solidFill>
                <a:latin typeface="Gill Sans Nova" panose="020B0602020104020203" pitchFamily="34" charset="0"/>
                <a:cs typeface="Helvetica" panose="020B0604020202020204" pitchFamily="34" charset="0"/>
              </a:rPr>
              <a:t>Sherpa people &amp; mountaineering</a:t>
            </a:r>
            <a:r>
              <a:rPr lang="en-US" sz="3000" dirty="0">
                <a:solidFill>
                  <a:schemeClr val="tx1"/>
                </a:solidFill>
                <a:latin typeface="Gill Sans Nova" panose="020B0602020104020203" pitchFamily="34" charset="0"/>
                <a:cs typeface="Helvetica" panose="020B0604020202020204" pitchFamily="34" charset="0"/>
              </a:rPr>
              <a:t> </a:t>
            </a:r>
            <a:r>
              <a:rPr lang="en-US" sz="2400" dirty="0">
                <a:solidFill>
                  <a:schemeClr val="bg1">
                    <a:lumMod val="50000"/>
                  </a:schemeClr>
                </a:solidFill>
                <a:latin typeface="Gill Sans Nova" panose="020B0602020104020203" pitchFamily="34" charset="0"/>
                <a:cs typeface="Helvetica" panose="020B0604020202020204" pitchFamily="34" charset="0"/>
              </a:rPr>
              <a:t>(more hemoglobin)</a:t>
            </a:r>
          </a:p>
          <a:p>
            <a:pPr>
              <a:lnSpc>
                <a:spcPct val="100000"/>
              </a:lnSpc>
            </a:pPr>
            <a:r>
              <a:rPr lang="en-US" sz="2800" dirty="0">
                <a:solidFill>
                  <a:schemeClr val="tx1"/>
                </a:solidFill>
                <a:latin typeface="Gill Sans Nova" panose="020B0602020104020203" pitchFamily="34" charset="0"/>
                <a:cs typeface="Helvetica" panose="020B0604020202020204" pitchFamily="34" charset="0"/>
              </a:rPr>
              <a:t>Japanese women &amp; pearl fishing</a:t>
            </a:r>
            <a:br>
              <a:rPr lang="en-US" sz="2800" dirty="0">
                <a:solidFill>
                  <a:schemeClr val="bg1">
                    <a:lumMod val="50000"/>
                  </a:schemeClr>
                </a:solidFill>
                <a:latin typeface="Gill Sans Nova" panose="020B0602020104020203" pitchFamily="34" charset="0"/>
                <a:cs typeface="Helvetica" panose="020B0604020202020204" pitchFamily="34" charset="0"/>
              </a:rPr>
            </a:br>
            <a:r>
              <a:rPr lang="en-US" sz="2400" dirty="0">
                <a:solidFill>
                  <a:schemeClr val="bg1">
                    <a:lumMod val="50000"/>
                  </a:schemeClr>
                </a:solidFill>
                <a:latin typeface="Gill Sans Nova" panose="020B0602020104020203" pitchFamily="34" charset="0"/>
                <a:cs typeface="Helvetica" panose="020B0604020202020204" pitchFamily="34" charset="0"/>
              </a:rPr>
              <a:t>(more body fat)</a:t>
            </a:r>
            <a:endParaRPr lang="en-US" sz="3000" dirty="0">
              <a:solidFill>
                <a:schemeClr val="bg1">
                  <a:lumMod val="50000"/>
                </a:schemeClr>
              </a:solidFill>
              <a:latin typeface="Gill Sans Nova" panose="020B0602020104020203" pitchFamily="34" charset="0"/>
              <a:cs typeface="Helvetica" panose="020B0604020202020204" pitchFamily="34" charset="0"/>
            </a:endParaRPr>
          </a:p>
          <a:p>
            <a:pPr>
              <a:lnSpc>
                <a:spcPct val="100000"/>
              </a:lnSpc>
            </a:pPr>
            <a:r>
              <a:rPr lang="en-US" sz="2800" dirty="0">
                <a:solidFill>
                  <a:schemeClr val="tx1"/>
                </a:solidFill>
                <a:latin typeface="Gill Sans Nova" panose="020B0602020104020203" pitchFamily="34" charset="0"/>
                <a:cs typeface="Helvetica" panose="020B0604020202020204" pitchFamily="34" charset="0"/>
              </a:rPr>
              <a:t>women &amp; factory work</a:t>
            </a:r>
            <a:br>
              <a:rPr lang="en-US" sz="3000" dirty="0">
                <a:solidFill>
                  <a:schemeClr val="bg1">
                    <a:lumMod val="50000"/>
                  </a:schemeClr>
                </a:solidFill>
                <a:latin typeface="Gill Sans Nova" panose="020B0602020104020203" pitchFamily="34" charset="0"/>
                <a:cs typeface="Helvetica" panose="020B0604020202020204" pitchFamily="34" charset="0"/>
              </a:rPr>
            </a:br>
            <a:r>
              <a:rPr lang="en-US" sz="2400" dirty="0">
                <a:solidFill>
                  <a:schemeClr val="bg1">
                    <a:lumMod val="50000"/>
                  </a:schemeClr>
                </a:solidFill>
                <a:latin typeface="Gill Sans Nova" panose="020B0602020104020203" pitchFamily="34" charset="0"/>
                <a:cs typeface="Helvetica" panose="020B0604020202020204" pitchFamily="34" charset="0"/>
              </a:rPr>
              <a:t>(“nimble fingers”, “detail-oriented”, docile)</a:t>
            </a:r>
          </a:p>
          <a:p>
            <a:pPr>
              <a:lnSpc>
                <a:spcPct val="100000"/>
              </a:lnSpc>
            </a:pPr>
            <a:r>
              <a:rPr lang="en-US" sz="2800" dirty="0">
                <a:solidFill>
                  <a:schemeClr val="tx1"/>
                </a:solidFill>
                <a:latin typeface="Gill Sans Nova" panose="020B0602020104020203" pitchFamily="34" charset="0"/>
                <a:cs typeface="Helvetica" panose="020B0604020202020204" pitchFamily="34" charset="0"/>
              </a:rPr>
              <a:t>men &amp; tech </a:t>
            </a:r>
            <a:r>
              <a:rPr lang="en-US" sz="2400" dirty="0">
                <a:solidFill>
                  <a:schemeClr val="bg1">
                    <a:lumMod val="50000"/>
                  </a:schemeClr>
                </a:solidFill>
                <a:latin typeface="Gill Sans Nova" panose="020B0602020104020203" pitchFamily="34" charset="0"/>
                <a:cs typeface="Helvetica" panose="020B0604020202020204" pitchFamily="34" charset="0"/>
              </a:rPr>
              <a:t>(“smarter”)</a:t>
            </a:r>
          </a:p>
          <a:p>
            <a:pPr>
              <a:lnSpc>
                <a:spcPct val="100000"/>
              </a:lnSpc>
            </a:pPr>
            <a:r>
              <a:rPr lang="en-US" sz="2800" dirty="0">
                <a:solidFill>
                  <a:schemeClr val="tx1"/>
                </a:solidFill>
                <a:latin typeface="Gill Sans Nova" panose="020B0602020104020203" pitchFamily="34" charset="0"/>
                <a:cs typeface="Helvetica" panose="020B0604020202020204" pitchFamily="34" charset="0"/>
              </a:rPr>
              <a:t>Black people &amp; sports </a:t>
            </a:r>
            <a:r>
              <a:rPr lang="en-US" sz="2400" dirty="0">
                <a:solidFill>
                  <a:schemeClr val="bg1">
                    <a:lumMod val="50000"/>
                  </a:schemeClr>
                </a:solidFill>
                <a:latin typeface="Gill Sans Nova" panose="020B0602020104020203" pitchFamily="34" charset="0"/>
                <a:cs typeface="Helvetica" panose="020B0604020202020204" pitchFamily="34" charset="0"/>
              </a:rPr>
              <a:t>(“stronger”)</a:t>
            </a:r>
          </a:p>
        </p:txBody>
      </p:sp>
      <p:sp>
        <p:nvSpPr>
          <p:cNvPr id="23" name="Title 1">
            <a:extLst>
              <a:ext uri="{FF2B5EF4-FFF2-40B4-BE49-F238E27FC236}">
                <a16:creationId xmlns:a16="http://schemas.microsoft.com/office/drawing/2014/main" id="{850A0D43-3DD4-4F7D-B05D-F59A250247BC}"/>
              </a:ext>
            </a:extLst>
          </p:cNvPr>
          <p:cNvSpPr txBox="1">
            <a:spLocks/>
          </p:cNvSpPr>
          <p:nvPr/>
        </p:nvSpPr>
        <p:spPr>
          <a:xfrm>
            <a:off x="8098971" y="2255444"/>
            <a:ext cx="4093029" cy="158268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2600" dirty="0">
                <a:solidFill>
                  <a:schemeClr val="tx1"/>
                </a:solidFill>
                <a:latin typeface="Gill Sans Nova" panose="020B0602020104020203" pitchFamily="34" charset="0"/>
                <a:cs typeface="Helvetica" panose="020B0604020202020204" pitchFamily="34" charset="0"/>
              </a:rPr>
              <a:t>POC &amp; essential workers </a:t>
            </a:r>
            <a:r>
              <a:rPr lang="en-US" sz="2200" dirty="0">
                <a:solidFill>
                  <a:schemeClr val="bg1">
                    <a:lumMod val="50000"/>
                  </a:schemeClr>
                </a:solidFill>
                <a:latin typeface="Gill Sans Nova" panose="020B0602020104020203" pitchFamily="34" charset="0"/>
                <a:cs typeface="Helvetica" panose="020B0604020202020204" pitchFamily="34" charset="0"/>
              </a:rPr>
              <a:t>(language barrier, limited resources, stereotyping, economic discrimination)</a:t>
            </a:r>
          </a:p>
        </p:txBody>
      </p:sp>
      <p:sp>
        <p:nvSpPr>
          <p:cNvPr id="27" name="Title 1">
            <a:extLst>
              <a:ext uri="{FF2B5EF4-FFF2-40B4-BE49-F238E27FC236}">
                <a16:creationId xmlns:a16="http://schemas.microsoft.com/office/drawing/2014/main" id="{5C90A665-82FC-45EB-9676-AC0865836337}"/>
              </a:ext>
            </a:extLst>
          </p:cNvPr>
          <p:cNvSpPr txBox="1">
            <a:spLocks/>
          </p:cNvSpPr>
          <p:nvPr/>
        </p:nvSpPr>
        <p:spPr>
          <a:xfrm>
            <a:off x="4815468" y="2332609"/>
            <a:ext cx="3447438" cy="1466594"/>
          </a:xfrm>
          <a:prstGeom prst="rect">
            <a:avLst/>
          </a:prstGeom>
        </p:spPr>
        <p:txBody>
          <a:bodyPr vert="horz" lIns="91440" tIns="45720" rIns="91440" bIns="45720" rtlCol="0" anchor="ctr">
            <a:normAutofit fontScale="92500"/>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2600" dirty="0">
                <a:solidFill>
                  <a:schemeClr val="tx1"/>
                </a:solidFill>
                <a:latin typeface="Gill Sans Nova" panose="020B0602020104020203" pitchFamily="34" charset="0"/>
                <a:cs typeface="Helvetica" panose="020B0604020202020204" pitchFamily="34" charset="0"/>
              </a:rPr>
              <a:t>Asians &amp; math</a:t>
            </a:r>
            <a:endParaRPr lang="en-US" sz="2200" dirty="0">
              <a:solidFill>
                <a:schemeClr val="tx1"/>
              </a:solidFill>
              <a:latin typeface="Gill Sans Nova" panose="020B0602020104020203" pitchFamily="34" charset="0"/>
              <a:cs typeface="Helvetica" panose="020B0604020202020204" pitchFamily="34" charset="0"/>
            </a:endParaRPr>
          </a:p>
          <a:p>
            <a:pPr>
              <a:lnSpc>
                <a:spcPct val="100000"/>
              </a:lnSpc>
            </a:pPr>
            <a:r>
              <a:rPr lang="en-US" sz="2200" dirty="0">
                <a:solidFill>
                  <a:schemeClr val="bg1">
                    <a:lumMod val="50000"/>
                  </a:schemeClr>
                </a:solidFill>
                <a:latin typeface="Gill Sans Nova" panose="020B0602020104020203" pitchFamily="34" charset="0"/>
                <a:cs typeface="Helvetica" panose="020B0604020202020204" pitchFamily="34" charset="0"/>
              </a:rPr>
              <a:t>(math drills, families value math) </a:t>
            </a:r>
          </a:p>
          <a:p>
            <a:pPr>
              <a:lnSpc>
                <a:spcPct val="100000"/>
              </a:lnSpc>
            </a:pPr>
            <a:r>
              <a:rPr lang="en-US" sz="2600" dirty="0">
                <a:solidFill>
                  <a:schemeClr val="tx1"/>
                </a:solidFill>
                <a:latin typeface="Gill Sans Nova" panose="020B0602020104020203" pitchFamily="34" charset="0"/>
                <a:cs typeface="Helvetica" panose="020B0604020202020204" pitchFamily="34" charset="0"/>
              </a:rPr>
              <a:t>Chinese people &amp; martial arts</a:t>
            </a:r>
            <a:endParaRPr lang="en-US" sz="2200" dirty="0">
              <a:solidFill>
                <a:schemeClr val="tx1"/>
              </a:solidFill>
              <a:latin typeface="Gill Sans Nova" panose="020B0602020104020203" pitchFamily="34" charset="0"/>
              <a:cs typeface="Helvetica" panose="020B0604020202020204" pitchFamily="34" charset="0"/>
            </a:endParaRPr>
          </a:p>
          <a:p>
            <a:pPr>
              <a:lnSpc>
                <a:spcPct val="100000"/>
              </a:lnSpc>
            </a:pPr>
            <a:r>
              <a:rPr lang="en-US" sz="2200" dirty="0">
                <a:solidFill>
                  <a:schemeClr val="bg1">
                    <a:lumMod val="50000"/>
                  </a:schemeClr>
                </a:solidFill>
                <a:latin typeface="Gill Sans Nova" panose="020B0602020104020203" pitchFamily="34" charset="0"/>
                <a:cs typeface="Helvetica" panose="020B0604020202020204" pitchFamily="34" charset="0"/>
              </a:rPr>
              <a:t>(</a:t>
            </a:r>
            <a:r>
              <a:rPr lang="en-US" sz="2200" dirty="0" err="1">
                <a:solidFill>
                  <a:schemeClr val="bg1">
                    <a:lumMod val="50000"/>
                  </a:schemeClr>
                </a:solidFill>
                <a:latin typeface="Gill Sans Nova" panose="020B0602020104020203" pitchFamily="34" charset="0"/>
                <a:cs typeface="Helvetica" panose="020B0604020202020204" pitchFamily="34" charset="0"/>
              </a:rPr>
              <a:t>Orientialism</a:t>
            </a:r>
            <a:r>
              <a:rPr lang="en-US" sz="2200" dirty="0">
                <a:solidFill>
                  <a:schemeClr val="bg1">
                    <a:lumMod val="50000"/>
                  </a:schemeClr>
                </a:solidFill>
                <a:latin typeface="Gill Sans Nova" panose="020B0602020104020203" pitchFamily="34" charset="0"/>
                <a:cs typeface="Helvetica" panose="020B0604020202020204" pitchFamily="34" charset="0"/>
              </a:rPr>
              <a:t>, exoticism)</a:t>
            </a:r>
          </a:p>
        </p:txBody>
      </p:sp>
      <p:sp>
        <p:nvSpPr>
          <p:cNvPr id="17" name="Title 1">
            <a:extLst>
              <a:ext uri="{FF2B5EF4-FFF2-40B4-BE49-F238E27FC236}">
                <a16:creationId xmlns:a16="http://schemas.microsoft.com/office/drawing/2014/main" id="{C0996039-1B8B-41D5-8E78-FDCD3A8F3ADF}"/>
              </a:ext>
            </a:extLst>
          </p:cNvPr>
          <p:cNvSpPr txBox="1">
            <a:spLocks/>
          </p:cNvSpPr>
          <p:nvPr/>
        </p:nvSpPr>
        <p:spPr>
          <a:xfrm>
            <a:off x="381000" y="-71252"/>
            <a:ext cx="10403910"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dirty="0">
                <a:solidFill>
                  <a:schemeClr val="tx1"/>
                </a:solidFill>
                <a:latin typeface="Gill Sans Nova" panose="020B0602020104020203" pitchFamily="34" charset="0"/>
                <a:cs typeface="Helvetica" panose="020B0604020202020204" pitchFamily="34" charset="0"/>
              </a:rPr>
              <a:t>Why group differences?</a:t>
            </a:r>
            <a:endParaRPr lang="en-US" sz="4800" dirty="0">
              <a:solidFill>
                <a:schemeClr val="bg1">
                  <a:lumMod val="50000"/>
                </a:schemeClr>
              </a:solidFill>
              <a:latin typeface="Gill Sans Nova" panose="020B0602020104020203" pitchFamily="34" charset="0"/>
              <a:cs typeface="Helvetica" panose="020B0604020202020204" pitchFamily="34" charset="0"/>
            </a:endParaRPr>
          </a:p>
        </p:txBody>
      </p:sp>
      <p:cxnSp>
        <p:nvCxnSpPr>
          <p:cNvPr id="19" name="Straight Arrow Connector 18">
            <a:extLst>
              <a:ext uri="{FF2B5EF4-FFF2-40B4-BE49-F238E27FC236}">
                <a16:creationId xmlns:a16="http://schemas.microsoft.com/office/drawing/2014/main" id="{2D66697E-9C4F-49F2-9D5B-BEDD8639522A}"/>
              </a:ext>
            </a:extLst>
          </p:cNvPr>
          <p:cNvCxnSpPr>
            <a:cxnSpLocks/>
          </p:cNvCxnSpPr>
          <p:nvPr/>
        </p:nvCxnSpPr>
        <p:spPr>
          <a:xfrm>
            <a:off x="3613128" y="5114716"/>
            <a:ext cx="4464567" cy="0"/>
          </a:xfrm>
          <a:prstGeom prst="straightConnector1">
            <a:avLst/>
          </a:prstGeom>
          <a:ln w="38100">
            <a:solidFill>
              <a:schemeClr val="bg1">
                <a:lumMod val="85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4F89AB5-7810-4738-8BA9-EAC0859B3EDE}"/>
              </a:ext>
            </a:extLst>
          </p:cNvPr>
          <p:cNvSpPr/>
          <p:nvPr/>
        </p:nvSpPr>
        <p:spPr>
          <a:xfrm flipH="1">
            <a:off x="8098971" y="4732345"/>
            <a:ext cx="3106572" cy="1300316"/>
          </a:xfrm>
          <a:prstGeom prst="ellipse">
            <a:avLst/>
          </a:prstGeom>
          <a:solidFill>
            <a:srgbClr val="F7E1D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latin typeface="Gill Sans Nova" panose="020B0602020104020203" pitchFamily="34" charset="0"/>
              </a:rPr>
              <a:t>structural</a:t>
            </a:r>
          </a:p>
          <a:p>
            <a:pPr algn="ctr"/>
            <a:r>
              <a:rPr lang="en-US" dirty="0">
                <a:solidFill>
                  <a:sysClr val="windowText" lastClr="000000"/>
                </a:solidFill>
                <a:latin typeface="Gill Sans Nova" panose="020B0602020104020203" pitchFamily="34" charset="0"/>
              </a:rPr>
              <a:t>(external constraints: </a:t>
            </a:r>
            <a:r>
              <a:rPr lang="en-US" dirty="0" err="1">
                <a:solidFill>
                  <a:sysClr val="windowText" lastClr="000000"/>
                </a:solidFill>
                <a:latin typeface="Gill Sans Nova" panose="020B0602020104020203" pitchFamily="34" charset="0"/>
              </a:rPr>
              <a:t>eg</a:t>
            </a:r>
            <a:r>
              <a:rPr lang="en-US" dirty="0">
                <a:solidFill>
                  <a:sysClr val="windowText" lastClr="000000"/>
                </a:solidFill>
                <a:latin typeface="Gill Sans Nova" panose="020B0602020104020203" pitchFamily="34" charset="0"/>
              </a:rPr>
              <a:t> discrimination, opportunity)</a:t>
            </a:r>
            <a:endParaRPr lang="en-US" sz="2400" dirty="0">
              <a:solidFill>
                <a:sysClr val="windowText" lastClr="000000"/>
              </a:solidFill>
              <a:latin typeface="Gill Sans Nova" panose="020B0602020104020203" pitchFamily="34" charset="0"/>
            </a:endParaRPr>
          </a:p>
        </p:txBody>
      </p:sp>
      <p:sp>
        <p:nvSpPr>
          <p:cNvPr id="21" name="Oval 20">
            <a:extLst>
              <a:ext uri="{FF2B5EF4-FFF2-40B4-BE49-F238E27FC236}">
                <a16:creationId xmlns:a16="http://schemas.microsoft.com/office/drawing/2014/main" id="{AFE6F393-8E72-462A-99C1-55A058EBF92D}"/>
              </a:ext>
            </a:extLst>
          </p:cNvPr>
          <p:cNvSpPr/>
          <p:nvPr/>
        </p:nvSpPr>
        <p:spPr>
          <a:xfrm flipH="1">
            <a:off x="1728724" y="4749640"/>
            <a:ext cx="1905679" cy="1062617"/>
          </a:xfrm>
          <a:prstGeom prst="ellipse">
            <a:avLst/>
          </a:prstGeom>
          <a:solidFill>
            <a:schemeClr val="tx2">
              <a:lumMod val="10000"/>
              <a:lumOff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latin typeface="Gill Sans Nova" panose="020B0602020104020203" pitchFamily="34" charset="0"/>
              </a:rPr>
              <a:t>biology</a:t>
            </a:r>
          </a:p>
        </p:txBody>
      </p:sp>
      <p:sp>
        <p:nvSpPr>
          <p:cNvPr id="28" name="Oval 27">
            <a:extLst>
              <a:ext uri="{FF2B5EF4-FFF2-40B4-BE49-F238E27FC236}">
                <a16:creationId xmlns:a16="http://schemas.microsoft.com/office/drawing/2014/main" id="{EE69BD57-5DD2-41F5-82E3-A92538911868}"/>
              </a:ext>
            </a:extLst>
          </p:cNvPr>
          <p:cNvSpPr/>
          <p:nvPr/>
        </p:nvSpPr>
        <p:spPr>
          <a:xfrm flipH="1">
            <a:off x="4745363" y="4732346"/>
            <a:ext cx="2242647" cy="1079911"/>
          </a:xfrm>
          <a:prstGeom prst="ellipse">
            <a:avLst/>
          </a:prstGeom>
          <a:solidFill>
            <a:srgbClr val="FFEE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latin typeface="Gill Sans Nova" panose="020B0602020104020203" pitchFamily="34" charset="0"/>
              </a:rPr>
              <a:t>culture</a:t>
            </a:r>
          </a:p>
          <a:p>
            <a:pPr algn="ctr"/>
            <a:r>
              <a:rPr lang="en-US" dirty="0">
                <a:solidFill>
                  <a:sysClr val="windowText" lastClr="000000"/>
                </a:solidFill>
                <a:latin typeface="Gill Sans Nova" panose="020B0602020104020203" pitchFamily="34" charset="0"/>
              </a:rPr>
              <a:t>(shared beliefs/values)</a:t>
            </a:r>
            <a:endParaRPr lang="en-US" sz="1200" dirty="0">
              <a:solidFill>
                <a:sysClr val="windowText" lastClr="000000"/>
              </a:solidFill>
              <a:latin typeface="Gill Sans Nova" panose="020B0602020104020203" pitchFamily="34" charset="0"/>
            </a:endParaRPr>
          </a:p>
        </p:txBody>
      </p:sp>
      <p:sp>
        <p:nvSpPr>
          <p:cNvPr id="29" name="Oval 28">
            <a:extLst>
              <a:ext uri="{FF2B5EF4-FFF2-40B4-BE49-F238E27FC236}">
                <a16:creationId xmlns:a16="http://schemas.microsoft.com/office/drawing/2014/main" id="{862E9E32-43DA-410A-9D2F-A83882CBBE2E}"/>
              </a:ext>
            </a:extLst>
          </p:cNvPr>
          <p:cNvSpPr/>
          <p:nvPr/>
        </p:nvSpPr>
        <p:spPr>
          <a:xfrm flipH="1">
            <a:off x="4553397" y="6120517"/>
            <a:ext cx="2626410" cy="788830"/>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occupation</a:t>
            </a:r>
          </a:p>
        </p:txBody>
      </p:sp>
      <p:cxnSp>
        <p:nvCxnSpPr>
          <p:cNvPr id="30" name="Straight Arrow Connector 29">
            <a:extLst>
              <a:ext uri="{FF2B5EF4-FFF2-40B4-BE49-F238E27FC236}">
                <a16:creationId xmlns:a16="http://schemas.microsoft.com/office/drawing/2014/main" id="{1A7CAC76-1A8D-4FDA-8CC4-B1F46A76CDBA}"/>
              </a:ext>
            </a:extLst>
          </p:cNvPr>
          <p:cNvCxnSpPr>
            <a:cxnSpLocks/>
            <a:stCxn id="21" idx="4"/>
            <a:endCxn id="29" idx="0"/>
          </p:cNvCxnSpPr>
          <p:nvPr/>
        </p:nvCxnSpPr>
        <p:spPr>
          <a:xfrm>
            <a:off x="2681563" y="5812257"/>
            <a:ext cx="3185039" cy="308260"/>
          </a:xfrm>
          <a:prstGeom prst="straightConnector1">
            <a:avLst/>
          </a:prstGeom>
          <a:ln w="38100">
            <a:solidFill>
              <a:srgbClr val="C092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6D923DE-9A3D-45B7-945F-20CF209AFAA7}"/>
              </a:ext>
            </a:extLst>
          </p:cNvPr>
          <p:cNvCxnSpPr>
            <a:cxnSpLocks/>
            <a:stCxn id="20" idx="4"/>
            <a:endCxn id="29" idx="0"/>
          </p:cNvCxnSpPr>
          <p:nvPr/>
        </p:nvCxnSpPr>
        <p:spPr>
          <a:xfrm flipH="1">
            <a:off x="5866602" y="6032661"/>
            <a:ext cx="3785655" cy="87856"/>
          </a:xfrm>
          <a:prstGeom prst="straightConnector1">
            <a:avLst/>
          </a:prstGeom>
          <a:ln w="38100">
            <a:solidFill>
              <a:srgbClr val="C092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2F6A375-D33B-4823-8C37-0E19902A902B}"/>
              </a:ext>
            </a:extLst>
          </p:cNvPr>
          <p:cNvCxnSpPr>
            <a:cxnSpLocks/>
            <a:stCxn id="28" idx="4"/>
            <a:endCxn id="29" idx="0"/>
          </p:cNvCxnSpPr>
          <p:nvPr/>
        </p:nvCxnSpPr>
        <p:spPr>
          <a:xfrm flipH="1">
            <a:off x="5866602" y="5812257"/>
            <a:ext cx="84" cy="308260"/>
          </a:xfrm>
          <a:prstGeom prst="straightConnector1">
            <a:avLst/>
          </a:prstGeom>
          <a:ln w="38100">
            <a:solidFill>
              <a:srgbClr val="C092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AF94954-D338-4505-9C2C-00BB22058F64}"/>
              </a:ext>
            </a:extLst>
          </p:cNvPr>
          <p:cNvCxnSpPr>
            <a:cxnSpLocks/>
            <a:stCxn id="21" idx="2"/>
            <a:endCxn id="28" idx="6"/>
          </p:cNvCxnSpPr>
          <p:nvPr/>
        </p:nvCxnSpPr>
        <p:spPr>
          <a:xfrm flipV="1">
            <a:off x="3634403" y="5272302"/>
            <a:ext cx="1110960" cy="8647"/>
          </a:xfrm>
          <a:prstGeom prst="straightConnector1">
            <a:avLst/>
          </a:prstGeom>
          <a:ln w="38100">
            <a:solidFill>
              <a:schemeClr val="bg1">
                <a:lumMod val="85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1B89D47-9080-4A13-A946-074E8014842A}"/>
              </a:ext>
            </a:extLst>
          </p:cNvPr>
          <p:cNvCxnSpPr>
            <a:cxnSpLocks/>
            <a:endCxn id="20" idx="6"/>
          </p:cNvCxnSpPr>
          <p:nvPr/>
        </p:nvCxnSpPr>
        <p:spPr>
          <a:xfrm flipV="1">
            <a:off x="6988010" y="5382503"/>
            <a:ext cx="1110961" cy="40474"/>
          </a:xfrm>
          <a:prstGeom prst="straightConnector1">
            <a:avLst/>
          </a:prstGeom>
          <a:ln w="38100">
            <a:solidFill>
              <a:schemeClr val="bg1">
                <a:lumMod val="85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177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7B61B8DF-33B3-420C-871E-3A42C02F05D9}"/>
              </a:ext>
            </a:extLst>
          </p:cNvPr>
          <p:cNvSpPr/>
          <p:nvPr/>
        </p:nvSpPr>
        <p:spPr>
          <a:xfrm>
            <a:off x="4585063" y="927462"/>
            <a:ext cx="705395" cy="705395"/>
          </a:xfrm>
          <a:prstGeom prst="ellipse">
            <a:avLst/>
          </a:prstGeom>
          <a:solidFill>
            <a:srgbClr val="D969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10821F8-7452-409A-99C1-5127C48EE1CF}"/>
              </a:ext>
            </a:extLst>
          </p:cNvPr>
          <p:cNvSpPr/>
          <p:nvPr/>
        </p:nvSpPr>
        <p:spPr>
          <a:xfrm>
            <a:off x="8969832" y="751112"/>
            <a:ext cx="705395" cy="705395"/>
          </a:xfrm>
          <a:prstGeom prst="ellipse">
            <a:avLst/>
          </a:prstGeom>
          <a:solidFill>
            <a:srgbClr val="C09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BE1898F-52B2-461C-BD87-882E37DFEE8F}"/>
              </a:ext>
            </a:extLst>
          </p:cNvPr>
          <p:cNvSpPr/>
          <p:nvPr/>
        </p:nvSpPr>
        <p:spPr>
          <a:xfrm>
            <a:off x="4232365" y="3263539"/>
            <a:ext cx="705395" cy="705395"/>
          </a:xfrm>
          <a:prstGeom prst="ellipse">
            <a:avLst/>
          </a:prstGeom>
          <a:solidFill>
            <a:srgbClr val="FFFF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F32BF7D-2CA3-4944-916F-AA9CB60F4E4E}"/>
              </a:ext>
            </a:extLst>
          </p:cNvPr>
          <p:cNvSpPr/>
          <p:nvPr/>
        </p:nvSpPr>
        <p:spPr>
          <a:xfrm>
            <a:off x="7646130" y="4428308"/>
            <a:ext cx="705395" cy="705395"/>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A13E53-F40A-4D25-AD85-9AEBA37D209A}"/>
              </a:ext>
            </a:extLst>
          </p:cNvPr>
          <p:cNvSpPr/>
          <p:nvPr/>
        </p:nvSpPr>
        <p:spPr>
          <a:xfrm>
            <a:off x="1419495" y="2205447"/>
            <a:ext cx="705395" cy="705395"/>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8CE871F-3B5E-452B-89C6-3CB86A9568C1}"/>
              </a:ext>
            </a:extLst>
          </p:cNvPr>
          <p:cNvSpPr/>
          <p:nvPr/>
        </p:nvSpPr>
        <p:spPr>
          <a:xfrm>
            <a:off x="9749243" y="2910842"/>
            <a:ext cx="705395" cy="705395"/>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7B1466C-E606-4619-B844-455FF77E1320}"/>
              </a:ext>
            </a:extLst>
          </p:cNvPr>
          <p:cNvSpPr/>
          <p:nvPr/>
        </p:nvSpPr>
        <p:spPr>
          <a:xfrm>
            <a:off x="2834639" y="4278086"/>
            <a:ext cx="705395" cy="705395"/>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30CBE4F-6E06-4B4C-B6D3-AE8580D61570}"/>
              </a:ext>
            </a:extLst>
          </p:cNvPr>
          <p:cNvSpPr/>
          <p:nvPr/>
        </p:nvSpPr>
        <p:spPr>
          <a:xfrm>
            <a:off x="7210700" y="1632857"/>
            <a:ext cx="705395" cy="705395"/>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C77189C-AAAA-4918-8CD0-3A2FD69A9114}"/>
              </a:ext>
            </a:extLst>
          </p:cNvPr>
          <p:cNvSpPr/>
          <p:nvPr/>
        </p:nvSpPr>
        <p:spPr>
          <a:xfrm>
            <a:off x="1563185" y="261256"/>
            <a:ext cx="705395" cy="705395"/>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1C5E85B-1742-44B6-A7D8-6EC7610754F2}"/>
              </a:ext>
            </a:extLst>
          </p:cNvPr>
          <p:cNvSpPr/>
          <p:nvPr/>
        </p:nvSpPr>
        <p:spPr>
          <a:xfrm>
            <a:off x="10550438" y="5845630"/>
            <a:ext cx="705395" cy="705395"/>
          </a:xfrm>
          <a:prstGeom prst="ellipse">
            <a:avLst/>
          </a:prstGeom>
          <a:solidFill>
            <a:srgbClr val="B5D2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3BB0B57-D372-4F5D-A061-C466A59F8BD9}"/>
              </a:ext>
            </a:extLst>
          </p:cNvPr>
          <p:cNvSpPr/>
          <p:nvPr/>
        </p:nvSpPr>
        <p:spPr>
          <a:xfrm>
            <a:off x="474616" y="5845630"/>
            <a:ext cx="705395" cy="705395"/>
          </a:xfrm>
          <a:prstGeom prst="ellipse">
            <a:avLst/>
          </a:prstGeom>
          <a:solidFill>
            <a:srgbClr val="FFEE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932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hought Bubble: Cloud 8">
            <a:extLst>
              <a:ext uri="{FF2B5EF4-FFF2-40B4-BE49-F238E27FC236}">
                <a16:creationId xmlns:a16="http://schemas.microsoft.com/office/drawing/2014/main" id="{625A401E-744F-466C-B813-FE3A76A6678A}"/>
              </a:ext>
            </a:extLst>
          </p:cNvPr>
          <p:cNvSpPr/>
          <p:nvPr/>
        </p:nvSpPr>
        <p:spPr>
          <a:xfrm flipH="1">
            <a:off x="1098810" y="922915"/>
            <a:ext cx="7512427" cy="5000302"/>
          </a:xfrm>
          <a:prstGeom prst="cloudCallout">
            <a:avLst>
              <a:gd name="adj1" fmla="val -59006"/>
              <a:gd name="adj2" fmla="val 2345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6495D62-D4A0-40EB-A376-CD76EB5E47FF}"/>
              </a:ext>
            </a:extLst>
          </p:cNvPr>
          <p:cNvSpPr/>
          <p:nvPr/>
        </p:nvSpPr>
        <p:spPr>
          <a:xfrm>
            <a:off x="3268758" y="1542051"/>
            <a:ext cx="705395" cy="705395"/>
          </a:xfrm>
          <a:prstGeom prst="ellipse">
            <a:avLst/>
          </a:prstGeom>
          <a:solidFill>
            <a:srgbClr val="D969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673E91E-8448-4C5B-8ABC-2E06771BDC8A}"/>
              </a:ext>
            </a:extLst>
          </p:cNvPr>
          <p:cNvSpPr/>
          <p:nvPr/>
        </p:nvSpPr>
        <p:spPr>
          <a:xfrm>
            <a:off x="3300459" y="2346765"/>
            <a:ext cx="705395" cy="705395"/>
          </a:xfrm>
          <a:prstGeom prst="ellipse">
            <a:avLst/>
          </a:prstGeom>
          <a:solidFill>
            <a:srgbClr val="FFFF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AA3759F-4762-4487-BBCE-DED565652701}"/>
              </a:ext>
            </a:extLst>
          </p:cNvPr>
          <p:cNvSpPr/>
          <p:nvPr/>
        </p:nvSpPr>
        <p:spPr>
          <a:xfrm>
            <a:off x="5651217" y="4265020"/>
            <a:ext cx="705395" cy="705395"/>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EB71329-778A-43A8-AB5D-D9D5B8D52593}"/>
              </a:ext>
            </a:extLst>
          </p:cNvPr>
          <p:cNvSpPr/>
          <p:nvPr/>
        </p:nvSpPr>
        <p:spPr>
          <a:xfrm>
            <a:off x="2563363" y="2859694"/>
            <a:ext cx="705395" cy="705395"/>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140A510-26AB-4583-9DFB-D026B645C706}"/>
              </a:ext>
            </a:extLst>
          </p:cNvPr>
          <p:cNvSpPr/>
          <p:nvPr/>
        </p:nvSpPr>
        <p:spPr>
          <a:xfrm>
            <a:off x="5621309" y="3214060"/>
            <a:ext cx="705395" cy="705395"/>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726147C-8BF4-4104-9761-A7483B922D57}"/>
              </a:ext>
            </a:extLst>
          </p:cNvPr>
          <p:cNvSpPr/>
          <p:nvPr/>
        </p:nvSpPr>
        <p:spPr>
          <a:xfrm>
            <a:off x="4855024" y="3708762"/>
            <a:ext cx="705395" cy="705395"/>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F283D2-3E77-43E1-8479-285DA0852DCF}"/>
              </a:ext>
            </a:extLst>
          </p:cNvPr>
          <p:cNvSpPr/>
          <p:nvPr/>
        </p:nvSpPr>
        <p:spPr>
          <a:xfrm>
            <a:off x="6371134" y="3345964"/>
            <a:ext cx="705395" cy="705395"/>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2BD97B9-C594-4A73-9810-1E470C08F98C}"/>
              </a:ext>
            </a:extLst>
          </p:cNvPr>
          <p:cNvSpPr/>
          <p:nvPr/>
        </p:nvSpPr>
        <p:spPr>
          <a:xfrm>
            <a:off x="2430972" y="2020469"/>
            <a:ext cx="705395" cy="705395"/>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4859F4D-68BE-49BB-9D83-8AACAA6A4D8C}"/>
              </a:ext>
            </a:extLst>
          </p:cNvPr>
          <p:cNvSpPr/>
          <p:nvPr/>
        </p:nvSpPr>
        <p:spPr>
          <a:xfrm>
            <a:off x="6430639" y="4061459"/>
            <a:ext cx="705395" cy="705395"/>
          </a:xfrm>
          <a:prstGeom prst="ellipse">
            <a:avLst/>
          </a:prstGeom>
          <a:solidFill>
            <a:srgbClr val="B5D2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06DD835-84A4-4839-BCCA-1E2D254464E8}"/>
              </a:ext>
            </a:extLst>
          </p:cNvPr>
          <p:cNvSpPr/>
          <p:nvPr/>
        </p:nvSpPr>
        <p:spPr>
          <a:xfrm>
            <a:off x="3999287" y="1777144"/>
            <a:ext cx="705395" cy="705395"/>
          </a:xfrm>
          <a:prstGeom prst="ellipse">
            <a:avLst/>
          </a:prstGeom>
          <a:solidFill>
            <a:srgbClr val="FFEE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7A32F2C-8490-4F78-9AC6-A3266D79C6E9}"/>
              </a:ext>
            </a:extLst>
          </p:cNvPr>
          <p:cNvSpPr/>
          <p:nvPr/>
        </p:nvSpPr>
        <p:spPr>
          <a:xfrm>
            <a:off x="4064417" y="2482539"/>
            <a:ext cx="705395" cy="705395"/>
          </a:xfrm>
          <a:prstGeom prst="ellipse">
            <a:avLst/>
          </a:prstGeom>
          <a:solidFill>
            <a:srgbClr val="C09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EDCFC177-1390-4A58-B73F-DD91A2588885}"/>
              </a:ext>
            </a:extLst>
          </p:cNvPr>
          <p:cNvSpPr/>
          <p:nvPr/>
        </p:nvSpPr>
        <p:spPr>
          <a:xfrm>
            <a:off x="2011684" y="1450611"/>
            <a:ext cx="3060987" cy="233761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A close up of a logo&#10;&#10;Description automatically generated">
            <a:extLst>
              <a:ext uri="{FF2B5EF4-FFF2-40B4-BE49-F238E27FC236}">
                <a16:creationId xmlns:a16="http://schemas.microsoft.com/office/drawing/2014/main" id="{31451AE1-020C-4FA0-A8EF-A9ECA0DBDDA0}"/>
              </a:ext>
            </a:extLst>
          </p:cNvPr>
          <p:cNvPicPr>
            <a:picLocks noChangeAspect="1"/>
          </p:cNvPicPr>
          <p:nvPr/>
        </p:nvPicPr>
        <p:blipFill rotWithShape="1">
          <a:blip r:embed="rId3">
            <a:extLst>
              <a:ext uri="{28A0092B-C50C-407E-A947-70E740481C1C}">
                <a14:useLocalDpi xmlns:a14="http://schemas.microsoft.com/office/drawing/2010/main" val="0"/>
              </a:ext>
            </a:extLst>
          </a:blip>
          <a:srcRect l="26783" t="5771" r="28043" b="20797"/>
          <a:stretch/>
        </p:blipFill>
        <p:spPr>
          <a:xfrm>
            <a:off x="9417306" y="4069083"/>
            <a:ext cx="1763291" cy="2866319"/>
          </a:xfrm>
          <a:prstGeom prst="rect">
            <a:avLst/>
          </a:prstGeom>
        </p:spPr>
      </p:pic>
      <p:sp>
        <p:nvSpPr>
          <p:cNvPr id="34" name="Oval 33">
            <a:extLst>
              <a:ext uri="{FF2B5EF4-FFF2-40B4-BE49-F238E27FC236}">
                <a16:creationId xmlns:a16="http://schemas.microsoft.com/office/drawing/2014/main" id="{D8C81996-E7F6-4363-BE04-D198A9979238}"/>
              </a:ext>
            </a:extLst>
          </p:cNvPr>
          <p:cNvSpPr/>
          <p:nvPr/>
        </p:nvSpPr>
        <p:spPr>
          <a:xfrm>
            <a:off x="4565506" y="2958509"/>
            <a:ext cx="3060987" cy="2337615"/>
          </a:xfrm>
          <a:prstGeom prst="ellipse">
            <a:avLst/>
          </a:prstGeom>
          <a:no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itle 1">
            <a:extLst>
              <a:ext uri="{FF2B5EF4-FFF2-40B4-BE49-F238E27FC236}">
                <a16:creationId xmlns:a16="http://schemas.microsoft.com/office/drawing/2014/main" id="{6AF915ED-ABFC-4F1A-B7E6-1C2CC532B64E}"/>
              </a:ext>
            </a:extLst>
          </p:cNvPr>
          <p:cNvSpPr txBox="1">
            <a:spLocks/>
          </p:cNvSpPr>
          <p:nvPr/>
        </p:nvSpPr>
        <p:spPr>
          <a:xfrm>
            <a:off x="325094" y="-147884"/>
            <a:ext cx="9294988"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dirty="0">
                <a:solidFill>
                  <a:schemeClr val="tx1"/>
                </a:solidFill>
                <a:latin typeface="Gill Sans Nova" panose="020B0602020104020203" pitchFamily="34" charset="0"/>
                <a:cs typeface="Helvetica" panose="020B0604020202020204" pitchFamily="34" charset="0"/>
              </a:rPr>
              <a:t>We structure the social world using categories.</a:t>
            </a:r>
            <a:endParaRPr lang="en-US" sz="4800" dirty="0">
              <a:solidFill>
                <a:schemeClr val="bg1">
                  <a:lumMod val="50000"/>
                </a:schemeClr>
              </a:solidFill>
              <a:latin typeface="Gill Sans Nova" panose="020B0602020104020203" pitchFamily="34" charset="0"/>
              <a:cs typeface="Helvetica" panose="020B0604020202020204" pitchFamily="34" charset="0"/>
            </a:endParaRPr>
          </a:p>
        </p:txBody>
      </p:sp>
      <p:pic>
        <p:nvPicPr>
          <p:cNvPr id="36" name="Picture 35" descr="A close up of a logo&#10;&#10;Description automatically generated">
            <a:extLst>
              <a:ext uri="{FF2B5EF4-FFF2-40B4-BE49-F238E27FC236}">
                <a16:creationId xmlns:a16="http://schemas.microsoft.com/office/drawing/2014/main" id="{F71A9260-1B92-4680-A0D5-8933BD4AB820}"/>
              </a:ext>
            </a:extLst>
          </p:cNvPr>
          <p:cNvPicPr>
            <a:picLocks noChangeAspect="1"/>
          </p:cNvPicPr>
          <p:nvPr/>
        </p:nvPicPr>
        <p:blipFill rotWithShape="1">
          <a:blip r:embed="rId3">
            <a:extLst>
              <a:ext uri="{28A0092B-C50C-407E-A947-70E740481C1C}">
                <a14:useLocalDpi xmlns:a14="http://schemas.microsoft.com/office/drawing/2010/main" val="0"/>
              </a:ext>
            </a:extLst>
          </a:blip>
          <a:srcRect l="26783" t="5771" r="28043" b="20797"/>
          <a:stretch/>
        </p:blipFill>
        <p:spPr>
          <a:xfrm>
            <a:off x="9449384" y="4107783"/>
            <a:ext cx="1715675" cy="2788917"/>
          </a:xfrm>
          <a:prstGeom prst="rect">
            <a:avLst/>
          </a:prstGeom>
        </p:spPr>
      </p:pic>
      <p:sp>
        <p:nvSpPr>
          <p:cNvPr id="37" name="Title 1">
            <a:extLst>
              <a:ext uri="{FF2B5EF4-FFF2-40B4-BE49-F238E27FC236}">
                <a16:creationId xmlns:a16="http://schemas.microsoft.com/office/drawing/2014/main" id="{13CECC10-FAFD-402D-B339-89B3D72F1955}"/>
              </a:ext>
            </a:extLst>
          </p:cNvPr>
          <p:cNvSpPr txBox="1">
            <a:spLocks/>
          </p:cNvSpPr>
          <p:nvPr/>
        </p:nvSpPr>
        <p:spPr>
          <a:xfrm>
            <a:off x="5002061" y="1658922"/>
            <a:ext cx="1302099" cy="58426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dirty="0">
                <a:solidFill>
                  <a:srgbClr val="C00000"/>
                </a:solidFill>
                <a:latin typeface="Gill Sans Nova" panose="020B0602020104020203" pitchFamily="34" charset="0"/>
                <a:cs typeface="Helvetica" panose="020B0604020202020204" pitchFamily="34" charset="0"/>
              </a:rPr>
              <a:t>men</a:t>
            </a:r>
            <a:endParaRPr lang="en-US" sz="4800" dirty="0">
              <a:solidFill>
                <a:srgbClr val="C00000"/>
              </a:solidFill>
              <a:latin typeface="Gill Sans Nova" panose="020B0602020104020203" pitchFamily="34" charset="0"/>
              <a:cs typeface="Helvetica" panose="020B0604020202020204" pitchFamily="34" charset="0"/>
            </a:endParaRPr>
          </a:p>
        </p:txBody>
      </p:sp>
      <p:sp>
        <p:nvSpPr>
          <p:cNvPr id="38" name="Title 1">
            <a:extLst>
              <a:ext uri="{FF2B5EF4-FFF2-40B4-BE49-F238E27FC236}">
                <a16:creationId xmlns:a16="http://schemas.microsoft.com/office/drawing/2014/main" id="{D087DD74-7FBD-46F2-BA20-631566304C67}"/>
              </a:ext>
            </a:extLst>
          </p:cNvPr>
          <p:cNvSpPr txBox="1">
            <a:spLocks/>
          </p:cNvSpPr>
          <p:nvPr/>
        </p:nvSpPr>
        <p:spPr>
          <a:xfrm>
            <a:off x="7156266" y="2838805"/>
            <a:ext cx="1501496" cy="58426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dirty="0">
                <a:solidFill>
                  <a:srgbClr val="215E6B"/>
                </a:solidFill>
                <a:latin typeface="Gill Sans Nova" panose="020B0602020104020203" pitchFamily="34" charset="0"/>
                <a:cs typeface="Helvetica" panose="020B0604020202020204" pitchFamily="34" charset="0"/>
              </a:rPr>
              <a:t>women</a:t>
            </a:r>
            <a:endParaRPr lang="en-US" sz="4800" dirty="0">
              <a:solidFill>
                <a:srgbClr val="215E6B"/>
              </a:solidFill>
              <a:latin typeface="Gill Sans Nova" panose="020B0602020104020203" pitchFamily="34" charset="0"/>
              <a:cs typeface="Helvetica" panose="020B0604020202020204" pitchFamily="34" charset="0"/>
            </a:endParaRPr>
          </a:p>
        </p:txBody>
      </p:sp>
    </p:spTree>
    <p:extLst>
      <p:ext uri="{BB962C8B-B14F-4D97-AF65-F5344CB8AC3E}">
        <p14:creationId xmlns:p14="http://schemas.microsoft.com/office/powerpoint/2010/main" val="3175251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close up of a logo&#10;&#10;Description automatically generated">
            <a:extLst>
              <a:ext uri="{FF2B5EF4-FFF2-40B4-BE49-F238E27FC236}">
                <a16:creationId xmlns:a16="http://schemas.microsoft.com/office/drawing/2014/main" id="{C09BCFC4-DA7F-4948-8C2D-542BB098341D}"/>
              </a:ext>
            </a:extLst>
          </p:cNvPr>
          <p:cNvPicPr>
            <a:picLocks noChangeAspect="1"/>
          </p:cNvPicPr>
          <p:nvPr/>
        </p:nvPicPr>
        <p:blipFill rotWithShape="1">
          <a:blip r:embed="rId3">
            <a:extLst>
              <a:ext uri="{28A0092B-C50C-407E-A947-70E740481C1C}">
                <a14:useLocalDpi xmlns:a14="http://schemas.microsoft.com/office/drawing/2010/main" val="0"/>
              </a:ext>
            </a:extLst>
          </a:blip>
          <a:srcRect l="26783" t="5771" r="28043" b="20797"/>
          <a:stretch/>
        </p:blipFill>
        <p:spPr>
          <a:xfrm>
            <a:off x="3823735" y="5325585"/>
            <a:ext cx="990321" cy="1609817"/>
          </a:xfrm>
          <a:prstGeom prst="rect">
            <a:avLst/>
          </a:prstGeom>
        </p:spPr>
      </p:pic>
      <p:sp>
        <p:nvSpPr>
          <p:cNvPr id="4" name="Thought Bubble: Cloud 3">
            <a:extLst>
              <a:ext uri="{FF2B5EF4-FFF2-40B4-BE49-F238E27FC236}">
                <a16:creationId xmlns:a16="http://schemas.microsoft.com/office/drawing/2014/main" id="{5DDA061E-587D-4640-9AE3-9638FFBC95DC}"/>
              </a:ext>
            </a:extLst>
          </p:cNvPr>
          <p:cNvSpPr/>
          <p:nvPr/>
        </p:nvSpPr>
        <p:spPr>
          <a:xfrm>
            <a:off x="4427066" y="4121243"/>
            <a:ext cx="1870189" cy="1211991"/>
          </a:xfrm>
          <a:prstGeom prst="cloudCallou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a:extLst>
              <a:ext uri="{FF2B5EF4-FFF2-40B4-BE49-F238E27FC236}">
                <a16:creationId xmlns:a16="http://schemas.microsoft.com/office/drawing/2014/main" id="{8B106C83-F6CB-4FFB-BAB2-470D3F8F3B2F}"/>
              </a:ext>
            </a:extLst>
          </p:cNvPr>
          <p:cNvSpPr txBox="1">
            <a:spLocks/>
          </p:cNvSpPr>
          <p:nvPr/>
        </p:nvSpPr>
        <p:spPr>
          <a:xfrm>
            <a:off x="338158" y="9236"/>
            <a:ext cx="10020688"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dirty="0">
                <a:solidFill>
                  <a:schemeClr val="tx1"/>
                </a:solidFill>
                <a:latin typeface="Gill Sans Nova" panose="020B0602020104020203" pitchFamily="34" charset="0"/>
                <a:cs typeface="Helvetica" panose="020B0604020202020204" pitchFamily="34" charset="0"/>
              </a:rPr>
              <a:t>How do we learn to represent social categories?</a:t>
            </a:r>
            <a:endParaRPr lang="en-US" sz="4800" dirty="0">
              <a:solidFill>
                <a:schemeClr val="bg1">
                  <a:lumMod val="50000"/>
                </a:schemeClr>
              </a:solidFill>
              <a:latin typeface="Gill Sans Nova" panose="020B0602020104020203" pitchFamily="34" charset="0"/>
              <a:cs typeface="Helvetica" panose="020B0604020202020204" pitchFamily="34" charset="0"/>
            </a:endParaRPr>
          </a:p>
        </p:txBody>
      </p:sp>
      <p:pic>
        <p:nvPicPr>
          <p:cNvPr id="35" name="Picture 34" descr="A close up of a logo&#10;&#10;Description automatically generated">
            <a:extLst>
              <a:ext uri="{FF2B5EF4-FFF2-40B4-BE49-F238E27FC236}">
                <a16:creationId xmlns:a16="http://schemas.microsoft.com/office/drawing/2014/main" id="{19C40C54-9F54-4E0E-9182-F6EB25AF35A2}"/>
              </a:ext>
            </a:extLst>
          </p:cNvPr>
          <p:cNvPicPr>
            <a:picLocks noChangeAspect="1"/>
          </p:cNvPicPr>
          <p:nvPr/>
        </p:nvPicPr>
        <p:blipFill rotWithShape="1">
          <a:blip r:embed="rId3">
            <a:extLst>
              <a:ext uri="{28A0092B-C50C-407E-A947-70E740481C1C}">
                <a14:useLocalDpi xmlns:a14="http://schemas.microsoft.com/office/drawing/2010/main" val="0"/>
              </a:ext>
            </a:extLst>
          </a:blip>
          <a:srcRect l="26783" t="5771" r="28043" b="20797"/>
          <a:stretch/>
        </p:blipFill>
        <p:spPr>
          <a:xfrm>
            <a:off x="9417306" y="4069083"/>
            <a:ext cx="1763291" cy="2866319"/>
          </a:xfrm>
          <a:prstGeom prst="rect">
            <a:avLst/>
          </a:prstGeom>
        </p:spPr>
      </p:pic>
      <p:sp>
        <p:nvSpPr>
          <p:cNvPr id="37" name="Title 1">
            <a:extLst>
              <a:ext uri="{FF2B5EF4-FFF2-40B4-BE49-F238E27FC236}">
                <a16:creationId xmlns:a16="http://schemas.microsoft.com/office/drawing/2014/main" id="{8E0EC867-8554-4B25-B92B-79B893F4B568}"/>
              </a:ext>
            </a:extLst>
          </p:cNvPr>
          <p:cNvSpPr txBox="1">
            <a:spLocks/>
          </p:cNvSpPr>
          <p:nvPr/>
        </p:nvSpPr>
        <p:spPr>
          <a:xfrm>
            <a:off x="1192270" y="4727238"/>
            <a:ext cx="2631465" cy="744082"/>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r">
              <a:lnSpc>
                <a:spcPct val="100000"/>
              </a:lnSpc>
            </a:pPr>
            <a:r>
              <a:rPr lang="en-US" dirty="0">
                <a:solidFill>
                  <a:schemeClr val="bg1">
                    <a:lumMod val="50000"/>
                  </a:schemeClr>
                </a:solidFill>
                <a:latin typeface="Gill Sans Nova" panose="020B0602020104020203" pitchFamily="34" charset="0"/>
                <a:cs typeface="Helvetica" panose="020B0604020202020204" pitchFamily="34" charset="0"/>
              </a:rPr>
              <a:t>as children</a:t>
            </a:r>
            <a:endParaRPr lang="en-US" sz="4800" dirty="0">
              <a:solidFill>
                <a:schemeClr val="bg1">
                  <a:lumMod val="50000"/>
                </a:schemeClr>
              </a:solidFill>
              <a:latin typeface="Gill Sans Nova" panose="020B0602020104020203" pitchFamily="34" charset="0"/>
              <a:cs typeface="Helvetica" panose="020B0604020202020204" pitchFamily="34" charset="0"/>
            </a:endParaRPr>
          </a:p>
        </p:txBody>
      </p:sp>
      <p:sp>
        <p:nvSpPr>
          <p:cNvPr id="39" name="Thought Bubble: Cloud 38">
            <a:extLst>
              <a:ext uri="{FF2B5EF4-FFF2-40B4-BE49-F238E27FC236}">
                <a16:creationId xmlns:a16="http://schemas.microsoft.com/office/drawing/2014/main" id="{DA0E18F2-F8A4-4A7D-AA06-ACF465A9A1B9}"/>
              </a:ext>
            </a:extLst>
          </p:cNvPr>
          <p:cNvSpPr/>
          <p:nvPr/>
        </p:nvSpPr>
        <p:spPr>
          <a:xfrm flipH="1">
            <a:off x="4962510" y="2054608"/>
            <a:ext cx="4306343" cy="2866319"/>
          </a:xfrm>
          <a:prstGeom prst="cloudCallout">
            <a:avLst>
              <a:gd name="adj1" fmla="val -59006"/>
              <a:gd name="adj2" fmla="val 2345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9B81792-7D00-4E17-B3C8-EBE10C6DB4CD}"/>
              </a:ext>
            </a:extLst>
          </p:cNvPr>
          <p:cNvSpPr/>
          <p:nvPr/>
        </p:nvSpPr>
        <p:spPr>
          <a:xfrm>
            <a:off x="6206388" y="2409515"/>
            <a:ext cx="404353" cy="404353"/>
          </a:xfrm>
          <a:prstGeom prst="ellipse">
            <a:avLst/>
          </a:prstGeom>
          <a:solidFill>
            <a:srgbClr val="D969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8978EA0-C082-44FC-8F55-5B765AADD711}"/>
              </a:ext>
            </a:extLst>
          </p:cNvPr>
          <p:cNvSpPr/>
          <p:nvPr/>
        </p:nvSpPr>
        <p:spPr>
          <a:xfrm>
            <a:off x="6224560" y="2870800"/>
            <a:ext cx="404353" cy="404353"/>
          </a:xfrm>
          <a:prstGeom prst="ellipse">
            <a:avLst/>
          </a:prstGeom>
          <a:solidFill>
            <a:srgbClr val="FFFF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31E8FA4-87E8-4EF1-A180-8509C0C5400F}"/>
              </a:ext>
            </a:extLst>
          </p:cNvPr>
          <p:cNvSpPr/>
          <p:nvPr/>
        </p:nvSpPr>
        <p:spPr>
          <a:xfrm>
            <a:off x="7572083" y="3970400"/>
            <a:ext cx="404353" cy="40435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3FCA24A-34FF-47EB-81EB-1A05C28201C0}"/>
              </a:ext>
            </a:extLst>
          </p:cNvPr>
          <p:cNvSpPr/>
          <p:nvPr/>
        </p:nvSpPr>
        <p:spPr>
          <a:xfrm>
            <a:off x="5802035" y="3164826"/>
            <a:ext cx="404353" cy="40435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2DE315F-24D7-4A5A-B5DD-13E73C758B8A}"/>
              </a:ext>
            </a:extLst>
          </p:cNvPr>
          <p:cNvSpPr/>
          <p:nvPr/>
        </p:nvSpPr>
        <p:spPr>
          <a:xfrm>
            <a:off x="7554939" y="3367959"/>
            <a:ext cx="404353" cy="40435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581ECABA-2C6D-4C18-ABBB-DF2E3B1965F6}"/>
              </a:ext>
            </a:extLst>
          </p:cNvPr>
          <p:cNvSpPr/>
          <p:nvPr/>
        </p:nvSpPr>
        <p:spPr>
          <a:xfrm>
            <a:off x="7115682" y="3651537"/>
            <a:ext cx="404353" cy="40435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42123AA-3890-4EBA-8BB0-3BD905320438}"/>
              </a:ext>
            </a:extLst>
          </p:cNvPr>
          <p:cNvSpPr/>
          <p:nvPr/>
        </p:nvSpPr>
        <p:spPr>
          <a:xfrm>
            <a:off x="7984760" y="3443570"/>
            <a:ext cx="404353" cy="404353"/>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8E00FE25-F331-46F4-AB0E-E6A6CDB6C1A4}"/>
              </a:ext>
            </a:extLst>
          </p:cNvPr>
          <p:cNvSpPr/>
          <p:nvPr/>
        </p:nvSpPr>
        <p:spPr>
          <a:xfrm>
            <a:off x="5726144" y="2683758"/>
            <a:ext cx="404353" cy="40435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46B0A22-789A-44FD-BCB3-469916B408BD}"/>
              </a:ext>
            </a:extLst>
          </p:cNvPr>
          <p:cNvSpPr/>
          <p:nvPr/>
        </p:nvSpPr>
        <p:spPr>
          <a:xfrm>
            <a:off x="8018870" y="3853713"/>
            <a:ext cx="404353" cy="404353"/>
          </a:xfrm>
          <a:prstGeom prst="ellipse">
            <a:avLst/>
          </a:prstGeom>
          <a:solidFill>
            <a:srgbClr val="B5D2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94C3AAF-6681-476E-A28F-F52533D2DB03}"/>
              </a:ext>
            </a:extLst>
          </p:cNvPr>
          <p:cNvSpPr/>
          <p:nvPr/>
        </p:nvSpPr>
        <p:spPr>
          <a:xfrm>
            <a:off x="6625148" y="2544277"/>
            <a:ext cx="404353" cy="404353"/>
          </a:xfrm>
          <a:prstGeom prst="ellipse">
            <a:avLst/>
          </a:prstGeom>
          <a:solidFill>
            <a:srgbClr val="FFEE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1CFAE87-5246-4D11-A7B3-1E9D8B35DBA6}"/>
              </a:ext>
            </a:extLst>
          </p:cNvPr>
          <p:cNvSpPr/>
          <p:nvPr/>
        </p:nvSpPr>
        <p:spPr>
          <a:xfrm>
            <a:off x="6662483" y="2948630"/>
            <a:ext cx="404353" cy="404353"/>
          </a:xfrm>
          <a:prstGeom prst="ellipse">
            <a:avLst/>
          </a:prstGeom>
          <a:solidFill>
            <a:srgbClr val="C09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E284BB3-7A12-4AAC-B4FD-3CBB42F11D2C}"/>
              </a:ext>
            </a:extLst>
          </p:cNvPr>
          <p:cNvSpPr/>
          <p:nvPr/>
        </p:nvSpPr>
        <p:spPr>
          <a:xfrm>
            <a:off x="5485796" y="2357099"/>
            <a:ext cx="1754647" cy="133998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585C682-700F-416D-8E5D-946AA0175544}"/>
              </a:ext>
            </a:extLst>
          </p:cNvPr>
          <p:cNvSpPr/>
          <p:nvPr/>
        </p:nvSpPr>
        <p:spPr>
          <a:xfrm>
            <a:off x="6949722" y="3221470"/>
            <a:ext cx="1754647" cy="1339989"/>
          </a:xfrm>
          <a:prstGeom prst="ellipse">
            <a:avLst/>
          </a:prstGeom>
          <a:no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667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104F1F1-728E-42BB-9B29-854A958CF2F5}"/>
              </a:ext>
            </a:extLst>
          </p:cNvPr>
          <p:cNvGrpSpPr/>
          <p:nvPr/>
        </p:nvGrpSpPr>
        <p:grpSpPr>
          <a:xfrm>
            <a:off x="4654781" y="2011869"/>
            <a:ext cx="4306343" cy="2866319"/>
            <a:chOff x="4654781" y="2011869"/>
            <a:chExt cx="4306343" cy="2866319"/>
          </a:xfrm>
        </p:grpSpPr>
        <p:sp>
          <p:nvSpPr>
            <p:cNvPr id="9" name="Speech Bubble: Oval 8">
              <a:extLst>
                <a:ext uri="{FF2B5EF4-FFF2-40B4-BE49-F238E27FC236}">
                  <a16:creationId xmlns:a16="http://schemas.microsoft.com/office/drawing/2014/main" id="{625A401E-744F-466C-B813-FE3A76A6678A}"/>
                </a:ext>
              </a:extLst>
            </p:cNvPr>
            <p:cNvSpPr/>
            <p:nvPr/>
          </p:nvSpPr>
          <p:spPr>
            <a:xfrm flipH="1">
              <a:off x="4654781" y="2011869"/>
              <a:ext cx="4306343" cy="2866319"/>
            </a:xfrm>
            <a:prstGeom prst="wedgeEllipseCallout">
              <a:avLst>
                <a:gd name="adj1" fmla="val -56020"/>
                <a:gd name="adj2" fmla="val 3971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54D6091-D184-4484-94DD-0CB1CBD533AD}"/>
                </a:ext>
              </a:extLst>
            </p:cNvPr>
            <p:cNvGrpSpPr/>
            <p:nvPr/>
          </p:nvGrpSpPr>
          <p:grpSpPr>
            <a:xfrm>
              <a:off x="5178067" y="2314360"/>
              <a:ext cx="3218573" cy="2204360"/>
              <a:chOff x="5178067" y="2314360"/>
              <a:chExt cx="3218573" cy="2204360"/>
            </a:xfrm>
          </p:grpSpPr>
          <p:sp>
            <p:nvSpPr>
              <p:cNvPr id="2" name="Oval 1">
                <a:extLst>
                  <a:ext uri="{FF2B5EF4-FFF2-40B4-BE49-F238E27FC236}">
                    <a16:creationId xmlns:a16="http://schemas.microsoft.com/office/drawing/2014/main" id="{EDCFC177-1390-4A58-B73F-DD91A2588885}"/>
                  </a:ext>
                </a:extLst>
              </p:cNvPr>
              <p:cNvSpPr/>
              <p:nvPr/>
            </p:nvSpPr>
            <p:spPr>
              <a:xfrm>
                <a:off x="5178067" y="2314360"/>
                <a:ext cx="1754647" cy="133998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8C81996-E7F6-4363-BE04-D198A9979238}"/>
                  </a:ext>
                </a:extLst>
              </p:cNvPr>
              <p:cNvSpPr/>
              <p:nvPr/>
            </p:nvSpPr>
            <p:spPr>
              <a:xfrm>
                <a:off x="6641993" y="3178731"/>
                <a:ext cx="1754647" cy="1339989"/>
              </a:xfrm>
              <a:prstGeom prst="ellipse">
                <a:avLst/>
              </a:prstGeom>
              <a:no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 name="Picture 17" descr="A close up of a logo&#10;&#10;Description automatically generated">
            <a:extLst>
              <a:ext uri="{FF2B5EF4-FFF2-40B4-BE49-F238E27FC236}">
                <a16:creationId xmlns:a16="http://schemas.microsoft.com/office/drawing/2014/main" id="{C09BCFC4-DA7F-4948-8C2D-542BB098341D}"/>
              </a:ext>
            </a:extLst>
          </p:cNvPr>
          <p:cNvPicPr>
            <a:picLocks noChangeAspect="1"/>
          </p:cNvPicPr>
          <p:nvPr/>
        </p:nvPicPr>
        <p:blipFill rotWithShape="1">
          <a:blip r:embed="rId3">
            <a:extLst>
              <a:ext uri="{28A0092B-C50C-407E-A947-70E740481C1C}">
                <a14:useLocalDpi xmlns:a14="http://schemas.microsoft.com/office/drawing/2010/main" val="0"/>
              </a:ext>
            </a:extLst>
          </a:blip>
          <a:srcRect l="26783" t="5771" r="28043" b="20797"/>
          <a:stretch/>
        </p:blipFill>
        <p:spPr>
          <a:xfrm>
            <a:off x="3823735" y="5325585"/>
            <a:ext cx="990321" cy="1609817"/>
          </a:xfrm>
          <a:prstGeom prst="rect">
            <a:avLst/>
          </a:prstGeom>
        </p:spPr>
      </p:pic>
      <p:sp>
        <p:nvSpPr>
          <p:cNvPr id="4" name="Thought Bubble: Cloud 3">
            <a:extLst>
              <a:ext uri="{FF2B5EF4-FFF2-40B4-BE49-F238E27FC236}">
                <a16:creationId xmlns:a16="http://schemas.microsoft.com/office/drawing/2014/main" id="{5DDA061E-587D-4640-9AE3-9638FFBC95DC}"/>
              </a:ext>
            </a:extLst>
          </p:cNvPr>
          <p:cNvSpPr/>
          <p:nvPr/>
        </p:nvSpPr>
        <p:spPr>
          <a:xfrm>
            <a:off x="4427066" y="4121243"/>
            <a:ext cx="1870189" cy="1211991"/>
          </a:xfrm>
          <a:prstGeom prst="cloudCallou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a:extLst>
              <a:ext uri="{FF2B5EF4-FFF2-40B4-BE49-F238E27FC236}">
                <a16:creationId xmlns:a16="http://schemas.microsoft.com/office/drawing/2014/main" id="{8B106C83-F6CB-4FFB-BAB2-470D3F8F3B2F}"/>
              </a:ext>
            </a:extLst>
          </p:cNvPr>
          <p:cNvSpPr txBox="1">
            <a:spLocks/>
          </p:cNvSpPr>
          <p:nvPr/>
        </p:nvSpPr>
        <p:spPr>
          <a:xfrm>
            <a:off x="338158" y="9236"/>
            <a:ext cx="10020688"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dirty="0">
                <a:solidFill>
                  <a:schemeClr val="tx1"/>
                </a:solidFill>
                <a:latin typeface="Gill Sans Nova" panose="020B0602020104020203" pitchFamily="34" charset="0"/>
                <a:cs typeface="Helvetica" panose="020B0604020202020204" pitchFamily="34" charset="0"/>
              </a:rPr>
              <a:t>How do we learn to represent social categories?</a:t>
            </a:r>
            <a:endParaRPr lang="en-US" sz="4800" dirty="0">
              <a:solidFill>
                <a:schemeClr val="bg1">
                  <a:lumMod val="50000"/>
                </a:schemeClr>
              </a:solidFill>
              <a:latin typeface="Gill Sans Nova" panose="020B0602020104020203" pitchFamily="34" charset="0"/>
              <a:cs typeface="Helvetica" panose="020B0604020202020204" pitchFamily="34" charset="0"/>
            </a:endParaRPr>
          </a:p>
        </p:txBody>
      </p:sp>
      <p:pic>
        <p:nvPicPr>
          <p:cNvPr id="35" name="Picture 34" descr="A close up of a logo&#10;&#10;Description automatically generated">
            <a:extLst>
              <a:ext uri="{FF2B5EF4-FFF2-40B4-BE49-F238E27FC236}">
                <a16:creationId xmlns:a16="http://schemas.microsoft.com/office/drawing/2014/main" id="{19C40C54-9F54-4E0E-9182-F6EB25AF35A2}"/>
              </a:ext>
            </a:extLst>
          </p:cNvPr>
          <p:cNvPicPr>
            <a:picLocks noChangeAspect="1"/>
          </p:cNvPicPr>
          <p:nvPr/>
        </p:nvPicPr>
        <p:blipFill rotWithShape="1">
          <a:blip r:embed="rId3">
            <a:extLst>
              <a:ext uri="{28A0092B-C50C-407E-A947-70E740481C1C}">
                <a14:useLocalDpi xmlns:a14="http://schemas.microsoft.com/office/drawing/2010/main" val="0"/>
              </a:ext>
            </a:extLst>
          </a:blip>
          <a:srcRect l="26783" t="5771" r="28043" b="20797"/>
          <a:stretch/>
        </p:blipFill>
        <p:spPr>
          <a:xfrm>
            <a:off x="9417306" y="4069083"/>
            <a:ext cx="1763291" cy="2866319"/>
          </a:xfrm>
          <a:prstGeom prst="rect">
            <a:avLst/>
          </a:prstGeom>
        </p:spPr>
      </p:pic>
      <p:sp>
        <p:nvSpPr>
          <p:cNvPr id="33" name="Title 1">
            <a:extLst>
              <a:ext uri="{FF2B5EF4-FFF2-40B4-BE49-F238E27FC236}">
                <a16:creationId xmlns:a16="http://schemas.microsoft.com/office/drawing/2014/main" id="{533A3FD2-33F6-4417-A975-016F33FEE17C}"/>
              </a:ext>
            </a:extLst>
          </p:cNvPr>
          <p:cNvSpPr txBox="1">
            <a:spLocks/>
          </p:cNvSpPr>
          <p:nvPr/>
        </p:nvSpPr>
        <p:spPr>
          <a:xfrm>
            <a:off x="1192270" y="4727238"/>
            <a:ext cx="2631465" cy="744082"/>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r">
              <a:lnSpc>
                <a:spcPct val="100000"/>
              </a:lnSpc>
            </a:pPr>
            <a:r>
              <a:rPr lang="en-US" dirty="0">
                <a:solidFill>
                  <a:schemeClr val="bg1">
                    <a:lumMod val="50000"/>
                  </a:schemeClr>
                </a:solidFill>
                <a:latin typeface="Gill Sans Nova" panose="020B0602020104020203" pitchFamily="34" charset="0"/>
                <a:cs typeface="Helvetica" panose="020B0604020202020204" pitchFamily="34" charset="0"/>
              </a:rPr>
              <a:t>as children</a:t>
            </a:r>
            <a:endParaRPr lang="en-US" sz="4800" dirty="0">
              <a:solidFill>
                <a:schemeClr val="bg1">
                  <a:lumMod val="50000"/>
                </a:schemeClr>
              </a:solidFill>
              <a:latin typeface="Gill Sans Nova" panose="020B0602020104020203" pitchFamily="34" charset="0"/>
              <a:cs typeface="Helvetica" panose="020B0604020202020204" pitchFamily="34" charset="0"/>
            </a:endParaRPr>
          </a:p>
        </p:txBody>
      </p:sp>
      <p:sp>
        <p:nvSpPr>
          <p:cNvPr id="36" name="Title 1">
            <a:extLst>
              <a:ext uri="{FF2B5EF4-FFF2-40B4-BE49-F238E27FC236}">
                <a16:creationId xmlns:a16="http://schemas.microsoft.com/office/drawing/2014/main" id="{4693730F-795E-455F-9757-6A1BA3D1E360}"/>
              </a:ext>
            </a:extLst>
          </p:cNvPr>
          <p:cNvSpPr txBox="1">
            <a:spLocks/>
          </p:cNvSpPr>
          <p:nvPr/>
        </p:nvSpPr>
        <p:spPr>
          <a:xfrm>
            <a:off x="7389696" y="1115942"/>
            <a:ext cx="4246930" cy="962881"/>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dirty="0">
                <a:solidFill>
                  <a:schemeClr val="bg1">
                    <a:lumMod val="50000"/>
                  </a:schemeClr>
                </a:solidFill>
                <a:latin typeface="Gill Sans Nova" panose="020B0602020104020203" pitchFamily="34" charset="0"/>
                <a:cs typeface="Helvetica" panose="020B0604020202020204" pitchFamily="34" charset="0"/>
              </a:rPr>
              <a:t>through language</a:t>
            </a:r>
            <a:endParaRPr lang="en-US" sz="4800" dirty="0">
              <a:solidFill>
                <a:schemeClr val="bg1">
                  <a:lumMod val="50000"/>
                </a:schemeClr>
              </a:solidFill>
              <a:latin typeface="Gill Sans Nova" panose="020B0602020104020203" pitchFamily="34" charset="0"/>
              <a:cs typeface="Helvetica" panose="020B0604020202020204" pitchFamily="34" charset="0"/>
            </a:endParaRPr>
          </a:p>
        </p:txBody>
      </p:sp>
      <p:grpSp>
        <p:nvGrpSpPr>
          <p:cNvPr id="38" name="Group 37">
            <a:extLst>
              <a:ext uri="{FF2B5EF4-FFF2-40B4-BE49-F238E27FC236}">
                <a16:creationId xmlns:a16="http://schemas.microsoft.com/office/drawing/2014/main" id="{D37CCAB2-1B86-4960-83BA-65CB9A009A5A}"/>
              </a:ext>
            </a:extLst>
          </p:cNvPr>
          <p:cNvGrpSpPr/>
          <p:nvPr/>
        </p:nvGrpSpPr>
        <p:grpSpPr>
          <a:xfrm>
            <a:off x="4796249" y="4306340"/>
            <a:ext cx="1123316" cy="769345"/>
            <a:chOff x="5178067" y="2314360"/>
            <a:chExt cx="3218573" cy="2204360"/>
          </a:xfrm>
        </p:grpSpPr>
        <p:sp>
          <p:nvSpPr>
            <p:cNvPr id="39" name="Oval 38">
              <a:extLst>
                <a:ext uri="{FF2B5EF4-FFF2-40B4-BE49-F238E27FC236}">
                  <a16:creationId xmlns:a16="http://schemas.microsoft.com/office/drawing/2014/main" id="{94381277-A784-45A1-8F8D-410FCE221EBF}"/>
                </a:ext>
              </a:extLst>
            </p:cNvPr>
            <p:cNvSpPr/>
            <p:nvPr/>
          </p:nvSpPr>
          <p:spPr>
            <a:xfrm>
              <a:off x="5898659" y="2366776"/>
              <a:ext cx="404353" cy="404353"/>
            </a:xfrm>
            <a:prstGeom prst="ellipse">
              <a:avLst/>
            </a:prstGeom>
            <a:solidFill>
              <a:srgbClr val="D969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47F8C83-A1E9-4C0E-939B-E590AFD5A608}"/>
                </a:ext>
              </a:extLst>
            </p:cNvPr>
            <p:cNvSpPr/>
            <p:nvPr/>
          </p:nvSpPr>
          <p:spPr>
            <a:xfrm>
              <a:off x="5916831" y="2828061"/>
              <a:ext cx="404353" cy="404353"/>
            </a:xfrm>
            <a:prstGeom prst="ellipse">
              <a:avLst/>
            </a:prstGeom>
            <a:solidFill>
              <a:srgbClr val="FFFF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FCBAED5-AC8B-45F1-98D1-7C71F9143914}"/>
                </a:ext>
              </a:extLst>
            </p:cNvPr>
            <p:cNvSpPr/>
            <p:nvPr/>
          </p:nvSpPr>
          <p:spPr>
            <a:xfrm>
              <a:off x="7264354" y="3927661"/>
              <a:ext cx="404353" cy="40435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63A4B1F-3EAD-4778-8E46-0161CDD3CFF9}"/>
                </a:ext>
              </a:extLst>
            </p:cNvPr>
            <p:cNvSpPr/>
            <p:nvPr/>
          </p:nvSpPr>
          <p:spPr>
            <a:xfrm>
              <a:off x="5494306" y="3122087"/>
              <a:ext cx="404353" cy="40435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07E9AE2-07C3-4383-AA59-892F9D336C25}"/>
                </a:ext>
              </a:extLst>
            </p:cNvPr>
            <p:cNvSpPr/>
            <p:nvPr/>
          </p:nvSpPr>
          <p:spPr>
            <a:xfrm>
              <a:off x="7247210" y="3325220"/>
              <a:ext cx="404353" cy="40435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637F40C-BF96-4F1D-BE0F-83683A25D379}"/>
                </a:ext>
              </a:extLst>
            </p:cNvPr>
            <p:cNvSpPr/>
            <p:nvPr/>
          </p:nvSpPr>
          <p:spPr>
            <a:xfrm>
              <a:off x="6807953" y="3608798"/>
              <a:ext cx="404353" cy="40435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FE2C1E4-1F74-4A56-A755-968DBC5AC610}"/>
                </a:ext>
              </a:extLst>
            </p:cNvPr>
            <p:cNvSpPr/>
            <p:nvPr/>
          </p:nvSpPr>
          <p:spPr>
            <a:xfrm>
              <a:off x="7677031" y="3400831"/>
              <a:ext cx="404353" cy="404353"/>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D303D2C-96E4-4603-83E3-42FA63A6BEDF}"/>
                </a:ext>
              </a:extLst>
            </p:cNvPr>
            <p:cNvSpPr/>
            <p:nvPr/>
          </p:nvSpPr>
          <p:spPr>
            <a:xfrm>
              <a:off x="5418415" y="2641019"/>
              <a:ext cx="404353" cy="40435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868F93A-6174-4495-947D-040F1F462E9D}"/>
                </a:ext>
              </a:extLst>
            </p:cNvPr>
            <p:cNvSpPr/>
            <p:nvPr/>
          </p:nvSpPr>
          <p:spPr>
            <a:xfrm>
              <a:off x="7711141" y="3810974"/>
              <a:ext cx="404353" cy="404353"/>
            </a:xfrm>
            <a:prstGeom prst="ellipse">
              <a:avLst/>
            </a:prstGeom>
            <a:solidFill>
              <a:srgbClr val="B5D2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77579EC-0874-4ADB-8378-AA5EAF9B5BD8}"/>
                </a:ext>
              </a:extLst>
            </p:cNvPr>
            <p:cNvSpPr/>
            <p:nvPr/>
          </p:nvSpPr>
          <p:spPr>
            <a:xfrm>
              <a:off x="6317419" y="2501538"/>
              <a:ext cx="404353" cy="404353"/>
            </a:xfrm>
            <a:prstGeom prst="ellipse">
              <a:avLst/>
            </a:prstGeom>
            <a:solidFill>
              <a:srgbClr val="FFEE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63D1DF26-6696-46EE-A028-4EE1C672BF7D}"/>
                </a:ext>
              </a:extLst>
            </p:cNvPr>
            <p:cNvSpPr/>
            <p:nvPr/>
          </p:nvSpPr>
          <p:spPr>
            <a:xfrm>
              <a:off x="6354754" y="2905891"/>
              <a:ext cx="404353" cy="404353"/>
            </a:xfrm>
            <a:prstGeom prst="ellipse">
              <a:avLst/>
            </a:prstGeom>
            <a:solidFill>
              <a:srgbClr val="C09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66F7A4A-2569-4315-A2D3-FC2980360CBC}"/>
                </a:ext>
              </a:extLst>
            </p:cNvPr>
            <p:cNvSpPr/>
            <p:nvPr/>
          </p:nvSpPr>
          <p:spPr>
            <a:xfrm>
              <a:off x="5178067" y="2314360"/>
              <a:ext cx="1754647" cy="133998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9364099-8638-41C4-B866-A0FA90C8523C}"/>
                </a:ext>
              </a:extLst>
            </p:cNvPr>
            <p:cNvSpPr/>
            <p:nvPr/>
          </p:nvSpPr>
          <p:spPr>
            <a:xfrm>
              <a:off x="6641993" y="3178731"/>
              <a:ext cx="1754647" cy="1339989"/>
            </a:xfrm>
            <a:prstGeom prst="ellipse">
              <a:avLst/>
            </a:prstGeom>
            <a:no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B331AB84-AACC-4216-93C6-E5829087A0B3}"/>
              </a:ext>
            </a:extLst>
          </p:cNvPr>
          <p:cNvGrpSpPr/>
          <p:nvPr/>
        </p:nvGrpSpPr>
        <p:grpSpPr>
          <a:xfrm>
            <a:off x="5751656" y="2042198"/>
            <a:ext cx="3685040" cy="2452777"/>
            <a:chOff x="4654781" y="2011869"/>
            <a:chExt cx="4306343" cy="2866319"/>
          </a:xfrm>
        </p:grpSpPr>
        <p:sp>
          <p:nvSpPr>
            <p:cNvPr id="54" name="Speech Bubble: Oval 53">
              <a:extLst>
                <a:ext uri="{FF2B5EF4-FFF2-40B4-BE49-F238E27FC236}">
                  <a16:creationId xmlns:a16="http://schemas.microsoft.com/office/drawing/2014/main" id="{E8E2A208-D0AF-4A06-8976-87E1004A2F86}"/>
                </a:ext>
              </a:extLst>
            </p:cNvPr>
            <p:cNvSpPr/>
            <p:nvPr/>
          </p:nvSpPr>
          <p:spPr>
            <a:xfrm flipH="1">
              <a:off x="4654781" y="2011869"/>
              <a:ext cx="4306343" cy="2866319"/>
            </a:xfrm>
            <a:prstGeom prst="wedgeEllipseCallout">
              <a:avLst>
                <a:gd name="adj1" fmla="val -56020"/>
                <a:gd name="adj2" fmla="val 3971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E2042CC3-806B-4B69-932E-115E1882A9B2}"/>
                </a:ext>
              </a:extLst>
            </p:cNvPr>
            <p:cNvGrpSpPr/>
            <p:nvPr/>
          </p:nvGrpSpPr>
          <p:grpSpPr>
            <a:xfrm>
              <a:off x="5178067" y="2314360"/>
              <a:ext cx="3218573" cy="2204360"/>
              <a:chOff x="5178067" y="2314360"/>
              <a:chExt cx="3218573" cy="2204360"/>
            </a:xfrm>
          </p:grpSpPr>
          <p:sp>
            <p:nvSpPr>
              <p:cNvPr id="58" name="Oval 57">
                <a:extLst>
                  <a:ext uri="{FF2B5EF4-FFF2-40B4-BE49-F238E27FC236}">
                    <a16:creationId xmlns:a16="http://schemas.microsoft.com/office/drawing/2014/main" id="{8E7A7651-2968-47D9-A74A-1FB1CA16332C}"/>
                  </a:ext>
                </a:extLst>
              </p:cNvPr>
              <p:cNvSpPr/>
              <p:nvPr/>
            </p:nvSpPr>
            <p:spPr>
              <a:xfrm>
                <a:off x="7264354" y="3927661"/>
                <a:ext cx="404353" cy="40435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A059332F-B2DC-4A66-9EFB-829E16F2FFF2}"/>
                  </a:ext>
                </a:extLst>
              </p:cNvPr>
              <p:cNvSpPr/>
              <p:nvPr/>
            </p:nvSpPr>
            <p:spPr>
              <a:xfrm>
                <a:off x="5418415" y="2641019"/>
                <a:ext cx="404353" cy="40435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8174B4E-6CFA-4FA4-AEA8-D42C23109AE6}"/>
                  </a:ext>
                </a:extLst>
              </p:cNvPr>
              <p:cNvSpPr/>
              <p:nvPr/>
            </p:nvSpPr>
            <p:spPr>
              <a:xfrm>
                <a:off x="5178067" y="2314360"/>
                <a:ext cx="1754647" cy="133998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F67E307-CA16-4636-B579-8E49DD190C50}"/>
                  </a:ext>
                </a:extLst>
              </p:cNvPr>
              <p:cNvSpPr/>
              <p:nvPr/>
            </p:nvSpPr>
            <p:spPr>
              <a:xfrm>
                <a:off x="6641993" y="3178731"/>
                <a:ext cx="1754647" cy="1339989"/>
              </a:xfrm>
              <a:prstGeom prst="ellipse">
                <a:avLst/>
              </a:prstGeom>
              <a:no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 name="Group 7">
            <a:extLst>
              <a:ext uri="{FF2B5EF4-FFF2-40B4-BE49-F238E27FC236}">
                <a16:creationId xmlns:a16="http://schemas.microsoft.com/office/drawing/2014/main" id="{0DD3AA00-FBBB-475A-A19D-F237F98BFE30}"/>
              </a:ext>
            </a:extLst>
          </p:cNvPr>
          <p:cNvGrpSpPr/>
          <p:nvPr/>
        </p:nvGrpSpPr>
        <p:grpSpPr>
          <a:xfrm>
            <a:off x="6405115" y="1963168"/>
            <a:ext cx="3479369" cy="2315882"/>
            <a:chOff x="6405115" y="1963168"/>
            <a:chExt cx="3479369" cy="2315882"/>
          </a:xfrm>
        </p:grpSpPr>
        <p:grpSp>
          <p:nvGrpSpPr>
            <p:cNvPr id="7" name="Group 6">
              <a:extLst>
                <a:ext uri="{FF2B5EF4-FFF2-40B4-BE49-F238E27FC236}">
                  <a16:creationId xmlns:a16="http://schemas.microsoft.com/office/drawing/2014/main" id="{8A905EE7-6E1E-4ACA-9C1E-1F1291EA52B7}"/>
                </a:ext>
              </a:extLst>
            </p:cNvPr>
            <p:cNvGrpSpPr/>
            <p:nvPr/>
          </p:nvGrpSpPr>
          <p:grpSpPr>
            <a:xfrm>
              <a:off x="6405115" y="1963168"/>
              <a:ext cx="3479369" cy="2315882"/>
              <a:chOff x="6405115" y="1963168"/>
              <a:chExt cx="3479369" cy="2315882"/>
            </a:xfrm>
          </p:grpSpPr>
          <p:sp>
            <p:nvSpPr>
              <p:cNvPr id="70" name="Speech Bubble: Oval 69">
                <a:extLst>
                  <a:ext uri="{FF2B5EF4-FFF2-40B4-BE49-F238E27FC236}">
                    <a16:creationId xmlns:a16="http://schemas.microsoft.com/office/drawing/2014/main" id="{D5F41DF7-2F56-48B9-AF7D-CF8ABBA81F96}"/>
                  </a:ext>
                </a:extLst>
              </p:cNvPr>
              <p:cNvSpPr/>
              <p:nvPr/>
            </p:nvSpPr>
            <p:spPr>
              <a:xfrm flipH="1">
                <a:off x="6405115" y="1963168"/>
                <a:ext cx="3479369" cy="2315882"/>
              </a:xfrm>
              <a:prstGeom prst="wedgeEllipseCallout">
                <a:avLst>
                  <a:gd name="adj1" fmla="val -56020"/>
                  <a:gd name="adj2" fmla="val 3971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9CAAA877-09B4-4386-A1B2-B0D4BD00B3F0}"/>
                  </a:ext>
                </a:extLst>
              </p:cNvPr>
              <p:cNvGrpSpPr/>
              <p:nvPr/>
            </p:nvGrpSpPr>
            <p:grpSpPr>
              <a:xfrm>
                <a:off x="6827911" y="2207570"/>
                <a:ext cx="2600490" cy="1781043"/>
                <a:chOff x="5178067" y="2314360"/>
                <a:chExt cx="3218573" cy="2204360"/>
              </a:xfrm>
            </p:grpSpPr>
            <p:sp>
              <p:nvSpPr>
                <p:cNvPr id="72" name="Oval 71">
                  <a:extLst>
                    <a:ext uri="{FF2B5EF4-FFF2-40B4-BE49-F238E27FC236}">
                      <a16:creationId xmlns:a16="http://schemas.microsoft.com/office/drawing/2014/main" id="{EEF74BF8-00DA-45DE-BEA6-D1CA4A760FE7}"/>
                    </a:ext>
                  </a:extLst>
                </p:cNvPr>
                <p:cNvSpPr/>
                <p:nvPr/>
              </p:nvSpPr>
              <p:spPr>
                <a:xfrm>
                  <a:off x="7264354" y="3927661"/>
                  <a:ext cx="404353" cy="40435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F5CB4F4-1447-4E57-B31F-8DDC8E54C531}"/>
                    </a:ext>
                  </a:extLst>
                </p:cNvPr>
                <p:cNvSpPr/>
                <p:nvPr/>
              </p:nvSpPr>
              <p:spPr>
                <a:xfrm>
                  <a:off x="5178067" y="2314360"/>
                  <a:ext cx="1754647" cy="133998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614B4E57-3668-4E99-B0C0-0A0E35CC58BF}"/>
                    </a:ext>
                  </a:extLst>
                </p:cNvPr>
                <p:cNvSpPr/>
                <p:nvPr/>
              </p:nvSpPr>
              <p:spPr>
                <a:xfrm>
                  <a:off x="6641993" y="3178731"/>
                  <a:ext cx="1754647" cy="1339989"/>
                </a:xfrm>
                <a:prstGeom prst="ellipse">
                  <a:avLst/>
                </a:prstGeom>
                <a:no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7" name="Oval 76">
              <a:extLst>
                <a:ext uri="{FF2B5EF4-FFF2-40B4-BE49-F238E27FC236}">
                  <a16:creationId xmlns:a16="http://schemas.microsoft.com/office/drawing/2014/main" id="{B90D7956-6089-426E-BFD1-700D3AC3E3B4}"/>
                </a:ext>
              </a:extLst>
            </p:cNvPr>
            <p:cNvSpPr/>
            <p:nvPr/>
          </p:nvSpPr>
          <p:spPr>
            <a:xfrm>
              <a:off x="8282634" y="3217732"/>
              <a:ext cx="313004" cy="31300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56861CD-8145-4E56-B493-02AC713774C5}"/>
                </a:ext>
              </a:extLst>
            </p:cNvPr>
            <p:cNvSpPr/>
            <p:nvPr/>
          </p:nvSpPr>
          <p:spPr>
            <a:xfrm>
              <a:off x="8865997" y="3051415"/>
              <a:ext cx="313004" cy="313004"/>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35669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1000"/>
                            </p:stCondLst>
                            <p:childTnLst>
                              <p:par>
                                <p:cTn id="12" presetID="10" presetClass="entr" presetSubtype="0" fill="hold" nodeType="afterEffect">
                                  <p:stCondLst>
                                    <p:cond delay="50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500"/>
                                        <p:tgtEl>
                                          <p:spTgt spid="53"/>
                                        </p:tgtEl>
                                      </p:cBhvr>
                                    </p:animEffect>
                                  </p:childTnLst>
                                </p:cTn>
                              </p:par>
                            </p:childTnLst>
                          </p:cTn>
                        </p:par>
                        <p:par>
                          <p:cTn id="15" fill="hold">
                            <p:stCondLst>
                              <p:cond delay="2000"/>
                            </p:stCondLst>
                            <p:childTnLst>
                              <p:par>
                                <p:cTn id="16" presetID="10" presetClass="entr" presetSubtype="0" fill="hold" nodeType="afterEffect">
                                  <p:stCondLst>
                                    <p:cond delay="4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2900"/>
                            </p:stCondLst>
                            <p:childTnLst>
                              <p:par>
                                <p:cTn id="20" presetID="10" presetClass="entr" presetSubtype="0" fill="hold" nodeType="afterEffect">
                                  <p:stCondLst>
                                    <p:cond delay="70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2BEF2D-743E-4B67-82B7-8079C6031B5C}"/>
              </a:ext>
            </a:extLst>
          </p:cNvPr>
          <p:cNvSpPr>
            <a:spLocks noGrp="1"/>
          </p:cNvSpPr>
          <p:nvPr>
            <p:ph type="ctrTitle"/>
          </p:nvPr>
        </p:nvSpPr>
        <p:spPr>
          <a:xfrm>
            <a:off x="603503" y="770467"/>
            <a:ext cx="11270633" cy="3352800"/>
          </a:xfrm>
        </p:spPr>
        <p:txBody>
          <a:bodyPr/>
          <a:lstStyle/>
          <a:p>
            <a:r>
              <a:rPr lang="en-US" sz="7200" dirty="0">
                <a:latin typeface="Gill Sans Nova" panose="020B0602020104020203" pitchFamily="34" charset="0"/>
              </a:rPr>
              <a:t>how do we / how should we represent social categories? </a:t>
            </a:r>
          </a:p>
        </p:txBody>
      </p:sp>
    </p:spTree>
    <p:extLst>
      <p:ext uri="{BB962C8B-B14F-4D97-AF65-F5344CB8AC3E}">
        <p14:creationId xmlns:p14="http://schemas.microsoft.com/office/powerpoint/2010/main" val="2468866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21073AB-3A36-4050-89A9-154AE584553A}"/>
              </a:ext>
            </a:extLst>
          </p:cNvPr>
          <p:cNvSpPr/>
          <p:nvPr/>
        </p:nvSpPr>
        <p:spPr>
          <a:xfrm>
            <a:off x="600891" y="927115"/>
            <a:ext cx="3428625" cy="4193526"/>
          </a:xfrm>
          <a:prstGeom prst="rect">
            <a:avLst/>
          </a:prstGeom>
          <a:solidFill>
            <a:srgbClr val="F7E1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10A3D61F-8A08-4ED9-8FE9-8B6538350C8F}"/>
              </a:ext>
            </a:extLst>
          </p:cNvPr>
          <p:cNvSpPr/>
          <p:nvPr/>
        </p:nvSpPr>
        <p:spPr>
          <a:xfrm flipH="1">
            <a:off x="1053565" y="3728438"/>
            <a:ext cx="2626410" cy="1203967"/>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typical group properties</a:t>
            </a:r>
          </a:p>
        </p:txBody>
      </p:sp>
      <p:cxnSp>
        <p:nvCxnSpPr>
          <p:cNvPr id="33" name="Straight Arrow Connector 32">
            <a:extLst>
              <a:ext uri="{FF2B5EF4-FFF2-40B4-BE49-F238E27FC236}">
                <a16:creationId xmlns:a16="http://schemas.microsoft.com/office/drawing/2014/main" id="{274B296A-85D6-465E-97E4-AF0F3D45CCF1}"/>
              </a:ext>
            </a:extLst>
          </p:cNvPr>
          <p:cNvCxnSpPr>
            <a:endCxn id="32" idx="0"/>
          </p:cNvCxnSpPr>
          <p:nvPr/>
        </p:nvCxnSpPr>
        <p:spPr>
          <a:xfrm flipH="1">
            <a:off x="2366770" y="3308693"/>
            <a:ext cx="1" cy="419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56E7A4F5-0EEB-435F-A903-605DB72F91C1}"/>
              </a:ext>
            </a:extLst>
          </p:cNvPr>
          <p:cNvGrpSpPr/>
          <p:nvPr/>
        </p:nvGrpSpPr>
        <p:grpSpPr>
          <a:xfrm>
            <a:off x="1489448" y="1958382"/>
            <a:ext cx="1754647" cy="1339989"/>
            <a:chOff x="6949722" y="3221470"/>
            <a:chExt cx="1754647" cy="1339989"/>
          </a:xfrm>
        </p:grpSpPr>
        <p:sp>
          <p:nvSpPr>
            <p:cNvPr id="42" name="Oval 41">
              <a:extLst>
                <a:ext uri="{FF2B5EF4-FFF2-40B4-BE49-F238E27FC236}">
                  <a16:creationId xmlns:a16="http://schemas.microsoft.com/office/drawing/2014/main" id="{C31E8FA4-87E8-4EF1-A180-8509C0C5400F}"/>
                </a:ext>
              </a:extLst>
            </p:cNvPr>
            <p:cNvSpPr/>
            <p:nvPr/>
          </p:nvSpPr>
          <p:spPr>
            <a:xfrm>
              <a:off x="7572083" y="3970400"/>
              <a:ext cx="404353" cy="40435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2DE315F-24D7-4A5A-B5DD-13E73C758B8A}"/>
                </a:ext>
              </a:extLst>
            </p:cNvPr>
            <p:cNvSpPr/>
            <p:nvPr/>
          </p:nvSpPr>
          <p:spPr>
            <a:xfrm>
              <a:off x="7554939" y="3367959"/>
              <a:ext cx="404353" cy="40435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581ECABA-2C6D-4C18-ABBB-DF2E3B1965F6}"/>
                </a:ext>
              </a:extLst>
            </p:cNvPr>
            <p:cNvSpPr/>
            <p:nvPr/>
          </p:nvSpPr>
          <p:spPr>
            <a:xfrm>
              <a:off x="7115682" y="3651537"/>
              <a:ext cx="404353" cy="40435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42123AA-3890-4EBA-8BB0-3BD905320438}"/>
                </a:ext>
              </a:extLst>
            </p:cNvPr>
            <p:cNvSpPr/>
            <p:nvPr/>
          </p:nvSpPr>
          <p:spPr>
            <a:xfrm>
              <a:off x="7984760" y="3443570"/>
              <a:ext cx="404353" cy="404353"/>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46B0A22-789A-44FD-BCB3-469916B408BD}"/>
                </a:ext>
              </a:extLst>
            </p:cNvPr>
            <p:cNvSpPr/>
            <p:nvPr/>
          </p:nvSpPr>
          <p:spPr>
            <a:xfrm>
              <a:off x="8018870" y="3853713"/>
              <a:ext cx="404353" cy="404353"/>
            </a:xfrm>
            <a:prstGeom prst="ellipse">
              <a:avLst/>
            </a:prstGeom>
            <a:solidFill>
              <a:srgbClr val="B5D2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585C682-700F-416D-8E5D-946AA0175544}"/>
                </a:ext>
              </a:extLst>
            </p:cNvPr>
            <p:cNvSpPr/>
            <p:nvPr/>
          </p:nvSpPr>
          <p:spPr>
            <a:xfrm>
              <a:off x="6949722" y="3221470"/>
              <a:ext cx="1754647" cy="1339989"/>
            </a:xfrm>
            <a:prstGeom prst="ellipse">
              <a:avLst/>
            </a:prstGeom>
            <a:no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a:extLst>
              <a:ext uri="{FF2B5EF4-FFF2-40B4-BE49-F238E27FC236}">
                <a16:creationId xmlns:a16="http://schemas.microsoft.com/office/drawing/2014/main" id="{3C9C13E1-5BD2-47CA-B5D1-2DA508588FA6}"/>
              </a:ext>
            </a:extLst>
          </p:cNvPr>
          <p:cNvSpPr txBox="1">
            <a:spLocks/>
          </p:cNvSpPr>
          <p:nvPr/>
        </p:nvSpPr>
        <p:spPr>
          <a:xfrm>
            <a:off x="739172" y="206538"/>
            <a:ext cx="3149625" cy="91825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b="1" dirty="0">
                <a:solidFill>
                  <a:schemeClr val="tx1"/>
                </a:solidFill>
                <a:latin typeface="Gill Sans Nova" panose="020B0602020104020203" pitchFamily="34" charset="0"/>
                <a:cs typeface="Helvetica" panose="020B0604020202020204" pitchFamily="34" charset="0"/>
              </a:rPr>
              <a:t>e</a:t>
            </a:r>
            <a:r>
              <a:rPr lang="en-US" sz="4000" b="1" dirty="0">
                <a:solidFill>
                  <a:schemeClr val="tx1"/>
                </a:solidFill>
                <a:latin typeface="Gill Sans Nova" panose="020B0602020104020203" pitchFamily="34" charset="0"/>
                <a:cs typeface="Helvetica" panose="020B0604020202020204" pitchFamily="34" charset="0"/>
              </a:rPr>
              <a:t>ssentialist</a:t>
            </a:r>
          </a:p>
        </p:txBody>
      </p:sp>
      <p:sp>
        <p:nvSpPr>
          <p:cNvPr id="28" name="Title 1">
            <a:extLst>
              <a:ext uri="{FF2B5EF4-FFF2-40B4-BE49-F238E27FC236}">
                <a16:creationId xmlns:a16="http://schemas.microsoft.com/office/drawing/2014/main" id="{1F13DEFE-9020-4D53-BCA0-C6D24D47225C}"/>
              </a:ext>
            </a:extLst>
          </p:cNvPr>
          <p:cNvSpPr txBox="1">
            <a:spLocks/>
          </p:cNvSpPr>
          <p:nvPr/>
        </p:nvSpPr>
        <p:spPr>
          <a:xfrm>
            <a:off x="4264897" y="927114"/>
            <a:ext cx="7387171" cy="3114263"/>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dirty="0">
                <a:solidFill>
                  <a:schemeClr val="tx1"/>
                </a:solidFill>
                <a:latin typeface="Gill Sans Nova" panose="020B0602020104020203" pitchFamily="34" charset="0"/>
                <a:cs typeface="Helvetica" panose="020B0604020202020204" pitchFamily="34" charset="0"/>
              </a:rPr>
              <a:t>Category members share some internal </a:t>
            </a:r>
            <a:r>
              <a:rPr lang="en-US" b="1" dirty="0">
                <a:solidFill>
                  <a:schemeClr val="tx1"/>
                </a:solidFill>
                <a:latin typeface="Gill Sans Nova" panose="020B0602020104020203" pitchFamily="34" charset="0"/>
                <a:cs typeface="Helvetica" panose="020B0604020202020204" pitchFamily="34" charset="0"/>
              </a:rPr>
              <a:t>essence</a:t>
            </a:r>
            <a:endParaRPr lang="en-US" dirty="0">
              <a:solidFill>
                <a:schemeClr val="tx1"/>
              </a:solidFill>
              <a:latin typeface="Gill Sans Nova" panose="020B0602020104020203" pitchFamily="34" charset="0"/>
              <a:cs typeface="Helvetica" panose="020B0604020202020204" pitchFamily="34" charset="0"/>
            </a:endParaRPr>
          </a:p>
          <a:p>
            <a:pPr>
              <a:lnSpc>
                <a:spcPct val="100000"/>
              </a:lnSpc>
            </a:pPr>
            <a:endParaRPr lang="en-US" dirty="0">
              <a:solidFill>
                <a:schemeClr val="tx1"/>
              </a:solidFill>
              <a:latin typeface="Gill Sans Nova" panose="020B0602020104020203" pitchFamily="34" charset="0"/>
              <a:cs typeface="Helvetica" panose="020B0604020202020204" pitchFamily="34" charset="0"/>
            </a:endParaRPr>
          </a:p>
        </p:txBody>
      </p:sp>
      <p:sp>
        <p:nvSpPr>
          <p:cNvPr id="29" name="Oval 28">
            <a:extLst>
              <a:ext uri="{FF2B5EF4-FFF2-40B4-BE49-F238E27FC236}">
                <a16:creationId xmlns:a16="http://schemas.microsoft.com/office/drawing/2014/main" id="{53F929D0-7796-45F6-B337-3BE5A32651C1}"/>
              </a:ext>
            </a:extLst>
          </p:cNvPr>
          <p:cNvSpPr/>
          <p:nvPr/>
        </p:nvSpPr>
        <p:spPr>
          <a:xfrm>
            <a:off x="1489447" y="1968704"/>
            <a:ext cx="1754647" cy="1339989"/>
          </a:xfrm>
          <a:prstGeom prst="ellipse">
            <a:avLst/>
          </a:prstGeom>
          <a:solidFill>
            <a:srgbClr val="FFFFFF">
              <a:alpha val="89804"/>
            </a:srgbClr>
          </a:solid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group essence</a:t>
            </a:r>
            <a:endParaRPr lang="en-US" sz="2000" dirty="0">
              <a:solidFill>
                <a:schemeClr val="tx1"/>
              </a:solidFill>
              <a:latin typeface="Gill Sans Nova" panose="020B0602020104020203" pitchFamily="34" charset="0"/>
            </a:endParaRPr>
          </a:p>
        </p:txBody>
      </p:sp>
    </p:spTree>
    <p:extLst>
      <p:ext uri="{BB962C8B-B14F-4D97-AF65-F5344CB8AC3E}">
        <p14:creationId xmlns:p14="http://schemas.microsoft.com/office/powerpoint/2010/main" val="2318806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1510F2-AE76-4A52-9ACC-D4286CCE92D3}"/>
              </a:ext>
            </a:extLst>
          </p:cNvPr>
          <p:cNvSpPr/>
          <p:nvPr/>
        </p:nvSpPr>
        <p:spPr>
          <a:xfrm>
            <a:off x="600891" y="927115"/>
            <a:ext cx="3428625" cy="4193526"/>
          </a:xfrm>
          <a:prstGeom prst="rect">
            <a:avLst/>
          </a:prstGeom>
          <a:solidFill>
            <a:srgbClr val="F7E1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B71774E-02E2-46D3-9952-9B8B89849993}"/>
              </a:ext>
            </a:extLst>
          </p:cNvPr>
          <p:cNvSpPr/>
          <p:nvPr/>
        </p:nvSpPr>
        <p:spPr>
          <a:xfrm>
            <a:off x="2111809" y="2707312"/>
            <a:ext cx="404353" cy="40435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C7438E6-D3C9-4EC9-B0B2-EF4D54F96A0F}"/>
              </a:ext>
            </a:extLst>
          </p:cNvPr>
          <p:cNvSpPr/>
          <p:nvPr/>
        </p:nvSpPr>
        <p:spPr>
          <a:xfrm>
            <a:off x="2094665" y="2104871"/>
            <a:ext cx="404353" cy="40435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99DC90D-A0C8-4D97-9670-44AF34421A0C}"/>
              </a:ext>
            </a:extLst>
          </p:cNvPr>
          <p:cNvSpPr/>
          <p:nvPr/>
        </p:nvSpPr>
        <p:spPr>
          <a:xfrm>
            <a:off x="1655408" y="2388449"/>
            <a:ext cx="404353" cy="40435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E6C70D2-92D8-42C4-B81B-3CAF3A3DC679}"/>
              </a:ext>
            </a:extLst>
          </p:cNvPr>
          <p:cNvSpPr/>
          <p:nvPr/>
        </p:nvSpPr>
        <p:spPr>
          <a:xfrm>
            <a:off x="2524486" y="2180482"/>
            <a:ext cx="404353" cy="404353"/>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859355B-6EBB-453C-A0AA-8632DB49C539}"/>
              </a:ext>
            </a:extLst>
          </p:cNvPr>
          <p:cNvSpPr/>
          <p:nvPr/>
        </p:nvSpPr>
        <p:spPr>
          <a:xfrm>
            <a:off x="2558596" y="2590625"/>
            <a:ext cx="404353" cy="404353"/>
          </a:xfrm>
          <a:prstGeom prst="ellipse">
            <a:avLst/>
          </a:prstGeom>
          <a:solidFill>
            <a:srgbClr val="B5D2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585C682-700F-416D-8E5D-946AA0175544}"/>
              </a:ext>
            </a:extLst>
          </p:cNvPr>
          <p:cNvSpPr/>
          <p:nvPr/>
        </p:nvSpPr>
        <p:spPr>
          <a:xfrm>
            <a:off x="1489447" y="1968704"/>
            <a:ext cx="1754647" cy="1339989"/>
          </a:xfrm>
          <a:prstGeom prst="ellipse">
            <a:avLst/>
          </a:prstGeom>
          <a:solidFill>
            <a:srgbClr val="FFFFFF">
              <a:alpha val="89804"/>
            </a:srgbClr>
          </a:solid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shared biology</a:t>
            </a:r>
            <a:br>
              <a:rPr lang="en-US" sz="2000" dirty="0">
                <a:solidFill>
                  <a:schemeClr val="tx1"/>
                </a:solidFill>
                <a:latin typeface="Gill Sans Nova" panose="020B0602020104020203" pitchFamily="34" charset="0"/>
              </a:rPr>
            </a:br>
            <a:r>
              <a:rPr lang="en-US" sz="2000" dirty="0">
                <a:solidFill>
                  <a:schemeClr val="tx1"/>
                </a:solidFill>
                <a:latin typeface="Gill Sans Nova" panose="020B0602020104020203" pitchFamily="34" charset="0"/>
              </a:rPr>
              <a:t>(</a:t>
            </a:r>
            <a:r>
              <a:rPr lang="en-US" sz="2000" dirty="0" err="1">
                <a:solidFill>
                  <a:schemeClr val="tx1"/>
                </a:solidFill>
                <a:latin typeface="Gill Sans Nova" panose="020B0602020104020203" pitchFamily="34" charset="0"/>
              </a:rPr>
              <a:t>eg</a:t>
            </a:r>
            <a:r>
              <a:rPr lang="en-US" sz="2000" dirty="0">
                <a:solidFill>
                  <a:schemeClr val="tx1"/>
                </a:solidFill>
                <a:latin typeface="Gill Sans Nova" panose="020B0602020104020203" pitchFamily="34" charset="0"/>
              </a:rPr>
              <a:t> XX)</a:t>
            </a:r>
          </a:p>
        </p:txBody>
      </p:sp>
      <p:sp>
        <p:nvSpPr>
          <p:cNvPr id="23" name="Oval 22">
            <a:extLst>
              <a:ext uri="{FF2B5EF4-FFF2-40B4-BE49-F238E27FC236}">
                <a16:creationId xmlns:a16="http://schemas.microsoft.com/office/drawing/2014/main" id="{29CA9856-F676-4AE6-AFCA-04B73952AD7A}"/>
              </a:ext>
            </a:extLst>
          </p:cNvPr>
          <p:cNvSpPr/>
          <p:nvPr/>
        </p:nvSpPr>
        <p:spPr>
          <a:xfrm flipH="1">
            <a:off x="1053565" y="3728438"/>
            <a:ext cx="2626410" cy="1203967"/>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typical group properties</a:t>
            </a:r>
          </a:p>
        </p:txBody>
      </p:sp>
      <p:cxnSp>
        <p:nvCxnSpPr>
          <p:cNvPr id="5" name="Straight Arrow Connector 4">
            <a:extLst>
              <a:ext uri="{FF2B5EF4-FFF2-40B4-BE49-F238E27FC236}">
                <a16:creationId xmlns:a16="http://schemas.microsoft.com/office/drawing/2014/main" id="{0634C34C-AFA3-45EE-8741-D8D5D328F3B7}"/>
              </a:ext>
            </a:extLst>
          </p:cNvPr>
          <p:cNvCxnSpPr>
            <a:stCxn id="52" idx="4"/>
            <a:endCxn id="23" idx="0"/>
          </p:cNvCxnSpPr>
          <p:nvPr/>
        </p:nvCxnSpPr>
        <p:spPr>
          <a:xfrm flipH="1">
            <a:off x="2366770" y="3308693"/>
            <a:ext cx="1" cy="419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71012946-92FB-448C-BCD8-8A3D7AF575D9}"/>
              </a:ext>
            </a:extLst>
          </p:cNvPr>
          <p:cNvSpPr txBox="1">
            <a:spLocks/>
          </p:cNvSpPr>
          <p:nvPr/>
        </p:nvSpPr>
        <p:spPr>
          <a:xfrm>
            <a:off x="4264898" y="927115"/>
            <a:ext cx="7927102" cy="1253367"/>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dirty="0">
                <a:solidFill>
                  <a:schemeClr val="tx1"/>
                </a:solidFill>
                <a:latin typeface="Gill Sans Nova" panose="020B0602020104020203" pitchFamily="34" charset="0"/>
                <a:cs typeface="Helvetica" panose="020B0604020202020204" pitchFamily="34" charset="0"/>
              </a:rPr>
              <a:t>Category members share some </a:t>
            </a:r>
            <a:br>
              <a:rPr lang="en-US" dirty="0">
                <a:solidFill>
                  <a:schemeClr val="tx1"/>
                </a:solidFill>
                <a:latin typeface="Gill Sans Nova" panose="020B0602020104020203" pitchFamily="34" charset="0"/>
                <a:cs typeface="Helvetica" panose="020B0604020202020204" pitchFamily="34" charset="0"/>
              </a:rPr>
            </a:br>
            <a:r>
              <a:rPr lang="en-US" dirty="0">
                <a:solidFill>
                  <a:schemeClr val="tx1"/>
                </a:solidFill>
                <a:latin typeface="Gill Sans Nova" panose="020B0602020104020203" pitchFamily="34" charset="0"/>
                <a:cs typeface="Helvetica" panose="020B0604020202020204" pitchFamily="34" charset="0"/>
              </a:rPr>
              <a:t>internal </a:t>
            </a:r>
            <a:r>
              <a:rPr lang="en-US" b="1" dirty="0">
                <a:solidFill>
                  <a:schemeClr val="tx1"/>
                </a:solidFill>
                <a:latin typeface="Gill Sans Nova" panose="020B0602020104020203" pitchFamily="34" charset="0"/>
                <a:cs typeface="Helvetica" panose="020B0604020202020204" pitchFamily="34" charset="0"/>
              </a:rPr>
              <a:t>essence</a:t>
            </a:r>
            <a:endParaRPr lang="en-US" dirty="0">
              <a:solidFill>
                <a:schemeClr val="tx1"/>
              </a:solidFill>
              <a:latin typeface="Gill Sans Nova" panose="020B0602020104020203" pitchFamily="34" charset="0"/>
              <a:cs typeface="Helvetica" panose="020B0604020202020204" pitchFamily="34" charset="0"/>
            </a:endParaRPr>
          </a:p>
          <a:p>
            <a:pPr>
              <a:lnSpc>
                <a:spcPct val="100000"/>
              </a:lnSpc>
            </a:pPr>
            <a:endParaRPr lang="en-US" dirty="0">
              <a:solidFill>
                <a:schemeClr val="tx1"/>
              </a:solidFill>
              <a:latin typeface="Gill Sans Nova" panose="020B0602020104020203" pitchFamily="34" charset="0"/>
              <a:cs typeface="Helvetica" panose="020B0604020202020204" pitchFamily="34" charset="0"/>
            </a:endParaRPr>
          </a:p>
        </p:txBody>
      </p:sp>
      <p:sp>
        <p:nvSpPr>
          <p:cNvPr id="19" name="Title 1">
            <a:extLst>
              <a:ext uri="{FF2B5EF4-FFF2-40B4-BE49-F238E27FC236}">
                <a16:creationId xmlns:a16="http://schemas.microsoft.com/office/drawing/2014/main" id="{78EA247E-CD67-4699-A528-7AED8A4339A8}"/>
              </a:ext>
            </a:extLst>
          </p:cNvPr>
          <p:cNvSpPr txBox="1">
            <a:spLocks/>
          </p:cNvSpPr>
          <p:nvPr/>
        </p:nvSpPr>
        <p:spPr>
          <a:xfrm>
            <a:off x="1157183" y="927114"/>
            <a:ext cx="2313602" cy="100969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sz="4000" dirty="0">
                <a:solidFill>
                  <a:schemeClr val="tx1"/>
                </a:solidFill>
                <a:latin typeface="Gill Sans Nova" panose="020B0602020104020203" pitchFamily="34" charset="0"/>
                <a:cs typeface="Helvetica" panose="020B0604020202020204" pitchFamily="34" charset="0"/>
              </a:rPr>
              <a:t>biological</a:t>
            </a:r>
          </a:p>
        </p:txBody>
      </p:sp>
      <p:sp>
        <p:nvSpPr>
          <p:cNvPr id="29" name="Title 1">
            <a:extLst>
              <a:ext uri="{FF2B5EF4-FFF2-40B4-BE49-F238E27FC236}">
                <a16:creationId xmlns:a16="http://schemas.microsoft.com/office/drawing/2014/main" id="{087A2EB1-D7CC-4D53-BFAC-BAA1FB3A793A}"/>
              </a:ext>
            </a:extLst>
          </p:cNvPr>
          <p:cNvSpPr txBox="1">
            <a:spLocks/>
          </p:cNvSpPr>
          <p:nvPr/>
        </p:nvSpPr>
        <p:spPr>
          <a:xfrm>
            <a:off x="739172" y="206538"/>
            <a:ext cx="3149625" cy="91825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b="1" dirty="0">
                <a:solidFill>
                  <a:schemeClr val="tx1"/>
                </a:solidFill>
                <a:latin typeface="Gill Sans Nova" panose="020B0602020104020203" pitchFamily="34" charset="0"/>
                <a:cs typeface="Helvetica" panose="020B0604020202020204" pitchFamily="34" charset="0"/>
              </a:rPr>
              <a:t>e</a:t>
            </a:r>
            <a:r>
              <a:rPr lang="en-US" sz="4000" b="1" dirty="0">
                <a:solidFill>
                  <a:schemeClr val="tx1"/>
                </a:solidFill>
                <a:latin typeface="Gill Sans Nova" panose="020B0602020104020203" pitchFamily="34" charset="0"/>
                <a:cs typeface="Helvetica" panose="020B0604020202020204" pitchFamily="34" charset="0"/>
              </a:rPr>
              <a:t>ssentialist</a:t>
            </a:r>
          </a:p>
        </p:txBody>
      </p:sp>
      <p:cxnSp>
        <p:nvCxnSpPr>
          <p:cNvPr id="11" name="Connector: Elbow 10">
            <a:extLst>
              <a:ext uri="{FF2B5EF4-FFF2-40B4-BE49-F238E27FC236}">
                <a16:creationId xmlns:a16="http://schemas.microsoft.com/office/drawing/2014/main" id="{0BFA70CC-DFDA-4700-B46E-01D362A61519}"/>
              </a:ext>
            </a:extLst>
          </p:cNvPr>
          <p:cNvCxnSpPr>
            <a:cxnSpLocks/>
            <a:stCxn id="8" idx="2"/>
          </p:cNvCxnSpPr>
          <p:nvPr/>
        </p:nvCxnSpPr>
        <p:spPr>
          <a:xfrm rot="16200000" flipH="1">
            <a:off x="3056606" y="4379239"/>
            <a:ext cx="231509" cy="171431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CBB68A9-F2A9-41D7-AE2C-ACE05C575C5B}"/>
              </a:ext>
            </a:extLst>
          </p:cNvPr>
          <p:cNvSpPr txBox="1"/>
          <p:nvPr/>
        </p:nvSpPr>
        <p:spPr>
          <a:xfrm>
            <a:off x="4264898" y="3866812"/>
            <a:ext cx="7696599" cy="243143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Gill Sans Nova" panose="020B0602020104020203" pitchFamily="34" charset="0"/>
                <a:ea typeface="+mn-ea"/>
                <a:cs typeface="Helvetica" panose="020B0604020202020204" pitchFamily="34" charset="0"/>
              </a:rPr>
              <a:t>Problematic consequences:</a:t>
            </a:r>
            <a:endParaRPr kumimoji="0" lang="en-US" sz="2800" b="0" i="0" u="none" strike="noStrike" kern="1200" cap="none" spc="0" normalizeH="0" baseline="0" noProof="0" dirty="0">
              <a:ln>
                <a:noFill/>
              </a:ln>
              <a:solidFill>
                <a:prstClr val="black"/>
              </a:solidFill>
              <a:effectLst/>
              <a:uLnTx/>
              <a:uFillTx/>
              <a:latin typeface="Gill Sans Nova" panose="020B0602020104020203" pitchFamily="34" charset="0"/>
              <a:ea typeface="+mn-ea"/>
              <a:cs typeface="Helvetica" panose="020B0604020202020204" pitchFamily="34" charset="0"/>
            </a:endParaRPr>
          </a:p>
          <a:p>
            <a:pPr marL="457200" marR="0" lvl="0" indent="-457200" algn="l" defTabSz="457200" rtl="0" eaLnBrk="1" fontAlgn="auto" latinLnBrk="0" hangingPunct="1">
              <a:lnSpc>
                <a:spcPct val="100000"/>
              </a:lnSpc>
              <a:spcBef>
                <a:spcPts val="0"/>
              </a:spcBef>
              <a:spcAft>
                <a:spcPts val="0"/>
              </a:spcAft>
              <a:buClrTx/>
              <a:buSzTx/>
              <a:buFontTx/>
              <a:buChar char="-"/>
              <a:tabLst/>
              <a:defRPr/>
            </a:pPr>
            <a:r>
              <a:rPr kumimoji="0" lang="en-US" sz="2800" b="0" i="0" u="none" strike="noStrike" kern="1200" cap="none" spc="0" normalizeH="0" baseline="0" noProof="0" dirty="0">
                <a:ln>
                  <a:noFill/>
                </a:ln>
                <a:solidFill>
                  <a:prstClr val="black"/>
                </a:solidFill>
                <a:effectLst/>
                <a:uLnTx/>
                <a:uFillTx/>
                <a:latin typeface="Gill Sans Nova" panose="020B0602020104020203" pitchFamily="34" charset="0"/>
                <a:ea typeface="+mn-ea"/>
                <a:cs typeface="Helvetica" panose="020B0604020202020204" pitchFamily="34" charset="0"/>
              </a:rPr>
              <a:t>decreases perceived differences </a:t>
            </a:r>
            <a:r>
              <a:rPr kumimoji="0" lang="en-US" sz="2800" b="0" i="1" u="none" strike="noStrike" kern="1200" cap="none" spc="0" normalizeH="0" baseline="0" noProof="0" dirty="0">
                <a:ln>
                  <a:noFill/>
                </a:ln>
                <a:solidFill>
                  <a:prstClr val="black"/>
                </a:solidFill>
                <a:effectLst/>
                <a:uLnTx/>
                <a:uFillTx/>
                <a:latin typeface="Gill Sans Nova" panose="020B0602020104020203" pitchFamily="34" charset="0"/>
                <a:ea typeface="+mn-ea"/>
                <a:cs typeface="Helvetica" panose="020B0604020202020204" pitchFamily="34" charset="0"/>
              </a:rPr>
              <a:t>within</a:t>
            </a:r>
            <a:r>
              <a:rPr kumimoji="0" lang="en-US" sz="2800" b="0" i="0" u="none" strike="noStrike" kern="1200" cap="none" spc="0" normalizeH="0" baseline="0" noProof="0" dirty="0">
                <a:ln>
                  <a:noFill/>
                </a:ln>
                <a:solidFill>
                  <a:prstClr val="black"/>
                </a:solidFill>
                <a:effectLst/>
                <a:uLnTx/>
                <a:uFillTx/>
                <a:latin typeface="Gill Sans Nova" panose="020B0602020104020203" pitchFamily="34" charset="0"/>
                <a:ea typeface="+mn-ea"/>
                <a:cs typeface="Helvetica" panose="020B0604020202020204" pitchFamily="34" charset="0"/>
              </a:rPr>
              <a:t> group, generalize across entire group (stereotyping)</a:t>
            </a:r>
          </a:p>
          <a:p>
            <a:pPr marL="457200" marR="0" lvl="0" indent="-457200" algn="l" defTabSz="457200" rtl="0" eaLnBrk="1" fontAlgn="auto" latinLnBrk="0" hangingPunct="1">
              <a:lnSpc>
                <a:spcPct val="100000"/>
              </a:lnSpc>
              <a:spcBef>
                <a:spcPts val="0"/>
              </a:spcBef>
              <a:spcAft>
                <a:spcPts val="0"/>
              </a:spcAft>
              <a:buClrTx/>
              <a:buSzTx/>
              <a:buFontTx/>
              <a:buChar char="-"/>
              <a:tabLst/>
              <a:defRPr/>
            </a:pPr>
            <a:r>
              <a:rPr kumimoji="0" lang="en-US" sz="2800" b="0" i="0" u="none" strike="noStrike" kern="1200" cap="none" spc="0" normalizeH="0" baseline="0" noProof="0" dirty="0">
                <a:ln>
                  <a:noFill/>
                </a:ln>
                <a:solidFill>
                  <a:prstClr val="black"/>
                </a:solidFill>
                <a:effectLst/>
                <a:uLnTx/>
                <a:uFillTx/>
                <a:latin typeface="Gill Sans Nova" panose="020B0602020104020203" pitchFamily="34" charset="0"/>
                <a:ea typeface="+mn-ea"/>
                <a:cs typeface="Helvetica" panose="020B0604020202020204" pitchFamily="34" charset="0"/>
              </a:rPr>
              <a:t>increases perceived differences </a:t>
            </a:r>
            <a:r>
              <a:rPr kumimoji="0" lang="en-US" sz="2800" b="0" i="1" u="none" strike="noStrike" kern="1200" cap="none" spc="0" normalizeH="0" baseline="0" noProof="0" dirty="0">
                <a:ln>
                  <a:noFill/>
                </a:ln>
                <a:solidFill>
                  <a:prstClr val="black"/>
                </a:solidFill>
                <a:effectLst/>
                <a:uLnTx/>
                <a:uFillTx/>
                <a:latin typeface="Gill Sans Nova" panose="020B0602020104020203" pitchFamily="34" charset="0"/>
                <a:ea typeface="+mn-ea"/>
                <a:cs typeface="Helvetica" panose="020B0604020202020204" pitchFamily="34" charset="0"/>
              </a:rPr>
              <a:t>between</a:t>
            </a:r>
            <a:r>
              <a:rPr kumimoji="0" lang="en-US" sz="2800" b="0" i="0" u="none" strike="noStrike" kern="1200" cap="none" spc="0" normalizeH="0" baseline="0" noProof="0" dirty="0">
                <a:ln>
                  <a:noFill/>
                </a:ln>
                <a:solidFill>
                  <a:prstClr val="black"/>
                </a:solidFill>
                <a:effectLst/>
                <a:uLnTx/>
                <a:uFillTx/>
                <a:latin typeface="Gill Sans Nova" panose="020B0602020104020203" pitchFamily="34" charset="0"/>
                <a:ea typeface="+mn-ea"/>
                <a:cs typeface="Helvetica" panose="020B0604020202020204" pitchFamily="34" charset="0"/>
              </a:rPr>
              <a:t> groups</a:t>
            </a:r>
          </a:p>
          <a:p>
            <a:pPr marL="457200" marR="0" lvl="0" indent="-457200" algn="l" defTabSz="457200" rtl="0" eaLnBrk="1" fontAlgn="auto" latinLnBrk="0" hangingPunct="1">
              <a:lnSpc>
                <a:spcPct val="100000"/>
              </a:lnSpc>
              <a:spcBef>
                <a:spcPts val="0"/>
              </a:spcBef>
              <a:spcAft>
                <a:spcPts val="0"/>
              </a:spcAft>
              <a:buClrTx/>
              <a:buSzTx/>
              <a:buFontTx/>
              <a:buChar char="-"/>
              <a:tabLst/>
              <a:defRPr/>
            </a:pPr>
            <a:r>
              <a:rPr lang="en-US" sz="2800" dirty="0">
                <a:solidFill>
                  <a:prstClr val="black"/>
                </a:solidFill>
                <a:latin typeface="Gill Sans Nova" panose="020B0602020104020203" pitchFamily="34" charset="0"/>
                <a:cs typeface="Helvetica" panose="020B0604020202020204" pitchFamily="34" charset="0"/>
              </a:rPr>
              <a:t>n</a:t>
            </a:r>
            <a:r>
              <a:rPr kumimoji="0" lang="en-US" sz="2800" b="0" i="0" u="none" strike="noStrike" kern="1200" cap="none" spc="0" normalizeH="0" baseline="0" noProof="0" dirty="0" err="1">
                <a:ln>
                  <a:noFill/>
                </a:ln>
                <a:solidFill>
                  <a:prstClr val="black"/>
                </a:solidFill>
                <a:effectLst/>
                <a:uLnTx/>
                <a:uFillTx/>
                <a:latin typeface="Gill Sans Nova" panose="020B0602020104020203" pitchFamily="34" charset="0"/>
                <a:ea typeface="+mn-ea"/>
                <a:cs typeface="Helvetica" panose="020B0604020202020204" pitchFamily="34" charset="0"/>
              </a:rPr>
              <a:t>aturalizes</a:t>
            </a:r>
            <a:r>
              <a:rPr kumimoji="0" lang="en-US" sz="2800" b="0" i="0" u="none" strike="noStrike" kern="1200" cap="none" spc="0" normalizeH="0" baseline="0" noProof="0" dirty="0">
                <a:ln>
                  <a:noFill/>
                </a:ln>
                <a:solidFill>
                  <a:prstClr val="black"/>
                </a:solidFill>
                <a:effectLst/>
                <a:uLnTx/>
                <a:uFillTx/>
                <a:latin typeface="Gill Sans Nova" panose="020B0602020104020203" pitchFamily="34" charset="0"/>
                <a:ea typeface="+mn-ea"/>
                <a:cs typeface="Helvetica" panose="020B0604020202020204" pitchFamily="34" charset="0"/>
              </a:rPr>
              <a:t> group properties as</a:t>
            </a:r>
            <a:r>
              <a:rPr kumimoji="0" lang="en-US" sz="2800" b="0" i="0" u="none" strike="noStrike" kern="1200" cap="none" spc="0" normalizeH="0" noProof="0" dirty="0">
                <a:ln>
                  <a:noFill/>
                </a:ln>
                <a:solidFill>
                  <a:prstClr val="black"/>
                </a:solidFill>
                <a:effectLst/>
                <a:uLnTx/>
                <a:uFillTx/>
                <a:latin typeface="Gill Sans Nova" panose="020B0602020104020203" pitchFamily="34" charset="0"/>
                <a:ea typeface="+mn-ea"/>
                <a:cs typeface="Helvetica" panose="020B0604020202020204" pitchFamily="34" charset="0"/>
              </a:rPr>
              <a:t> natural/</a:t>
            </a:r>
            <a:r>
              <a:rPr kumimoji="0" lang="en-US" sz="2800" b="0" i="0" u="none" strike="noStrike" kern="1200" cap="none" spc="0" normalizeH="0" baseline="0" noProof="0" dirty="0">
                <a:ln>
                  <a:noFill/>
                </a:ln>
                <a:solidFill>
                  <a:prstClr val="black"/>
                </a:solidFill>
                <a:effectLst/>
                <a:uLnTx/>
                <a:uFillTx/>
                <a:latin typeface="Gill Sans Nova" panose="020B0602020104020203" pitchFamily="34" charset="0"/>
                <a:ea typeface="+mn-ea"/>
                <a:cs typeface="Helvetica" panose="020B0604020202020204" pitchFamily="34" charset="0"/>
              </a:rPr>
              <a:t>just</a:t>
            </a:r>
          </a:p>
        </p:txBody>
      </p:sp>
      <p:sp>
        <p:nvSpPr>
          <p:cNvPr id="22" name="TextBox 21">
            <a:extLst>
              <a:ext uri="{FF2B5EF4-FFF2-40B4-BE49-F238E27FC236}">
                <a16:creationId xmlns:a16="http://schemas.microsoft.com/office/drawing/2014/main" id="{6CBA7F47-AE4A-41E9-9807-DBBFCF83C513}"/>
              </a:ext>
            </a:extLst>
          </p:cNvPr>
          <p:cNvSpPr txBox="1"/>
          <p:nvPr/>
        </p:nvSpPr>
        <p:spPr>
          <a:xfrm>
            <a:off x="4264898" y="2148175"/>
            <a:ext cx="8091524"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Gill Sans Nova" panose="020B0602020104020203" pitchFamily="34" charset="0"/>
                <a:ea typeface="+mn-ea"/>
                <a:cs typeface="Helvetica" panose="020B0604020202020204" pitchFamily="34" charset="0"/>
              </a:rPr>
              <a:t>often cached out as shared biology.</a:t>
            </a:r>
          </a:p>
        </p:txBody>
      </p:sp>
    </p:spTree>
    <p:extLst>
      <p:ext uri="{BB962C8B-B14F-4D97-AF65-F5344CB8AC3E}">
        <p14:creationId xmlns:p14="http://schemas.microsoft.com/office/powerpoint/2010/main" val="2432926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B71774E-02E2-46D3-9952-9B8B89849993}"/>
              </a:ext>
            </a:extLst>
          </p:cNvPr>
          <p:cNvSpPr/>
          <p:nvPr/>
        </p:nvSpPr>
        <p:spPr>
          <a:xfrm>
            <a:off x="10103884" y="2779109"/>
            <a:ext cx="404353" cy="40435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C7438E6-D3C9-4EC9-B0B2-EF4D54F96A0F}"/>
              </a:ext>
            </a:extLst>
          </p:cNvPr>
          <p:cNvSpPr/>
          <p:nvPr/>
        </p:nvSpPr>
        <p:spPr>
          <a:xfrm>
            <a:off x="10086740" y="2176668"/>
            <a:ext cx="404353" cy="40435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99DC90D-A0C8-4D97-9670-44AF34421A0C}"/>
              </a:ext>
            </a:extLst>
          </p:cNvPr>
          <p:cNvSpPr/>
          <p:nvPr/>
        </p:nvSpPr>
        <p:spPr>
          <a:xfrm>
            <a:off x="9647483" y="2460246"/>
            <a:ext cx="404353" cy="40435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E6C70D2-92D8-42C4-B81B-3CAF3A3DC679}"/>
              </a:ext>
            </a:extLst>
          </p:cNvPr>
          <p:cNvSpPr/>
          <p:nvPr/>
        </p:nvSpPr>
        <p:spPr>
          <a:xfrm>
            <a:off x="10516561" y="2252279"/>
            <a:ext cx="404353" cy="404353"/>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859355B-6EBB-453C-A0AA-8632DB49C539}"/>
              </a:ext>
            </a:extLst>
          </p:cNvPr>
          <p:cNvSpPr/>
          <p:nvPr/>
        </p:nvSpPr>
        <p:spPr>
          <a:xfrm>
            <a:off x="10550671" y="2662422"/>
            <a:ext cx="404353" cy="404353"/>
          </a:xfrm>
          <a:prstGeom prst="ellipse">
            <a:avLst/>
          </a:prstGeom>
          <a:solidFill>
            <a:srgbClr val="B5D2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585C682-700F-416D-8E5D-946AA0175544}"/>
              </a:ext>
            </a:extLst>
          </p:cNvPr>
          <p:cNvSpPr/>
          <p:nvPr/>
        </p:nvSpPr>
        <p:spPr>
          <a:xfrm>
            <a:off x="9359677" y="2047564"/>
            <a:ext cx="1998336" cy="1339989"/>
          </a:xfrm>
          <a:prstGeom prst="ellipse">
            <a:avLst/>
          </a:prstGeom>
          <a:solidFill>
            <a:srgbClr val="FFFFFF">
              <a:alpha val="89804"/>
            </a:srgbClr>
          </a:solid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shared social position</a:t>
            </a:r>
            <a:endParaRPr lang="en-US" sz="2000" dirty="0">
              <a:solidFill>
                <a:schemeClr val="tx1"/>
              </a:solidFill>
              <a:latin typeface="Gill Sans Nova" panose="020B0602020104020203" pitchFamily="34" charset="0"/>
            </a:endParaRPr>
          </a:p>
        </p:txBody>
      </p:sp>
      <p:sp>
        <p:nvSpPr>
          <p:cNvPr id="23" name="Oval 22">
            <a:extLst>
              <a:ext uri="{FF2B5EF4-FFF2-40B4-BE49-F238E27FC236}">
                <a16:creationId xmlns:a16="http://schemas.microsoft.com/office/drawing/2014/main" id="{29CA9856-F676-4AE6-AFCA-04B73952AD7A}"/>
              </a:ext>
            </a:extLst>
          </p:cNvPr>
          <p:cNvSpPr/>
          <p:nvPr/>
        </p:nvSpPr>
        <p:spPr>
          <a:xfrm flipH="1">
            <a:off x="9045641" y="3859286"/>
            <a:ext cx="2626410" cy="1203967"/>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typical group properties</a:t>
            </a:r>
          </a:p>
        </p:txBody>
      </p:sp>
      <p:cxnSp>
        <p:nvCxnSpPr>
          <p:cNvPr id="5" name="Straight Arrow Connector 4">
            <a:extLst>
              <a:ext uri="{FF2B5EF4-FFF2-40B4-BE49-F238E27FC236}">
                <a16:creationId xmlns:a16="http://schemas.microsoft.com/office/drawing/2014/main" id="{0634C34C-AFA3-45EE-8741-D8D5D328F3B7}"/>
              </a:ext>
            </a:extLst>
          </p:cNvPr>
          <p:cNvCxnSpPr>
            <a:cxnSpLocks/>
            <a:stCxn id="52" idx="4"/>
            <a:endCxn id="23" idx="0"/>
          </p:cNvCxnSpPr>
          <p:nvPr/>
        </p:nvCxnSpPr>
        <p:spPr>
          <a:xfrm>
            <a:off x="10358845" y="3387553"/>
            <a:ext cx="1" cy="4717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78EA247E-CD67-4699-A528-7AED8A4339A8}"/>
              </a:ext>
            </a:extLst>
          </p:cNvPr>
          <p:cNvSpPr txBox="1">
            <a:spLocks/>
          </p:cNvSpPr>
          <p:nvPr/>
        </p:nvSpPr>
        <p:spPr>
          <a:xfrm>
            <a:off x="9152448" y="1154994"/>
            <a:ext cx="2377440" cy="806532"/>
          </a:xfrm>
          <a:prstGeom prst="rect">
            <a:avLst/>
          </a:prstGeom>
        </p:spPr>
        <p:txBody>
          <a:bodyPr vert="horz" lIns="91440" tIns="45720" rIns="91440" bIns="45720" rtlCol="0" anchor="ctr">
            <a:normAutofit fontScale="92500"/>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sz="4000" b="1" dirty="0">
                <a:solidFill>
                  <a:schemeClr val="tx1"/>
                </a:solidFill>
                <a:latin typeface="Gill Sans Nova" panose="020B0602020104020203" pitchFamily="34" charset="0"/>
                <a:cs typeface="Helvetica" panose="020B0604020202020204" pitchFamily="34" charset="0"/>
              </a:rPr>
              <a:t>structural</a:t>
            </a:r>
          </a:p>
        </p:txBody>
      </p:sp>
      <p:sp>
        <p:nvSpPr>
          <p:cNvPr id="55" name="Rectangle 54">
            <a:extLst>
              <a:ext uri="{FF2B5EF4-FFF2-40B4-BE49-F238E27FC236}">
                <a16:creationId xmlns:a16="http://schemas.microsoft.com/office/drawing/2014/main" id="{7B65FFEC-A457-4001-9A40-9333F2EE9573}"/>
              </a:ext>
            </a:extLst>
          </p:cNvPr>
          <p:cNvSpPr/>
          <p:nvPr/>
        </p:nvSpPr>
        <p:spPr>
          <a:xfrm>
            <a:off x="272123" y="953241"/>
            <a:ext cx="3428625" cy="4415594"/>
          </a:xfrm>
          <a:prstGeom prst="rect">
            <a:avLst/>
          </a:prstGeom>
          <a:solidFill>
            <a:srgbClr val="F7E1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2231F273-7E69-4049-9E18-D0E250D93DFD}"/>
              </a:ext>
            </a:extLst>
          </p:cNvPr>
          <p:cNvSpPr/>
          <p:nvPr/>
        </p:nvSpPr>
        <p:spPr>
          <a:xfrm>
            <a:off x="1783041" y="2733438"/>
            <a:ext cx="404353" cy="40435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93CFCCE9-6B0F-4B5E-914B-A4D1E301DB85}"/>
              </a:ext>
            </a:extLst>
          </p:cNvPr>
          <p:cNvSpPr/>
          <p:nvPr/>
        </p:nvSpPr>
        <p:spPr>
          <a:xfrm>
            <a:off x="1765897" y="2130997"/>
            <a:ext cx="404353" cy="40435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1A56EDC-958C-4B88-B7E9-1735DDC4AD12}"/>
              </a:ext>
            </a:extLst>
          </p:cNvPr>
          <p:cNvSpPr/>
          <p:nvPr/>
        </p:nvSpPr>
        <p:spPr>
          <a:xfrm>
            <a:off x="1326640" y="2414575"/>
            <a:ext cx="404353" cy="40435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79DF6F7-43AE-425E-8906-2AAD474E3109}"/>
              </a:ext>
            </a:extLst>
          </p:cNvPr>
          <p:cNvSpPr/>
          <p:nvPr/>
        </p:nvSpPr>
        <p:spPr>
          <a:xfrm>
            <a:off x="2195718" y="2206608"/>
            <a:ext cx="404353" cy="404353"/>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791B172C-7CBF-4DE3-A6E9-77A6ADDA7313}"/>
              </a:ext>
            </a:extLst>
          </p:cNvPr>
          <p:cNvSpPr/>
          <p:nvPr/>
        </p:nvSpPr>
        <p:spPr>
          <a:xfrm>
            <a:off x="2229828" y="2616751"/>
            <a:ext cx="404353" cy="404353"/>
          </a:xfrm>
          <a:prstGeom prst="ellipse">
            <a:avLst/>
          </a:prstGeom>
          <a:solidFill>
            <a:srgbClr val="B5D2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E101EC9-AE8B-4092-854C-437BE6F2353E}"/>
              </a:ext>
            </a:extLst>
          </p:cNvPr>
          <p:cNvSpPr/>
          <p:nvPr/>
        </p:nvSpPr>
        <p:spPr>
          <a:xfrm>
            <a:off x="1160679" y="1994830"/>
            <a:ext cx="1754647" cy="1339989"/>
          </a:xfrm>
          <a:prstGeom prst="ellipse">
            <a:avLst/>
          </a:prstGeom>
          <a:solidFill>
            <a:srgbClr val="FFFFFF">
              <a:alpha val="89804"/>
            </a:srgbClr>
          </a:solidFill>
          <a:ln w="38100">
            <a:solidFill>
              <a:srgbClr val="215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shared biology</a:t>
            </a:r>
            <a:endParaRPr lang="en-US" sz="2000" dirty="0">
              <a:solidFill>
                <a:schemeClr val="tx1"/>
              </a:solidFill>
              <a:latin typeface="Gill Sans Nova" panose="020B0602020104020203" pitchFamily="34" charset="0"/>
            </a:endParaRPr>
          </a:p>
        </p:txBody>
      </p:sp>
      <p:sp>
        <p:nvSpPr>
          <p:cNvPr id="62" name="Oval 61">
            <a:extLst>
              <a:ext uri="{FF2B5EF4-FFF2-40B4-BE49-F238E27FC236}">
                <a16:creationId xmlns:a16="http://schemas.microsoft.com/office/drawing/2014/main" id="{F5ECD6D2-59BF-4EB5-AF11-138894E7EB6D}"/>
              </a:ext>
            </a:extLst>
          </p:cNvPr>
          <p:cNvSpPr/>
          <p:nvPr/>
        </p:nvSpPr>
        <p:spPr>
          <a:xfrm flipH="1">
            <a:off x="724798" y="3813615"/>
            <a:ext cx="2626410" cy="1203967"/>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Nova" panose="020B0602020104020203" pitchFamily="34" charset="0"/>
              </a:rPr>
              <a:t>typical group properties</a:t>
            </a:r>
          </a:p>
        </p:txBody>
      </p:sp>
      <p:cxnSp>
        <p:nvCxnSpPr>
          <p:cNvPr id="63" name="Straight Arrow Connector 62">
            <a:extLst>
              <a:ext uri="{FF2B5EF4-FFF2-40B4-BE49-F238E27FC236}">
                <a16:creationId xmlns:a16="http://schemas.microsoft.com/office/drawing/2014/main" id="{23D74E1C-E6A6-4F64-B585-AC6D889A35F8}"/>
              </a:ext>
            </a:extLst>
          </p:cNvPr>
          <p:cNvCxnSpPr>
            <a:stCxn id="61" idx="4"/>
            <a:endCxn id="62" idx="0"/>
          </p:cNvCxnSpPr>
          <p:nvPr/>
        </p:nvCxnSpPr>
        <p:spPr>
          <a:xfrm>
            <a:off x="2038003" y="3334819"/>
            <a:ext cx="0" cy="4787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itle 1">
            <a:extLst>
              <a:ext uri="{FF2B5EF4-FFF2-40B4-BE49-F238E27FC236}">
                <a16:creationId xmlns:a16="http://schemas.microsoft.com/office/drawing/2014/main" id="{2D85CBCC-0D11-4C82-8C8B-B1713D74BBF7}"/>
              </a:ext>
            </a:extLst>
          </p:cNvPr>
          <p:cNvSpPr txBox="1">
            <a:spLocks/>
          </p:cNvSpPr>
          <p:nvPr/>
        </p:nvSpPr>
        <p:spPr>
          <a:xfrm>
            <a:off x="828415" y="953240"/>
            <a:ext cx="2313602" cy="100969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sz="4000" dirty="0">
                <a:solidFill>
                  <a:schemeClr val="tx1"/>
                </a:solidFill>
                <a:latin typeface="Gill Sans Nova" panose="020B0602020104020203" pitchFamily="34" charset="0"/>
                <a:cs typeface="Helvetica" panose="020B0604020202020204" pitchFamily="34" charset="0"/>
              </a:rPr>
              <a:t>biological</a:t>
            </a:r>
          </a:p>
        </p:txBody>
      </p:sp>
      <p:sp>
        <p:nvSpPr>
          <p:cNvPr id="65" name="Title 1">
            <a:extLst>
              <a:ext uri="{FF2B5EF4-FFF2-40B4-BE49-F238E27FC236}">
                <a16:creationId xmlns:a16="http://schemas.microsoft.com/office/drawing/2014/main" id="{6D0632F2-ED1F-4D55-ABC2-31C9C30A662C}"/>
              </a:ext>
            </a:extLst>
          </p:cNvPr>
          <p:cNvSpPr txBox="1">
            <a:spLocks/>
          </p:cNvSpPr>
          <p:nvPr/>
        </p:nvSpPr>
        <p:spPr>
          <a:xfrm>
            <a:off x="410404" y="232664"/>
            <a:ext cx="3149625" cy="91825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lnSpc>
                <a:spcPct val="100000"/>
              </a:lnSpc>
            </a:pPr>
            <a:r>
              <a:rPr lang="en-US" b="1" dirty="0">
                <a:solidFill>
                  <a:schemeClr val="tx1"/>
                </a:solidFill>
                <a:latin typeface="Gill Sans Nova" panose="020B0602020104020203" pitchFamily="34" charset="0"/>
                <a:cs typeface="Helvetica" panose="020B0604020202020204" pitchFamily="34" charset="0"/>
              </a:rPr>
              <a:t>e</a:t>
            </a:r>
            <a:r>
              <a:rPr lang="en-US" sz="4000" b="1" dirty="0">
                <a:solidFill>
                  <a:schemeClr val="tx1"/>
                </a:solidFill>
                <a:latin typeface="Gill Sans Nova" panose="020B0602020104020203" pitchFamily="34" charset="0"/>
                <a:cs typeface="Helvetica" panose="020B0604020202020204" pitchFamily="34" charset="0"/>
              </a:rPr>
              <a:t>ssentialist</a:t>
            </a:r>
          </a:p>
        </p:txBody>
      </p:sp>
      <p:sp>
        <p:nvSpPr>
          <p:cNvPr id="4" name="Rectangle 3">
            <a:extLst>
              <a:ext uri="{FF2B5EF4-FFF2-40B4-BE49-F238E27FC236}">
                <a16:creationId xmlns:a16="http://schemas.microsoft.com/office/drawing/2014/main" id="{D0A5C745-840A-4184-82BB-12077749930D}"/>
              </a:ext>
            </a:extLst>
          </p:cNvPr>
          <p:cNvSpPr/>
          <p:nvPr/>
        </p:nvSpPr>
        <p:spPr>
          <a:xfrm>
            <a:off x="-4340" y="-41447"/>
            <a:ext cx="4053817"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71012946-92FB-448C-BCD8-8A3D7AF575D9}"/>
              </a:ext>
            </a:extLst>
          </p:cNvPr>
          <p:cNvSpPr txBox="1">
            <a:spLocks/>
          </p:cNvSpPr>
          <p:nvPr/>
        </p:nvSpPr>
        <p:spPr>
          <a:xfrm>
            <a:off x="3088979" y="2031552"/>
            <a:ext cx="5964912" cy="1839848"/>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r">
              <a:lnSpc>
                <a:spcPct val="100000"/>
              </a:lnSpc>
            </a:pPr>
            <a:r>
              <a:rPr lang="en-US" dirty="0">
                <a:solidFill>
                  <a:schemeClr val="tx1"/>
                </a:solidFill>
                <a:latin typeface="Gill Sans Nova" panose="020B0602020104020203" pitchFamily="34" charset="0"/>
                <a:cs typeface="Helvetica" panose="020B0604020202020204" pitchFamily="34" charset="0"/>
              </a:rPr>
              <a:t>Category members share a </a:t>
            </a:r>
            <a:br>
              <a:rPr lang="en-US" dirty="0">
                <a:solidFill>
                  <a:schemeClr val="tx1"/>
                </a:solidFill>
                <a:latin typeface="Gill Sans Nova" panose="020B0602020104020203" pitchFamily="34" charset="0"/>
                <a:cs typeface="Helvetica" panose="020B0604020202020204" pitchFamily="34" charset="0"/>
              </a:rPr>
            </a:br>
            <a:r>
              <a:rPr lang="en-US" b="1" dirty="0">
                <a:solidFill>
                  <a:schemeClr val="tx1"/>
                </a:solidFill>
                <a:latin typeface="Gill Sans Nova" panose="020B0602020104020203" pitchFamily="34" charset="0"/>
                <a:cs typeface="Helvetica" panose="020B0604020202020204" pitchFamily="34" charset="0"/>
              </a:rPr>
              <a:t>social position </a:t>
            </a:r>
            <a:r>
              <a:rPr lang="en-US" dirty="0">
                <a:solidFill>
                  <a:schemeClr val="tx1"/>
                </a:solidFill>
                <a:latin typeface="Gill Sans Nova" panose="020B0602020104020203" pitchFamily="34" charset="0"/>
                <a:cs typeface="Helvetica" panose="020B0604020202020204" pitchFamily="34" charset="0"/>
              </a:rPr>
              <a:t>in a system.</a:t>
            </a:r>
          </a:p>
        </p:txBody>
      </p:sp>
    </p:spTree>
    <p:extLst>
      <p:ext uri="{BB962C8B-B14F-4D97-AF65-F5344CB8AC3E}">
        <p14:creationId xmlns:p14="http://schemas.microsoft.com/office/powerpoint/2010/main" val="2256530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35942</TotalTime>
  <Words>819</Words>
  <Application>Microsoft Office PowerPoint</Application>
  <PresentationFormat>Widescreen</PresentationFormat>
  <Paragraphs>145</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Gill Sans MT</vt:lpstr>
      <vt:lpstr>Gill Sans Nova</vt:lpstr>
      <vt:lpstr>Metropolitan</vt:lpstr>
      <vt:lpstr>How should we think about the social world?</vt:lpstr>
      <vt:lpstr>PowerPoint Presentation</vt:lpstr>
      <vt:lpstr>PowerPoint Presentation</vt:lpstr>
      <vt:lpstr>PowerPoint Presentation</vt:lpstr>
      <vt:lpstr>PowerPoint Presentation</vt:lpstr>
      <vt:lpstr>how do we / how should we represent social categories?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dc:title>
  <dc:creator>Marianna</dc:creator>
  <cp:lastModifiedBy>Marianna Zhang</cp:lastModifiedBy>
  <cp:revision>5279</cp:revision>
  <cp:lastPrinted>2021-03-11T21:44:26Z</cp:lastPrinted>
  <dcterms:created xsi:type="dcterms:W3CDTF">2018-11-29T07:29:27Z</dcterms:created>
  <dcterms:modified xsi:type="dcterms:W3CDTF">2021-03-18T22:32:12Z</dcterms:modified>
</cp:coreProperties>
</file>