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3" r:id="rId1"/>
  </p:sldMasterIdLst>
  <p:notesMasterIdLst>
    <p:notesMasterId r:id="rId4"/>
  </p:notesMasterIdLst>
  <p:sldIdLst>
    <p:sldId id="480" r:id="rId2"/>
    <p:sldId id="479" r:id="rId3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B4C8"/>
    <a:srgbClr val="FFFFDD"/>
    <a:srgbClr val="C09200"/>
    <a:srgbClr val="FFFFC5"/>
    <a:srgbClr val="FFFFFF"/>
    <a:srgbClr val="FFEEDD"/>
    <a:srgbClr val="FFF9F3"/>
    <a:srgbClr val="F9FBF7"/>
    <a:srgbClr val="FFE8D1"/>
    <a:srgbClr val="FFFF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4" autoAdjust="0"/>
    <p:restoredTop sz="80162" autoAdjust="0"/>
  </p:normalViewPr>
  <p:slideViewPr>
    <p:cSldViewPr snapToGrid="0">
      <p:cViewPr varScale="1">
        <p:scale>
          <a:sx n="50" d="100"/>
          <a:sy n="50" d="100"/>
        </p:scale>
        <p:origin x="8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8"/>
          </a:xfrm>
          <a:prstGeom prst="rect">
            <a:avLst/>
          </a:prstGeom>
        </p:spPr>
        <p:txBody>
          <a:bodyPr vert="horz" lIns="96659" tIns="48329" rIns="96659" bIns="4832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8"/>
          </a:xfrm>
          <a:prstGeom prst="rect">
            <a:avLst/>
          </a:prstGeom>
        </p:spPr>
        <p:txBody>
          <a:bodyPr vert="horz" lIns="96659" tIns="48329" rIns="96659" bIns="48329" rtlCol="0"/>
          <a:lstStyle>
            <a:lvl1pPr algn="r">
              <a:defRPr sz="1200"/>
            </a:lvl1pPr>
          </a:lstStyle>
          <a:p>
            <a:fld id="{3A7272D7-8A76-4C4C-AC44-67CF821741C5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9" tIns="48329" rIns="96659" bIns="4832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9" tIns="48329" rIns="96659" bIns="4832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7"/>
          </a:xfrm>
          <a:prstGeom prst="rect">
            <a:avLst/>
          </a:prstGeom>
        </p:spPr>
        <p:txBody>
          <a:bodyPr vert="horz" lIns="96659" tIns="48329" rIns="96659" bIns="4832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7"/>
          </a:xfrm>
          <a:prstGeom prst="rect">
            <a:avLst/>
          </a:prstGeom>
        </p:spPr>
        <p:txBody>
          <a:bodyPr vert="horz" lIns="96659" tIns="48329" rIns="96659" bIns="48329" rtlCol="0" anchor="b"/>
          <a:lstStyle>
            <a:lvl1pPr algn="r">
              <a:defRPr sz="1200"/>
            </a:lvl1pPr>
          </a:lstStyle>
          <a:p>
            <a:fld id="{4CC12544-2BEE-49BA-A42E-D7E3EBA33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1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Possibility of change – from gender stereotype dev literature (Levy </a:t>
            </a:r>
            <a:r>
              <a:rPr lang="en-US"/>
              <a:t>et al, 1995, Blakemore </a:t>
            </a:r>
            <a:r>
              <a:rPr lang="en-US" dirty="0"/>
              <a:t>&amp; Russ, 1997)</a:t>
            </a:r>
          </a:p>
          <a:p>
            <a:pPr marL="0" indent="0">
              <a:buFontTx/>
              <a:buNone/>
            </a:pPr>
            <a:r>
              <a:rPr lang="en-US" dirty="0"/>
              <a:t>Traditional flexibility – whether gender/moral/social transgression is possible (“Can boys also play with a toy kitchen?”)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Normativity – from Steven’s studies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12544-2BEE-49BA-A42E-D7E3EBA336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12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Possibility of change – from gender stereotype dev literature (Blakemore &amp; Russ, 1997)</a:t>
            </a:r>
          </a:p>
          <a:p>
            <a:pPr marL="0" indent="0">
              <a:buFontTx/>
              <a:buNone/>
            </a:pPr>
            <a:r>
              <a:rPr lang="en-US" dirty="0"/>
              <a:t>Traditional flexibility – whether gender/moral/social transgression is possible (“Can boys also play with a toy kitchen?”)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Normativity – from Steven’s studies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12544-2BEE-49BA-A42E-D7E3EBA336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58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3F49D25-2E8B-4B54-AC4E-A3DE3E487C5D}" type="datetime1">
              <a:rPr lang="en-US" smtClean="0"/>
              <a:t>10/12/2020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92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7BE1-4BFA-492F-B876-6D5F336323B4}" type="datetime1">
              <a:rPr lang="en-US" smtClean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94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4AF61-F801-4096-A89C-00C49D713C5D}" type="datetime1">
              <a:rPr lang="en-US" smtClean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878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E6AFD-EE5B-49ED-A8D5-242628CB79F2}" type="datetime1">
              <a:rPr lang="en-US" smtClean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71984" y="6389992"/>
            <a:ext cx="648031" cy="415939"/>
          </a:xfrm>
        </p:spPr>
        <p:txBody>
          <a:bodyPr/>
          <a:lstStyle>
            <a:lvl1pPr algn="ctr">
              <a:defRPr sz="2000">
                <a:solidFill>
                  <a:schemeClr val="tx1">
                    <a:lumMod val="95000"/>
                    <a:lumOff val="5000"/>
                    <a:alpha val="25000"/>
                  </a:schemeClr>
                </a:solidFill>
              </a:defRPr>
            </a:lvl1pPr>
          </a:lstStyle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519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D6486-A2B7-4810-BD4F-8802F33CA838}" type="datetime1">
              <a:rPr lang="en-US" smtClean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612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4AA5-C723-4ACA-8162-40CD5E22C81D}" type="datetime1">
              <a:rPr lang="en-US" smtClean="0"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82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8C96-B49A-4A99-8D3C-16E084C83E6D}" type="datetime1">
              <a:rPr lang="en-US" smtClean="0"/>
              <a:t>10/12/2020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88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70B09DE8-224C-474F-8E10-8AAFDD71DE16}" type="datetime1">
              <a:rPr lang="en-US" smtClean="0"/>
              <a:pPr/>
              <a:t>10/12/2020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578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8979-B51A-4518-8BD3-D59D7F9558D7}" type="datetime1">
              <a:rPr lang="en-US" smtClean="0"/>
              <a:t>10/12/2020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28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  <a:latin typeface="Gill Sans MT" panose="020B05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>
                <a:latin typeface="Gill Sans MT" panose="020B0502020104020203" pitchFamily="34" charset="0"/>
              </a:defRPr>
            </a:lvl1pPr>
            <a:lvl2pPr>
              <a:defRPr sz="2800">
                <a:latin typeface="Gill Sans MT" panose="020B0502020104020203" pitchFamily="34" charset="0"/>
              </a:defRPr>
            </a:lvl2pPr>
            <a:lvl3pPr>
              <a:defRPr sz="2400">
                <a:latin typeface="Gill Sans MT" panose="020B0502020104020203" pitchFamily="34" charset="0"/>
              </a:defRPr>
            </a:lvl3pPr>
            <a:lvl4pPr>
              <a:defRPr sz="2000">
                <a:latin typeface="Gill Sans MT" panose="020B0502020104020203" pitchFamily="34" charset="0"/>
              </a:defRPr>
            </a:lvl4pPr>
            <a:lvl5pPr>
              <a:defRPr sz="2000">
                <a:latin typeface="Gill Sans MT" panose="020B050202010402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  <a:latin typeface="Gill Sans MT" panose="020B050202010402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2F5B585B-1D24-41E5-8E3C-BACEE3E595E8}" type="datetime1">
              <a:rPr lang="en-US" smtClean="0"/>
              <a:pPr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  <a:latin typeface="Gill Sans MT" panose="020B0502020104020203" pitchFamily="34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796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1C33DF3-0017-4D38-836F-D38253E1CEFE}" type="datetime1">
              <a:rPr lang="en-US" smtClean="0"/>
              <a:t>10/12/2020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512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fld id="{38C3AF04-BE80-4AFB-B728-00FB5A34624C}" type="datetime1">
              <a:rPr lang="en-US" smtClean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644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Gill Sans MT" panose="020B0502020104020203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Gill Sans MT" panose="020B0502020104020203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Gill Sans MT" panose="020B0502020104020203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Gill Sans MT" panose="020B0502020104020203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Gill Sans MT" panose="020B0502020104020203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2ECF78CF-D599-4484-9121-60493654D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112365"/>
              </p:ext>
            </p:extLst>
          </p:nvPr>
        </p:nvGraphicFramePr>
        <p:xfrm>
          <a:off x="-2455110" y="-1066800"/>
          <a:ext cx="14367711" cy="868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9160">
                  <a:extLst>
                    <a:ext uri="{9D8B030D-6E8A-4147-A177-3AD203B41FA5}">
                      <a16:colId xmlns:a16="http://schemas.microsoft.com/office/drawing/2014/main" val="2652369091"/>
                    </a:ext>
                  </a:extLst>
                </a:gridCol>
                <a:gridCol w="3458349">
                  <a:extLst>
                    <a:ext uri="{9D8B030D-6E8A-4147-A177-3AD203B41FA5}">
                      <a16:colId xmlns:a16="http://schemas.microsoft.com/office/drawing/2014/main" val="3369203355"/>
                    </a:ext>
                  </a:extLst>
                </a:gridCol>
                <a:gridCol w="3504918">
                  <a:extLst>
                    <a:ext uri="{9D8B030D-6E8A-4147-A177-3AD203B41FA5}">
                      <a16:colId xmlns:a16="http://schemas.microsoft.com/office/drawing/2014/main" val="4077419418"/>
                    </a:ext>
                  </a:extLst>
                </a:gridCol>
                <a:gridCol w="3435284">
                  <a:extLst>
                    <a:ext uri="{9D8B030D-6E8A-4147-A177-3AD203B41FA5}">
                      <a16:colId xmlns:a16="http://schemas.microsoft.com/office/drawing/2014/main" val="1262247898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Calibration questions</a:t>
                      </a:r>
                      <a:endParaRPr lang="en-US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31165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Intro: contrast 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There are 2 kinds of friendly aliens who live on this planet: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Zarpies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and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Vawns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</a:t>
                      </a:r>
                    </a:p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Zarpies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live here, on this part of the planet.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Vawns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live here, on that side of the planet.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12736909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Property: generic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Zarpies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eat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pogoberries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Vawns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eat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okinberries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60679622"/>
                  </a:ext>
                </a:extLst>
              </a:tr>
              <a:tr h="426948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Intro: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Zarpies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focus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Today we’re going to learn about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Zarpies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30515232"/>
                  </a:ext>
                </a:extLst>
              </a:tr>
              <a:tr h="1575485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Construal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Internalist (biology)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Because of the way their bodies work, other berries make them sick, so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Zarpies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only eat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pogoberries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. </a:t>
                      </a:r>
                      <a:endParaRPr lang="en-US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Internalist (cultural)</a:t>
                      </a:r>
                    </a:p>
                    <a:p>
                      <a:r>
                        <a:rPr lang="en-US" sz="18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Because they believe eating other berries is bad luck, </a:t>
                      </a:r>
                      <a:r>
                        <a:rPr lang="en-US" sz="1800" b="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Zarpies</a:t>
                      </a:r>
                      <a:r>
                        <a:rPr lang="en-US" sz="18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only eat </a:t>
                      </a:r>
                      <a:r>
                        <a:rPr lang="en-US" sz="1800" b="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pogoberries</a:t>
                      </a:r>
                      <a:r>
                        <a:rPr lang="en-US" sz="18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Structural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Because </a:t>
                      </a:r>
                      <a:r>
                        <a:rPr lang="en-US" sz="18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pogoberries</a:t>
                      </a:r>
                      <a:r>
                        <a:rPr lang="en-US" sz="18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are the only berries that grow in the area where they live, </a:t>
                      </a:r>
                      <a:r>
                        <a:rPr lang="en-US" sz="18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Zarpies</a:t>
                      </a:r>
                      <a:r>
                        <a:rPr lang="en-US" sz="18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only eat </a:t>
                      </a:r>
                      <a:r>
                        <a:rPr lang="en-US" sz="18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pogoberries</a:t>
                      </a:r>
                      <a:r>
                        <a:rPr lang="en-US" sz="18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659831"/>
                  </a:ext>
                </a:extLst>
              </a:tr>
              <a:tr h="48999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Knowledge check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Which group usually eats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okinberies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92857"/>
                  </a:ext>
                </a:extLst>
              </a:tr>
              <a:tr h="74348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Possibility of change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(4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pt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: Y/N x maybe/for sure)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Can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Zarpies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also eat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okinberries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56344468"/>
                  </a:ext>
                </a:extLst>
              </a:tr>
              <a:tr h="870852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Normativity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(6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pt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: okay/not okay x 3-point scale)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Look, here’s a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Zarpie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who eats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okinberries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 Is it okay or not okay that this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Zarpie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eats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okinberries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83142290"/>
                  </a:ext>
                </a:extLst>
              </a:tr>
              <a:tr h="669688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Target of intervention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(open-ended)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pogoberry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harvest failed this year, and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Zarpies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want to try eating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okinberries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 Is there anything we do to help the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Zarpies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eat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okinberries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? (Y/N) If so, what could we do? (open-ended)</a:t>
                      </a:r>
                    </a:p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Code intervene on internal: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change or block internal cause (make a pill that helps them eat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okinberries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, change their culture/values/religion)</a:t>
                      </a:r>
                      <a:endParaRPr lang="en-US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Code intervene on structure: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move out of structural context (move to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okinberries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, to where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Vawns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live), block structural cause (import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okinbrries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), remove structural context (?)</a:t>
                      </a:r>
                      <a:endParaRPr lang="en-US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91901526"/>
                  </a:ext>
                </a:extLst>
              </a:tr>
              <a:tr h="66968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Intervene difficulty (4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pt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: easy/difficult x very/somewhat)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How easy or difficult would it be to do the action you suggested above? If you suggested more than one action, just rate the first action you listed.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552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7588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2ECF78CF-D599-4484-9121-60493654D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226389"/>
              </p:ext>
            </p:extLst>
          </p:nvPr>
        </p:nvGraphicFramePr>
        <p:xfrm>
          <a:off x="-2455110" y="-1066800"/>
          <a:ext cx="18088810" cy="11613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8">
                  <a:extLst>
                    <a:ext uri="{9D8B030D-6E8A-4147-A177-3AD203B41FA5}">
                      <a16:colId xmlns:a16="http://schemas.microsoft.com/office/drawing/2014/main" val="2652369091"/>
                    </a:ext>
                  </a:extLst>
                </a:gridCol>
                <a:gridCol w="1726799">
                  <a:extLst>
                    <a:ext uri="{9D8B030D-6E8A-4147-A177-3AD203B41FA5}">
                      <a16:colId xmlns:a16="http://schemas.microsoft.com/office/drawing/2014/main" val="887223093"/>
                    </a:ext>
                  </a:extLst>
                </a:gridCol>
                <a:gridCol w="2183751">
                  <a:extLst>
                    <a:ext uri="{9D8B030D-6E8A-4147-A177-3AD203B41FA5}">
                      <a16:colId xmlns:a16="http://schemas.microsoft.com/office/drawing/2014/main" val="1053530537"/>
                    </a:ext>
                  </a:extLst>
                </a:gridCol>
                <a:gridCol w="1656132">
                  <a:extLst>
                    <a:ext uri="{9D8B030D-6E8A-4147-A177-3AD203B41FA5}">
                      <a16:colId xmlns:a16="http://schemas.microsoft.com/office/drawing/2014/main" val="1003181625"/>
                    </a:ext>
                  </a:extLst>
                </a:gridCol>
                <a:gridCol w="1892220">
                  <a:extLst>
                    <a:ext uri="{9D8B030D-6E8A-4147-A177-3AD203B41FA5}">
                      <a16:colId xmlns:a16="http://schemas.microsoft.com/office/drawing/2014/main" val="3369203355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4077419418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126224789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013193984"/>
                    </a:ext>
                  </a:extLst>
                </a:gridCol>
                <a:gridCol w="2908300">
                  <a:extLst>
                    <a:ext uri="{9D8B030D-6E8A-4147-A177-3AD203B41FA5}">
                      <a16:colId xmlns:a16="http://schemas.microsoft.com/office/drawing/2014/main" val="2070276419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Intro: contrast 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There are 2 kinds of friendly aliens who live on this planet: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Zarpies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and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Vawns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</a:t>
                      </a:r>
                    </a:p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Zarpies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live here, on this part of the planet.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Vawns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live here, on that side of the planet.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736909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Property: generic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Zarpies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sleep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5 hours a day.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Vawns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sleep 10 hours a day.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Zarpies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eat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pogoberries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Vawns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eat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okinberries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Zarpies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are 3 feet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tall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Vawns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are 5 feet tall. </a:t>
                      </a:r>
                    </a:p>
                    <a:p>
                      <a:endParaRPr lang="en-US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679622"/>
                  </a:ext>
                </a:extLst>
              </a:tr>
              <a:tr h="426948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Intro: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Zarpies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focus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Today we’re going to learn about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Zarpies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515232"/>
                  </a:ext>
                </a:extLst>
              </a:tr>
              <a:tr h="1575485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Construal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Internalist (biology)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Because of the way their bodies work,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Zarpies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wake up after sleeping for 5 hours. </a:t>
                      </a:r>
                      <a:endParaRPr lang="en-US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Internalist (cultural)</a:t>
                      </a:r>
                    </a:p>
                    <a:p>
                      <a:r>
                        <a:rPr lang="en-US" sz="18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Because they go to sleep when the moon is high in the sky, and wake up at sunrise to pray, </a:t>
                      </a:r>
                      <a:r>
                        <a:rPr lang="en-US" sz="1800" b="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Zarpies</a:t>
                      </a:r>
                      <a:r>
                        <a:rPr lang="en-US" sz="18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wake up after sleeping for 5 hours.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Structural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Because there are lots of loud factories in their part of the planet, </a:t>
                      </a:r>
                      <a:r>
                        <a:rPr lang="en-US" sz="18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Zarpies</a:t>
                      </a:r>
                      <a:r>
                        <a:rPr lang="en-US" sz="18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wake up after sleeping for 5 hours.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Internalist (biology)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Because of the way their bodies work, other berries make them sick, so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Zarpies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only eat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pogoberries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. </a:t>
                      </a:r>
                      <a:endParaRPr lang="en-US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Internalist (cultural)</a:t>
                      </a:r>
                    </a:p>
                    <a:p>
                      <a:r>
                        <a:rPr lang="en-US" sz="18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Because other berries are considered taboo in their culture / (kid-friendly: they believe eating other berries is wrong), </a:t>
                      </a:r>
                      <a:r>
                        <a:rPr lang="en-US" sz="1800" b="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Zarpies</a:t>
                      </a:r>
                      <a:r>
                        <a:rPr lang="en-US" sz="18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only eat </a:t>
                      </a:r>
                      <a:r>
                        <a:rPr lang="en-US" sz="1800" b="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pogoberries</a:t>
                      </a:r>
                      <a:r>
                        <a:rPr lang="en-US" sz="18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Structural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Because </a:t>
                      </a:r>
                      <a:r>
                        <a:rPr lang="en-US" sz="18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pogoberries</a:t>
                      </a:r>
                      <a:r>
                        <a:rPr lang="en-US" sz="18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are the only berries that grow in the area where they live, </a:t>
                      </a:r>
                      <a:r>
                        <a:rPr lang="en-US" sz="18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Zarpies</a:t>
                      </a:r>
                      <a:r>
                        <a:rPr lang="en-US" sz="18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only eat </a:t>
                      </a:r>
                      <a:r>
                        <a:rPr lang="en-US" sz="18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pogoberries</a:t>
                      </a:r>
                      <a:r>
                        <a:rPr lang="en-US" sz="18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Internalist (biology)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Because of the way their bodies work,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Zarpies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stop growing after they grow to 3 feet tall. </a:t>
                      </a:r>
                      <a:endParaRPr lang="en-US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Structural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Because the food available in their area is not very nutritious, </a:t>
                      </a:r>
                      <a:r>
                        <a:rPr lang="en-US" sz="18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Zarpies</a:t>
                      </a:r>
                      <a:r>
                        <a:rPr lang="en-US" sz="18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stop growing after they grow to 3 feet tall.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659831"/>
                  </a:ext>
                </a:extLst>
              </a:tr>
              <a:tr h="743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Possibility of change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(4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pt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: Y/N x maybe/for sure)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Helvetica" panose="020B0604020202020204" pitchFamily="34" charset="0"/>
                        </a:rPr>
                        <a:t>Would it be possible for a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Helvetica" panose="020B0604020202020204" pitchFamily="34" charset="0"/>
                        </a:rPr>
                        <a:t>Zarpie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Helvetica" panose="020B0604020202020204" pitchFamily="34" charset="0"/>
                        </a:rPr>
                        <a:t> to sleep 10 hours a day? / Can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Helvetica" panose="020B0604020202020204" pitchFamily="34" charset="0"/>
                        </a:rPr>
                        <a:t>Zarpies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Helvetica" panose="020B0604020202020204" pitchFamily="34" charset="0"/>
                        </a:rPr>
                        <a:t> sleep 10 hours a day?</a:t>
                      </a:r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Would it be possible for a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Zarpie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to eat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okinberries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?  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/ Can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Zarpies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eat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okinberries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Would it be possible for a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Zarpie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to grow to 5 feet tall?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344468"/>
                  </a:ext>
                </a:extLst>
              </a:tr>
              <a:tr h="87085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Normativity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(6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pt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: okay/not okay x 3-point scale)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Helvetica" panose="020B0604020202020204" pitchFamily="34" charset="0"/>
                        </a:rPr>
                        <a:t>Look, here is a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Helvetica" panose="020B0604020202020204" pitchFamily="34" charset="0"/>
                        </a:rPr>
                        <a:t>Zarpie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Helvetica" panose="020B0604020202020204" pitchFamily="34" charset="0"/>
                        </a:rPr>
                        <a:t> who sleeps 10 hours a day. Is it okay or not okay that this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Helvetica" panose="020B0604020202020204" pitchFamily="34" charset="0"/>
                        </a:rPr>
                        <a:t>Zarpie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Helvetica" panose="020B0604020202020204" pitchFamily="34" charset="0"/>
                        </a:rPr>
                        <a:t> sleeps 10 hours a day?</a:t>
                      </a:r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Look, here’s a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Zarpie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who eats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okinberries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 Is it okay or not okay that this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Zarpie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eats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okinberries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Look, here’s a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Zarpie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who is 5 feet tall. Is it okay or not okay that this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Zarpie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is 5 feet tall?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142290"/>
                  </a:ext>
                </a:extLst>
              </a:tr>
              <a:tr h="66968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Intervene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(open-ended)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Zs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are tired, want to get more sleep. What should we do to help the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Zarpies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sleep 10 hours a day?</a:t>
                      </a:r>
                    </a:p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Code intervene on internal: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change or block internal cause (make a pill that helps them sleep longer, change their culture/values/religion)</a:t>
                      </a:r>
                      <a:endParaRPr lang="en-US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Code intervene on structure: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move out of structural context (move out of wind, to where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Vawns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live), block structural cause (earplugs), remove structural context (change wind)</a:t>
                      </a:r>
                      <a:endParaRPr lang="en-US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pogoberry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harvest failed this year, and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Zarpies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want to try eating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okinberries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 Is there anything we do to help the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Zarpies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eat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okinberries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? (Y/N) If so, what could we do? (open-ended)</a:t>
                      </a:r>
                    </a:p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Code intervene on internal: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change or block internal cause (make a pill that helps them eat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okinberries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, change their culture/values/religion)</a:t>
                      </a:r>
                      <a:endParaRPr lang="en-US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Code intervene on structure: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move out of structural context (move to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okinberries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, to where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Vawns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live), block structural cause (import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okinbrries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), remove structural context (?)</a:t>
                      </a:r>
                      <a:endParaRPr lang="en-US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Zs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are too short to… ???? What should we do to help the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Zarpies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grow taller?</a:t>
                      </a:r>
                    </a:p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Code intervene on internal: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change or block internal cause (make a pill that helps them grow taller)</a:t>
                      </a:r>
                      <a:endParaRPr lang="en-US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Code intervene on structure: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move out of structural context (move to more nutritious food, to where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Vawns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live), block structural cause (import better food), remove structural context (make the food more nutritious)</a:t>
                      </a:r>
                      <a:endParaRPr lang="en-US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901526"/>
                  </a:ext>
                </a:extLst>
              </a:tr>
              <a:tr h="66968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Intervene difficulty (4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pt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: easy/difficult x very/somewhat)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How easy or difficult would it be to do the action you suggested above? If you suggested more than one action, just rate the first action you listed.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552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5215680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28093</TotalTime>
  <Words>1211</Words>
  <Application>Microsoft Office PowerPoint</Application>
  <PresentationFormat>Widescreen</PresentationFormat>
  <Paragraphs>90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</vt:lpstr>
      <vt:lpstr>Gill Sans MT</vt:lpstr>
      <vt:lpstr>Metropolitan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FYP</dc:title>
  <dc:creator>Marianna</dc:creator>
  <cp:lastModifiedBy>Marianna Zhang</cp:lastModifiedBy>
  <cp:revision>4299</cp:revision>
  <cp:lastPrinted>2019-03-01T18:39:58Z</cp:lastPrinted>
  <dcterms:created xsi:type="dcterms:W3CDTF">2018-11-29T07:29:27Z</dcterms:created>
  <dcterms:modified xsi:type="dcterms:W3CDTF">2020-10-13T02:26:50Z</dcterms:modified>
</cp:coreProperties>
</file>