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notesMasterIdLst>
    <p:notesMasterId r:id="rId25"/>
  </p:notesMasterIdLst>
  <p:sldIdLst>
    <p:sldId id="260" r:id="rId2"/>
    <p:sldId id="408" r:id="rId3"/>
    <p:sldId id="450" r:id="rId4"/>
    <p:sldId id="452" r:id="rId5"/>
    <p:sldId id="454" r:id="rId6"/>
    <p:sldId id="455" r:id="rId7"/>
    <p:sldId id="453" r:id="rId8"/>
    <p:sldId id="456" r:id="rId9"/>
    <p:sldId id="457" r:id="rId10"/>
    <p:sldId id="459" r:id="rId11"/>
    <p:sldId id="460" r:id="rId12"/>
    <p:sldId id="461" r:id="rId13"/>
    <p:sldId id="463" r:id="rId14"/>
    <p:sldId id="462" r:id="rId15"/>
    <p:sldId id="477" r:id="rId16"/>
    <p:sldId id="470" r:id="rId17"/>
    <p:sldId id="471" r:id="rId18"/>
    <p:sldId id="473" r:id="rId19"/>
    <p:sldId id="474" r:id="rId20"/>
    <p:sldId id="467" r:id="rId21"/>
    <p:sldId id="476" r:id="rId22"/>
    <p:sldId id="479" r:id="rId23"/>
    <p:sldId id="478" r:id="rId2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B4C8"/>
    <a:srgbClr val="FFFFDD"/>
    <a:srgbClr val="C09200"/>
    <a:srgbClr val="FFFFC5"/>
    <a:srgbClr val="FFFFFF"/>
    <a:srgbClr val="FFEEDD"/>
    <a:srgbClr val="FFF9F3"/>
    <a:srgbClr val="F9FBF7"/>
    <a:srgbClr val="FFE8D1"/>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0162" autoAdjust="0"/>
  </p:normalViewPr>
  <p:slideViewPr>
    <p:cSldViewPr snapToGrid="0">
      <p:cViewPr varScale="1">
        <p:scale>
          <a:sx n="48" d="100"/>
          <a:sy n="48" d="100"/>
        </p:scale>
        <p:origin x="50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9" tIns="48329" rIns="96659" bIns="48329" rtlCol="0"/>
          <a:lstStyle>
            <a:lvl1pPr algn="l">
              <a:defRPr sz="1200"/>
            </a:lvl1pPr>
          </a:lstStyle>
          <a:p>
            <a:endParaRPr lang="en-US"/>
          </a:p>
        </p:txBody>
      </p:sp>
      <p:sp>
        <p:nvSpPr>
          <p:cNvPr id="3" name="Date Placeholder 2"/>
          <p:cNvSpPr>
            <a:spLocks noGrp="1"/>
          </p:cNvSpPr>
          <p:nvPr>
            <p:ph type="dt" idx="1"/>
          </p:nvPr>
        </p:nvSpPr>
        <p:spPr>
          <a:xfrm>
            <a:off x="4143587" y="0"/>
            <a:ext cx="3169920" cy="481728"/>
          </a:xfrm>
          <a:prstGeom prst="rect">
            <a:avLst/>
          </a:prstGeom>
        </p:spPr>
        <p:txBody>
          <a:bodyPr vert="horz" lIns="96659" tIns="48329" rIns="96659" bIns="48329" rtlCol="0"/>
          <a:lstStyle>
            <a:lvl1pPr algn="r">
              <a:defRPr sz="1200"/>
            </a:lvl1pPr>
          </a:lstStyle>
          <a:p>
            <a:fld id="{3A7272D7-8A76-4C4C-AC44-67CF821741C5}" type="datetimeFigureOut">
              <a:rPr lang="en-US" smtClean="0"/>
              <a:t>10/8/2020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9" tIns="48329" rIns="96659" bIns="48329"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9" tIns="48329" rIns="96659" bIns="483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7"/>
          </a:xfrm>
          <a:prstGeom prst="rect">
            <a:avLst/>
          </a:prstGeom>
        </p:spPr>
        <p:txBody>
          <a:bodyPr vert="horz" lIns="96659" tIns="48329" rIns="96659" bIns="48329"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7"/>
          </a:xfrm>
          <a:prstGeom prst="rect">
            <a:avLst/>
          </a:prstGeom>
        </p:spPr>
        <p:txBody>
          <a:bodyPr vert="horz" lIns="96659" tIns="48329" rIns="96659" bIns="48329" rtlCol="0" anchor="b"/>
          <a:lstStyle>
            <a:lvl1pPr algn="r">
              <a:defRPr sz="1200"/>
            </a:lvl1pPr>
          </a:lstStyle>
          <a:p>
            <a:fld id="{4CC12544-2BEE-49BA-A42E-D7E3EBA33684}" type="slidenum">
              <a:rPr lang="en-US" smtClean="0"/>
              <a:t>‹#›</a:t>
            </a:fld>
            <a:endParaRPr lang="en-US"/>
          </a:p>
        </p:txBody>
      </p:sp>
    </p:spTree>
    <p:extLst>
      <p:ext uri="{BB962C8B-B14F-4D97-AF65-F5344CB8AC3E}">
        <p14:creationId xmlns:p14="http://schemas.microsoft.com/office/powerpoint/2010/main" val="237531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Walk through some of my recent thinking, present a sketch of a potential study, get feedback on study design</a:t>
            </a:r>
          </a:p>
        </p:txBody>
      </p:sp>
      <p:sp>
        <p:nvSpPr>
          <p:cNvPr id="4" name="Slide Number Placeholder 3"/>
          <p:cNvSpPr>
            <a:spLocks noGrp="1"/>
          </p:cNvSpPr>
          <p:nvPr>
            <p:ph type="sldNum" sz="quarter" idx="10"/>
          </p:nvPr>
        </p:nvSpPr>
        <p:spPr/>
        <p:txBody>
          <a:bodyPr/>
          <a:lstStyle/>
          <a:p>
            <a:fld id="{4CC12544-2BEE-49BA-A42E-D7E3EBA33684}" type="slidenum">
              <a:rPr lang="en-US" smtClean="0"/>
              <a:t>1</a:t>
            </a:fld>
            <a:endParaRPr lang="en-US"/>
          </a:p>
        </p:txBody>
      </p:sp>
    </p:spTree>
    <p:extLst>
      <p:ext uri="{BB962C8B-B14F-4D97-AF65-F5344CB8AC3E}">
        <p14:creationId xmlns:p14="http://schemas.microsoft.com/office/powerpoint/2010/main" val="237431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kinds of language like generics and formal explanations have been argued to be cues for an internalist model, but mounting evidence suggests both kinds of language can support either model</a:t>
            </a:r>
          </a:p>
        </p:txBody>
      </p:sp>
      <p:sp>
        <p:nvSpPr>
          <p:cNvPr id="4" name="Slide Number Placeholder 3"/>
          <p:cNvSpPr>
            <a:spLocks noGrp="1"/>
          </p:cNvSpPr>
          <p:nvPr>
            <p:ph type="sldNum" sz="quarter" idx="10"/>
          </p:nvPr>
        </p:nvSpPr>
        <p:spPr/>
        <p:txBody>
          <a:bodyPr/>
          <a:lstStyle/>
          <a:p>
            <a:fld id="{4CC12544-2BEE-49BA-A42E-D7E3EBA33684}" type="slidenum">
              <a:rPr lang="en-US" smtClean="0"/>
              <a:t>10</a:t>
            </a:fld>
            <a:endParaRPr lang="en-US"/>
          </a:p>
        </p:txBody>
      </p:sp>
    </p:spTree>
    <p:extLst>
      <p:ext uri="{BB962C8B-B14F-4D97-AF65-F5344CB8AC3E}">
        <p14:creationId xmlns:p14="http://schemas.microsoft.com/office/powerpoint/2010/main" val="61219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focused mostly on this question of what kinds of input lead to each model, because ideally once we understand that, we can understand what kinds of input to provide, to promote one model or another. </a:t>
            </a:r>
          </a:p>
        </p:txBody>
      </p:sp>
      <p:sp>
        <p:nvSpPr>
          <p:cNvPr id="4" name="Slide Number Placeholder 3"/>
          <p:cNvSpPr>
            <a:spLocks noGrp="1"/>
          </p:cNvSpPr>
          <p:nvPr>
            <p:ph type="sldNum" sz="quarter" idx="10"/>
          </p:nvPr>
        </p:nvSpPr>
        <p:spPr/>
        <p:txBody>
          <a:bodyPr/>
          <a:lstStyle/>
          <a:p>
            <a:fld id="{4CC12544-2BEE-49BA-A42E-D7E3EBA33684}" type="slidenum">
              <a:rPr lang="en-US" smtClean="0"/>
              <a:t>11</a:t>
            </a:fld>
            <a:endParaRPr lang="en-US"/>
          </a:p>
        </p:txBody>
      </p:sp>
    </p:spTree>
    <p:extLst>
      <p:ext uri="{BB962C8B-B14F-4D97-AF65-F5344CB8AC3E}">
        <p14:creationId xmlns:p14="http://schemas.microsoft.com/office/powerpoint/2010/main" val="759917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But which model do we want to promote? Why does it matter which model people use to explain category properties? What are the downstream consequences…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 have the intuition that these models are really different in important ways, but… it’s possible to think that eh whichever model you take to be the case, you’re looking out at the same pattern of statistical evidence at the end of the day. </a:t>
            </a:r>
          </a:p>
        </p:txBody>
      </p:sp>
      <p:sp>
        <p:nvSpPr>
          <p:cNvPr id="4" name="Slide Number Placeholder 3"/>
          <p:cNvSpPr>
            <a:spLocks noGrp="1"/>
          </p:cNvSpPr>
          <p:nvPr>
            <p:ph type="sldNum" sz="quarter" idx="10"/>
          </p:nvPr>
        </p:nvSpPr>
        <p:spPr/>
        <p:txBody>
          <a:bodyPr/>
          <a:lstStyle/>
          <a:p>
            <a:fld id="{4CC12544-2BEE-49BA-A42E-D7E3EBA33684}" type="slidenum">
              <a:rPr lang="en-US" smtClean="0"/>
              <a:t>12</a:t>
            </a:fld>
            <a:endParaRPr lang="en-US"/>
          </a:p>
        </p:txBody>
      </p:sp>
    </p:spTree>
    <p:extLst>
      <p:ext uri="{BB962C8B-B14F-4D97-AF65-F5344CB8AC3E}">
        <p14:creationId xmlns:p14="http://schemas.microsoft.com/office/powerpoint/2010/main" val="57599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Although we might be looking at the same pattern of statistical evidence, of what </a:t>
            </a:r>
            <a:r>
              <a:rPr lang="en-US" i="1" dirty="0"/>
              <a:t>is </a:t>
            </a:r>
            <a:r>
              <a:rPr lang="en-US" i="0" dirty="0"/>
              <a:t>the case</a:t>
            </a:r>
            <a:r>
              <a:rPr lang="en-US" dirty="0"/>
              <a:t>, depending on what model we take, we might have different attitudes about that evidence. I’ll describe 3 downstream attitudes, but curious if people have ideas for more. </a:t>
            </a:r>
          </a:p>
        </p:txBody>
      </p:sp>
      <p:sp>
        <p:nvSpPr>
          <p:cNvPr id="4" name="Slide Number Placeholder 3"/>
          <p:cNvSpPr>
            <a:spLocks noGrp="1"/>
          </p:cNvSpPr>
          <p:nvPr>
            <p:ph type="sldNum" sz="quarter" idx="10"/>
          </p:nvPr>
        </p:nvSpPr>
        <p:spPr/>
        <p:txBody>
          <a:bodyPr/>
          <a:lstStyle/>
          <a:p>
            <a:fld id="{4CC12544-2BEE-49BA-A42E-D7E3EBA33684}" type="slidenum">
              <a:rPr lang="en-US" smtClean="0"/>
              <a:t>13</a:t>
            </a:fld>
            <a:endParaRPr lang="en-US"/>
          </a:p>
        </p:txBody>
      </p:sp>
    </p:spTree>
    <p:extLst>
      <p:ext uri="{BB962C8B-B14F-4D97-AF65-F5344CB8AC3E}">
        <p14:creationId xmlns:p14="http://schemas.microsoft.com/office/powerpoint/2010/main" val="1254384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202124"/>
                </a:solidFill>
                <a:effectLst/>
                <a:latin typeface="Roboto"/>
              </a:rPr>
              <a:t>NICKY: immediate normative judgments first, and then post-hoc reasoning about model to justify? but there's room between seeing a pattern and arriving at normativity, </a:t>
            </a:r>
            <a:r>
              <a:rPr lang="en-US" b="0" i="0" dirty="0" err="1">
                <a:solidFill>
                  <a:srgbClr val="202124"/>
                </a:solidFill>
                <a:effectLst/>
                <a:latin typeface="Roboto"/>
              </a:rPr>
              <a:t>eg</a:t>
            </a:r>
            <a:r>
              <a:rPr lang="en-US" b="0" i="0" dirty="0">
                <a:solidFill>
                  <a:srgbClr val="202124"/>
                </a:solidFill>
                <a:effectLst/>
                <a:latin typeface="Roboto"/>
              </a:rPr>
              <a:t> receiving immediate </a:t>
            </a:r>
            <a:r>
              <a:rPr lang="en-US" b="0" i="0" dirty="0" err="1">
                <a:solidFill>
                  <a:srgbClr val="202124"/>
                </a:solidFill>
                <a:effectLst/>
                <a:latin typeface="Roboto"/>
              </a:rPr>
              <a:t>expl</a:t>
            </a:r>
            <a:r>
              <a:rPr lang="en-US" b="0" i="0" dirty="0">
                <a:solidFill>
                  <a:srgbClr val="202124"/>
                </a:solidFill>
                <a:effectLst/>
                <a:latin typeface="Roboto"/>
              </a:rPr>
              <a:t>, we don’t judge every statistical norm to be normative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DAVID: do these just come down to controllability at the end of the day?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Although we might be looking at the same pattern of statistical evidence, of what </a:t>
            </a:r>
            <a:r>
              <a:rPr lang="en-US" i="1" dirty="0"/>
              <a:t>is </a:t>
            </a:r>
            <a:r>
              <a:rPr lang="en-US" i="0" dirty="0"/>
              <a:t>the case</a:t>
            </a:r>
            <a:r>
              <a:rPr lang="en-US" dirty="0"/>
              <a:t>, depending on what model we take, we might have different attitudes about that evidence.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particular, we might have different attitudes about: 1) what </a:t>
            </a:r>
            <a:r>
              <a:rPr lang="en-US" i="1" dirty="0"/>
              <a:t>should </a:t>
            </a:r>
            <a:r>
              <a:rPr lang="en-US" i="0" dirty="0"/>
              <a:t>be the case. Is it okay that category members disproportionately exhibit this property? Would it okay if a category member didn’t? Would it be okay if a non-category member did?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0" dirty="0"/>
              <a:t>whether it’s possible to change what’s currently the case, and how one would even go about changing what’s currently he case. Tobi: different causal models should support different interventions. </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14</a:t>
            </a:fld>
            <a:endParaRPr lang="en-US"/>
          </a:p>
        </p:txBody>
      </p:sp>
    </p:spTree>
    <p:extLst>
      <p:ext uri="{BB962C8B-B14F-4D97-AF65-F5344CB8AC3E}">
        <p14:creationId xmlns:p14="http://schemas.microsoft.com/office/powerpoint/2010/main" val="3794349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a:t>
            </a:r>
          </a:p>
          <a:p>
            <a:pPr marL="171450" indent="-171450">
              <a:buFontTx/>
              <a:buChar char="-"/>
            </a:pPr>
            <a:r>
              <a:rPr lang="en-US" dirty="0"/>
              <a:t>Does this study seem like it would work? If so, in a way that isn’t a mere trivial manipulation check, in a way that successfully addresses the question? </a:t>
            </a:r>
          </a:p>
          <a:p>
            <a:pPr marL="171450" indent="-171450">
              <a:buFontTx/>
              <a:buChar char="-"/>
            </a:pPr>
            <a:r>
              <a:rPr lang="en-US" dirty="0"/>
              <a:t>If scenario seems too artificial or contrived</a:t>
            </a:r>
          </a:p>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15</a:t>
            </a:fld>
            <a:endParaRPr lang="en-US"/>
          </a:p>
        </p:txBody>
      </p:sp>
    </p:spTree>
    <p:extLst>
      <p:ext uri="{BB962C8B-B14F-4D97-AF65-F5344CB8AC3E}">
        <p14:creationId xmlns:p14="http://schemas.microsoft.com/office/powerpoint/2010/main" val="318907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fixed or random order? </a:t>
            </a:r>
          </a:p>
        </p:txBody>
      </p:sp>
      <p:sp>
        <p:nvSpPr>
          <p:cNvPr id="4" name="Slide Number Placeholder 3"/>
          <p:cNvSpPr>
            <a:spLocks noGrp="1"/>
          </p:cNvSpPr>
          <p:nvPr>
            <p:ph type="sldNum" sz="quarter" idx="5"/>
          </p:nvPr>
        </p:nvSpPr>
        <p:spPr/>
        <p:txBody>
          <a:bodyPr/>
          <a:lstStyle/>
          <a:p>
            <a:fld id="{4CC12544-2BEE-49BA-A42E-D7E3EBA33684}" type="slidenum">
              <a:rPr lang="en-US" smtClean="0"/>
              <a:t>16</a:t>
            </a:fld>
            <a:endParaRPr lang="en-US"/>
          </a:p>
        </p:txBody>
      </p:sp>
    </p:spTree>
    <p:extLst>
      <p:ext uri="{BB962C8B-B14F-4D97-AF65-F5344CB8AC3E}">
        <p14:creationId xmlns:p14="http://schemas.microsoft.com/office/powerpoint/2010/main" val="3643197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a:rPr>
              <a:t>NICKY: Haslam: biological essentialism of sexual orientation </a:t>
            </a:r>
            <a:r>
              <a:rPr lang="en-US" b="0" i="0" dirty="0">
                <a:solidFill>
                  <a:srgbClr val="202124"/>
                </a:solidFill>
                <a:effectLst/>
                <a:latin typeface="Roboto"/>
                <a:sym typeface="Wingdings" panose="05000000000000000000" pitchFamily="2" charset="2"/>
              </a:rPr>
              <a:t> </a:t>
            </a:r>
            <a:r>
              <a:rPr lang="en-US" b="0" i="0" dirty="0">
                <a:solidFill>
                  <a:srgbClr val="202124"/>
                </a:solidFill>
                <a:effectLst/>
                <a:latin typeface="Roboto"/>
              </a:rPr>
              <a:t>strong views of sexuality but not correlated w prejudice, but had other negative consequences</a:t>
            </a:r>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17</a:t>
            </a:fld>
            <a:endParaRPr lang="en-US"/>
          </a:p>
        </p:txBody>
      </p:sp>
    </p:spTree>
    <p:extLst>
      <p:ext uri="{BB962C8B-B14F-4D97-AF65-F5344CB8AC3E}">
        <p14:creationId xmlns:p14="http://schemas.microsoft.com/office/powerpoint/2010/main" val="308044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Conflated with how hard each of these things is to change? People’s bodies vs weather/engineering earplugs. Internal causes generally harder to change than external causes?</a:t>
            </a:r>
          </a:p>
          <a:p>
            <a:pPr marL="171450" indent="-171450">
              <a:buFontTx/>
              <a:buChar char="-"/>
            </a:pPr>
            <a:r>
              <a:rPr lang="en-US" dirty="0"/>
              <a:t>Manipulation check</a:t>
            </a:r>
          </a:p>
        </p:txBody>
      </p:sp>
      <p:sp>
        <p:nvSpPr>
          <p:cNvPr id="4" name="Slide Number Placeholder 3"/>
          <p:cNvSpPr>
            <a:spLocks noGrp="1"/>
          </p:cNvSpPr>
          <p:nvPr>
            <p:ph type="sldNum" sz="quarter" idx="5"/>
          </p:nvPr>
        </p:nvSpPr>
        <p:spPr/>
        <p:txBody>
          <a:bodyPr/>
          <a:lstStyle/>
          <a:p>
            <a:fld id="{4CC12544-2BEE-49BA-A42E-D7E3EBA33684}" type="slidenum">
              <a:rPr lang="en-US" smtClean="0"/>
              <a:t>19</a:t>
            </a:fld>
            <a:endParaRPr lang="en-US"/>
          </a:p>
        </p:txBody>
      </p:sp>
    </p:spTree>
    <p:extLst>
      <p:ext uri="{BB962C8B-B14F-4D97-AF65-F5344CB8AC3E}">
        <p14:creationId xmlns:p14="http://schemas.microsoft.com/office/powerpoint/2010/main" val="289995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20</a:t>
            </a:fld>
            <a:endParaRPr lang="en-US"/>
          </a:p>
        </p:txBody>
      </p:sp>
    </p:spTree>
    <p:extLst>
      <p:ext uri="{BB962C8B-B14F-4D97-AF65-F5344CB8AC3E}">
        <p14:creationId xmlns:p14="http://schemas.microsoft.com/office/powerpoint/2010/main" val="422890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we look out at the world, we notice that some properties distributed differently across different categories.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instance, during the current pandemic, Black (along with indigenous and Latinx) people have faced higher rates of infection by COVID-19 than other racial groups. </a:t>
            </a:r>
          </a:p>
        </p:txBody>
      </p:sp>
      <p:sp>
        <p:nvSpPr>
          <p:cNvPr id="4" name="Slide Number Placeholder 3"/>
          <p:cNvSpPr>
            <a:spLocks noGrp="1"/>
          </p:cNvSpPr>
          <p:nvPr>
            <p:ph type="sldNum" sz="quarter" idx="10"/>
          </p:nvPr>
        </p:nvSpPr>
        <p:spPr/>
        <p:txBody>
          <a:bodyPr/>
          <a:lstStyle/>
          <a:p>
            <a:fld id="{4CC12544-2BEE-49BA-A42E-D7E3EBA33684}" type="slidenum">
              <a:rPr lang="en-US" smtClean="0"/>
              <a:t>2</a:t>
            </a:fld>
            <a:endParaRPr lang="en-US"/>
          </a:p>
        </p:txBody>
      </p:sp>
    </p:spTree>
    <p:extLst>
      <p:ext uri="{BB962C8B-B14F-4D97-AF65-F5344CB8AC3E}">
        <p14:creationId xmlns:p14="http://schemas.microsoft.com/office/powerpoint/2010/main" val="4163150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21</a:t>
            </a:fld>
            <a:endParaRPr lang="en-US"/>
          </a:p>
        </p:txBody>
      </p:sp>
    </p:spTree>
    <p:extLst>
      <p:ext uri="{BB962C8B-B14F-4D97-AF65-F5344CB8AC3E}">
        <p14:creationId xmlns:p14="http://schemas.microsoft.com/office/powerpoint/2010/main" val="861887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Possibility of change – from gender stereotype dev literature (</a:t>
            </a:r>
          </a:p>
          <a:p>
            <a:pPr marL="0" indent="0">
              <a:buFontTx/>
              <a:buNone/>
            </a:pPr>
            <a:r>
              <a:rPr lang="en-US" dirty="0"/>
              <a:t>Traditional flexibility – whether gender/moral/social transgression is possible (“Can boys also play with a toy kitchen?”)</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Normativity – from Steven’s studies</a:t>
            </a:r>
          </a:p>
          <a:p>
            <a:pPr marL="0" indent="0">
              <a:buFontTx/>
              <a:buNone/>
            </a:pPr>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22</a:t>
            </a:fld>
            <a:endParaRPr lang="en-US"/>
          </a:p>
        </p:txBody>
      </p:sp>
    </p:spTree>
    <p:extLst>
      <p:ext uri="{BB962C8B-B14F-4D97-AF65-F5344CB8AC3E}">
        <p14:creationId xmlns:p14="http://schemas.microsoft.com/office/powerpoint/2010/main" val="1348758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23</a:t>
            </a:fld>
            <a:endParaRPr lang="en-US"/>
          </a:p>
        </p:txBody>
      </p:sp>
    </p:spTree>
    <p:extLst>
      <p:ext uri="{BB962C8B-B14F-4D97-AF65-F5344CB8AC3E}">
        <p14:creationId xmlns:p14="http://schemas.microsoft.com/office/powerpoint/2010/main" val="191179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if we look at who goes to jail, we see that Black people face higher rates of incarceration than other racial groups, as indicated by the steep green line.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can say that Black and Latinx people are disproportionately…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Might wonder, why is that the case? What might account for the </a:t>
            </a:r>
            <a:r>
              <a:rPr lang="en-US"/>
              <a:t>different statistical frequencies </a:t>
            </a:r>
            <a:r>
              <a:rPr lang="en-US" dirty="0"/>
              <a:t>observed?</a:t>
            </a:r>
          </a:p>
        </p:txBody>
      </p:sp>
      <p:sp>
        <p:nvSpPr>
          <p:cNvPr id="4" name="Slide Number Placeholder 3"/>
          <p:cNvSpPr>
            <a:spLocks noGrp="1"/>
          </p:cNvSpPr>
          <p:nvPr>
            <p:ph type="sldNum" sz="quarter" idx="10"/>
          </p:nvPr>
        </p:nvSpPr>
        <p:spPr/>
        <p:txBody>
          <a:bodyPr/>
          <a:lstStyle/>
          <a:p>
            <a:fld id="{4CC12544-2BEE-49BA-A42E-D7E3EBA33684}" type="slidenum">
              <a:rPr lang="en-US" smtClean="0"/>
              <a:t>3</a:t>
            </a:fld>
            <a:endParaRPr lang="en-US"/>
          </a:p>
        </p:txBody>
      </p:sp>
    </p:spTree>
    <p:extLst>
      <p:ext uri="{BB962C8B-B14F-4D97-AF65-F5344CB8AC3E}">
        <p14:creationId xmlns:p14="http://schemas.microsoft.com/office/powerpoint/2010/main" val="370698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Accidental – Nothing meaningful here to think about further. Statistically not significant.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Non-accidental – Something meaningful here, some causal structure to uncover. Concluding non-accidental is already powerful </a:t>
            </a:r>
            <a:r>
              <a:rPr lang="en-US" dirty="0">
                <a:solidFill>
                  <a:schemeClr val="accent1"/>
                </a:solidFill>
              </a:rPr>
              <a:t>(ELLEN: </a:t>
            </a:r>
            <a:r>
              <a:rPr lang="en-US" dirty="0" err="1">
                <a:solidFill>
                  <a:schemeClr val="accent1"/>
                </a:solidFill>
              </a:rPr>
              <a:t>eg</a:t>
            </a:r>
            <a:r>
              <a:rPr lang="en-US" dirty="0">
                <a:solidFill>
                  <a:schemeClr val="accent1"/>
                </a:solidFill>
              </a:rPr>
              <a:t> climate change: are these past few seasons significantly non-accidentally hotter?)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Let’s say we think the differences are non-accidental. Triggers search for an explanation. What might the cause be?</a:t>
            </a:r>
          </a:p>
        </p:txBody>
      </p:sp>
      <p:sp>
        <p:nvSpPr>
          <p:cNvPr id="4" name="Slide Number Placeholder 3"/>
          <p:cNvSpPr>
            <a:spLocks noGrp="1"/>
          </p:cNvSpPr>
          <p:nvPr>
            <p:ph type="sldNum" sz="quarter" idx="10"/>
          </p:nvPr>
        </p:nvSpPr>
        <p:spPr/>
        <p:txBody>
          <a:bodyPr/>
          <a:lstStyle/>
          <a:p>
            <a:fld id="{4CC12544-2BEE-49BA-A42E-D7E3EBA33684}" type="slidenum">
              <a:rPr lang="en-US" smtClean="0"/>
              <a:t>4</a:t>
            </a:fld>
            <a:endParaRPr lang="en-US"/>
          </a:p>
        </p:txBody>
      </p:sp>
    </p:spTree>
    <p:extLst>
      <p:ext uri="{BB962C8B-B14F-4D97-AF65-F5344CB8AC3E}">
        <p14:creationId xmlns:p14="http://schemas.microsoft.com/office/powerpoint/2010/main" val="376139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Causes </a:t>
            </a:r>
            <a:r>
              <a:rPr lang="en-US" i="1" dirty="0"/>
              <a:t>internal</a:t>
            </a:r>
            <a:r>
              <a:rPr lang="en-US" dirty="0"/>
              <a:t> to the category, vs </a:t>
            </a:r>
            <a:r>
              <a:rPr lang="en-US" i="1" dirty="0"/>
              <a:t>external </a:t>
            </a:r>
            <a:r>
              <a:rPr lang="en-US" i="0" dirty="0"/>
              <a:t>to the category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chemeClr val="accent1"/>
                </a:solidFill>
              </a:rPr>
              <a:t>(social determinants of health)</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5</a:t>
            </a:fld>
            <a:endParaRPr lang="en-US"/>
          </a:p>
        </p:txBody>
      </p:sp>
    </p:spTree>
    <p:extLst>
      <p:ext uri="{BB962C8B-B14F-4D97-AF65-F5344CB8AC3E}">
        <p14:creationId xmlns:p14="http://schemas.microsoft.com/office/powerpoint/2010/main" val="58448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explanatory frameworks, or causal models</a:t>
            </a:r>
          </a:p>
        </p:txBody>
      </p:sp>
      <p:sp>
        <p:nvSpPr>
          <p:cNvPr id="4" name="Slide Number Placeholder 3"/>
          <p:cNvSpPr>
            <a:spLocks noGrp="1"/>
          </p:cNvSpPr>
          <p:nvPr>
            <p:ph type="sldNum" sz="quarter" idx="10"/>
          </p:nvPr>
        </p:nvSpPr>
        <p:spPr/>
        <p:txBody>
          <a:bodyPr/>
          <a:lstStyle/>
          <a:p>
            <a:fld id="{4CC12544-2BEE-49BA-A42E-D7E3EBA33684}" type="slidenum">
              <a:rPr lang="en-US" smtClean="0"/>
              <a:t>6</a:t>
            </a:fld>
            <a:endParaRPr lang="en-US"/>
          </a:p>
        </p:txBody>
      </p:sp>
    </p:spTree>
    <p:extLst>
      <p:ext uri="{BB962C8B-B14F-4D97-AF65-F5344CB8AC3E}">
        <p14:creationId xmlns:p14="http://schemas.microsoft.com/office/powerpoint/2010/main" val="306301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Causes </a:t>
            </a:r>
            <a:r>
              <a:rPr lang="en-US" i="1" dirty="0"/>
              <a:t>internal</a:t>
            </a:r>
            <a:r>
              <a:rPr lang="en-US" dirty="0"/>
              <a:t> to the category, vs </a:t>
            </a:r>
            <a:r>
              <a:rPr lang="en-US" i="1" dirty="0"/>
              <a:t>external </a:t>
            </a:r>
            <a:r>
              <a:rPr lang="en-US" i="0" dirty="0"/>
              <a:t>to the category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explanatory frameworks, or causal models, to explain why that category disproportionately has that property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NICKY: </a:t>
            </a:r>
            <a:r>
              <a:rPr lang="en-US" b="0" i="0" dirty="0">
                <a:solidFill>
                  <a:srgbClr val="202124"/>
                </a:solidFill>
                <a:effectLst/>
                <a:latin typeface="Roboto"/>
              </a:rPr>
              <a:t>Culture as in-between, external to any single individual/category member, but internal to category. For these purposes more internal, since it’s not a factor external to the whole category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7</a:t>
            </a:fld>
            <a:endParaRPr lang="en-US"/>
          </a:p>
        </p:txBody>
      </p:sp>
    </p:spTree>
    <p:extLst>
      <p:ext uri="{BB962C8B-B14F-4D97-AF65-F5344CB8AC3E}">
        <p14:creationId xmlns:p14="http://schemas.microsoft.com/office/powerpoint/2010/main" val="350814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Previous projects: What kinds of input lead us to one model or another?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8</a:t>
            </a:fld>
            <a:endParaRPr lang="en-US"/>
          </a:p>
        </p:txBody>
      </p:sp>
    </p:spTree>
    <p:extLst>
      <p:ext uri="{BB962C8B-B14F-4D97-AF65-F5344CB8AC3E}">
        <p14:creationId xmlns:p14="http://schemas.microsoft.com/office/powerpoint/2010/main" val="362587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Statistical pattern can clearly be consistent with either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9</a:t>
            </a:fld>
            <a:endParaRPr lang="en-US"/>
          </a:p>
        </p:txBody>
      </p:sp>
    </p:spTree>
    <p:extLst>
      <p:ext uri="{BB962C8B-B14F-4D97-AF65-F5344CB8AC3E}">
        <p14:creationId xmlns:p14="http://schemas.microsoft.com/office/powerpoint/2010/main" val="151280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3F49D25-2E8B-4B54-AC4E-A3DE3E487C5D}" type="datetime1">
              <a:rPr lang="en-US" smtClean="0"/>
              <a:t>10/8/2020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0592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87BE1-4BFA-492F-B876-6D5F336323B4}" type="datetime1">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49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4AF61-F801-4096-A89C-00C49D713C5D}" type="datetime1">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87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E6AFD-EE5B-49ED-A8D5-242628CB79F2}" type="datetime1">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771984" y="6389992"/>
            <a:ext cx="648031" cy="415939"/>
          </a:xfrm>
        </p:spPr>
        <p:txBody>
          <a:bodyPr/>
          <a:lstStyle>
            <a:lvl1pPr algn="ctr">
              <a:defRPr sz="2000">
                <a:solidFill>
                  <a:schemeClr val="tx1">
                    <a:lumMod val="95000"/>
                    <a:lumOff val="5000"/>
                    <a:alpha val="25000"/>
                  </a:schemeClr>
                </a:solidFill>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311651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D6486-A2B7-4810-BD4F-8802F33CA838}" type="datetime1">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261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FC4AA5-C723-4ACA-8162-40CD5E22C81D}" type="datetime1">
              <a:rPr lang="en-US" smtClean="0"/>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982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38C96-B49A-4A99-8D3C-16E084C83E6D}" type="datetime1">
              <a:rPr lang="en-US" smtClean="0"/>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788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Gill Sans MT" panose="020B050202010402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Gill Sans MT" panose="020B0502020104020203" pitchFamily="34" charset="0"/>
              </a:defRPr>
            </a:lvl1pPr>
          </a:lstStyle>
          <a:p>
            <a:fld id="{70B09DE8-224C-474F-8E10-8AAFDD71DE16}" type="datetime1">
              <a:rPr lang="en-US" smtClean="0"/>
              <a:pPr/>
              <a:t>10/8/2020</a:t>
            </a:fld>
            <a:endParaRPr lang="en-US" dirty="0"/>
          </a:p>
        </p:txBody>
      </p:sp>
      <p:sp>
        <p:nvSpPr>
          <p:cNvPr id="4" name="Footer Placeholder 3"/>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157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A8979-B51A-4518-8BD3-D59D7F9558D7}" type="datetime1">
              <a:rPr lang="en-US" smtClean="0"/>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62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latin typeface="Gill Sans MT" panose="020B05020201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atin typeface="Gill Sans MT" panose="020B0502020104020203" pitchFamily="34" charset="0"/>
              </a:defRPr>
            </a:lvl1pPr>
            <a:lvl2pPr>
              <a:defRPr sz="2800">
                <a:latin typeface="Gill Sans MT" panose="020B0502020104020203" pitchFamily="34" charset="0"/>
              </a:defRPr>
            </a:lvl2pPr>
            <a:lvl3pPr>
              <a:defRPr sz="2400">
                <a:latin typeface="Gill Sans MT" panose="020B0502020104020203" pitchFamily="34" charset="0"/>
              </a:defRPr>
            </a:lvl3pPr>
            <a:lvl4pPr>
              <a:defRPr sz="2000">
                <a:latin typeface="Gill Sans MT" panose="020B0502020104020203" pitchFamily="34" charset="0"/>
              </a:defRPr>
            </a:lvl4pPr>
            <a:lvl5pPr>
              <a:defRPr sz="2000">
                <a:latin typeface="Gill Sans MT" panose="020B0502020104020203"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latin typeface="Gill Sans MT" panose="020B05020201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lvl1pPr>
              <a:defRPr>
                <a:latin typeface="Gill Sans MT" panose="020B0502020104020203" pitchFamily="34" charset="0"/>
              </a:defRPr>
            </a:lvl1pPr>
          </a:lstStyle>
          <a:p>
            <a:fld id="{2F5B585B-1D24-41E5-8E3C-BACEE3E595E8}" type="datetime1">
              <a:rPr lang="en-US" smtClean="0"/>
              <a:pPr/>
              <a:t>10/8/2020</a:t>
            </a:fld>
            <a:endParaRPr lang="en-US" dirty="0"/>
          </a:p>
        </p:txBody>
      </p:sp>
      <p:sp>
        <p:nvSpPr>
          <p:cNvPr id="6" name="Footer Placeholder 5"/>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679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1C33DF3-0017-4D38-836F-D38253E1CEFE}" type="datetime1">
              <a:rPr lang="en-US" smtClean="0"/>
              <a:t>10/8/2020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23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Gill Sans MT" panose="020B0502020104020203" pitchFamily="34" charset="0"/>
              </a:defRPr>
            </a:lvl1pPr>
          </a:lstStyle>
          <a:p>
            <a:fld id="{38C3AF04-BE80-4AFB-B728-00FB5A34624C}" type="datetime1">
              <a:rPr lang="en-US" smtClean="0"/>
              <a:pPr/>
              <a:t>10/8/2020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Gill Sans MT" panose="020B0502020104020203" pitchFamily="34" charset="0"/>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064447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Gill Sans MT" panose="020B0502020104020203"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Gill Sans MT" panose="020B0502020104020203"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Gill Sans MT" panose="020B0502020104020203"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Gill Sans MT" panose="020B0502020104020203"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Gill Sans MT" panose="020B0502020104020203"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7584" y="3079742"/>
            <a:ext cx="3709616" cy="1920240"/>
          </a:xfrm>
        </p:spPr>
        <p:txBody>
          <a:bodyPr/>
          <a:lstStyle/>
          <a:p>
            <a:r>
              <a:rPr lang="en-US" dirty="0">
                <a:latin typeface="Gill Sans MT" panose="020B0502020104020203" pitchFamily="34" charset="0"/>
                <a:cs typeface="Helvetica" panose="020B0604020202020204" pitchFamily="34" charset="0"/>
              </a:rPr>
              <a:t>Marianna Zhang</a:t>
            </a:r>
          </a:p>
        </p:txBody>
      </p:sp>
      <p:sp>
        <p:nvSpPr>
          <p:cNvPr id="4" name="Text Placeholder 3"/>
          <p:cNvSpPr>
            <a:spLocks noGrp="1"/>
          </p:cNvSpPr>
          <p:nvPr>
            <p:ph type="body" sz="half" idx="2"/>
          </p:nvPr>
        </p:nvSpPr>
        <p:spPr>
          <a:xfrm>
            <a:off x="8192162" y="5049273"/>
            <a:ext cx="3398520" cy="3126987"/>
          </a:xfrm>
        </p:spPr>
        <p:txBody>
          <a:bodyPr>
            <a:normAutofit/>
          </a:bodyPr>
          <a:lstStyle/>
          <a:p>
            <a:r>
              <a:rPr lang="en-US" sz="2400" dirty="0">
                <a:solidFill>
                  <a:schemeClr val="bg1">
                    <a:lumMod val="95000"/>
                  </a:schemeClr>
                </a:solidFill>
                <a:latin typeface="Gill Sans MT" panose="020B0502020104020203" pitchFamily="34" charset="0"/>
                <a:cs typeface="Helvetica" panose="020B0604020202020204" pitchFamily="34" charset="0"/>
              </a:rPr>
              <a:t>Markman lab meeting</a:t>
            </a:r>
          </a:p>
          <a:p>
            <a:r>
              <a:rPr lang="en-US" sz="2400" dirty="0">
                <a:solidFill>
                  <a:schemeClr val="bg1">
                    <a:lumMod val="95000"/>
                  </a:schemeClr>
                </a:solidFill>
                <a:latin typeface="Gill Sans MT" panose="020B0502020104020203" pitchFamily="34" charset="0"/>
                <a:cs typeface="Helvetica" panose="020B0604020202020204" pitchFamily="34" charset="0"/>
              </a:rPr>
              <a:t>9.17.2020</a:t>
            </a:r>
          </a:p>
          <a:p>
            <a:endParaRPr lang="en-US" sz="2400" dirty="0">
              <a:latin typeface="Gill Sans MT" panose="020B0502020104020203" pitchFamily="34" charset="0"/>
              <a:cs typeface="Helvetica" panose="020B0604020202020204" pitchFamily="34" charset="0"/>
            </a:endParaRPr>
          </a:p>
        </p:txBody>
      </p:sp>
      <p:sp>
        <p:nvSpPr>
          <p:cNvPr id="5" name="Title 1"/>
          <p:cNvSpPr txBox="1">
            <a:spLocks/>
          </p:cNvSpPr>
          <p:nvPr/>
        </p:nvSpPr>
        <p:spPr>
          <a:xfrm>
            <a:off x="601318" y="1146974"/>
            <a:ext cx="7144188" cy="407652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6000" dirty="0">
                <a:solidFill>
                  <a:schemeClr val="tx1"/>
                </a:solidFill>
                <a:latin typeface="Gill Sans MT" panose="020B0502020104020203" pitchFamily="34" charset="0"/>
                <a:cs typeface="Helvetica" panose="020B0604020202020204" pitchFamily="34" charset="0"/>
              </a:rPr>
              <a:t>Why do different category representations matter?</a:t>
            </a:r>
          </a:p>
          <a:p>
            <a:pPr>
              <a:lnSpc>
                <a:spcPct val="100000"/>
              </a:lnSpc>
            </a:pPr>
            <a:r>
              <a:rPr lang="en-US" dirty="0">
                <a:solidFill>
                  <a:schemeClr val="bg1">
                    <a:lumMod val="50000"/>
                  </a:schemeClr>
                </a:solidFill>
                <a:latin typeface="Gill Sans MT" panose="020B0502020104020203" pitchFamily="34" charset="0"/>
                <a:cs typeface="Helvetica" panose="020B0604020202020204" pitchFamily="34" charset="0"/>
              </a:rPr>
              <a:t>Downstream consequences on normativity, possibility of change,</a:t>
            </a:r>
            <a:br>
              <a:rPr lang="en-US" dirty="0">
                <a:solidFill>
                  <a:schemeClr val="bg1">
                    <a:lumMod val="50000"/>
                  </a:schemeClr>
                </a:solidFill>
                <a:latin typeface="Gill Sans MT" panose="020B0502020104020203" pitchFamily="34" charset="0"/>
                <a:cs typeface="Helvetica" panose="020B0604020202020204" pitchFamily="34" charset="0"/>
              </a:rPr>
            </a:br>
            <a:r>
              <a:rPr lang="en-US" dirty="0">
                <a:solidFill>
                  <a:schemeClr val="bg1">
                    <a:lumMod val="50000"/>
                  </a:schemeClr>
                </a:solidFill>
                <a:latin typeface="Gill Sans MT" panose="020B0502020104020203" pitchFamily="34" charset="0"/>
                <a:cs typeface="Helvetica" panose="020B0604020202020204" pitchFamily="34" charset="0"/>
              </a:rPr>
              <a:t>target of intervention</a:t>
            </a:r>
          </a:p>
        </p:txBody>
      </p:sp>
    </p:spTree>
    <p:extLst>
      <p:ext uri="{BB962C8B-B14F-4D97-AF65-F5344CB8AC3E}">
        <p14:creationId xmlns:p14="http://schemas.microsoft.com/office/powerpoint/2010/main" val="147217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causal-explanatory models</a:t>
            </a:r>
          </a:p>
        </p:txBody>
      </p:sp>
      <p:sp>
        <p:nvSpPr>
          <p:cNvPr id="2" name="TextBox 1">
            <a:extLst>
              <a:ext uri="{FF2B5EF4-FFF2-40B4-BE49-F238E27FC236}">
                <a16:creationId xmlns:a16="http://schemas.microsoft.com/office/drawing/2014/main" id="{F671347F-A591-4DFA-A238-97FF7A688329}"/>
              </a:ext>
            </a:extLst>
          </p:cNvPr>
          <p:cNvSpPr txBox="1"/>
          <p:nvPr/>
        </p:nvSpPr>
        <p:spPr>
          <a:xfrm>
            <a:off x="274954" y="1641294"/>
            <a:ext cx="3320016" cy="1077218"/>
          </a:xfrm>
          <a:prstGeom prst="rect">
            <a:avLst/>
          </a:prstGeom>
          <a:noFill/>
        </p:spPr>
        <p:txBody>
          <a:bodyPr wrap="square" rtlCol="0">
            <a:spAutoFit/>
          </a:bodyPr>
          <a:lstStyle/>
          <a:p>
            <a:pPr marL="233363" indent="-233363"/>
            <a:r>
              <a:rPr lang="en-US" sz="2800" dirty="0">
                <a:solidFill>
                  <a:schemeClr val="bg1">
                    <a:lumMod val="65000"/>
                  </a:schemeClr>
                </a:solidFill>
                <a:latin typeface="Gill Sans Nova" panose="020B0602020104020203" pitchFamily="34" charset="0"/>
              </a:rPr>
              <a:t>Statistical evidence</a:t>
            </a:r>
          </a:p>
          <a:p>
            <a:pPr marL="233363" indent="-233363"/>
            <a:r>
              <a:rPr lang="en-US" dirty="0">
                <a:solidFill>
                  <a:schemeClr val="bg1">
                    <a:lumMod val="75000"/>
                  </a:schemeClr>
                </a:solidFill>
                <a:latin typeface="Gill Sans Nova" panose="020B0602020104020203" pitchFamily="34" charset="0"/>
              </a:rPr>
              <a:t>Property is disproportionately frequent among that category.</a:t>
            </a:r>
          </a:p>
        </p:txBody>
      </p:sp>
      <p:sp>
        <p:nvSpPr>
          <p:cNvPr id="3" name="TextBox 2">
            <a:extLst>
              <a:ext uri="{FF2B5EF4-FFF2-40B4-BE49-F238E27FC236}">
                <a16:creationId xmlns:a16="http://schemas.microsoft.com/office/drawing/2014/main" id="{0F377D82-FDD2-4919-9D29-5EE33DFA8EC6}"/>
              </a:ext>
            </a:extLst>
          </p:cNvPr>
          <p:cNvSpPr txBox="1"/>
          <p:nvPr/>
        </p:nvSpPr>
        <p:spPr>
          <a:xfrm>
            <a:off x="3044222" y="1144858"/>
            <a:ext cx="6419067" cy="523220"/>
          </a:xfrm>
          <a:prstGeom prst="rect">
            <a:avLst/>
          </a:prstGeom>
          <a:solidFill>
            <a:schemeClr val="accent1">
              <a:lumMod val="50000"/>
            </a:schemeClr>
          </a:solidFill>
        </p:spPr>
        <p:txBody>
          <a:bodyPr wrap="square" rtlCol="0">
            <a:spAutoFit/>
          </a:bodyPr>
          <a:lstStyle/>
          <a:p>
            <a:pPr marL="233363" indent="-233363" algn="ctr"/>
            <a:r>
              <a:rPr lang="en-US" sz="2800" dirty="0">
                <a:solidFill>
                  <a:schemeClr val="bg1"/>
                </a:solidFill>
                <a:latin typeface="Gill Sans Nova" panose="020B0602020104020203" pitchFamily="34" charset="0"/>
              </a:rPr>
              <a:t>What kinds of input?</a:t>
            </a:r>
            <a:endParaRPr lang="en-US" dirty="0">
              <a:solidFill>
                <a:schemeClr val="bg1"/>
              </a:solidFill>
              <a:latin typeface="Gill Sans Nova" panose="020B0602020104020203" pitchFamily="34" charset="0"/>
            </a:endParaRPr>
          </a:p>
        </p:txBody>
      </p:sp>
      <p:sp>
        <p:nvSpPr>
          <p:cNvPr id="4" name="TextBox 3">
            <a:extLst>
              <a:ext uri="{FF2B5EF4-FFF2-40B4-BE49-F238E27FC236}">
                <a16:creationId xmlns:a16="http://schemas.microsoft.com/office/drawing/2014/main" id="{345D546F-1CA5-4629-A633-C05BD2B764C4}"/>
              </a:ext>
            </a:extLst>
          </p:cNvPr>
          <p:cNvSpPr txBox="1"/>
          <p:nvPr/>
        </p:nvSpPr>
        <p:spPr>
          <a:xfrm>
            <a:off x="3432778" y="1737114"/>
            <a:ext cx="8290728" cy="1384995"/>
          </a:xfrm>
          <a:prstGeom prst="rect">
            <a:avLst/>
          </a:prstGeom>
          <a:noFill/>
        </p:spPr>
        <p:txBody>
          <a:bodyPr wrap="square" rtlCol="0">
            <a:spAutoFit/>
          </a:bodyPr>
          <a:lstStyle/>
          <a:p>
            <a:pPr marL="233363" indent="-233363"/>
            <a:r>
              <a:rPr lang="en-US" sz="3600" dirty="0">
                <a:solidFill>
                  <a:schemeClr val="accent1"/>
                </a:solidFill>
                <a:latin typeface="Gill Sans Nova" panose="020B0602020104020203" pitchFamily="34" charset="0"/>
              </a:rPr>
              <a:t>Language</a:t>
            </a:r>
          </a:p>
          <a:p>
            <a:pPr marL="233363" indent="-233363"/>
            <a:r>
              <a:rPr lang="en-US" sz="2400" dirty="0">
                <a:latin typeface="Gill Sans Nova" panose="020B0602020104020203" pitchFamily="34" charset="0"/>
              </a:rPr>
              <a:t>Generics: “Black people end up in prison.”</a:t>
            </a:r>
          </a:p>
          <a:p>
            <a:pPr marL="233363" indent="-233363"/>
            <a:r>
              <a:rPr lang="en-US" sz="2400" dirty="0">
                <a:latin typeface="Gill Sans Nova" panose="020B0602020104020203" pitchFamily="34" charset="0"/>
              </a:rPr>
              <a:t>Formal explanations: “He ended up in prison because he’s Black.”</a:t>
            </a:r>
          </a:p>
        </p:txBody>
      </p:sp>
      <p:cxnSp>
        <p:nvCxnSpPr>
          <p:cNvPr id="21" name="Straight Arrow Connector 20">
            <a:extLst>
              <a:ext uri="{FF2B5EF4-FFF2-40B4-BE49-F238E27FC236}">
                <a16:creationId xmlns:a16="http://schemas.microsoft.com/office/drawing/2014/main" id="{2E3555E3-BAA1-4829-8894-FF0AF9BB9586}"/>
              </a:ext>
            </a:extLst>
          </p:cNvPr>
          <p:cNvCxnSpPr/>
          <p:nvPr/>
        </p:nvCxnSpPr>
        <p:spPr>
          <a:xfrm flipH="1">
            <a:off x="3845490" y="3196137"/>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792A1B1-F1FF-4596-84D9-251C292CD38A}"/>
              </a:ext>
            </a:extLst>
          </p:cNvPr>
          <p:cNvCxnSpPr>
            <a:cxnSpLocks/>
          </p:cNvCxnSpPr>
          <p:nvPr/>
        </p:nvCxnSpPr>
        <p:spPr>
          <a:xfrm>
            <a:off x="7256963" y="3196137"/>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itle 3">
            <a:extLst>
              <a:ext uri="{FF2B5EF4-FFF2-40B4-BE49-F238E27FC236}">
                <a16:creationId xmlns:a16="http://schemas.microsoft.com/office/drawing/2014/main" id="{AA89653F-73BC-46F1-AD0D-DECB26BFC2EB}"/>
              </a:ext>
            </a:extLst>
          </p:cNvPr>
          <p:cNvSpPr txBox="1">
            <a:spLocks/>
          </p:cNvSpPr>
          <p:nvPr/>
        </p:nvSpPr>
        <p:spPr>
          <a:xfrm>
            <a:off x="7659626" y="3947874"/>
            <a:ext cx="4519867" cy="80937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a:lstStyle>
          <a:p>
            <a:r>
              <a:rPr lang="en-US" sz="4400"/>
              <a:t>Structural model</a:t>
            </a:r>
            <a:endParaRPr lang="en-US" sz="4400" dirty="0"/>
          </a:p>
        </p:txBody>
      </p:sp>
      <p:sp>
        <p:nvSpPr>
          <p:cNvPr id="29" name="Title 3">
            <a:extLst>
              <a:ext uri="{FF2B5EF4-FFF2-40B4-BE49-F238E27FC236}">
                <a16:creationId xmlns:a16="http://schemas.microsoft.com/office/drawing/2014/main" id="{1A0AD9EB-D643-4AC6-B7A6-1CF26D9ACFD2}"/>
              </a:ext>
            </a:extLst>
          </p:cNvPr>
          <p:cNvSpPr txBox="1">
            <a:spLocks/>
          </p:cNvSpPr>
          <p:nvPr/>
        </p:nvSpPr>
        <p:spPr>
          <a:xfrm>
            <a:off x="1660737" y="4040500"/>
            <a:ext cx="4153565" cy="965507"/>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Internalist model</a:t>
            </a:r>
          </a:p>
          <a:p>
            <a:r>
              <a:rPr lang="en-US" sz="2600" dirty="0">
                <a:latin typeface="Gill Sans MT" panose="020B0502020104020203" pitchFamily="34" charset="0"/>
              </a:rPr>
              <a:t>e.g. essentialist model</a:t>
            </a:r>
          </a:p>
        </p:txBody>
      </p:sp>
      <p:sp>
        <p:nvSpPr>
          <p:cNvPr id="34" name="Rectangle: Rounded Corners 33">
            <a:extLst>
              <a:ext uri="{FF2B5EF4-FFF2-40B4-BE49-F238E27FC236}">
                <a16:creationId xmlns:a16="http://schemas.microsoft.com/office/drawing/2014/main" id="{7F4DEF46-3527-4CA9-8132-33865165975F}"/>
              </a:ext>
            </a:extLst>
          </p:cNvPr>
          <p:cNvSpPr/>
          <p:nvPr/>
        </p:nvSpPr>
        <p:spPr>
          <a:xfrm flipH="1">
            <a:off x="583892" y="440419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5" name="Rectangle 34">
            <a:extLst>
              <a:ext uri="{FF2B5EF4-FFF2-40B4-BE49-F238E27FC236}">
                <a16:creationId xmlns:a16="http://schemas.microsoft.com/office/drawing/2014/main" id="{C1FD02CC-D6B0-4C08-B23B-8F6BE3BB5019}"/>
              </a:ext>
            </a:extLst>
          </p:cNvPr>
          <p:cNvSpPr/>
          <p:nvPr/>
        </p:nvSpPr>
        <p:spPr>
          <a:xfrm>
            <a:off x="6469768" y="4379693"/>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6" name="Rectangle: Rounded Corners 35">
            <a:extLst>
              <a:ext uri="{FF2B5EF4-FFF2-40B4-BE49-F238E27FC236}">
                <a16:creationId xmlns:a16="http://schemas.microsoft.com/office/drawing/2014/main" id="{265E5C2B-7C4C-4C7A-9C92-4554C96386F0}"/>
              </a:ext>
            </a:extLst>
          </p:cNvPr>
          <p:cNvSpPr/>
          <p:nvPr/>
        </p:nvSpPr>
        <p:spPr>
          <a:xfrm flipH="1">
            <a:off x="6595737" y="449138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7" name="Oval 36">
            <a:extLst>
              <a:ext uri="{FF2B5EF4-FFF2-40B4-BE49-F238E27FC236}">
                <a16:creationId xmlns:a16="http://schemas.microsoft.com/office/drawing/2014/main" id="{B47BED91-ACDA-4604-85AD-9ADED18470F0}"/>
              </a:ext>
            </a:extLst>
          </p:cNvPr>
          <p:cNvSpPr/>
          <p:nvPr/>
        </p:nvSpPr>
        <p:spPr>
          <a:xfrm flipH="1">
            <a:off x="81178" y="540554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38" name="Straight Arrow Connector 37">
            <a:extLst>
              <a:ext uri="{FF2B5EF4-FFF2-40B4-BE49-F238E27FC236}">
                <a16:creationId xmlns:a16="http://schemas.microsoft.com/office/drawing/2014/main" id="{6F5493D6-C3EF-4141-8A24-3BB7EDE89AD8}"/>
              </a:ext>
            </a:extLst>
          </p:cNvPr>
          <p:cNvCxnSpPr>
            <a:cxnSpLocks/>
          </p:cNvCxnSpPr>
          <p:nvPr/>
        </p:nvCxnSpPr>
        <p:spPr>
          <a:xfrm>
            <a:off x="891144" y="502873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56B5F0C-8187-495A-B52A-57C8BB4B4012}"/>
              </a:ext>
            </a:extLst>
          </p:cNvPr>
          <p:cNvSpPr/>
          <p:nvPr/>
        </p:nvSpPr>
        <p:spPr>
          <a:xfrm flipH="1">
            <a:off x="5991680" y="539445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sp>
        <p:nvSpPr>
          <p:cNvPr id="40" name="TextBox 39">
            <a:extLst>
              <a:ext uri="{FF2B5EF4-FFF2-40B4-BE49-F238E27FC236}">
                <a16:creationId xmlns:a16="http://schemas.microsoft.com/office/drawing/2014/main" id="{44389153-EDC7-4DE7-8D97-A3B368A07ACD}"/>
              </a:ext>
            </a:extLst>
          </p:cNvPr>
          <p:cNvSpPr txBox="1"/>
          <p:nvPr/>
        </p:nvSpPr>
        <p:spPr>
          <a:xfrm>
            <a:off x="1660737" y="5006007"/>
            <a:ext cx="3936570" cy="1200329"/>
          </a:xfrm>
          <a:prstGeom prst="rect">
            <a:avLst/>
          </a:prstGeom>
          <a:noFill/>
        </p:spPr>
        <p:txBody>
          <a:bodyPr wrap="square" rtlCol="0">
            <a:spAutoFit/>
          </a:bodyPr>
          <a:lstStyle/>
          <a:p>
            <a:r>
              <a:rPr lang="en-US" sz="2400" dirty="0">
                <a:latin typeface="Gill Sans MT" panose="020B0502020104020203" pitchFamily="34" charset="0"/>
              </a:rPr>
              <a:t>cause </a:t>
            </a:r>
            <a:r>
              <a:rPr lang="en-US" sz="2400" b="1" dirty="0">
                <a:latin typeface="Gill Sans MT" panose="020B0502020104020203" pitchFamily="34" charset="0"/>
              </a:rPr>
              <a:t>internal </a:t>
            </a:r>
            <a:r>
              <a:rPr lang="en-US" sz="2400" dirty="0">
                <a:latin typeface="Gill Sans MT" panose="020B0502020104020203" pitchFamily="34" charset="0"/>
              </a:rPr>
              <a:t>to the category (e.g. essence) that causally produces properties</a:t>
            </a:r>
          </a:p>
        </p:txBody>
      </p:sp>
      <p:sp>
        <p:nvSpPr>
          <p:cNvPr id="41" name="TextBox 40">
            <a:extLst>
              <a:ext uri="{FF2B5EF4-FFF2-40B4-BE49-F238E27FC236}">
                <a16:creationId xmlns:a16="http://schemas.microsoft.com/office/drawing/2014/main" id="{C9820AE8-9FDE-44D0-A428-6ACD76CB42A6}"/>
              </a:ext>
            </a:extLst>
          </p:cNvPr>
          <p:cNvSpPr txBox="1"/>
          <p:nvPr/>
        </p:nvSpPr>
        <p:spPr>
          <a:xfrm>
            <a:off x="7659625" y="4641687"/>
            <a:ext cx="3950885" cy="1938992"/>
          </a:xfrm>
          <a:prstGeom prst="rect">
            <a:avLst/>
          </a:prstGeom>
          <a:noFill/>
        </p:spPr>
        <p:txBody>
          <a:bodyPr wrap="square" rtlCol="0">
            <a:spAutoFit/>
          </a:bodyPr>
          <a:lstStyle/>
          <a:p>
            <a:r>
              <a:rPr lang="en-US" sz="2400" b="1" dirty="0">
                <a:latin typeface="Gill Sans MT" panose="020B0502020104020203" pitchFamily="34" charset="0"/>
              </a:rPr>
              <a:t>stable external </a:t>
            </a:r>
            <a:r>
              <a:rPr lang="en-US" sz="2400" dirty="0">
                <a:latin typeface="Gill Sans MT" panose="020B0502020104020203" pitchFamily="34" charset="0"/>
              </a:rPr>
              <a:t>cause</a:t>
            </a:r>
            <a:r>
              <a:rPr lang="en-US" sz="2400" b="1" dirty="0">
                <a:latin typeface="Gill Sans MT" panose="020B0502020104020203" pitchFamily="34" charset="0"/>
              </a:rPr>
              <a:t> </a:t>
            </a:r>
            <a:r>
              <a:rPr lang="en-US" sz="2400" dirty="0">
                <a:latin typeface="Gill Sans MT" panose="020B0502020104020203" pitchFamily="34" charset="0"/>
              </a:rPr>
              <a:t>(i.e. structural context) that operates on members of a category and causally produces properties</a:t>
            </a:r>
          </a:p>
        </p:txBody>
      </p:sp>
      <p:cxnSp>
        <p:nvCxnSpPr>
          <p:cNvPr id="42" name="Straight Arrow Connector 41">
            <a:extLst>
              <a:ext uri="{FF2B5EF4-FFF2-40B4-BE49-F238E27FC236}">
                <a16:creationId xmlns:a16="http://schemas.microsoft.com/office/drawing/2014/main" id="{87649D88-EB87-4826-A570-0B4D313C0F21}"/>
              </a:ext>
            </a:extLst>
          </p:cNvPr>
          <p:cNvCxnSpPr>
            <a:cxnSpLocks/>
          </p:cNvCxnSpPr>
          <p:nvPr/>
        </p:nvCxnSpPr>
        <p:spPr>
          <a:xfrm>
            <a:off x="6780513" y="5041114"/>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096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causal-explanatory models</a:t>
            </a:r>
          </a:p>
        </p:txBody>
      </p:sp>
      <p:sp>
        <p:nvSpPr>
          <p:cNvPr id="5" name="TextBox 4">
            <a:extLst>
              <a:ext uri="{FF2B5EF4-FFF2-40B4-BE49-F238E27FC236}">
                <a16:creationId xmlns:a16="http://schemas.microsoft.com/office/drawing/2014/main" id="{352FFB70-A485-4589-A6D6-BABE2118878F}"/>
              </a:ext>
            </a:extLst>
          </p:cNvPr>
          <p:cNvSpPr txBox="1"/>
          <p:nvPr/>
        </p:nvSpPr>
        <p:spPr>
          <a:xfrm>
            <a:off x="3044222" y="1144858"/>
            <a:ext cx="6419067" cy="523220"/>
          </a:xfrm>
          <a:prstGeom prst="rect">
            <a:avLst/>
          </a:prstGeom>
          <a:solidFill>
            <a:schemeClr val="accent1">
              <a:lumMod val="50000"/>
            </a:schemeClr>
          </a:solidFill>
        </p:spPr>
        <p:txBody>
          <a:bodyPr wrap="square" rtlCol="0">
            <a:spAutoFit/>
          </a:bodyPr>
          <a:lstStyle/>
          <a:p>
            <a:pPr marL="233363" indent="-233363" algn="ctr"/>
            <a:r>
              <a:rPr lang="en-US" sz="2800" dirty="0">
                <a:solidFill>
                  <a:schemeClr val="bg1"/>
                </a:solidFill>
                <a:latin typeface="Gill Sans Nova" panose="020B0602020104020203" pitchFamily="34" charset="0"/>
              </a:rPr>
              <a:t>What kinds of input?</a:t>
            </a:r>
            <a:endParaRPr lang="en-US" dirty="0">
              <a:solidFill>
                <a:schemeClr val="bg1"/>
              </a:solidFill>
              <a:latin typeface="Gill Sans Nova" panose="020B0602020104020203" pitchFamily="34" charset="0"/>
            </a:endParaRPr>
          </a:p>
        </p:txBody>
      </p:sp>
      <p:cxnSp>
        <p:nvCxnSpPr>
          <p:cNvPr id="24" name="Straight Arrow Connector 23">
            <a:extLst>
              <a:ext uri="{FF2B5EF4-FFF2-40B4-BE49-F238E27FC236}">
                <a16:creationId xmlns:a16="http://schemas.microsoft.com/office/drawing/2014/main" id="{61BE2701-DAE9-4DA2-8EF0-FD7CB0469901}"/>
              </a:ext>
            </a:extLst>
          </p:cNvPr>
          <p:cNvCxnSpPr/>
          <p:nvPr/>
        </p:nvCxnSpPr>
        <p:spPr>
          <a:xfrm flipH="1">
            <a:off x="3824828" y="1821099"/>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FC6C437-C274-4A02-AD76-D1EBAD0F5809}"/>
              </a:ext>
            </a:extLst>
          </p:cNvPr>
          <p:cNvCxnSpPr>
            <a:cxnSpLocks/>
          </p:cNvCxnSpPr>
          <p:nvPr/>
        </p:nvCxnSpPr>
        <p:spPr>
          <a:xfrm>
            <a:off x="7236301" y="1821099"/>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BC227D05-D8CE-4D32-9F3F-CE3D7AE76818}"/>
              </a:ext>
            </a:extLst>
          </p:cNvPr>
          <p:cNvSpPr txBox="1">
            <a:spLocks/>
          </p:cNvSpPr>
          <p:nvPr/>
        </p:nvSpPr>
        <p:spPr>
          <a:xfrm>
            <a:off x="7659626" y="2607592"/>
            <a:ext cx="4519867" cy="80937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a:lstStyle>
          <a:p>
            <a:r>
              <a:rPr lang="en-US" sz="4400"/>
              <a:t>Structural model</a:t>
            </a:r>
            <a:endParaRPr lang="en-US" sz="4400" dirty="0"/>
          </a:p>
        </p:txBody>
      </p:sp>
      <p:sp>
        <p:nvSpPr>
          <p:cNvPr id="36" name="Title 3">
            <a:extLst>
              <a:ext uri="{FF2B5EF4-FFF2-40B4-BE49-F238E27FC236}">
                <a16:creationId xmlns:a16="http://schemas.microsoft.com/office/drawing/2014/main" id="{1439B2ED-D3D5-4B00-AC87-96E746DCBF85}"/>
              </a:ext>
            </a:extLst>
          </p:cNvPr>
          <p:cNvSpPr txBox="1">
            <a:spLocks/>
          </p:cNvSpPr>
          <p:nvPr/>
        </p:nvSpPr>
        <p:spPr>
          <a:xfrm>
            <a:off x="1660737" y="2700218"/>
            <a:ext cx="4153565" cy="965507"/>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Internalist model</a:t>
            </a:r>
          </a:p>
          <a:p>
            <a:r>
              <a:rPr lang="en-US" sz="2600" dirty="0">
                <a:latin typeface="Gill Sans MT" panose="020B0502020104020203" pitchFamily="34" charset="0"/>
              </a:rPr>
              <a:t>e.g. essentialist model</a:t>
            </a:r>
          </a:p>
        </p:txBody>
      </p:sp>
      <p:sp>
        <p:nvSpPr>
          <p:cNvPr id="37" name="Rectangle: Rounded Corners 36">
            <a:extLst>
              <a:ext uri="{FF2B5EF4-FFF2-40B4-BE49-F238E27FC236}">
                <a16:creationId xmlns:a16="http://schemas.microsoft.com/office/drawing/2014/main" id="{91F0890F-9950-4D7F-B108-5E749DAAD1D4}"/>
              </a:ext>
            </a:extLst>
          </p:cNvPr>
          <p:cNvSpPr/>
          <p:nvPr/>
        </p:nvSpPr>
        <p:spPr>
          <a:xfrm flipH="1">
            <a:off x="583892" y="3063917"/>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8" name="Rectangle 37">
            <a:extLst>
              <a:ext uri="{FF2B5EF4-FFF2-40B4-BE49-F238E27FC236}">
                <a16:creationId xmlns:a16="http://schemas.microsoft.com/office/drawing/2014/main" id="{FDA93946-E505-436B-A321-C9746D20B371}"/>
              </a:ext>
            </a:extLst>
          </p:cNvPr>
          <p:cNvSpPr/>
          <p:nvPr/>
        </p:nvSpPr>
        <p:spPr>
          <a:xfrm>
            <a:off x="6469768" y="3039411"/>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9" name="Rectangle: Rounded Corners 38">
            <a:extLst>
              <a:ext uri="{FF2B5EF4-FFF2-40B4-BE49-F238E27FC236}">
                <a16:creationId xmlns:a16="http://schemas.microsoft.com/office/drawing/2014/main" id="{DB8A0961-F226-455E-9F5E-3A49B6FBCA11}"/>
              </a:ext>
            </a:extLst>
          </p:cNvPr>
          <p:cNvSpPr/>
          <p:nvPr/>
        </p:nvSpPr>
        <p:spPr>
          <a:xfrm flipH="1">
            <a:off x="6595737" y="3151098"/>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40" name="Oval 39">
            <a:extLst>
              <a:ext uri="{FF2B5EF4-FFF2-40B4-BE49-F238E27FC236}">
                <a16:creationId xmlns:a16="http://schemas.microsoft.com/office/drawing/2014/main" id="{0702AECD-509D-412F-BF29-771DFF869656}"/>
              </a:ext>
            </a:extLst>
          </p:cNvPr>
          <p:cNvSpPr/>
          <p:nvPr/>
        </p:nvSpPr>
        <p:spPr>
          <a:xfrm flipH="1">
            <a:off x="81178" y="4065264"/>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41" name="Straight Arrow Connector 40">
            <a:extLst>
              <a:ext uri="{FF2B5EF4-FFF2-40B4-BE49-F238E27FC236}">
                <a16:creationId xmlns:a16="http://schemas.microsoft.com/office/drawing/2014/main" id="{A88F8EFC-AE42-49B4-8755-9E787EFA7250}"/>
              </a:ext>
            </a:extLst>
          </p:cNvPr>
          <p:cNvCxnSpPr>
            <a:cxnSpLocks/>
          </p:cNvCxnSpPr>
          <p:nvPr/>
        </p:nvCxnSpPr>
        <p:spPr>
          <a:xfrm>
            <a:off x="891144" y="3688450"/>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CB65D2A-63D5-4AA9-ABF0-A370EF1C7885}"/>
              </a:ext>
            </a:extLst>
          </p:cNvPr>
          <p:cNvSpPr/>
          <p:nvPr/>
        </p:nvSpPr>
        <p:spPr>
          <a:xfrm flipH="1">
            <a:off x="5991680" y="4054168"/>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sp>
        <p:nvSpPr>
          <p:cNvPr id="43" name="TextBox 42">
            <a:extLst>
              <a:ext uri="{FF2B5EF4-FFF2-40B4-BE49-F238E27FC236}">
                <a16:creationId xmlns:a16="http://schemas.microsoft.com/office/drawing/2014/main" id="{E5BF7667-F1CB-4EEE-B8CA-551E4C3353EC}"/>
              </a:ext>
            </a:extLst>
          </p:cNvPr>
          <p:cNvSpPr txBox="1"/>
          <p:nvPr/>
        </p:nvSpPr>
        <p:spPr>
          <a:xfrm>
            <a:off x="1660737" y="3665725"/>
            <a:ext cx="3936570" cy="1200329"/>
          </a:xfrm>
          <a:prstGeom prst="rect">
            <a:avLst/>
          </a:prstGeom>
          <a:noFill/>
        </p:spPr>
        <p:txBody>
          <a:bodyPr wrap="square" rtlCol="0">
            <a:spAutoFit/>
          </a:bodyPr>
          <a:lstStyle/>
          <a:p>
            <a:r>
              <a:rPr lang="en-US" sz="2400" dirty="0">
                <a:latin typeface="Gill Sans MT" panose="020B0502020104020203" pitchFamily="34" charset="0"/>
              </a:rPr>
              <a:t>cause </a:t>
            </a:r>
            <a:r>
              <a:rPr lang="en-US" sz="2400" b="1" dirty="0">
                <a:latin typeface="Gill Sans MT" panose="020B0502020104020203" pitchFamily="34" charset="0"/>
              </a:rPr>
              <a:t>internal </a:t>
            </a:r>
            <a:r>
              <a:rPr lang="en-US" sz="2400" dirty="0">
                <a:latin typeface="Gill Sans MT" panose="020B0502020104020203" pitchFamily="34" charset="0"/>
              </a:rPr>
              <a:t>to the category (e.g. essence) that causally produces properties</a:t>
            </a:r>
          </a:p>
        </p:txBody>
      </p:sp>
      <p:sp>
        <p:nvSpPr>
          <p:cNvPr id="44" name="TextBox 43">
            <a:extLst>
              <a:ext uri="{FF2B5EF4-FFF2-40B4-BE49-F238E27FC236}">
                <a16:creationId xmlns:a16="http://schemas.microsoft.com/office/drawing/2014/main" id="{7FE7C26F-9301-4A6E-8606-21201637ED58}"/>
              </a:ext>
            </a:extLst>
          </p:cNvPr>
          <p:cNvSpPr txBox="1"/>
          <p:nvPr/>
        </p:nvSpPr>
        <p:spPr>
          <a:xfrm>
            <a:off x="7659625" y="3301405"/>
            <a:ext cx="3950885" cy="1938992"/>
          </a:xfrm>
          <a:prstGeom prst="rect">
            <a:avLst/>
          </a:prstGeom>
          <a:noFill/>
        </p:spPr>
        <p:txBody>
          <a:bodyPr wrap="square" rtlCol="0">
            <a:spAutoFit/>
          </a:bodyPr>
          <a:lstStyle/>
          <a:p>
            <a:r>
              <a:rPr lang="en-US" sz="2400" b="1" dirty="0">
                <a:latin typeface="Gill Sans MT" panose="020B0502020104020203" pitchFamily="34" charset="0"/>
              </a:rPr>
              <a:t>stable external </a:t>
            </a:r>
            <a:r>
              <a:rPr lang="en-US" sz="2400" dirty="0">
                <a:latin typeface="Gill Sans MT" panose="020B0502020104020203" pitchFamily="34" charset="0"/>
              </a:rPr>
              <a:t>cause</a:t>
            </a:r>
            <a:r>
              <a:rPr lang="en-US" sz="2400" b="1" dirty="0">
                <a:latin typeface="Gill Sans MT" panose="020B0502020104020203" pitchFamily="34" charset="0"/>
              </a:rPr>
              <a:t> </a:t>
            </a:r>
            <a:r>
              <a:rPr lang="en-US" sz="2400" dirty="0">
                <a:latin typeface="Gill Sans MT" panose="020B0502020104020203" pitchFamily="34" charset="0"/>
              </a:rPr>
              <a:t>(i.e. structural context) that operates on members of a category and causally produces properties</a:t>
            </a:r>
          </a:p>
        </p:txBody>
      </p:sp>
      <p:cxnSp>
        <p:nvCxnSpPr>
          <p:cNvPr id="45" name="Straight Arrow Connector 44">
            <a:extLst>
              <a:ext uri="{FF2B5EF4-FFF2-40B4-BE49-F238E27FC236}">
                <a16:creationId xmlns:a16="http://schemas.microsoft.com/office/drawing/2014/main" id="{D3BDF6B3-C18F-4EBA-84C3-556482431CA1}"/>
              </a:ext>
            </a:extLst>
          </p:cNvPr>
          <p:cNvCxnSpPr>
            <a:cxnSpLocks/>
          </p:cNvCxnSpPr>
          <p:nvPr/>
        </p:nvCxnSpPr>
        <p:spPr>
          <a:xfrm>
            <a:off x="6780513" y="3675780"/>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093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causal-explanatory models</a:t>
            </a:r>
          </a:p>
        </p:txBody>
      </p:sp>
      <p:sp>
        <p:nvSpPr>
          <p:cNvPr id="5" name="TextBox 4">
            <a:extLst>
              <a:ext uri="{FF2B5EF4-FFF2-40B4-BE49-F238E27FC236}">
                <a16:creationId xmlns:a16="http://schemas.microsoft.com/office/drawing/2014/main" id="{352FFB70-A485-4589-A6D6-BABE2118878F}"/>
              </a:ext>
            </a:extLst>
          </p:cNvPr>
          <p:cNvSpPr txBox="1"/>
          <p:nvPr/>
        </p:nvSpPr>
        <p:spPr>
          <a:xfrm>
            <a:off x="3044222" y="1144858"/>
            <a:ext cx="6419067" cy="523220"/>
          </a:xfrm>
          <a:prstGeom prst="rect">
            <a:avLst/>
          </a:prstGeom>
          <a:solidFill>
            <a:schemeClr val="bg1">
              <a:lumMod val="65000"/>
            </a:schemeClr>
          </a:solidFill>
        </p:spPr>
        <p:txBody>
          <a:bodyPr wrap="square" rtlCol="0">
            <a:spAutoFit/>
          </a:bodyPr>
          <a:lstStyle/>
          <a:p>
            <a:pPr marL="233363" indent="-233363" algn="ctr"/>
            <a:r>
              <a:rPr lang="en-US" sz="2800" dirty="0">
                <a:solidFill>
                  <a:schemeClr val="bg1"/>
                </a:solidFill>
                <a:latin typeface="Gill Sans Nova" panose="020B0602020104020203" pitchFamily="34" charset="0"/>
              </a:rPr>
              <a:t>What kinds of input?</a:t>
            </a:r>
            <a:endParaRPr lang="en-US" dirty="0">
              <a:solidFill>
                <a:schemeClr val="bg1"/>
              </a:solidFill>
              <a:latin typeface="Gill Sans Nova" panose="020B0602020104020203" pitchFamily="34" charset="0"/>
            </a:endParaRPr>
          </a:p>
        </p:txBody>
      </p:sp>
      <p:cxnSp>
        <p:nvCxnSpPr>
          <p:cNvPr id="24" name="Straight Arrow Connector 23">
            <a:extLst>
              <a:ext uri="{FF2B5EF4-FFF2-40B4-BE49-F238E27FC236}">
                <a16:creationId xmlns:a16="http://schemas.microsoft.com/office/drawing/2014/main" id="{61BE2701-DAE9-4DA2-8EF0-FD7CB0469901}"/>
              </a:ext>
            </a:extLst>
          </p:cNvPr>
          <p:cNvCxnSpPr>
            <a:cxnSpLocks/>
          </p:cNvCxnSpPr>
          <p:nvPr/>
        </p:nvCxnSpPr>
        <p:spPr>
          <a:xfrm flipH="1">
            <a:off x="4271375" y="1821099"/>
            <a:ext cx="643003" cy="313278"/>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C447025-5434-4DF0-A4ED-4E92D97BE0E0}"/>
              </a:ext>
            </a:extLst>
          </p:cNvPr>
          <p:cNvSpPr txBox="1"/>
          <p:nvPr/>
        </p:nvSpPr>
        <p:spPr>
          <a:xfrm>
            <a:off x="583892" y="5065776"/>
            <a:ext cx="11089797" cy="646331"/>
          </a:xfrm>
          <a:prstGeom prst="rect">
            <a:avLst/>
          </a:prstGeom>
          <a:solidFill>
            <a:schemeClr val="accent1">
              <a:lumMod val="50000"/>
            </a:schemeClr>
          </a:solidFill>
        </p:spPr>
        <p:txBody>
          <a:bodyPr wrap="square" rtlCol="0">
            <a:spAutoFit/>
          </a:bodyPr>
          <a:lstStyle/>
          <a:p>
            <a:pPr marL="233363" indent="-233363" algn="ctr"/>
            <a:r>
              <a:rPr lang="en-US" sz="3600" dirty="0">
                <a:solidFill>
                  <a:schemeClr val="bg1"/>
                </a:solidFill>
                <a:latin typeface="Gill Sans Nova" panose="020B0602020104020203" pitchFamily="34" charset="0"/>
              </a:rPr>
              <a:t>What are the downstream consequences of these models?</a:t>
            </a:r>
            <a:endParaRPr lang="en-US" sz="2400" dirty="0">
              <a:solidFill>
                <a:schemeClr val="bg1"/>
              </a:solidFill>
              <a:latin typeface="Gill Sans Nova" panose="020B0602020104020203" pitchFamily="34" charset="0"/>
            </a:endParaRPr>
          </a:p>
        </p:txBody>
      </p:sp>
      <p:cxnSp>
        <p:nvCxnSpPr>
          <p:cNvPr id="23" name="Straight Arrow Connector 22">
            <a:extLst>
              <a:ext uri="{FF2B5EF4-FFF2-40B4-BE49-F238E27FC236}">
                <a16:creationId xmlns:a16="http://schemas.microsoft.com/office/drawing/2014/main" id="{346AF522-DCD4-4784-A587-4DF0C59BB923}"/>
              </a:ext>
            </a:extLst>
          </p:cNvPr>
          <p:cNvCxnSpPr>
            <a:cxnSpLocks/>
          </p:cNvCxnSpPr>
          <p:nvPr/>
        </p:nvCxnSpPr>
        <p:spPr>
          <a:xfrm>
            <a:off x="7277624" y="1821099"/>
            <a:ext cx="643003" cy="313278"/>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9437EF04-8542-4C4E-9CA7-B16C7880B251}"/>
              </a:ext>
            </a:extLst>
          </p:cNvPr>
          <p:cNvSpPr txBox="1">
            <a:spLocks/>
          </p:cNvSpPr>
          <p:nvPr/>
        </p:nvSpPr>
        <p:spPr>
          <a:xfrm>
            <a:off x="7659626" y="2131604"/>
            <a:ext cx="4519867" cy="80937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a:lstStyle>
          <a:p>
            <a:r>
              <a:rPr lang="en-US" sz="4400"/>
              <a:t>Structural model</a:t>
            </a:r>
            <a:endParaRPr lang="en-US" sz="4400" dirty="0"/>
          </a:p>
        </p:txBody>
      </p:sp>
      <p:sp>
        <p:nvSpPr>
          <p:cNvPr id="36" name="Title 3">
            <a:extLst>
              <a:ext uri="{FF2B5EF4-FFF2-40B4-BE49-F238E27FC236}">
                <a16:creationId xmlns:a16="http://schemas.microsoft.com/office/drawing/2014/main" id="{F3D3C449-CA6E-4F2D-96C6-D3733BBE79AA}"/>
              </a:ext>
            </a:extLst>
          </p:cNvPr>
          <p:cNvSpPr txBox="1">
            <a:spLocks/>
          </p:cNvSpPr>
          <p:nvPr/>
        </p:nvSpPr>
        <p:spPr>
          <a:xfrm>
            <a:off x="1660737" y="2224230"/>
            <a:ext cx="4153565" cy="965507"/>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Internalist model</a:t>
            </a:r>
          </a:p>
          <a:p>
            <a:r>
              <a:rPr lang="en-US" sz="2600" dirty="0">
                <a:latin typeface="Gill Sans MT" panose="020B0502020104020203" pitchFamily="34" charset="0"/>
              </a:rPr>
              <a:t>e.g. essentialist model</a:t>
            </a:r>
          </a:p>
        </p:txBody>
      </p:sp>
      <p:sp>
        <p:nvSpPr>
          <p:cNvPr id="37" name="Rectangle: Rounded Corners 36">
            <a:extLst>
              <a:ext uri="{FF2B5EF4-FFF2-40B4-BE49-F238E27FC236}">
                <a16:creationId xmlns:a16="http://schemas.microsoft.com/office/drawing/2014/main" id="{014EF654-691D-40F0-9516-9A78519F3F33}"/>
              </a:ext>
            </a:extLst>
          </p:cNvPr>
          <p:cNvSpPr/>
          <p:nvPr/>
        </p:nvSpPr>
        <p:spPr>
          <a:xfrm flipH="1">
            <a:off x="583892" y="258792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8" name="Rectangle 37">
            <a:extLst>
              <a:ext uri="{FF2B5EF4-FFF2-40B4-BE49-F238E27FC236}">
                <a16:creationId xmlns:a16="http://schemas.microsoft.com/office/drawing/2014/main" id="{A252B1AE-D897-4A54-9966-8BA29F02C843}"/>
              </a:ext>
            </a:extLst>
          </p:cNvPr>
          <p:cNvSpPr/>
          <p:nvPr/>
        </p:nvSpPr>
        <p:spPr>
          <a:xfrm>
            <a:off x="6469768" y="2563423"/>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9" name="Rectangle: Rounded Corners 38">
            <a:extLst>
              <a:ext uri="{FF2B5EF4-FFF2-40B4-BE49-F238E27FC236}">
                <a16:creationId xmlns:a16="http://schemas.microsoft.com/office/drawing/2014/main" id="{8141A694-33DE-4A28-BFFE-282FA13ED425}"/>
              </a:ext>
            </a:extLst>
          </p:cNvPr>
          <p:cNvSpPr/>
          <p:nvPr/>
        </p:nvSpPr>
        <p:spPr>
          <a:xfrm flipH="1">
            <a:off x="6595737" y="267511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40" name="Oval 39">
            <a:extLst>
              <a:ext uri="{FF2B5EF4-FFF2-40B4-BE49-F238E27FC236}">
                <a16:creationId xmlns:a16="http://schemas.microsoft.com/office/drawing/2014/main" id="{38BA15FC-C486-47F7-B3CC-5BB1B09003FD}"/>
              </a:ext>
            </a:extLst>
          </p:cNvPr>
          <p:cNvSpPr/>
          <p:nvPr/>
        </p:nvSpPr>
        <p:spPr>
          <a:xfrm flipH="1">
            <a:off x="81178" y="358927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41" name="Straight Arrow Connector 40">
            <a:extLst>
              <a:ext uri="{FF2B5EF4-FFF2-40B4-BE49-F238E27FC236}">
                <a16:creationId xmlns:a16="http://schemas.microsoft.com/office/drawing/2014/main" id="{BD3F13D6-1464-4325-8491-3DCAB7DE9170}"/>
              </a:ext>
            </a:extLst>
          </p:cNvPr>
          <p:cNvCxnSpPr>
            <a:cxnSpLocks/>
          </p:cNvCxnSpPr>
          <p:nvPr/>
        </p:nvCxnSpPr>
        <p:spPr>
          <a:xfrm>
            <a:off x="891144" y="321246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3AE1E6FF-2CD7-4563-A531-CDA44003AEF5}"/>
              </a:ext>
            </a:extLst>
          </p:cNvPr>
          <p:cNvSpPr/>
          <p:nvPr/>
        </p:nvSpPr>
        <p:spPr>
          <a:xfrm flipH="1">
            <a:off x="5991680" y="357818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sp>
        <p:nvSpPr>
          <p:cNvPr id="43" name="TextBox 42">
            <a:extLst>
              <a:ext uri="{FF2B5EF4-FFF2-40B4-BE49-F238E27FC236}">
                <a16:creationId xmlns:a16="http://schemas.microsoft.com/office/drawing/2014/main" id="{D3FD6AF8-C0D9-498E-AEC1-06BC83AF29FC}"/>
              </a:ext>
            </a:extLst>
          </p:cNvPr>
          <p:cNvSpPr txBox="1"/>
          <p:nvPr/>
        </p:nvSpPr>
        <p:spPr>
          <a:xfrm>
            <a:off x="1660737" y="3189737"/>
            <a:ext cx="3936570" cy="1200329"/>
          </a:xfrm>
          <a:prstGeom prst="rect">
            <a:avLst/>
          </a:prstGeom>
          <a:noFill/>
        </p:spPr>
        <p:txBody>
          <a:bodyPr wrap="square" rtlCol="0">
            <a:spAutoFit/>
          </a:bodyPr>
          <a:lstStyle/>
          <a:p>
            <a:r>
              <a:rPr lang="en-US" sz="2400" dirty="0">
                <a:latin typeface="Gill Sans MT" panose="020B0502020104020203" pitchFamily="34" charset="0"/>
              </a:rPr>
              <a:t>cause </a:t>
            </a:r>
            <a:r>
              <a:rPr lang="en-US" sz="2400" b="1" dirty="0">
                <a:latin typeface="Gill Sans MT" panose="020B0502020104020203" pitchFamily="34" charset="0"/>
              </a:rPr>
              <a:t>internal </a:t>
            </a:r>
            <a:r>
              <a:rPr lang="en-US" sz="2400" dirty="0">
                <a:latin typeface="Gill Sans MT" panose="020B0502020104020203" pitchFamily="34" charset="0"/>
              </a:rPr>
              <a:t>to the category (e.g. essence) that causally produces properties</a:t>
            </a:r>
          </a:p>
        </p:txBody>
      </p:sp>
      <p:sp>
        <p:nvSpPr>
          <p:cNvPr id="44" name="TextBox 43">
            <a:extLst>
              <a:ext uri="{FF2B5EF4-FFF2-40B4-BE49-F238E27FC236}">
                <a16:creationId xmlns:a16="http://schemas.microsoft.com/office/drawing/2014/main" id="{BB9E309F-CFA0-4F95-B31A-F8B5CC22AB7B}"/>
              </a:ext>
            </a:extLst>
          </p:cNvPr>
          <p:cNvSpPr txBox="1"/>
          <p:nvPr/>
        </p:nvSpPr>
        <p:spPr>
          <a:xfrm>
            <a:off x="7659625" y="2825417"/>
            <a:ext cx="3950885" cy="1938992"/>
          </a:xfrm>
          <a:prstGeom prst="rect">
            <a:avLst/>
          </a:prstGeom>
          <a:noFill/>
        </p:spPr>
        <p:txBody>
          <a:bodyPr wrap="square" rtlCol="0">
            <a:spAutoFit/>
          </a:bodyPr>
          <a:lstStyle/>
          <a:p>
            <a:r>
              <a:rPr lang="en-US" sz="2400" b="1" dirty="0">
                <a:latin typeface="Gill Sans MT" panose="020B0502020104020203" pitchFamily="34" charset="0"/>
              </a:rPr>
              <a:t>stable external </a:t>
            </a:r>
            <a:r>
              <a:rPr lang="en-US" sz="2400" dirty="0">
                <a:latin typeface="Gill Sans MT" panose="020B0502020104020203" pitchFamily="34" charset="0"/>
              </a:rPr>
              <a:t>cause</a:t>
            </a:r>
            <a:r>
              <a:rPr lang="en-US" sz="2400" b="1" dirty="0">
                <a:latin typeface="Gill Sans MT" panose="020B0502020104020203" pitchFamily="34" charset="0"/>
              </a:rPr>
              <a:t> </a:t>
            </a:r>
            <a:r>
              <a:rPr lang="en-US" sz="2400" dirty="0">
                <a:latin typeface="Gill Sans MT" panose="020B0502020104020203" pitchFamily="34" charset="0"/>
              </a:rPr>
              <a:t>(i.e. structural context) that operates on members of a category and causally produces properties</a:t>
            </a:r>
          </a:p>
        </p:txBody>
      </p:sp>
      <p:cxnSp>
        <p:nvCxnSpPr>
          <p:cNvPr id="45" name="Straight Arrow Connector 44">
            <a:extLst>
              <a:ext uri="{FF2B5EF4-FFF2-40B4-BE49-F238E27FC236}">
                <a16:creationId xmlns:a16="http://schemas.microsoft.com/office/drawing/2014/main" id="{CE3B0F67-3501-4EEC-94AE-97D710C35F3C}"/>
              </a:ext>
            </a:extLst>
          </p:cNvPr>
          <p:cNvCxnSpPr>
            <a:cxnSpLocks/>
          </p:cNvCxnSpPr>
          <p:nvPr/>
        </p:nvCxnSpPr>
        <p:spPr>
          <a:xfrm>
            <a:off x="6780513" y="3224844"/>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48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causal-explanatory models</a:t>
            </a:r>
          </a:p>
        </p:txBody>
      </p:sp>
      <p:sp>
        <p:nvSpPr>
          <p:cNvPr id="14" name="Title 3">
            <a:extLst>
              <a:ext uri="{FF2B5EF4-FFF2-40B4-BE49-F238E27FC236}">
                <a16:creationId xmlns:a16="http://schemas.microsoft.com/office/drawing/2014/main" id="{D00505E5-6CAA-46BA-BDF8-FBDD62C3459B}"/>
              </a:ext>
            </a:extLst>
          </p:cNvPr>
          <p:cNvSpPr>
            <a:spLocks noGrp="1"/>
          </p:cNvSpPr>
          <p:nvPr>
            <p:ph type="title"/>
          </p:nvPr>
        </p:nvSpPr>
        <p:spPr>
          <a:xfrm>
            <a:off x="7659626" y="1004264"/>
            <a:ext cx="4519867" cy="809375"/>
          </a:xfrm>
        </p:spPr>
        <p:txBody>
          <a:bodyPr>
            <a:normAutofit/>
          </a:bodyPr>
          <a:lstStyle/>
          <a:p>
            <a:r>
              <a:rPr lang="en-US" sz="4000" dirty="0"/>
              <a:t>Structural model</a:t>
            </a:r>
          </a:p>
        </p:txBody>
      </p:sp>
      <p:sp>
        <p:nvSpPr>
          <p:cNvPr id="25" name="Title 3">
            <a:extLst>
              <a:ext uri="{FF2B5EF4-FFF2-40B4-BE49-F238E27FC236}">
                <a16:creationId xmlns:a16="http://schemas.microsoft.com/office/drawing/2014/main" id="{6D0B13C3-285C-4090-8A3A-A118D8CB6A52}"/>
              </a:ext>
            </a:extLst>
          </p:cNvPr>
          <p:cNvSpPr txBox="1">
            <a:spLocks/>
          </p:cNvSpPr>
          <p:nvPr/>
        </p:nvSpPr>
        <p:spPr>
          <a:xfrm>
            <a:off x="1660737" y="1096890"/>
            <a:ext cx="4153565" cy="96550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000" dirty="0">
                <a:latin typeface="Gill Sans MT" panose="020B0502020104020203" pitchFamily="34" charset="0"/>
              </a:rPr>
              <a:t>Internalist model</a:t>
            </a:r>
          </a:p>
          <a:p>
            <a:r>
              <a:rPr lang="en-US" sz="2400" dirty="0">
                <a:latin typeface="Gill Sans MT" panose="020B0502020104020203" pitchFamily="34" charset="0"/>
              </a:rPr>
              <a:t>e.g. essentialist model</a:t>
            </a:r>
          </a:p>
        </p:txBody>
      </p:sp>
      <p:sp>
        <p:nvSpPr>
          <p:cNvPr id="26" name="Rectangle: Rounded Corners 25">
            <a:extLst>
              <a:ext uri="{FF2B5EF4-FFF2-40B4-BE49-F238E27FC236}">
                <a16:creationId xmlns:a16="http://schemas.microsoft.com/office/drawing/2014/main" id="{D2CC0C45-0755-4240-BEE0-4811727DB9BA}"/>
              </a:ext>
            </a:extLst>
          </p:cNvPr>
          <p:cNvSpPr/>
          <p:nvPr/>
        </p:nvSpPr>
        <p:spPr>
          <a:xfrm flipH="1">
            <a:off x="583892" y="146058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26">
            <a:extLst>
              <a:ext uri="{FF2B5EF4-FFF2-40B4-BE49-F238E27FC236}">
                <a16:creationId xmlns:a16="http://schemas.microsoft.com/office/drawing/2014/main" id="{14C950CF-C1E6-42C8-A360-C62D7540C9EF}"/>
              </a:ext>
            </a:extLst>
          </p:cNvPr>
          <p:cNvSpPr/>
          <p:nvPr/>
        </p:nvSpPr>
        <p:spPr>
          <a:xfrm>
            <a:off x="6469768" y="1436083"/>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8" name="Rectangle: Rounded Corners 27">
            <a:extLst>
              <a:ext uri="{FF2B5EF4-FFF2-40B4-BE49-F238E27FC236}">
                <a16:creationId xmlns:a16="http://schemas.microsoft.com/office/drawing/2014/main" id="{DE0BA21A-8E54-444B-89CE-9631722A2B4D}"/>
              </a:ext>
            </a:extLst>
          </p:cNvPr>
          <p:cNvSpPr/>
          <p:nvPr/>
        </p:nvSpPr>
        <p:spPr>
          <a:xfrm flipH="1">
            <a:off x="6595737" y="154777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0" name="Oval 29">
            <a:extLst>
              <a:ext uri="{FF2B5EF4-FFF2-40B4-BE49-F238E27FC236}">
                <a16:creationId xmlns:a16="http://schemas.microsoft.com/office/drawing/2014/main" id="{224BE470-0372-4921-9579-3D35C51E4E1E}"/>
              </a:ext>
            </a:extLst>
          </p:cNvPr>
          <p:cNvSpPr/>
          <p:nvPr/>
        </p:nvSpPr>
        <p:spPr>
          <a:xfrm flipH="1">
            <a:off x="81178" y="246193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31" name="Straight Arrow Connector 30">
            <a:extLst>
              <a:ext uri="{FF2B5EF4-FFF2-40B4-BE49-F238E27FC236}">
                <a16:creationId xmlns:a16="http://schemas.microsoft.com/office/drawing/2014/main" id="{38003ADA-0612-42C1-BDD4-A157856E42AC}"/>
              </a:ext>
            </a:extLst>
          </p:cNvPr>
          <p:cNvCxnSpPr>
            <a:cxnSpLocks/>
          </p:cNvCxnSpPr>
          <p:nvPr/>
        </p:nvCxnSpPr>
        <p:spPr>
          <a:xfrm>
            <a:off x="891144" y="208512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B35F229-5686-4929-B9E3-0707B353FD38}"/>
              </a:ext>
            </a:extLst>
          </p:cNvPr>
          <p:cNvSpPr/>
          <p:nvPr/>
        </p:nvSpPr>
        <p:spPr>
          <a:xfrm flipH="1">
            <a:off x="5991680" y="245084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33" name="Straight Arrow Connector 32">
            <a:extLst>
              <a:ext uri="{FF2B5EF4-FFF2-40B4-BE49-F238E27FC236}">
                <a16:creationId xmlns:a16="http://schemas.microsoft.com/office/drawing/2014/main" id="{B858FC0D-8CBE-4F25-BDFB-9855D4FB4C34}"/>
              </a:ext>
            </a:extLst>
          </p:cNvPr>
          <p:cNvCxnSpPr>
            <a:cxnSpLocks/>
          </p:cNvCxnSpPr>
          <p:nvPr/>
        </p:nvCxnSpPr>
        <p:spPr>
          <a:xfrm>
            <a:off x="6780513" y="2084978"/>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0F49E6-7299-4A22-BCB9-F712D2F11F63}"/>
              </a:ext>
            </a:extLst>
          </p:cNvPr>
          <p:cNvSpPr txBox="1"/>
          <p:nvPr/>
        </p:nvSpPr>
        <p:spPr>
          <a:xfrm>
            <a:off x="1660737" y="2062397"/>
            <a:ext cx="3535838" cy="1015663"/>
          </a:xfrm>
          <a:prstGeom prst="rect">
            <a:avLst/>
          </a:prstGeom>
          <a:noFill/>
        </p:spPr>
        <p:txBody>
          <a:bodyPr wrap="square" rtlCol="0">
            <a:spAutoFit/>
          </a:bodyPr>
          <a:lstStyle/>
          <a:p>
            <a:r>
              <a:rPr lang="en-US" sz="2000" dirty="0">
                <a:latin typeface="Gill Sans MT" panose="020B0502020104020203" pitchFamily="34" charset="0"/>
              </a:rPr>
              <a:t>cause </a:t>
            </a:r>
            <a:r>
              <a:rPr lang="en-US" sz="2000" b="1" dirty="0">
                <a:latin typeface="Gill Sans MT" panose="020B0502020104020203" pitchFamily="34" charset="0"/>
              </a:rPr>
              <a:t>internal </a:t>
            </a:r>
            <a:r>
              <a:rPr lang="en-US" sz="2000" dirty="0">
                <a:latin typeface="Gill Sans MT" panose="020B0502020104020203" pitchFamily="34" charset="0"/>
              </a:rPr>
              <a:t>to the category (e.g. essence) that causally produces properties</a:t>
            </a:r>
          </a:p>
        </p:txBody>
      </p:sp>
      <p:sp>
        <p:nvSpPr>
          <p:cNvPr id="22" name="TextBox 21">
            <a:extLst>
              <a:ext uri="{FF2B5EF4-FFF2-40B4-BE49-F238E27FC236}">
                <a16:creationId xmlns:a16="http://schemas.microsoft.com/office/drawing/2014/main" id="{939D9760-8F23-4D46-AA36-EAAD1A56C3F8}"/>
              </a:ext>
            </a:extLst>
          </p:cNvPr>
          <p:cNvSpPr txBox="1"/>
          <p:nvPr/>
        </p:nvSpPr>
        <p:spPr>
          <a:xfrm>
            <a:off x="7659625" y="1698077"/>
            <a:ext cx="3950885" cy="1323439"/>
          </a:xfrm>
          <a:prstGeom prst="rect">
            <a:avLst/>
          </a:prstGeom>
          <a:noFill/>
        </p:spPr>
        <p:txBody>
          <a:bodyPr wrap="square" rtlCol="0">
            <a:spAutoFit/>
          </a:bodyPr>
          <a:lstStyle/>
          <a:p>
            <a:r>
              <a:rPr lang="en-US" sz="2000" b="1" dirty="0">
                <a:latin typeface="Gill Sans MT" panose="020B0502020104020203" pitchFamily="34" charset="0"/>
              </a:rPr>
              <a:t>stable external </a:t>
            </a:r>
            <a:r>
              <a:rPr lang="en-US" sz="2000" dirty="0">
                <a:latin typeface="Gill Sans MT" panose="020B0502020104020203" pitchFamily="34" charset="0"/>
              </a:rPr>
              <a:t>cause</a:t>
            </a:r>
            <a:r>
              <a:rPr lang="en-US" sz="2000" b="1" dirty="0">
                <a:latin typeface="Gill Sans MT" panose="020B0502020104020203" pitchFamily="34" charset="0"/>
              </a:rPr>
              <a:t> </a:t>
            </a:r>
            <a:r>
              <a:rPr lang="en-US" sz="2000" dirty="0">
                <a:latin typeface="Gill Sans MT" panose="020B0502020104020203" pitchFamily="34" charset="0"/>
              </a:rPr>
              <a:t>(i.e. structural context) that operates on members of a category and causally produces properties</a:t>
            </a:r>
          </a:p>
        </p:txBody>
      </p:sp>
      <p:sp>
        <p:nvSpPr>
          <p:cNvPr id="34" name="TextBox 33">
            <a:extLst>
              <a:ext uri="{FF2B5EF4-FFF2-40B4-BE49-F238E27FC236}">
                <a16:creationId xmlns:a16="http://schemas.microsoft.com/office/drawing/2014/main" id="{4C447025-5434-4DF0-A4ED-4E92D97BE0E0}"/>
              </a:ext>
            </a:extLst>
          </p:cNvPr>
          <p:cNvSpPr txBox="1"/>
          <p:nvPr/>
        </p:nvSpPr>
        <p:spPr>
          <a:xfrm>
            <a:off x="1000910" y="3241548"/>
            <a:ext cx="1019018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spTree>
    <p:extLst>
      <p:ext uri="{BB962C8B-B14F-4D97-AF65-F5344CB8AC3E}">
        <p14:creationId xmlns:p14="http://schemas.microsoft.com/office/powerpoint/2010/main" val="3969856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causal-explanatory models</a:t>
            </a:r>
          </a:p>
        </p:txBody>
      </p:sp>
      <p:sp>
        <p:nvSpPr>
          <p:cNvPr id="14" name="Title 3">
            <a:extLst>
              <a:ext uri="{FF2B5EF4-FFF2-40B4-BE49-F238E27FC236}">
                <a16:creationId xmlns:a16="http://schemas.microsoft.com/office/drawing/2014/main" id="{D00505E5-6CAA-46BA-BDF8-FBDD62C3459B}"/>
              </a:ext>
            </a:extLst>
          </p:cNvPr>
          <p:cNvSpPr>
            <a:spLocks noGrp="1"/>
          </p:cNvSpPr>
          <p:nvPr>
            <p:ph type="title"/>
          </p:nvPr>
        </p:nvSpPr>
        <p:spPr>
          <a:xfrm>
            <a:off x="7659626" y="1004264"/>
            <a:ext cx="4519867" cy="809375"/>
          </a:xfrm>
        </p:spPr>
        <p:txBody>
          <a:bodyPr>
            <a:normAutofit/>
          </a:bodyPr>
          <a:lstStyle/>
          <a:p>
            <a:r>
              <a:rPr lang="en-US" sz="4000" dirty="0"/>
              <a:t>Structural model</a:t>
            </a:r>
          </a:p>
        </p:txBody>
      </p:sp>
      <p:sp>
        <p:nvSpPr>
          <p:cNvPr id="25" name="Title 3">
            <a:extLst>
              <a:ext uri="{FF2B5EF4-FFF2-40B4-BE49-F238E27FC236}">
                <a16:creationId xmlns:a16="http://schemas.microsoft.com/office/drawing/2014/main" id="{6D0B13C3-285C-4090-8A3A-A118D8CB6A52}"/>
              </a:ext>
            </a:extLst>
          </p:cNvPr>
          <p:cNvSpPr txBox="1">
            <a:spLocks/>
          </p:cNvSpPr>
          <p:nvPr/>
        </p:nvSpPr>
        <p:spPr>
          <a:xfrm>
            <a:off x="1660737" y="1096890"/>
            <a:ext cx="4153565" cy="96550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000" dirty="0">
                <a:latin typeface="Gill Sans MT" panose="020B0502020104020203" pitchFamily="34" charset="0"/>
              </a:rPr>
              <a:t>Internalist model</a:t>
            </a:r>
          </a:p>
          <a:p>
            <a:r>
              <a:rPr lang="en-US" sz="2400" dirty="0">
                <a:latin typeface="Gill Sans MT" panose="020B0502020104020203" pitchFamily="34" charset="0"/>
              </a:rPr>
              <a:t>e.g. essentialist model</a:t>
            </a:r>
          </a:p>
        </p:txBody>
      </p:sp>
      <p:sp>
        <p:nvSpPr>
          <p:cNvPr id="26" name="Rectangle: Rounded Corners 25">
            <a:extLst>
              <a:ext uri="{FF2B5EF4-FFF2-40B4-BE49-F238E27FC236}">
                <a16:creationId xmlns:a16="http://schemas.microsoft.com/office/drawing/2014/main" id="{D2CC0C45-0755-4240-BEE0-4811727DB9BA}"/>
              </a:ext>
            </a:extLst>
          </p:cNvPr>
          <p:cNvSpPr/>
          <p:nvPr/>
        </p:nvSpPr>
        <p:spPr>
          <a:xfrm flipH="1">
            <a:off x="583892" y="146058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26">
            <a:extLst>
              <a:ext uri="{FF2B5EF4-FFF2-40B4-BE49-F238E27FC236}">
                <a16:creationId xmlns:a16="http://schemas.microsoft.com/office/drawing/2014/main" id="{14C950CF-C1E6-42C8-A360-C62D7540C9EF}"/>
              </a:ext>
            </a:extLst>
          </p:cNvPr>
          <p:cNvSpPr/>
          <p:nvPr/>
        </p:nvSpPr>
        <p:spPr>
          <a:xfrm>
            <a:off x="6469768" y="1436083"/>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8" name="Rectangle: Rounded Corners 27">
            <a:extLst>
              <a:ext uri="{FF2B5EF4-FFF2-40B4-BE49-F238E27FC236}">
                <a16:creationId xmlns:a16="http://schemas.microsoft.com/office/drawing/2014/main" id="{DE0BA21A-8E54-444B-89CE-9631722A2B4D}"/>
              </a:ext>
            </a:extLst>
          </p:cNvPr>
          <p:cNvSpPr/>
          <p:nvPr/>
        </p:nvSpPr>
        <p:spPr>
          <a:xfrm flipH="1">
            <a:off x="6595737" y="154777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0" name="Oval 29">
            <a:extLst>
              <a:ext uri="{FF2B5EF4-FFF2-40B4-BE49-F238E27FC236}">
                <a16:creationId xmlns:a16="http://schemas.microsoft.com/office/drawing/2014/main" id="{224BE470-0372-4921-9579-3D35C51E4E1E}"/>
              </a:ext>
            </a:extLst>
          </p:cNvPr>
          <p:cNvSpPr/>
          <p:nvPr/>
        </p:nvSpPr>
        <p:spPr>
          <a:xfrm flipH="1">
            <a:off x="81178" y="246193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31" name="Straight Arrow Connector 30">
            <a:extLst>
              <a:ext uri="{FF2B5EF4-FFF2-40B4-BE49-F238E27FC236}">
                <a16:creationId xmlns:a16="http://schemas.microsoft.com/office/drawing/2014/main" id="{38003ADA-0612-42C1-BDD4-A157856E42AC}"/>
              </a:ext>
            </a:extLst>
          </p:cNvPr>
          <p:cNvCxnSpPr>
            <a:cxnSpLocks/>
          </p:cNvCxnSpPr>
          <p:nvPr/>
        </p:nvCxnSpPr>
        <p:spPr>
          <a:xfrm>
            <a:off x="891144" y="208512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B35F229-5686-4929-B9E3-0707B353FD38}"/>
              </a:ext>
            </a:extLst>
          </p:cNvPr>
          <p:cNvSpPr/>
          <p:nvPr/>
        </p:nvSpPr>
        <p:spPr>
          <a:xfrm flipH="1">
            <a:off x="5991680" y="245084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33" name="Straight Arrow Connector 32">
            <a:extLst>
              <a:ext uri="{FF2B5EF4-FFF2-40B4-BE49-F238E27FC236}">
                <a16:creationId xmlns:a16="http://schemas.microsoft.com/office/drawing/2014/main" id="{B858FC0D-8CBE-4F25-BDFB-9855D4FB4C34}"/>
              </a:ext>
            </a:extLst>
          </p:cNvPr>
          <p:cNvCxnSpPr>
            <a:cxnSpLocks/>
          </p:cNvCxnSpPr>
          <p:nvPr/>
        </p:nvCxnSpPr>
        <p:spPr>
          <a:xfrm>
            <a:off x="6780513" y="2084978"/>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0F49E6-7299-4A22-BCB9-F712D2F11F63}"/>
              </a:ext>
            </a:extLst>
          </p:cNvPr>
          <p:cNvSpPr txBox="1"/>
          <p:nvPr/>
        </p:nvSpPr>
        <p:spPr>
          <a:xfrm>
            <a:off x="1660737" y="2062397"/>
            <a:ext cx="3750751" cy="1015663"/>
          </a:xfrm>
          <a:prstGeom prst="rect">
            <a:avLst/>
          </a:prstGeom>
          <a:noFill/>
        </p:spPr>
        <p:txBody>
          <a:bodyPr wrap="square" rtlCol="0">
            <a:spAutoFit/>
          </a:bodyPr>
          <a:lstStyle/>
          <a:p>
            <a:r>
              <a:rPr lang="en-US" sz="2000" dirty="0">
                <a:latin typeface="Gill Sans MT" panose="020B0502020104020203" pitchFamily="34" charset="0"/>
              </a:rPr>
              <a:t>cause </a:t>
            </a:r>
            <a:r>
              <a:rPr lang="en-US" sz="2000" b="1" dirty="0">
                <a:latin typeface="Gill Sans MT" panose="020B0502020104020203" pitchFamily="34" charset="0"/>
              </a:rPr>
              <a:t>internal </a:t>
            </a:r>
            <a:r>
              <a:rPr lang="en-US" sz="2000" dirty="0">
                <a:latin typeface="Gill Sans MT" panose="020B0502020104020203" pitchFamily="34" charset="0"/>
              </a:rPr>
              <a:t>to the category (e.g. essence) that causally produces properties</a:t>
            </a:r>
          </a:p>
        </p:txBody>
      </p:sp>
      <p:sp>
        <p:nvSpPr>
          <p:cNvPr id="22" name="TextBox 21">
            <a:extLst>
              <a:ext uri="{FF2B5EF4-FFF2-40B4-BE49-F238E27FC236}">
                <a16:creationId xmlns:a16="http://schemas.microsoft.com/office/drawing/2014/main" id="{939D9760-8F23-4D46-AA36-EAAD1A56C3F8}"/>
              </a:ext>
            </a:extLst>
          </p:cNvPr>
          <p:cNvSpPr txBox="1"/>
          <p:nvPr/>
        </p:nvSpPr>
        <p:spPr>
          <a:xfrm>
            <a:off x="7659625" y="1698077"/>
            <a:ext cx="3950885" cy="1323439"/>
          </a:xfrm>
          <a:prstGeom prst="rect">
            <a:avLst/>
          </a:prstGeom>
          <a:noFill/>
        </p:spPr>
        <p:txBody>
          <a:bodyPr wrap="square" rtlCol="0">
            <a:spAutoFit/>
          </a:bodyPr>
          <a:lstStyle/>
          <a:p>
            <a:r>
              <a:rPr lang="en-US" sz="2000" b="1" dirty="0">
                <a:latin typeface="Gill Sans MT" panose="020B0502020104020203" pitchFamily="34" charset="0"/>
              </a:rPr>
              <a:t>stable external </a:t>
            </a:r>
            <a:r>
              <a:rPr lang="en-US" sz="2000" dirty="0">
                <a:latin typeface="Gill Sans MT" panose="020B0502020104020203" pitchFamily="34" charset="0"/>
              </a:rPr>
              <a:t>cause</a:t>
            </a:r>
            <a:r>
              <a:rPr lang="en-US" sz="2000" b="1" dirty="0">
                <a:latin typeface="Gill Sans MT" panose="020B0502020104020203" pitchFamily="34" charset="0"/>
              </a:rPr>
              <a:t> </a:t>
            </a:r>
            <a:r>
              <a:rPr lang="en-US" sz="2000" dirty="0">
                <a:latin typeface="Gill Sans MT" panose="020B0502020104020203" pitchFamily="34" charset="0"/>
              </a:rPr>
              <a:t>(i.e. structural context) that operates on members of a category and causally produces properties</a:t>
            </a:r>
          </a:p>
        </p:txBody>
      </p:sp>
      <p:sp>
        <p:nvSpPr>
          <p:cNvPr id="34" name="TextBox 33">
            <a:extLst>
              <a:ext uri="{FF2B5EF4-FFF2-40B4-BE49-F238E27FC236}">
                <a16:creationId xmlns:a16="http://schemas.microsoft.com/office/drawing/2014/main" id="{4C447025-5434-4DF0-A4ED-4E92D97BE0E0}"/>
              </a:ext>
            </a:extLst>
          </p:cNvPr>
          <p:cNvSpPr txBox="1"/>
          <p:nvPr/>
        </p:nvSpPr>
        <p:spPr>
          <a:xfrm>
            <a:off x="1000910" y="3241548"/>
            <a:ext cx="1019018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sp>
        <p:nvSpPr>
          <p:cNvPr id="18" name="TextBox 17">
            <a:extLst>
              <a:ext uri="{FF2B5EF4-FFF2-40B4-BE49-F238E27FC236}">
                <a16:creationId xmlns:a16="http://schemas.microsoft.com/office/drawing/2014/main" id="{4B931AD7-2B4E-46E0-A32A-D506503106CF}"/>
              </a:ext>
            </a:extLst>
          </p:cNvPr>
          <p:cNvSpPr txBox="1"/>
          <p:nvPr/>
        </p:nvSpPr>
        <p:spPr>
          <a:xfrm>
            <a:off x="883713" y="3965343"/>
            <a:ext cx="10915804" cy="3816429"/>
          </a:xfrm>
          <a:prstGeom prst="rect">
            <a:avLst/>
          </a:prstGeom>
          <a:noFill/>
        </p:spPr>
        <p:txBody>
          <a:bodyPr wrap="square" rtlCol="0">
            <a:spAutoFit/>
          </a:bodyPr>
          <a:lstStyle/>
          <a:p>
            <a:pPr>
              <a:tabLst>
                <a:tab pos="3995738" algn="l"/>
              </a:tabLst>
            </a:pPr>
            <a:r>
              <a:rPr lang="en-US" sz="2800" b="1" dirty="0">
                <a:latin typeface="Gill Sans MT" panose="020B0502020104020203" pitchFamily="34" charset="0"/>
              </a:rPr>
              <a:t>Normativity	</a:t>
            </a:r>
            <a:r>
              <a:rPr lang="en-US" sz="2800" dirty="0">
                <a:latin typeface="Gill Sans MT" panose="020B0502020104020203" pitchFamily="34" charset="0"/>
              </a:rPr>
              <a:t>What </a:t>
            </a:r>
            <a:r>
              <a:rPr lang="en-US" sz="2800" i="1" dirty="0">
                <a:latin typeface="Gill Sans MT" panose="020B0502020104020203" pitchFamily="34" charset="0"/>
              </a:rPr>
              <a:t>should</a:t>
            </a:r>
            <a:r>
              <a:rPr lang="en-US" sz="2800" dirty="0">
                <a:latin typeface="Gill Sans MT" panose="020B0502020104020203" pitchFamily="34" charset="0"/>
              </a:rPr>
              <a:t> be the case? </a:t>
            </a:r>
            <a:endParaRPr lang="en-US" sz="2800" b="1" dirty="0">
              <a:latin typeface="Gill Sans MT" panose="020B0502020104020203" pitchFamily="34" charset="0"/>
            </a:endParaRPr>
          </a:p>
          <a:p>
            <a:pPr>
              <a:tabLst>
                <a:tab pos="3995738" algn="l"/>
              </a:tabLst>
            </a:pPr>
            <a:r>
              <a:rPr lang="en-US" sz="2800" b="1" dirty="0">
                <a:latin typeface="Gill Sans MT" panose="020B0502020104020203" pitchFamily="34" charset="0"/>
              </a:rPr>
              <a:t>Possibility of change</a:t>
            </a:r>
            <a:r>
              <a:rPr lang="en-US" sz="2800" dirty="0">
                <a:latin typeface="Gill Sans MT" panose="020B0502020104020203" pitchFamily="34" charset="0"/>
              </a:rPr>
              <a:t>	How </a:t>
            </a:r>
            <a:r>
              <a:rPr lang="en-US" sz="2800" i="1" dirty="0">
                <a:latin typeface="Gill Sans MT" panose="020B0502020104020203" pitchFamily="34" charset="0"/>
              </a:rPr>
              <a:t>possible</a:t>
            </a:r>
            <a:r>
              <a:rPr lang="en-US" sz="2800" dirty="0">
                <a:latin typeface="Gill Sans MT" panose="020B0502020104020203" pitchFamily="34" charset="0"/>
              </a:rPr>
              <a:t> is it to change what is</a:t>
            </a:r>
            <a:r>
              <a:rPr lang="en-US" sz="2800" i="1" dirty="0">
                <a:latin typeface="Gill Sans MT" panose="020B0502020104020203" pitchFamily="34" charset="0"/>
              </a:rPr>
              <a:t> </a:t>
            </a:r>
            <a:r>
              <a:rPr lang="en-US" sz="2800" dirty="0">
                <a:latin typeface="Gill Sans MT" panose="020B0502020104020203" pitchFamily="34" charset="0"/>
              </a:rPr>
              <a:t>the case? </a:t>
            </a:r>
            <a:endParaRPr lang="en-US" sz="2800" b="1" dirty="0">
              <a:latin typeface="Gill Sans MT" panose="020B0502020104020203" pitchFamily="34" charset="0"/>
            </a:endParaRPr>
          </a:p>
          <a:p>
            <a:pPr>
              <a:tabLst>
                <a:tab pos="3995738" algn="l"/>
              </a:tabLst>
            </a:pPr>
            <a:r>
              <a:rPr lang="en-US" sz="2800" b="1" dirty="0">
                <a:latin typeface="Gill Sans MT" panose="020B0502020104020203" pitchFamily="34" charset="0"/>
              </a:rPr>
              <a:t>Target of intervention</a:t>
            </a:r>
            <a:r>
              <a:rPr lang="en-US" sz="2800" dirty="0">
                <a:latin typeface="Gill Sans MT" panose="020B0502020104020203" pitchFamily="34" charset="0"/>
              </a:rPr>
              <a:t>	</a:t>
            </a:r>
            <a:r>
              <a:rPr lang="en-US" sz="2800" i="1" dirty="0">
                <a:latin typeface="Gill Sans MT" panose="020B0502020104020203" pitchFamily="34" charset="0"/>
              </a:rPr>
              <a:t>How </a:t>
            </a:r>
            <a:r>
              <a:rPr lang="en-US" sz="2800" dirty="0">
                <a:latin typeface="Gill Sans MT" panose="020B0502020104020203" pitchFamily="34" charset="0"/>
              </a:rPr>
              <a:t>might</a:t>
            </a:r>
            <a:r>
              <a:rPr lang="en-US" sz="2800" i="1" dirty="0">
                <a:latin typeface="Gill Sans MT" panose="020B0502020104020203" pitchFamily="34" charset="0"/>
              </a:rPr>
              <a:t> </a:t>
            </a:r>
            <a:r>
              <a:rPr lang="en-US" sz="2800" dirty="0">
                <a:latin typeface="Gill Sans MT" panose="020B0502020104020203" pitchFamily="34" charset="0"/>
              </a:rPr>
              <a:t>we change what is the case?</a:t>
            </a:r>
          </a:p>
          <a:p>
            <a:pPr>
              <a:tabLst>
                <a:tab pos="3995738" algn="l"/>
              </a:tabLst>
            </a:pPr>
            <a:r>
              <a:rPr lang="en-US" sz="2800" dirty="0">
                <a:solidFill>
                  <a:schemeClr val="bg1">
                    <a:lumMod val="65000"/>
                  </a:schemeClr>
                </a:solidFill>
                <a:latin typeface="Gill Sans MT" panose="020B0502020104020203" pitchFamily="34" charset="0"/>
              </a:rPr>
              <a:t>Other consequences? </a:t>
            </a:r>
            <a:r>
              <a:rPr lang="en-US" dirty="0">
                <a:solidFill>
                  <a:schemeClr val="bg1">
                    <a:lumMod val="65000"/>
                  </a:schemeClr>
                </a:solidFill>
                <a:latin typeface="Gill Sans MT" panose="020B0502020104020203" pitchFamily="34" charset="0"/>
              </a:rPr>
              <a:t>(If property is negative, blame/responsibility? might be low for both one specific form of </a:t>
            </a:r>
            <a:r>
              <a:rPr lang="en-US" dirty="0" err="1">
                <a:solidFill>
                  <a:schemeClr val="bg1">
                    <a:lumMod val="65000"/>
                  </a:schemeClr>
                </a:solidFill>
                <a:latin typeface="Gill Sans MT" panose="020B0502020104020203" pitchFamily="34" charset="0"/>
              </a:rPr>
              <a:t>internalism</a:t>
            </a:r>
            <a:r>
              <a:rPr lang="en-US" dirty="0">
                <a:solidFill>
                  <a:schemeClr val="bg1">
                    <a:lumMod val="65000"/>
                  </a:schemeClr>
                </a:solidFill>
                <a:latin typeface="Gill Sans MT" panose="020B0502020104020203" pitchFamily="34" charset="0"/>
              </a:rPr>
              <a:t> (biological essentialism) AND structural though)</a:t>
            </a:r>
          </a:p>
          <a:p>
            <a:pPr>
              <a:tabLst>
                <a:tab pos="3995738" algn="l"/>
              </a:tabLst>
            </a:pPr>
            <a:r>
              <a:rPr lang="en-US" sz="2800" dirty="0">
                <a:solidFill>
                  <a:schemeClr val="bg1">
                    <a:lumMod val="65000"/>
                  </a:schemeClr>
                </a:solidFill>
                <a:latin typeface="Gill Sans MT" panose="020B0502020104020203" pitchFamily="34" charset="0"/>
              </a:rPr>
              <a:t>Homogeneity: biological cause as pretty deterministic, vs structural cause as noisier</a:t>
            </a:r>
          </a:p>
          <a:p>
            <a:pPr>
              <a:tabLst>
                <a:tab pos="3995738" algn="l"/>
              </a:tabLst>
            </a:pPr>
            <a:r>
              <a:rPr lang="en-US" sz="2800" dirty="0">
                <a:solidFill>
                  <a:schemeClr val="bg1">
                    <a:lumMod val="65000"/>
                  </a:schemeClr>
                </a:solidFill>
                <a:latin typeface="Gill Sans MT" panose="020B0502020104020203" pitchFamily="34" charset="0"/>
              </a:rPr>
              <a:t>Context-dependence: if you remove context or move category members out of context</a:t>
            </a:r>
          </a:p>
        </p:txBody>
      </p:sp>
    </p:spTree>
    <p:extLst>
      <p:ext uri="{BB962C8B-B14F-4D97-AF65-F5344CB8AC3E}">
        <p14:creationId xmlns:p14="http://schemas.microsoft.com/office/powerpoint/2010/main" val="892218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4C7757F-FE0D-47CB-9C24-014194B2C7A1}"/>
              </a:ext>
            </a:extLst>
          </p:cNvPr>
          <p:cNvSpPr txBox="1">
            <a:spLocks/>
          </p:cNvSpPr>
          <p:nvPr/>
        </p:nvSpPr>
        <p:spPr>
          <a:xfrm>
            <a:off x="0" y="533400"/>
            <a:ext cx="12236823" cy="621532"/>
          </a:xfrm>
          <a:prstGeom prst="rect">
            <a:avLst/>
          </a:prstGeom>
          <a:solidFill>
            <a:schemeClr val="tx1">
              <a:lumMod val="50000"/>
              <a:lumOff val="50000"/>
            </a:schemeClr>
          </a:solidFill>
        </p:spPr>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56032" lvl="1" indent="0" algn="ctr">
              <a:buNone/>
            </a:pPr>
            <a:r>
              <a:rPr lang="en-US" b="1" dirty="0">
                <a:solidFill>
                  <a:schemeClr val="bg1"/>
                </a:solidFill>
                <a:latin typeface="Gill Sans Nova" panose="020B0602020104020203" pitchFamily="34" charset="0"/>
              </a:rPr>
              <a:t>Intro</a:t>
            </a:r>
            <a:r>
              <a:rPr lang="en-US" dirty="0">
                <a:solidFill>
                  <a:schemeClr val="bg1"/>
                </a:solidFill>
                <a:latin typeface="Gill Sans Nova" panose="020B0602020104020203" pitchFamily="34" charset="0"/>
              </a:rPr>
              <a:t> </a:t>
            </a:r>
            <a:r>
              <a:rPr lang="en-US" b="1" dirty="0">
                <a:solidFill>
                  <a:schemeClr val="bg1"/>
                </a:solidFill>
                <a:latin typeface="Gill Sans Nova" panose="020B0602020104020203" pitchFamily="34" charset="0"/>
              </a:rPr>
              <a:t>&amp; induce construal  </a:t>
            </a:r>
            <a:r>
              <a:rPr lang="en-US" dirty="0">
                <a:solidFill>
                  <a:schemeClr val="bg1">
                    <a:lumMod val="75000"/>
                  </a:schemeClr>
                </a:solidFill>
                <a:latin typeface="Gill Sans Nova" panose="020B0602020104020203" pitchFamily="34" charset="0"/>
              </a:rPr>
              <a:t>&gt; Measures: Possibility of change &gt; Normativity &gt; Intervention</a:t>
            </a:r>
          </a:p>
        </p:txBody>
      </p:sp>
      <p:sp>
        <p:nvSpPr>
          <p:cNvPr id="6" name="TextBox 5">
            <a:extLst>
              <a:ext uri="{FF2B5EF4-FFF2-40B4-BE49-F238E27FC236}">
                <a16:creationId xmlns:a16="http://schemas.microsoft.com/office/drawing/2014/main" id="{A6ED4B0E-6652-4213-9CE2-F43451FED2F6}"/>
              </a:ext>
            </a:extLst>
          </p:cNvPr>
          <p:cNvSpPr txBox="1"/>
          <p:nvPr/>
        </p:nvSpPr>
        <p:spPr>
          <a:xfrm>
            <a:off x="0" y="0"/>
            <a:ext cx="1219200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sp>
        <p:nvSpPr>
          <p:cNvPr id="26" name="Title 1">
            <a:extLst>
              <a:ext uri="{FF2B5EF4-FFF2-40B4-BE49-F238E27FC236}">
                <a16:creationId xmlns:a16="http://schemas.microsoft.com/office/drawing/2014/main" id="{53C7EE3F-8751-4BFF-8B0D-75458848A7AB}"/>
              </a:ext>
            </a:extLst>
          </p:cNvPr>
          <p:cNvSpPr txBox="1">
            <a:spLocks/>
          </p:cNvSpPr>
          <p:nvPr/>
        </p:nvSpPr>
        <p:spPr>
          <a:xfrm>
            <a:off x="288136" y="1284581"/>
            <a:ext cx="11903864" cy="3260497"/>
          </a:xfrm>
          <a:prstGeom prst="rect">
            <a:avLst/>
          </a:prstGeom>
        </p:spPr>
        <p:txBody>
          <a:bodyPr vert="horz" lIns="91440" tIns="45720" rIns="91440" bIns="45720" rtlCol="0" anchor="t" anchorCtr="0">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marL="457200" indent="-457200">
              <a:lnSpc>
                <a:spcPct val="100000"/>
              </a:lnSpc>
              <a:buFontTx/>
              <a:buChar char="-"/>
            </a:pPr>
            <a:r>
              <a:rPr lang="en-US" sz="2800" dirty="0">
                <a:solidFill>
                  <a:schemeClr val="tx1"/>
                </a:solidFill>
                <a:latin typeface="Gill Sans Nova" panose="020B0602020104020203" pitchFamily="34" charset="0"/>
                <a:cs typeface="Helvetica" panose="020B0604020202020204" pitchFamily="34" charset="0"/>
              </a:rPr>
              <a:t>Adults (MTurk), although ideally paradigm can be easily run with children too (online)</a:t>
            </a:r>
          </a:p>
          <a:p>
            <a:pPr marL="457200" indent="-457200">
              <a:lnSpc>
                <a:spcPct val="100000"/>
              </a:lnSpc>
              <a:buFontTx/>
              <a:buChar char="-"/>
            </a:pPr>
            <a:r>
              <a:rPr lang="en-US" sz="2800" b="1" dirty="0">
                <a:solidFill>
                  <a:schemeClr val="tx1"/>
                </a:solidFill>
                <a:latin typeface="Gill Sans Nova" panose="020B0602020104020203" pitchFamily="34" charset="0"/>
                <a:cs typeface="Helvetica" panose="020B0604020202020204" pitchFamily="34" charset="0"/>
              </a:rPr>
              <a:t>Introduce </a:t>
            </a:r>
            <a:r>
              <a:rPr lang="en-US" sz="2800" dirty="0">
                <a:solidFill>
                  <a:schemeClr val="tx1"/>
                </a:solidFill>
                <a:latin typeface="Gill Sans Nova" panose="020B0602020104020203" pitchFamily="34" charset="0"/>
                <a:cs typeface="Helvetica" panose="020B0604020202020204" pitchFamily="34" charset="0"/>
              </a:rPr>
              <a:t>property</a:t>
            </a:r>
            <a:r>
              <a:rPr lang="en-US" sz="2800" b="1" dirty="0">
                <a:solidFill>
                  <a:schemeClr val="tx1"/>
                </a:solidFill>
                <a:latin typeface="Gill Sans Nova" panose="020B0602020104020203" pitchFamily="34" charset="0"/>
                <a:cs typeface="Helvetica" panose="020B0604020202020204" pitchFamily="34" charset="0"/>
              </a:rPr>
              <a:t> </a:t>
            </a:r>
            <a:r>
              <a:rPr lang="en-US" sz="2800" dirty="0">
                <a:solidFill>
                  <a:schemeClr val="tx1"/>
                </a:solidFill>
                <a:latin typeface="Gill Sans Nova" panose="020B0602020104020203" pitchFamily="34" charset="0"/>
                <a:cs typeface="Helvetica" panose="020B0604020202020204" pitchFamily="34" charset="0"/>
              </a:rPr>
              <a:t>of novel social group:</a:t>
            </a:r>
          </a:p>
          <a:p>
            <a:pPr marL="914400">
              <a:lnSpc>
                <a:spcPct val="100000"/>
              </a:lnSpc>
            </a:pP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On a planet far </a:t>
            </a:r>
            <a:r>
              <a:rPr lang="en-US" sz="2800" dirty="0" err="1">
                <a:solidFill>
                  <a:schemeClr val="tx1"/>
                </a:solidFill>
                <a:latin typeface="Cambria" panose="02040503050406030204" pitchFamily="18" charset="0"/>
                <a:ea typeface="Cambria" panose="02040503050406030204" pitchFamily="18" charset="0"/>
                <a:cs typeface="Helvetica" panose="020B0604020202020204" pitchFamily="34" charset="0"/>
              </a:rPr>
              <a:t>far</a:t>
            </a: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 away, there is a group of people called </a:t>
            </a:r>
            <a:r>
              <a:rPr lang="en-US" sz="2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Zarpies</a:t>
            </a: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 </a:t>
            </a:r>
          </a:p>
          <a:p>
            <a:pPr marL="914400">
              <a:lnSpc>
                <a:spcPct val="100000"/>
              </a:lnSpc>
            </a:pP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Let’s learn about </a:t>
            </a:r>
            <a:r>
              <a:rPr lang="en-US" sz="2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Zarpies</a:t>
            </a: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a:t>
            </a:r>
          </a:p>
          <a:p>
            <a:pPr marL="914400">
              <a:lnSpc>
                <a:spcPct val="100000"/>
              </a:lnSpc>
            </a:pPr>
            <a:r>
              <a:rPr lang="en-US" sz="2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Zarpies</a:t>
            </a: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 sleep 7 hours a day. </a:t>
            </a:r>
          </a:p>
          <a:p>
            <a:pPr>
              <a:lnSpc>
                <a:spcPct val="100000"/>
              </a:lnSpc>
            </a:pPr>
            <a:endParaRPr lang="en-US" sz="2800" dirty="0">
              <a:solidFill>
                <a:schemeClr val="tx1"/>
              </a:solidFill>
              <a:latin typeface="Gill Sans Nova" panose="020B0602020104020203" pitchFamily="34" charset="0"/>
              <a:cs typeface="Helvetica" panose="020B0604020202020204" pitchFamily="34" charset="0"/>
            </a:endParaRPr>
          </a:p>
          <a:p>
            <a:pPr marL="457200" indent="-457200">
              <a:lnSpc>
                <a:spcPct val="100000"/>
              </a:lnSpc>
              <a:buFontTx/>
              <a:buChar char="-"/>
            </a:pPr>
            <a:r>
              <a:rPr lang="en-US" sz="2800" b="1" dirty="0">
                <a:solidFill>
                  <a:schemeClr val="tx1"/>
                </a:solidFill>
                <a:latin typeface="Gill Sans Nova" panose="020B0602020104020203" pitchFamily="34" charset="0"/>
                <a:cs typeface="Helvetica" panose="020B0604020202020204" pitchFamily="34" charset="0"/>
              </a:rPr>
              <a:t>Induce construal</a:t>
            </a:r>
            <a:r>
              <a:rPr lang="en-US" sz="2800" dirty="0">
                <a:solidFill>
                  <a:schemeClr val="tx1"/>
                </a:solidFill>
                <a:latin typeface="Gill Sans Nova" panose="020B0602020104020203" pitchFamily="34" charset="0"/>
                <a:cs typeface="Helvetica" panose="020B0604020202020204" pitchFamily="34" charset="0"/>
              </a:rPr>
              <a:t> by providing different explanations for property between-subjects:</a:t>
            </a:r>
          </a:p>
        </p:txBody>
      </p:sp>
      <p:sp>
        <p:nvSpPr>
          <p:cNvPr id="27" name="Title 3">
            <a:extLst>
              <a:ext uri="{FF2B5EF4-FFF2-40B4-BE49-F238E27FC236}">
                <a16:creationId xmlns:a16="http://schemas.microsoft.com/office/drawing/2014/main" id="{35BAADCC-9567-41C1-8931-B7B4E8E8FC07}"/>
              </a:ext>
            </a:extLst>
          </p:cNvPr>
          <p:cNvSpPr>
            <a:spLocks noGrp="1"/>
          </p:cNvSpPr>
          <p:nvPr>
            <p:ph type="title"/>
          </p:nvPr>
        </p:nvSpPr>
        <p:spPr>
          <a:xfrm>
            <a:off x="7672133" y="4332596"/>
            <a:ext cx="4519867" cy="809375"/>
          </a:xfrm>
        </p:spPr>
        <p:txBody>
          <a:bodyPr>
            <a:normAutofit/>
          </a:bodyPr>
          <a:lstStyle/>
          <a:p>
            <a:r>
              <a:rPr lang="en-US" sz="4000" dirty="0"/>
              <a:t>Structural condition</a:t>
            </a:r>
          </a:p>
        </p:txBody>
      </p:sp>
      <p:sp>
        <p:nvSpPr>
          <p:cNvPr id="28" name="Title 3">
            <a:extLst>
              <a:ext uri="{FF2B5EF4-FFF2-40B4-BE49-F238E27FC236}">
                <a16:creationId xmlns:a16="http://schemas.microsoft.com/office/drawing/2014/main" id="{C2F8FD4E-5A36-4B6D-BD96-450707E3B85B}"/>
              </a:ext>
            </a:extLst>
          </p:cNvPr>
          <p:cNvSpPr txBox="1">
            <a:spLocks/>
          </p:cNvSpPr>
          <p:nvPr/>
        </p:nvSpPr>
        <p:spPr>
          <a:xfrm>
            <a:off x="1673244" y="4254530"/>
            <a:ext cx="4153565" cy="96550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000" dirty="0">
                <a:latin typeface="Gill Sans MT" panose="020B0502020104020203" pitchFamily="34" charset="0"/>
              </a:rPr>
              <a:t>Internalist condition</a:t>
            </a:r>
          </a:p>
        </p:txBody>
      </p:sp>
      <p:sp>
        <p:nvSpPr>
          <p:cNvPr id="29" name="Rectangle: Rounded Corners 28">
            <a:extLst>
              <a:ext uri="{FF2B5EF4-FFF2-40B4-BE49-F238E27FC236}">
                <a16:creationId xmlns:a16="http://schemas.microsoft.com/office/drawing/2014/main" id="{FAAE7861-540C-4DB9-BEAB-8BC01DA2FD0A}"/>
              </a:ext>
            </a:extLst>
          </p:cNvPr>
          <p:cNvSpPr/>
          <p:nvPr/>
        </p:nvSpPr>
        <p:spPr>
          <a:xfrm flipH="1">
            <a:off x="596399" y="470712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0"/>
              </a:rPr>
              <a:t>bio</a:t>
            </a:r>
          </a:p>
        </p:txBody>
      </p:sp>
      <p:sp>
        <p:nvSpPr>
          <p:cNvPr id="30" name="Rectangle 29">
            <a:extLst>
              <a:ext uri="{FF2B5EF4-FFF2-40B4-BE49-F238E27FC236}">
                <a16:creationId xmlns:a16="http://schemas.microsoft.com/office/drawing/2014/main" id="{A51D95F2-E9E0-42C5-9B9B-1895C1E7FB56}"/>
              </a:ext>
            </a:extLst>
          </p:cNvPr>
          <p:cNvSpPr/>
          <p:nvPr/>
        </p:nvSpPr>
        <p:spPr>
          <a:xfrm>
            <a:off x="6482275" y="4389623"/>
            <a:ext cx="648898" cy="928996"/>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atin typeface="Gill Sans MT" panose="020B0502020104020203" pitchFamily="34" charset="0"/>
              </a:rPr>
              <a:t>wind</a:t>
            </a:r>
          </a:p>
        </p:txBody>
      </p:sp>
      <p:sp>
        <p:nvSpPr>
          <p:cNvPr id="31" name="Rectangle: Rounded Corners 30">
            <a:extLst>
              <a:ext uri="{FF2B5EF4-FFF2-40B4-BE49-F238E27FC236}">
                <a16:creationId xmlns:a16="http://schemas.microsoft.com/office/drawing/2014/main" id="{BDBAE91A-5DCC-4C9C-AEC5-5BF72455EBA1}"/>
              </a:ext>
            </a:extLst>
          </p:cNvPr>
          <p:cNvSpPr/>
          <p:nvPr/>
        </p:nvSpPr>
        <p:spPr>
          <a:xfrm flipH="1">
            <a:off x="6608244" y="479431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2" name="Oval 31">
            <a:extLst>
              <a:ext uri="{FF2B5EF4-FFF2-40B4-BE49-F238E27FC236}">
                <a16:creationId xmlns:a16="http://schemas.microsoft.com/office/drawing/2014/main" id="{55DE96D1-54B6-4ACA-ACC1-7D35E46B6F59}"/>
              </a:ext>
            </a:extLst>
          </p:cNvPr>
          <p:cNvSpPr/>
          <p:nvPr/>
        </p:nvSpPr>
        <p:spPr>
          <a:xfrm flipH="1">
            <a:off x="93685" y="570847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33" name="Straight Arrow Connector 32">
            <a:extLst>
              <a:ext uri="{FF2B5EF4-FFF2-40B4-BE49-F238E27FC236}">
                <a16:creationId xmlns:a16="http://schemas.microsoft.com/office/drawing/2014/main" id="{13B80EB1-6E39-44B3-BA7D-83AF3856A904}"/>
              </a:ext>
            </a:extLst>
          </p:cNvPr>
          <p:cNvCxnSpPr>
            <a:cxnSpLocks/>
          </p:cNvCxnSpPr>
          <p:nvPr/>
        </p:nvCxnSpPr>
        <p:spPr>
          <a:xfrm>
            <a:off x="903651" y="533166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30F95C8-C914-4BCA-8A4A-6DA6AE4512D2}"/>
              </a:ext>
            </a:extLst>
          </p:cNvPr>
          <p:cNvSpPr/>
          <p:nvPr/>
        </p:nvSpPr>
        <p:spPr>
          <a:xfrm flipH="1">
            <a:off x="6004187" y="569738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35" name="Straight Arrow Connector 34">
            <a:extLst>
              <a:ext uri="{FF2B5EF4-FFF2-40B4-BE49-F238E27FC236}">
                <a16:creationId xmlns:a16="http://schemas.microsoft.com/office/drawing/2014/main" id="{50160098-7442-4552-9531-254195718B6C}"/>
              </a:ext>
            </a:extLst>
          </p:cNvPr>
          <p:cNvCxnSpPr>
            <a:cxnSpLocks/>
          </p:cNvCxnSpPr>
          <p:nvPr/>
        </p:nvCxnSpPr>
        <p:spPr>
          <a:xfrm>
            <a:off x="6793020" y="5331518"/>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F19F534-8E82-4283-B977-74099574F846}"/>
              </a:ext>
            </a:extLst>
          </p:cNvPr>
          <p:cNvSpPr txBox="1"/>
          <p:nvPr/>
        </p:nvSpPr>
        <p:spPr>
          <a:xfrm>
            <a:off x="1673243" y="5043409"/>
            <a:ext cx="3535840" cy="1569660"/>
          </a:xfrm>
          <a:prstGeom prst="rect">
            <a:avLst/>
          </a:prstGeom>
          <a:noFill/>
        </p:spPr>
        <p:txBody>
          <a:bodyPr wrap="square" rtlCol="0">
            <a:spAutoFit/>
          </a:bodyPr>
          <a:lstStyle/>
          <a:p>
            <a:r>
              <a:rPr lang="en-US" sz="2400" dirty="0">
                <a:effectLst/>
                <a:latin typeface="Cambria" panose="02040503050406030204" pitchFamily="18" charset="0"/>
                <a:ea typeface="Cambria" panose="02040503050406030204" pitchFamily="18" charset="0"/>
              </a:rPr>
              <a:t>Because of the way their bodies work, </a:t>
            </a:r>
            <a:br>
              <a:rPr lang="en-US" sz="2400" dirty="0">
                <a:effectLst/>
                <a:latin typeface="Cambria" panose="02040503050406030204" pitchFamily="18" charset="0"/>
                <a:ea typeface="Cambria" panose="02040503050406030204" pitchFamily="18" charset="0"/>
              </a:rPr>
            </a:br>
            <a:r>
              <a:rPr lang="en-US" sz="2400" dirty="0" err="1">
                <a:effectLst/>
                <a:latin typeface="Cambria" panose="02040503050406030204" pitchFamily="18" charset="0"/>
                <a:ea typeface="Cambria" panose="02040503050406030204" pitchFamily="18" charset="0"/>
              </a:rPr>
              <a:t>Zarpies</a:t>
            </a:r>
            <a:r>
              <a:rPr lang="en-US" sz="2400" dirty="0">
                <a:effectLst/>
                <a:latin typeface="Cambria" panose="02040503050406030204" pitchFamily="18" charset="0"/>
                <a:ea typeface="Cambria" panose="02040503050406030204" pitchFamily="18" charset="0"/>
              </a:rPr>
              <a:t> wake up after sleeping for 7 hours. </a:t>
            </a:r>
          </a:p>
        </p:txBody>
      </p:sp>
      <p:sp>
        <p:nvSpPr>
          <p:cNvPr id="38" name="TextBox 37">
            <a:extLst>
              <a:ext uri="{FF2B5EF4-FFF2-40B4-BE49-F238E27FC236}">
                <a16:creationId xmlns:a16="http://schemas.microsoft.com/office/drawing/2014/main" id="{D32DC04A-C447-41BF-8CBF-67CE70A88B23}"/>
              </a:ext>
            </a:extLst>
          </p:cNvPr>
          <p:cNvSpPr txBox="1"/>
          <p:nvPr/>
        </p:nvSpPr>
        <p:spPr>
          <a:xfrm>
            <a:off x="7672133" y="5043409"/>
            <a:ext cx="4051762" cy="1569660"/>
          </a:xfrm>
          <a:prstGeom prst="rect">
            <a:avLst/>
          </a:prstGeom>
          <a:noFill/>
        </p:spPr>
        <p:txBody>
          <a:bodyPr wrap="square" rtlCol="0">
            <a:spAutoFit/>
          </a:bodyPr>
          <a:lstStyle/>
          <a:p>
            <a:pPr marL="0" lvl="2" fontAlgn="ctr"/>
            <a:r>
              <a:rPr lang="en-US" sz="2400" dirty="0">
                <a:effectLst/>
                <a:latin typeface="Cambria" panose="02040503050406030204" pitchFamily="18" charset="0"/>
                <a:ea typeface="Cambria" panose="02040503050406030204" pitchFamily="18" charset="0"/>
              </a:rPr>
              <a:t>Because the morning wind is very loud where they live on </a:t>
            </a:r>
            <a:r>
              <a:rPr lang="en-US" sz="2400">
                <a:effectLst/>
                <a:latin typeface="Cambria" panose="02040503050406030204" pitchFamily="18" charset="0"/>
                <a:ea typeface="Cambria" panose="02040503050406030204" pitchFamily="18" charset="0"/>
              </a:rPr>
              <a:t>the planet, </a:t>
            </a:r>
            <a:r>
              <a:rPr lang="en-US" sz="2400" dirty="0" err="1">
                <a:effectLst/>
                <a:latin typeface="Cambria" panose="02040503050406030204" pitchFamily="18" charset="0"/>
                <a:ea typeface="Cambria" panose="02040503050406030204" pitchFamily="18" charset="0"/>
              </a:rPr>
              <a:t>Zarpies</a:t>
            </a:r>
            <a:r>
              <a:rPr lang="en-US" sz="2400" dirty="0">
                <a:effectLst/>
                <a:latin typeface="Cambria" panose="02040503050406030204" pitchFamily="18" charset="0"/>
                <a:ea typeface="Cambria" panose="02040503050406030204" pitchFamily="18" charset="0"/>
              </a:rPr>
              <a:t> wake up after sleeping for 7 hours. </a:t>
            </a:r>
          </a:p>
        </p:txBody>
      </p:sp>
      <p:pic>
        <p:nvPicPr>
          <p:cNvPr id="1026" name="Picture 2" descr="Sample illustrations of 'Zarpies' from Rhodes et al. 31 . Zarpies... |  Download Scientific Diagram">
            <a:extLst>
              <a:ext uri="{FF2B5EF4-FFF2-40B4-BE49-F238E27FC236}">
                <a16:creationId xmlns:a16="http://schemas.microsoft.com/office/drawing/2014/main" id="{64B4FE1F-E888-4696-85DA-0960B5EA4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303" y="2581096"/>
            <a:ext cx="4286127" cy="1331221"/>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59;p14">
            <a:extLst>
              <a:ext uri="{FF2B5EF4-FFF2-40B4-BE49-F238E27FC236}">
                <a16:creationId xmlns:a16="http://schemas.microsoft.com/office/drawing/2014/main" id="{E240E7BE-3C0B-4E46-BAC1-AA198F501D23}"/>
              </a:ext>
            </a:extLst>
          </p:cNvPr>
          <p:cNvPicPr preferRelativeResize="0"/>
          <p:nvPr/>
        </p:nvPicPr>
        <p:blipFill>
          <a:blip r:embed="rId4"/>
          <a:stretch>
            <a:fillRect/>
          </a:stretch>
        </p:blipFill>
        <p:spPr>
          <a:xfrm>
            <a:off x="5695710" y="2822262"/>
            <a:ext cx="1120162" cy="957738"/>
          </a:xfrm>
          <a:prstGeom prst="rect">
            <a:avLst/>
          </a:prstGeom>
        </p:spPr>
      </p:pic>
      <p:pic>
        <p:nvPicPr>
          <p:cNvPr id="3" name="Google Shape;59;p14">
            <a:extLst>
              <a:ext uri="{FF2B5EF4-FFF2-40B4-BE49-F238E27FC236}">
                <a16:creationId xmlns:a16="http://schemas.microsoft.com/office/drawing/2014/main" id="{5E382ED9-2DFB-4AE8-8A81-863DAF800650}"/>
              </a:ext>
            </a:extLst>
          </p:cNvPr>
          <p:cNvPicPr preferRelativeResize="0"/>
          <p:nvPr/>
        </p:nvPicPr>
        <p:blipFill>
          <a:blip r:embed="rId4"/>
          <a:stretch>
            <a:fillRect/>
          </a:stretch>
        </p:blipFill>
        <p:spPr>
          <a:xfrm>
            <a:off x="10978153" y="5819192"/>
            <a:ext cx="1120162" cy="957738"/>
          </a:xfrm>
          <a:prstGeom prst="rect">
            <a:avLst/>
          </a:prstGeom>
        </p:spPr>
      </p:pic>
      <p:pic>
        <p:nvPicPr>
          <p:cNvPr id="21" name="Picture 2" descr="Sample illustrations of 'Zarpies' from Rhodes et al. 31 . Zarpies... |  Download Scientific Diagram">
            <a:extLst>
              <a:ext uri="{FF2B5EF4-FFF2-40B4-BE49-F238E27FC236}">
                <a16:creationId xmlns:a16="http://schemas.microsoft.com/office/drawing/2014/main" id="{0B46B019-F155-4DAC-BA5C-F89C418A52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73119" b="-1401"/>
          <a:stretch/>
        </p:blipFill>
        <p:spPr bwMode="auto">
          <a:xfrm>
            <a:off x="4563923" y="5433658"/>
            <a:ext cx="1152174" cy="134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7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27" grpId="0"/>
      <p:bldP spid="28" grpId="0"/>
      <p:bldP spid="29" grpId="0" animBg="1"/>
      <p:bldP spid="30" grpId="0" animBg="1"/>
      <p:bldP spid="31" grpId="0" animBg="1"/>
      <p:bldP spid="32" grpId="0" animBg="1"/>
      <p:bldP spid="34" grpId="0" animBg="1"/>
      <p:bldP spid="36"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D4B0E-6652-4213-9CE2-F43451FED2F6}"/>
              </a:ext>
            </a:extLst>
          </p:cNvPr>
          <p:cNvSpPr txBox="1"/>
          <p:nvPr/>
        </p:nvSpPr>
        <p:spPr>
          <a:xfrm>
            <a:off x="0" y="0"/>
            <a:ext cx="1219200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sp>
        <p:nvSpPr>
          <p:cNvPr id="2" name="Content Placeholder 2">
            <a:extLst>
              <a:ext uri="{FF2B5EF4-FFF2-40B4-BE49-F238E27FC236}">
                <a16:creationId xmlns:a16="http://schemas.microsoft.com/office/drawing/2014/main" id="{74BAB538-7949-4803-8D79-6BEF38C7FB27}"/>
              </a:ext>
            </a:extLst>
          </p:cNvPr>
          <p:cNvSpPr txBox="1">
            <a:spLocks/>
          </p:cNvSpPr>
          <p:nvPr/>
        </p:nvSpPr>
        <p:spPr>
          <a:xfrm>
            <a:off x="0" y="533400"/>
            <a:ext cx="12236823" cy="621532"/>
          </a:xfrm>
          <a:prstGeom prst="rect">
            <a:avLst/>
          </a:prstGeom>
          <a:solidFill>
            <a:schemeClr val="tx1">
              <a:lumMod val="50000"/>
              <a:lumOff val="50000"/>
            </a:schemeClr>
          </a:solidFill>
        </p:spPr>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56032" lvl="1" indent="0" algn="ctr">
              <a:buNone/>
            </a:pPr>
            <a:r>
              <a:rPr lang="en-US" dirty="0">
                <a:solidFill>
                  <a:schemeClr val="bg1">
                    <a:lumMod val="85000"/>
                  </a:schemeClr>
                </a:solidFill>
                <a:latin typeface="Gill Sans Nova" panose="020B0602020104020203" pitchFamily="34" charset="0"/>
              </a:rPr>
              <a:t>Intro &amp; induce construal  </a:t>
            </a:r>
            <a:r>
              <a:rPr lang="en-US" dirty="0">
                <a:solidFill>
                  <a:schemeClr val="bg1">
                    <a:lumMod val="75000"/>
                  </a:schemeClr>
                </a:solidFill>
                <a:latin typeface="Gill Sans Nova" panose="020B0602020104020203" pitchFamily="34" charset="0"/>
              </a:rPr>
              <a:t>&gt; </a:t>
            </a:r>
            <a:r>
              <a:rPr lang="en-US" b="1" dirty="0">
                <a:solidFill>
                  <a:schemeClr val="bg1"/>
                </a:solidFill>
                <a:latin typeface="Gill Sans Nova" panose="020B0602020104020203" pitchFamily="34" charset="0"/>
              </a:rPr>
              <a:t>Measures</a:t>
            </a:r>
            <a:r>
              <a:rPr lang="en-US" dirty="0">
                <a:solidFill>
                  <a:schemeClr val="bg1">
                    <a:lumMod val="75000"/>
                  </a:schemeClr>
                </a:solidFill>
                <a:latin typeface="Gill Sans Nova" panose="020B0602020104020203" pitchFamily="34" charset="0"/>
              </a:rPr>
              <a:t>: Possibility of change &gt; Normativity &gt; Intervention</a:t>
            </a:r>
          </a:p>
        </p:txBody>
      </p:sp>
      <p:sp>
        <p:nvSpPr>
          <p:cNvPr id="10" name="Title 1">
            <a:extLst>
              <a:ext uri="{FF2B5EF4-FFF2-40B4-BE49-F238E27FC236}">
                <a16:creationId xmlns:a16="http://schemas.microsoft.com/office/drawing/2014/main" id="{BCFBC324-E10A-44BB-97E5-E461D53C06FC}"/>
              </a:ext>
            </a:extLst>
          </p:cNvPr>
          <p:cNvSpPr txBox="1">
            <a:spLocks/>
          </p:cNvSpPr>
          <p:nvPr/>
        </p:nvSpPr>
        <p:spPr>
          <a:xfrm>
            <a:off x="331788" y="1535932"/>
            <a:ext cx="11573246" cy="4966468"/>
          </a:xfrm>
          <a:prstGeom prst="rect">
            <a:avLst/>
          </a:prstGeom>
        </p:spPr>
        <p:txBody>
          <a:bodyPr vert="horz" lIns="91440" tIns="45720" rIns="91440" bIns="45720" rtlCol="0" anchor="t" anchorCtr="0">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3200" dirty="0">
                <a:solidFill>
                  <a:schemeClr val="tx1"/>
                </a:solidFill>
                <a:latin typeface="Gill Sans Nova" panose="020B0602020104020203" pitchFamily="34" charset="0"/>
                <a:cs typeface="Helvetica" panose="020B0604020202020204" pitchFamily="34" charset="0"/>
              </a:rPr>
              <a:t>Fixed vs random order?</a:t>
            </a:r>
          </a:p>
          <a:p>
            <a:pPr>
              <a:lnSpc>
                <a:spcPct val="100000"/>
              </a:lnSpc>
            </a:pPr>
            <a:endParaRPr lang="en-US" sz="3200" dirty="0">
              <a:solidFill>
                <a:schemeClr val="tx1"/>
              </a:solidFill>
              <a:latin typeface="Gill Sans Nova" panose="020B0602020104020203" pitchFamily="34" charset="0"/>
              <a:cs typeface="Helvetica" panose="020B0604020202020204" pitchFamily="34" charset="0"/>
            </a:endParaRPr>
          </a:p>
          <a:p>
            <a:pPr marL="514350" indent="-514350">
              <a:lnSpc>
                <a:spcPct val="100000"/>
              </a:lnSpc>
              <a:spcAft>
                <a:spcPts val="1200"/>
              </a:spcAft>
              <a:buAutoNum type="arabicPeriod"/>
            </a:pPr>
            <a:r>
              <a:rPr lang="en-US" sz="2800" b="1" dirty="0">
                <a:solidFill>
                  <a:schemeClr val="tx1"/>
                </a:solidFill>
                <a:latin typeface="Gill Sans Nova" panose="020B0602020104020203" pitchFamily="34" charset="0"/>
                <a:cs typeface="Helvetica" panose="020B0604020202020204" pitchFamily="34" charset="0"/>
              </a:rPr>
              <a:t>Possibility of change </a:t>
            </a:r>
            <a:r>
              <a:rPr lang="en-US" sz="2800" dirty="0">
                <a:solidFill>
                  <a:schemeClr val="tx1"/>
                </a:solidFill>
                <a:latin typeface="Gill Sans Nova" panose="020B0602020104020203" pitchFamily="34" charset="0"/>
                <a:cs typeface="Helvetica" panose="020B0604020202020204" pitchFamily="34" charset="0"/>
              </a:rPr>
              <a:t>– possible for category members to not have property?</a:t>
            </a:r>
          </a:p>
          <a:p>
            <a:pPr marL="514350" indent="-514350">
              <a:lnSpc>
                <a:spcPct val="100000"/>
              </a:lnSpc>
              <a:spcAft>
                <a:spcPts val="1200"/>
              </a:spcAft>
              <a:buAutoNum type="arabicPeriod"/>
            </a:pPr>
            <a:r>
              <a:rPr lang="en-US" sz="2800" b="1" dirty="0">
                <a:solidFill>
                  <a:schemeClr val="tx1"/>
                </a:solidFill>
                <a:latin typeface="Gill Sans Nova" panose="020B0602020104020203" pitchFamily="34" charset="0"/>
                <a:cs typeface="Helvetica" panose="020B0604020202020204" pitchFamily="34" charset="0"/>
              </a:rPr>
              <a:t>Normativity</a:t>
            </a:r>
            <a:r>
              <a:rPr lang="en-US" sz="2800" dirty="0">
                <a:solidFill>
                  <a:schemeClr val="tx1"/>
                </a:solidFill>
                <a:latin typeface="Gill Sans Nova" panose="020B0602020104020203" pitchFamily="34" charset="0"/>
                <a:cs typeface="Helvetica" panose="020B0604020202020204" pitchFamily="34" charset="0"/>
              </a:rPr>
              <a:t> – attitude towards category member without property</a:t>
            </a:r>
          </a:p>
          <a:p>
            <a:pPr marL="514350" indent="-514350">
              <a:lnSpc>
                <a:spcPct val="100000"/>
              </a:lnSpc>
              <a:spcAft>
                <a:spcPts val="1200"/>
              </a:spcAft>
              <a:buAutoNum type="arabicPeriod"/>
            </a:pPr>
            <a:r>
              <a:rPr lang="en-US" sz="2800" b="1" dirty="0">
                <a:solidFill>
                  <a:schemeClr val="tx1"/>
                </a:solidFill>
                <a:latin typeface="Gill Sans Nova" panose="020B0602020104020203" pitchFamily="34" charset="0"/>
                <a:cs typeface="Helvetica" panose="020B0604020202020204" pitchFamily="34" charset="0"/>
              </a:rPr>
              <a:t>Focus of intervention </a:t>
            </a:r>
            <a:r>
              <a:rPr lang="en-US" sz="2800" dirty="0">
                <a:solidFill>
                  <a:schemeClr val="tx1"/>
                </a:solidFill>
                <a:latin typeface="Gill Sans Nova" panose="020B0602020104020203" pitchFamily="34" charset="0"/>
                <a:cs typeface="Helvetica" panose="020B0604020202020204" pitchFamily="34" charset="0"/>
              </a:rPr>
              <a:t>– if you want to change the property, intervene on what?</a:t>
            </a:r>
          </a:p>
        </p:txBody>
      </p:sp>
    </p:spTree>
    <p:extLst>
      <p:ext uri="{BB962C8B-B14F-4D97-AF65-F5344CB8AC3E}">
        <p14:creationId xmlns:p14="http://schemas.microsoft.com/office/powerpoint/2010/main" val="48754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D4B0E-6652-4213-9CE2-F43451FED2F6}"/>
              </a:ext>
            </a:extLst>
          </p:cNvPr>
          <p:cNvSpPr txBox="1"/>
          <p:nvPr/>
        </p:nvSpPr>
        <p:spPr>
          <a:xfrm>
            <a:off x="0" y="0"/>
            <a:ext cx="1219200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sp>
        <p:nvSpPr>
          <p:cNvPr id="2" name="Content Placeholder 2">
            <a:extLst>
              <a:ext uri="{FF2B5EF4-FFF2-40B4-BE49-F238E27FC236}">
                <a16:creationId xmlns:a16="http://schemas.microsoft.com/office/drawing/2014/main" id="{74BAB538-7949-4803-8D79-6BEF38C7FB27}"/>
              </a:ext>
            </a:extLst>
          </p:cNvPr>
          <p:cNvSpPr txBox="1">
            <a:spLocks/>
          </p:cNvSpPr>
          <p:nvPr/>
        </p:nvSpPr>
        <p:spPr>
          <a:xfrm>
            <a:off x="0" y="533400"/>
            <a:ext cx="12236823" cy="621532"/>
          </a:xfrm>
          <a:prstGeom prst="rect">
            <a:avLst/>
          </a:prstGeom>
          <a:solidFill>
            <a:schemeClr val="tx1">
              <a:lumMod val="50000"/>
              <a:lumOff val="50000"/>
            </a:schemeClr>
          </a:solidFill>
        </p:spPr>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56032" lvl="1" indent="0" algn="ctr">
              <a:buNone/>
            </a:pPr>
            <a:r>
              <a:rPr lang="en-US" dirty="0">
                <a:solidFill>
                  <a:schemeClr val="bg1">
                    <a:lumMod val="85000"/>
                  </a:schemeClr>
                </a:solidFill>
                <a:latin typeface="Gill Sans Nova" panose="020B0602020104020203" pitchFamily="34" charset="0"/>
              </a:rPr>
              <a:t>Intro &amp; induce construal  </a:t>
            </a:r>
            <a:r>
              <a:rPr lang="en-US" dirty="0">
                <a:solidFill>
                  <a:schemeClr val="bg1">
                    <a:lumMod val="75000"/>
                  </a:schemeClr>
                </a:solidFill>
                <a:latin typeface="Gill Sans Nova" panose="020B0602020104020203" pitchFamily="34" charset="0"/>
              </a:rPr>
              <a:t>&gt; </a:t>
            </a:r>
            <a:r>
              <a:rPr lang="en-US" b="1" dirty="0">
                <a:solidFill>
                  <a:schemeClr val="bg1"/>
                </a:solidFill>
                <a:latin typeface="Gill Sans Nova" panose="020B0602020104020203" pitchFamily="34" charset="0"/>
              </a:rPr>
              <a:t>Measures:</a:t>
            </a:r>
            <a:r>
              <a:rPr lang="en-US" dirty="0">
                <a:solidFill>
                  <a:schemeClr val="bg1">
                    <a:lumMod val="75000"/>
                  </a:schemeClr>
                </a:solidFill>
                <a:latin typeface="Gill Sans Nova" panose="020B0602020104020203" pitchFamily="34" charset="0"/>
              </a:rPr>
              <a:t> </a:t>
            </a:r>
            <a:r>
              <a:rPr lang="en-US" b="1" dirty="0">
                <a:solidFill>
                  <a:schemeClr val="bg1"/>
                </a:solidFill>
                <a:latin typeface="Gill Sans Nova" panose="020B0602020104020203" pitchFamily="34" charset="0"/>
              </a:rPr>
              <a:t>Possibility of change </a:t>
            </a:r>
            <a:r>
              <a:rPr lang="en-US" dirty="0">
                <a:solidFill>
                  <a:schemeClr val="bg1">
                    <a:lumMod val="75000"/>
                  </a:schemeClr>
                </a:solidFill>
                <a:latin typeface="Gill Sans Nova" panose="020B0602020104020203" pitchFamily="34" charset="0"/>
              </a:rPr>
              <a:t>&gt; Normativity &gt; Intervention</a:t>
            </a:r>
          </a:p>
        </p:txBody>
      </p:sp>
      <p:sp>
        <p:nvSpPr>
          <p:cNvPr id="3" name="Title 1">
            <a:extLst>
              <a:ext uri="{FF2B5EF4-FFF2-40B4-BE49-F238E27FC236}">
                <a16:creationId xmlns:a16="http://schemas.microsoft.com/office/drawing/2014/main" id="{A4810331-79FD-4470-AAA0-5F164973E96E}"/>
              </a:ext>
            </a:extLst>
          </p:cNvPr>
          <p:cNvSpPr txBox="1">
            <a:spLocks/>
          </p:cNvSpPr>
          <p:nvPr/>
        </p:nvSpPr>
        <p:spPr>
          <a:xfrm>
            <a:off x="331788" y="1535932"/>
            <a:ext cx="11573246" cy="5207768"/>
          </a:xfrm>
          <a:prstGeom prst="rect">
            <a:avLst/>
          </a:prstGeom>
        </p:spPr>
        <p:txBody>
          <a:bodyPr vert="horz" lIns="91440" tIns="45720" rIns="91440" bIns="45720" rtlCol="0" anchor="t" anchorCtr="0">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3200" dirty="0">
                <a:solidFill>
                  <a:schemeClr val="tx1"/>
                </a:solidFill>
                <a:latin typeface="Gill Sans Nova" panose="020B0602020104020203" pitchFamily="34" charset="0"/>
                <a:cs typeface="Helvetica" panose="020B0604020202020204" pitchFamily="34" charset="0"/>
              </a:rPr>
              <a:t> </a:t>
            </a:r>
          </a:p>
          <a:p>
            <a:pPr marL="514350" indent="-514350">
              <a:lnSpc>
                <a:spcPct val="100000"/>
              </a:lnSpc>
              <a:buAutoNum type="arabicPeriod"/>
            </a:pPr>
            <a:r>
              <a:rPr lang="en-US" sz="2800" b="1" dirty="0">
                <a:solidFill>
                  <a:schemeClr val="tx1"/>
                </a:solidFill>
                <a:latin typeface="Gill Sans Nova" panose="020B0602020104020203" pitchFamily="34" charset="0"/>
                <a:cs typeface="Helvetica" panose="020B0604020202020204" pitchFamily="34" charset="0"/>
              </a:rPr>
              <a:t>Possibility of change </a:t>
            </a:r>
            <a:r>
              <a:rPr lang="en-US" sz="2800" dirty="0">
                <a:solidFill>
                  <a:schemeClr val="tx1"/>
                </a:solidFill>
                <a:latin typeface="Gill Sans Nova" panose="020B0602020104020203" pitchFamily="34" charset="0"/>
                <a:cs typeface="Helvetica" panose="020B0604020202020204" pitchFamily="34" charset="0"/>
              </a:rPr>
              <a:t>– possible for category members to not have property?</a:t>
            </a:r>
          </a:p>
          <a:p>
            <a:pPr marL="914400">
              <a:lnSpc>
                <a:spcPct val="100000"/>
              </a:lnSpc>
            </a:pP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If a </a:t>
            </a:r>
            <a:r>
              <a:rPr lang="en-US" sz="2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 wanted to try to sleep 10 hours a day, do you think they could come up with a way to sleep 10 hours a day? (Y/N + open-ended explanation)</a:t>
            </a:r>
          </a:p>
          <a:p>
            <a:pPr marL="914400">
              <a:lnSpc>
                <a:spcPct val="100000"/>
              </a:lnSpc>
            </a:pPr>
            <a:endPar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endParaRPr>
          </a:p>
        </p:txBody>
      </p:sp>
      <p:sp>
        <p:nvSpPr>
          <p:cNvPr id="8" name="TextBox 7">
            <a:extLst>
              <a:ext uri="{FF2B5EF4-FFF2-40B4-BE49-F238E27FC236}">
                <a16:creationId xmlns:a16="http://schemas.microsoft.com/office/drawing/2014/main" id="{83FCD1A9-4B69-4546-91B9-1FC940D0128E}"/>
              </a:ext>
            </a:extLst>
          </p:cNvPr>
          <p:cNvSpPr txBox="1"/>
          <p:nvPr/>
        </p:nvSpPr>
        <p:spPr>
          <a:xfrm>
            <a:off x="7607060" y="4225726"/>
            <a:ext cx="4549818" cy="1938992"/>
          </a:xfrm>
          <a:prstGeom prst="rect">
            <a:avLst/>
          </a:prstGeom>
          <a:noFill/>
        </p:spPr>
        <p:txBody>
          <a:bodyPr wrap="square">
            <a:spAutoFit/>
          </a:bodyPr>
          <a:lstStyle/>
          <a:p>
            <a:pPr>
              <a:lnSpc>
                <a:spcPct val="100000"/>
              </a:lnSpc>
            </a:pPr>
            <a:r>
              <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rPr>
              <a:t>Structural:</a:t>
            </a:r>
          </a:p>
          <a:p>
            <a:pPr>
              <a:lnSpc>
                <a:spcPct val="100000"/>
              </a:lnSpc>
            </a:pPr>
            <a:r>
              <a:rPr lang="en-US" sz="2400" dirty="0">
                <a:latin typeface="Gill Sans Nova" panose="020B0602020104020203" pitchFamily="34" charset="0"/>
                <a:ea typeface="Cambria" panose="02040503050406030204" pitchFamily="18" charset="0"/>
                <a:cs typeface="Helvetica" panose="020B0604020202020204" pitchFamily="34" charset="0"/>
              </a:rPr>
              <a:t>Yes, possible</a:t>
            </a:r>
          </a:p>
          <a:p>
            <a:pPr>
              <a:lnSpc>
                <a:spcPct val="100000"/>
              </a:lnSpc>
            </a:pPr>
            <a: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t>(come up with a way to block the wind, use earplugs, come up with a way to stop the wind)</a:t>
            </a:r>
            <a:endPar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endParaRPr>
          </a:p>
        </p:txBody>
      </p:sp>
      <p:sp>
        <p:nvSpPr>
          <p:cNvPr id="14" name="Rectangle: Rounded Corners 13">
            <a:extLst>
              <a:ext uri="{FF2B5EF4-FFF2-40B4-BE49-F238E27FC236}">
                <a16:creationId xmlns:a16="http://schemas.microsoft.com/office/drawing/2014/main" id="{B0D21BE4-392A-47D9-AD78-239F80831828}"/>
              </a:ext>
            </a:extLst>
          </p:cNvPr>
          <p:cNvSpPr/>
          <p:nvPr/>
        </p:nvSpPr>
        <p:spPr>
          <a:xfrm flipH="1">
            <a:off x="1053599" y="470712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0"/>
              </a:rPr>
              <a:t>bio</a:t>
            </a:r>
          </a:p>
        </p:txBody>
      </p:sp>
      <p:sp>
        <p:nvSpPr>
          <p:cNvPr id="15" name="Rectangle 14">
            <a:extLst>
              <a:ext uri="{FF2B5EF4-FFF2-40B4-BE49-F238E27FC236}">
                <a16:creationId xmlns:a16="http://schemas.microsoft.com/office/drawing/2014/main" id="{8CAC3AC2-E990-41FE-9F63-B7DB6023EDF9}"/>
              </a:ext>
            </a:extLst>
          </p:cNvPr>
          <p:cNvSpPr/>
          <p:nvPr/>
        </p:nvSpPr>
        <p:spPr>
          <a:xfrm>
            <a:off x="6482275" y="4389623"/>
            <a:ext cx="648898" cy="928996"/>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atin typeface="Gill Sans MT" panose="020B0502020104020203" pitchFamily="34" charset="0"/>
              </a:rPr>
              <a:t>wind</a:t>
            </a:r>
          </a:p>
        </p:txBody>
      </p:sp>
      <p:sp>
        <p:nvSpPr>
          <p:cNvPr id="16" name="Rectangle: Rounded Corners 15">
            <a:extLst>
              <a:ext uri="{FF2B5EF4-FFF2-40B4-BE49-F238E27FC236}">
                <a16:creationId xmlns:a16="http://schemas.microsoft.com/office/drawing/2014/main" id="{767A8F24-A120-46EA-A37C-EE0B676C01F0}"/>
              </a:ext>
            </a:extLst>
          </p:cNvPr>
          <p:cNvSpPr/>
          <p:nvPr/>
        </p:nvSpPr>
        <p:spPr>
          <a:xfrm flipH="1">
            <a:off x="6608244" y="479431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7" name="Oval 16">
            <a:extLst>
              <a:ext uri="{FF2B5EF4-FFF2-40B4-BE49-F238E27FC236}">
                <a16:creationId xmlns:a16="http://schemas.microsoft.com/office/drawing/2014/main" id="{57A3A364-2628-4ADF-9B6B-BAC3151ED6EC}"/>
              </a:ext>
            </a:extLst>
          </p:cNvPr>
          <p:cNvSpPr/>
          <p:nvPr/>
        </p:nvSpPr>
        <p:spPr>
          <a:xfrm flipH="1">
            <a:off x="550885" y="570847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18" name="Straight Arrow Connector 17">
            <a:extLst>
              <a:ext uri="{FF2B5EF4-FFF2-40B4-BE49-F238E27FC236}">
                <a16:creationId xmlns:a16="http://schemas.microsoft.com/office/drawing/2014/main" id="{276373FC-5F68-4143-B4A3-606D3FE350F4}"/>
              </a:ext>
            </a:extLst>
          </p:cNvPr>
          <p:cNvCxnSpPr>
            <a:cxnSpLocks/>
          </p:cNvCxnSpPr>
          <p:nvPr/>
        </p:nvCxnSpPr>
        <p:spPr>
          <a:xfrm>
            <a:off x="1360851" y="533166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1BE5E51-BCAA-4F26-B5C3-FB72E220FB4A}"/>
              </a:ext>
            </a:extLst>
          </p:cNvPr>
          <p:cNvSpPr/>
          <p:nvPr/>
        </p:nvSpPr>
        <p:spPr>
          <a:xfrm flipH="1">
            <a:off x="6004187" y="569738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20" name="Straight Arrow Connector 19">
            <a:extLst>
              <a:ext uri="{FF2B5EF4-FFF2-40B4-BE49-F238E27FC236}">
                <a16:creationId xmlns:a16="http://schemas.microsoft.com/office/drawing/2014/main" id="{70DB6CEF-F84C-4071-A9ED-33F7A1B446D9}"/>
              </a:ext>
            </a:extLst>
          </p:cNvPr>
          <p:cNvCxnSpPr>
            <a:cxnSpLocks/>
          </p:cNvCxnSpPr>
          <p:nvPr/>
        </p:nvCxnSpPr>
        <p:spPr>
          <a:xfrm>
            <a:off x="6793020" y="5331518"/>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472735-BFA9-4BA1-BD8F-700D55385508}"/>
              </a:ext>
            </a:extLst>
          </p:cNvPr>
          <p:cNvSpPr txBox="1"/>
          <p:nvPr/>
        </p:nvSpPr>
        <p:spPr>
          <a:xfrm>
            <a:off x="1767907" y="4225726"/>
            <a:ext cx="4549818" cy="1200329"/>
          </a:xfrm>
          <a:prstGeom prst="rect">
            <a:avLst/>
          </a:prstGeom>
          <a:noFill/>
        </p:spPr>
        <p:txBody>
          <a:bodyPr wrap="square">
            <a:spAutoFit/>
          </a:bodyPr>
          <a:lstStyle/>
          <a:p>
            <a:pPr>
              <a:lnSpc>
                <a:spcPct val="100000"/>
              </a:lnSpc>
            </a:pPr>
            <a:r>
              <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rPr>
              <a:t>Internalist:</a:t>
            </a:r>
          </a:p>
          <a:p>
            <a:pPr>
              <a:lnSpc>
                <a:spcPct val="100000"/>
              </a:lnSpc>
            </a:pPr>
            <a: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t>No, impossible/not as possible</a:t>
            </a:r>
          </a:p>
          <a:p>
            <a:pPr>
              <a:lnSpc>
                <a:spcPct val="100000"/>
              </a:lnSpc>
            </a:pPr>
            <a: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t>(physiologically impossible)</a:t>
            </a:r>
            <a:endPar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endParaRPr>
          </a:p>
        </p:txBody>
      </p:sp>
      <p:sp>
        <p:nvSpPr>
          <p:cNvPr id="7" name="TextBox 6">
            <a:extLst>
              <a:ext uri="{FF2B5EF4-FFF2-40B4-BE49-F238E27FC236}">
                <a16:creationId xmlns:a16="http://schemas.microsoft.com/office/drawing/2014/main" id="{95A8225B-6AE7-43B1-ADCE-8AC053001282}"/>
              </a:ext>
            </a:extLst>
          </p:cNvPr>
          <p:cNvSpPr txBox="1"/>
          <p:nvPr/>
        </p:nvSpPr>
        <p:spPr>
          <a:xfrm>
            <a:off x="5457541" y="5612999"/>
            <a:ext cx="928459" cy="769441"/>
          </a:xfrm>
          <a:prstGeom prst="rect">
            <a:avLst/>
          </a:prstGeom>
          <a:noFill/>
        </p:spPr>
        <p:txBody>
          <a:bodyPr wrap="none" rtlCol="0">
            <a:spAutoFit/>
          </a:bodyPr>
          <a:lstStyle/>
          <a:p>
            <a:r>
              <a:rPr lang="en-US" sz="4400" dirty="0">
                <a:latin typeface="Gill Sans Nova" panose="020B0602020104020203" pitchFamily="34" charset="0"/>
              </a:rPr>
              <a:t>? </a:t>
            </a:r>
            <a:r>
              <a:rPr lang="en-US" sz="4400" dirty="0">
                <a:solidFill>
                  <a:srgbClr val="C00000"/>
                </a:solidFill>
                <a:latin typeface="Gill Sans Nova" panose="020B0602020104020203" pitchFamily="34" charset="0"/>
              </a:rPr>
              <a:t>X</a:t>
            </a:r>
          </a:p>
        </p:txBody>
      </p:sp>
      <p:sp>
        <p:nvSpPr>
          <p:cNvPr id="23" name="TextBox 22">
            <a:extLst>
              <a:ext uri="{FF2B5EF4-FFF2-40B4-BE49-F238E27FC236}">
                <a16:creationId xmlns:a16="http://schemas.microsoft.com/office/drawing/2014/main" id="{94B38005-330C-41A6-BC85-C2C57DAE3159}"/>
              </a:ext>
            </a:extLst>
          </p:cNvPr>
          <p:cNvSpPr txBox="1"/>
          <p:nvPr/>
        </p:nvSpPr>
        <p:spPr>
          <a:xfrm>
            <a:off x="35122" y="5624095"/>
            <a:ext cx="928459" cy="769441"/>
          </a:xfrm>
          <a:prstGeom prst="rect">
            <a:avLst/>
          </a:prstGeom>
          <a:noFill/>
        </p:spPr>
        <p:txBody>
          <a:bodyPr wrap="none" rtlCol="0">
            <a:spAutoFit/>
          </a:bodyPr>
          <a:lstStyle/>
          <a:p>
            <a:r>
              <a:rPr lang="en-US" sz="4400" dirty="0">
                <a:latin typeface="Gill Sans Nova" panose="020B0602020104020203" pitchFamily="34" charset="0"/>
              </a:rPr>
              <a:t>? </a:t>
            </a:r>
            <a:r>
              <a:rPr lang="en-US" sz="4400" dirty="0">
                <a:solidFill>
                  <a:srgbClr val="C00000"/>
                </a:solidFill>
                <a:latin typeface="Gill Sans Nova" panose="020B0602020104020203" pitchFamily="34" charset="0"/>
              </a:rPr>
              <a:t>X</a:t>
            </a:r>
          </a:p>
        </p:txBody>
      </p:sp>
      <p:pic>
        <p:nvPicPr>
          <p:cNvPr id="26" name="Picture 2" descr="Kelsey Moty on Twitter: &quot;By 4.5 years, kids were more likely to infer that  things conveyed via generics (“Zarpies are good at baking pizzas”) are *not  true* of unmentioned groups (that gorps">
            <a:extLst>
              <a:ext uri="{FF2B5EF4-FFF2-40B4-BE49-F238E27FC236}">
                <a16:creationId xmlns:a16="http://schemas.microsoft.com/office/drawing/2014/main" id="{A2DFDA8E-5EDE-479D-9B29-B4EA3EC102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504" t="16394" r="33998" b="60731"/>
          <a:stretch/>
        </p:blipFill>
        <p:spPr bwMode="auto">
          <a:xfrm>
            <a:off x="10187281" y="3019328"/>
            <a:ext cx="1369719" cy="145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78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15" grpId="0" animBg="1"/>
      <p:bldP spid="16" grpId="0" animBg="1"/>
      <p:bldP spid="17" grpId="0" animBg="1"/>
      <p:bldP spid="19" grpId="0" animBg="1"/>
      <p:bldP spid="21" grpId="0"/>
      <p:bldP spid="7"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D4B0E-6652-4213-9CE2-F43451FED2F6}"/>
              </a:ext>
            </a:extLst>
          </p:cNvPr>
          <p:cNvSpPr txBox="1"/>
          <p:nvPr/>
        </p:nvSpPr>
        <p:spPr>
          <a:xfrm>
            <a:off x="0" y="0"/>
            <a:ext cx="1219200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sp>
        <p:nvSpPr>
          <p:cNvPr id="2" name="Content Placeholder 2">
            <a:extLst>
              <a:ext uri="{FF2B5EF4-FFF2-40B4-BE49-F238E27FC236}">
                <a16:creationId xmlns:a16="http://schemas.microsoft.com/office/drawing/2014/main" id="{74BAB538-7949-4803-8D79-6BEF38C7FB27}"/>
              </a:ext>
            </a:extLst>
          </p:cNvPr>
          <p:cNvSpPr txBox="1">
            <a:spLocks/>
          </p:cNvSpPr>
          <p:nvPr/>
        </p:nvSpPr>
        <p:spPr>
          <a:xfrm>
            <a:off x="0" y="533400"/>
            <a:ext cx="12236823" cy="621532"/>
          </a:xfrm>
          <a:prstGeom prst="rect">
            <a:avLst/>
          </a:prstGeom>
          <a:solidFill>
            <a:schemeClr val="tx1">
              <a:lumMod val="50000"/>
              <a:lumOff val="50000"/>
            </a:schemeClr>
          </a:solidFill>
        </p:spPr>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56032" lvl="1" indent="0" algn="ctr">
              <a:buNone/>
            </a:pPr>
            <a:r>
              <a:rPr lang="en-US" dirty="0">
                <a:solidFill>
                  <a:schemeClr val="bg1">
                    <a:lumMod val="85000"/>
                  </a:schemeClr>
                </a:solidFill>
                <a:latin typeface="Gill Sans Nova" panose="020B0602020104020203" pitchFamily="34" charset="0"/>
              </a:rPr>
              <a:t>Intro &amp; induce construal  </a:t>
            </a:r>
            <a:r>
              <a:rPr lang="en-US" dirty="0">
                <a:solidFill>
                  <a:schemeClr val="bg1">
                    <a:lumMod val="75000"/>
                  </a:schemeClr>
                </a:solidFill>
                <a:latin typeface="Gill Sans Nova" panose="020B0602020104020203" pitchFamily="34" charset="0"/>
              </a:rPr>
              <a:t>&gt; </a:t>
            </a:r>
            <a:r>
              <a:rPr lang="en-US" b="1" dirty="0">
                <a:solidFill>
                  <a:schemeClr val="bg1"/>
                </a:solidFill>
                <a:latin typeface="Gill Sans Nova" panose="020B0602020104020203" pitchFamily="34" charset="0"/>
              </a:rPr>
              <a:t>Measures:</a:t>
            </a:r>
            <a:r>
              <a:rPr lang="en-US" dirty="0">
                <a:solidFill>
                  <a:schemeClr val="bg1">
                    <a:lumMod val="75000"/>
                  </a:schemeClr>
                </a:solidFill>
                <a:latin typeface="Gill Sans Nova" panose="020B0602020104020203" pitchFamily="34" charset="0"/>
              </a:rPr>
              <a:t> Possibility of change &gt; </a:t>
            </a:r>
            <a:r>
              <a:rPr lang="en-US" b="1" dirty="0">
                <a:solidFill>
                  <a:schemeClr val="bg1"/>
                </a:solidFill>
                <a:latin typeface="Gill Sans Nova" panose="020B0602020104020203" pitchFamily="34" charset="0"/>
              </a:rPr>
              <a:t>Normativity</a:t>
            </a:r>
            <a:r>
              <a:rPr lang="en-US" dirty="0">
                <a:solidFill>
                  <a:schemeClr val="bg1">
                    <a:lumMod val="75000"/>
                  </a:schemeClr>
                </a:solidFill>
                <a:latin typeface="Gill Sans Nova" panose="020B0602020104020203" pitchFamily="34" charset="0"/>
              </a:rPr>
              <a:t> &gt; Intervention</a:t>
            </a:r>
          </a:p>
        </p:txBody>
      </p:sp>
      <p:sp>
        <p:nvSpPr>
          <p:cNvPr id="3" name="Title 1">
            <a:extLst>
              <a:ext uri="{FF2B5EF4-FFF2-40B4-BE49-F238E27FC236}">
                <a16:creationId xmlns:a16="http://schemas.microsoft.com/office/drawing/2014/main" id="{A4810331-79FD-4470-AAA0-5F164973E96E}"/>
              </a:ext>
            </a:extLst>
          </p:cNvPr>
          <p:cNvSpPr txBox="1">
            <a:spLocks/>
          </p:cNvSpPr>
          <p:nvPr/>
        </p:nvSpPr>
        <p:spPr>
          <a:xfrm>
            <a:off x="331788" y="1535932"/>
            <a:ext cx="11573246" cy="5207768"/>
          </a:xfrm>
          <a:prstGeom prst="rect">
            <a:avLst/>
          </a:prstGeom>
        </p:spPr>
        <p:txBody>
          <a:bodyPr vert="horz" lIns="91440" tIns="45720" rIns="91440" bIns="45720" rtlCol="0" anchor="t" anchorCtr="0">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3200" dirty="0">
                <a:solidFill>
                  <a:schemeClr val="tx1"/>
                </a:solidFill>
                <a:latin typeface="Gill Sans Nova" panose="020B0602020104020203" pitchFamily="34" charset="0"/>
                <a:cs typeface="Helvetica" panose="020B0604020202020204" pitchFamily="34" charset="0"/>
              </a:rPr>
              <a:t> </a:t>
            </a:r>
          </a:p>
          <a:p>
            <a:pPr marL="514350" indent="-514350">
              <a:lnSpc>
                <a:spcPct val="100000"/>
              </a:lnSpc>
              <a:buFont typeface="+mj-lt"/>
              <a:buAutoNum type="arabicPeriod" startAt="2"/>
            </a:pPr>
            <a:r>
              <a:rPr lang="en-US" sz="2800" b="1" dirty="0">
                <a:solidFill>
                  <a:schemeClr val="tx1"/>
                </a:solidFill>
                <a:latin typeface="Gill Sans Nova" panose="020B0602020104020203" pitchFamily="34" charset="0"/>
                <a:cs typeface="Helvetica" panose="020B0604020202020204" pitchFamily="34" charset="0"/>
              </a:rPr>
              <a:t>Normativity</a:t>
            </a:r>
            <a:r>
              <a:rPr lang="en-US" sz="2800" dirty="0">
                <a:solidFill>
                  <a:schemeClr val="tx1"/>
                </a:solidFill>
                <a:latin typeface="Gill Sans Nova" panose="020B0602020104020203" pitchFamily="34" charset="0"/>
                <a:cs typeface="Helvetica" panose="020B0604020202020204" pitchFamily="34" charset="0"/>
              </a:rPr>
              <a:t> – attitude towards category member without property</a:t>
            </a:r>
          </a:p>
          <a:p>
            <a:pPr marL="914400">
              <a:lnSpc>
                <a:spcPct val="100000"/>
              </a:lnSpc>
            </a:pP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Look, here is a </a:t>
            </a:r>
            <a:r>
              <a:rPr lang="en-US" sz="2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 who sleeps 10 hours a day. </a:t>
            </a:r>
            <a:b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b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Is it okay or not okay that this </a:t>
            </a:r>
            <a:r>
              <a:rPr lang="en-US" sz="2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rPr>
              <a:t> sleeps 10 hours a day? (okay/not okay)</a:t>
            </a:r>
          </a:p>
        </p:txBody>
      </p:sp>
      <p:sp>
        <p:nvSpPr>
          <p:cNvPr id="8" name="TextBox 7">
            <a:extLst>
              <a:ext uri="{FF2B5EF4-FFF2-40B4-BE49-F238E27FC236}">
                <a16:creationId xmlns:a16="http://schemas.microsoft.com/office/drawing/2014/main" id="{83FCD1A9-4B69-4546-91B9-1FC940D0128E}"/>
              </a:ext>
            </a:extLst>
          </p:cNvPr>
          <p:cNvSpPr txBox="1"/>
          <p:nvPr/>
        </p:nvSpPr>
        <p:spPr>
          <a:xfrm>
            <a:off x="7607060" y="4225726"/>
            <a:ext cx="4549818" cy="1938992"/>
          </a:xfrm>
          <a:prstGeom prst="rect">
            <a:avLst/>
          </a:prstGeom>
          <a:noFill/>
        </p:spPr>
        <p:txBody>
          <a:bodyPr wrap="square">
            <a:spAutoFit/>
          </a:bodyPr>
          <a:lstStyle/>
          <a:p>
            <a:pPr>
              <a:lnSpc>
                <a:spcPct val="100000"/>
              </a:lnSpc>
            </a:pPr>
            <a:r>
              <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rPr>
              <a:t>Structural:</a:t>
            </a:r>
          </a:p>
          <a:p>
            <a:pPr>
              <a:lnSpc>
                <a:spcPct val="100000"/>
              </a:lnSpc>
            </a:pPr>
            <a:r>
              <a:rPr lang="en-US" sz="2400" dirty="0">
                <a:latin typeface="Gill Sans Nova" panose="020B0602020104020203" pitchFamily="34" charset="0"/>
                <a:ea typeface="Cambria" panose="02040503050406030204" pitchFamily="18" charset="0"/>
                <a:cs typeface="Helvetica" panose="020B0604020202020204" pitchFamily="34" charset="0"/>
              </a:rPr>
              <a:t>Okay</a:t>
            </a:r>
          </a:p>
          <a:p>
            <a:pPr>
              <a:lnSpc>
                <a:spcPct val="100000"/>
              </a:lnSpc>
            </a:pPr>
            <a:r>
              <a:rPr lang="en-US" sz="2400" dirty="0">
                <a:latin typeface="Gill Sans Nova" panose="020B0602020104020203" pitchFamily="34" charset="0"/>
                <a:ea typeface="Cambria" panose="02040503050406030204" pitchFamily="18" charset="0"/>
                <a:cs typeface="Helvetica" panose="020B0604020202020204" pitchFamily="34" charset="0"/>
              </a:rPr>
              <a:t>(fine for them to sleep longer, maybe they’ve figured out to sleep through the wind)</a:t>
            </a:r>
          </a:p>
        </p:txBody>
      </p:sp>
      <p:sp>
        <p:nvSpPr>
          <p:cNvPr id="15" name="Rectangle 14">
            <a:extLst>
              <a:ext uri="{FF2B5EF4-FFF2-40B4-BE49-F238E27FC236}">
                <a16:creationId xmlns:a16="http://schemas.microsoft.com/office/drawing/2014/main" id="{8CAC3AC2-E990-41FE-9F63-B7DB6023EDF9}"/>
              </a:ext>
            </a:extLst>
          </p:cNvPr>
          <p:cNvSpPr/>
          <p:nvPr/>
        </p:nvSpPr>
        <p:spPr>
          <a:xfrm>
            <a:off x="6482275" y="4389623"/>
            <a:ext cx="648898" cy="928996"/>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atin typeface="Gill Sans MT" panose="020B0502020104020203" pitchFamily="34" charset="0"/>
              </a:rPr>
              <a:t>wind</a:t>
            </a:r>
          </a:p>
        </p:txBody>
      </p:sp>
      <p:sp>
        <p:nvSpPr>
          <p:cNvPr id="16" name="Rectangle: Rounded Corners 15">
            <a:extLst>
              <a:ext uri="{FF2B5EF4-FFF2-40B4-BE49-F238E27FC236}">
                <a16:creationId xmlns:a16="http://schemas.microsoft.com/office/drawing/2014/main" id="{767A8F24-A120-46EA-A37C-EE0B676C01F0}"/>
              </a:ext>
            </a:extLst>
          </p:cNvPr>
          <p:cNvSpPr/>
          <p:nvPr/>
        </p:nvSpPr>
        <p:spPr>
          <a:xfrm flipH="1">
            <a:off x="6608244" y="479431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9" name="Oval 18">
            <a:extLst>
              <a:ext uri="{FF2B5EF4-FFF2-40B4-BE49-F238E27FC236}">
                <a16:creationId xmlns:a16="http://schemas.microsoft.com/office/drawing/2014/main" id="{C1BE5E51-BCAA-4F26-B5C3-FB72E220FB4A}"/>
              </a:ext>
            </a:extLst>
          </p:cNvPr>
          <p:cNvSpPr/>
          <p:nvPr/>
        </p:nvSpPr>
        <p:spPr>
          <a:xfrm flipH="1">
            <a:off x="6004187" y="569738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20" name="Straight Arrow Connector 19">
            <a:extLst>
              <a:ext uri="{FF2B5EF4-FFF2-40B4-BE49-F238E27FC236}">
                <a16:creationId xmlns:a16="http://schemas.microsoft.com/office/drawing/2014/main" id="{70DB6CEF-F84C-4071-A9ED-33F7A1B446D9}"/>
              </a:ext>
            </a:extLst>
          </p:cNvPr>
          <p:cNvCxnSpPr>
            <a:cxnSpLocks/>
          </p:cNvCxnSpPr>
          <p:nvPr/>
        </p:nvCxnSpPr>
        <p:spPr>
          <a:xfrm>
            <a:off x="6793020" y="5331518"/>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472735-BFA9-4BA1-BD8F-700D55385508}"/>
              </a:ext>
            </a:extLst>
          </p:cNvPr>
          <p:cNvSpPr txBox="1"/>
          <p:nvPr/>
        </p:nvSpPr>
        <p:spPr>
          <a:xfrm>
            <a:off x="1767907" y="4225726"/>
            <a:ext cx="4549818" cy="1200329"/>
          </a:xfrm>
          <a:prstGeom prst="rect">
            <a:avLst/>
          </a:prstGeom>
          <a:noFill/>
        </p:spPr>
        <p:txBody>
          <a:bodyPr wrap="square">
            <a:spAutoFit/>
          </a:bodyPr>
          <a:lstStyle/>
          <a:p>
            <a:pPr>
              <a:lnSpc>
                <a:spcPct val="100000"/>
              </a:lnSpc>
            </a:pPr>
            <a:r>
              <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rPr>
              <a:t>Internalist:</a:t>
            </a:r>
          </a:p>
          <a:p>
            <a:pPr>
              <a:lnSpc>
                <a:spcPct val="100000"/>
              </a:lnSpc>
            </a:pPr>
            <a: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t>Not okay</a:t>
            </a:r>
          </a:p>
          <a:p>
            <a:pPr>
              <a:lnSpc>
                <a:spcPct val="100000"/>
              </a:lnSpc>
            </a:pPr>
            <a: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t>(something wrong with their body)</a:t>
            </a:r>
            <a:endPar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endParaRPr>
          </a:p>
        </p:txBody>
      </p:sp>
      <p:sp>
        <p:nvSpPr>
          <p:cNvPr id="4" name="TextBox 3">
            <a:extLst>
              <a:ext uri="{FF2B5EF4-FFF2-40B4-BE49-F238E27FC236}">
                <a16:creationId xmlns:a16="http://schemas.microsoft.com/office/drawing/2014/main" id="{4520BB8B-721A-44E4-8338-E2EA15C1C423}"/>
              </a:ext>
            </a:extLst>
          </p:cNvPr>
          <p:cNvSpPr txBox="1"/>
          <p:nvPr/>
        </p:nvSpPr>
        <p:spPr>
          <a:xfrm>
            <a:off x="6547359" y="5595988"/>
            <a:ext cx="583814" cy="769441"/>
          </a:xfrm>
          <a:prstGeom prst="rect">
            <a:avLst/>
          </a:prstGeom>
          <a:noFill/>
        </p:spPr>
        <p:txBody>
          <a:bodyPr wrap="none" rtlCol="0">
            <a:spAutoFit/>
          </a:bodyPr>
          <a:lstStyle/>
          <a:p>
            <a:r>
              <a:rPr lang="en-US" sz="4400" dirty="0">
                <a:solidFill>
                  <a:srgbClr val="C00000"/>
                </a:solidFill>
                <a:latin typeface="Gill Sans Nova" panose="020B0602020104020203" pitchFamily="34" charset="0"/>
              </a:rPr>
              <a:t>X</a:t>
            </a:r>
          </a:p>
        </p:txBody>
      </p:sp>
      <p:sp>
        <p:nvSpPr>
          <p:cNvPr id="23" name="Rectangle: Rounded Corners 22">
            <a:extLst>
              <a:ext uri="{FF2B5EF4-FFF2-40B4-BE49-F238E27FC236}">
                <a16:creationId xmlns:a16="http://schemas.microsoft.com/office/drawing/2014/main" id="{20252967-9359-4457-8417-DC4B509553E9}"/>
              </a:ext>
            </a:extLst>
          </p:cNvPr>
          <p:cNvSpPr/>
          <p:nvPr/>
        </p:nvSpPr>
        <p:spPr>
          <a:xfrm flipH="1">
            <a:off x="1053599" y="470712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0"/>
              </a:rPr>
              <a:t>bio</a:t>
            </a:r>
          </a:p>
        </p:txBody>
      </p:sp>
      <p:sp>
        <p:nvSpPr>
          <p:cNvPr id="24" name="Oval 23">
            <a:extLst>
              <a:ext uri="{FF2B5EF4-FFF2-40B4-BE49-F238E27FC236}">
                <a16:creationId xmlns:a16="http://schemas.microsoft.com/office/drawing/2014/main" id="{B3EE6826-C079-4327-B58A-90F3A75C6D03}"/>
              </a:ext>
            </a:extLst>
          </p:cNvPr>
          <p:cNvSpPr/>
          <p:nvPr/>
        </p:nvSpPr>
        <p:spPr>
          <a:xfrm flipH="1">
            <a:off x="550885" y="570847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25" name="Straight Arrow Connector 24">
            <a:extLst>
              <a:ext uri="{FF2B5EF4-FFF2-40B4-BE49-F238E27FC236}">
                <a16:creationId xmlns:a16="http://schemas.microsoft.com/office/drawing/2014/main" id="{189FD62A-CB91-4008-BAA2-3D36CD56BD56}"/>
              </a:ext>
            </a:extLst>
          </p:cNvPr>
          <p:cNvCxnSpPr>
            <a:cxnSpLocks/>
          </p:cNvCxnSpPr>
          <p:nvPr/>
        </p:nvCxnSpPr>
        <p:spPr>
          <a:xfrm>
            <a:off x="1360851" y="533166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5F0CEA5-193A-45EE-A6BC-537721508AF5}"/>
              </a:ext>
            </a:extLst>
          </p:cNvPr>
          <p:cNvSpPr txBox="1"/>
          <p:nvPr/>
        </p:nvSpPr>
        <p:spPr>
          <a:xfrm>
            <a:off x="1061513" y="5624095"/>
            <a:ext cx="583814" cy="769441"/>
          </a:xfrm>
          <a:prstGeom prst="rect">
            <a:avLst/>
          </a:prstGeom>
          <a:noFill/>
        </p:spPr>
        <p:txBody>
          <a:bodyPr wrap="none" rtlCol="0">
            <a:spAutoFit/>
          </a:bodyPr>
          <a:lstStyle/>
          <a:p>
            <a:r>
              <a:rPr lang="en-US" sz="4400" dirty="0">
                <a:solidFill>
                  <a:srgbClr val="C00000"/>
                </a:solidFill>
                <a:latin typeface="Gill Sans Nova" panose="020B0602020104020203" pitchFamily="34" charset="0"/>
              </a:rPr>
              <a:t>X</a:t>
            </a:r>
          </a:p>
        </p:txBody>
      </p:sp>
      <p:pic>
        <p:nvPicPr>
          <p:cNvPr id="9" name="Picture 8" descr="A picture containing drawing&#10;&#10;Description automatically generated">
            <a:extLst>
              <a:ext uri="{FF2B5EF4-FFF2-40B4-BE49-F238E27FC236}">
                <a16:creationId xmlns:a16="http://schemas.microsoft.com/office/drawing/2014/main" id="{E6295CEE-5DB2-4B83-A103-DE775B0E78B5}"/>
              </a:ext>
            </a:extLst>
          </p:cNvPr>
          <p:cNvPicPr>
            <a:picLocks noChangeAspect="1"/>
          </p:cNvPicPr>
          <p:nvPr/>
        </p:nvPicPr>
        <p:blipFill>
          <a:blip r:embed="rId2"/>
          <a:stretch>
            <a:fillRect/>
          </a:stretch>
        </p:blipFill>
        <p:spPr>
          <a:xfrm>
            <a:off x="10293584" y="1227004"/>
            <a:ext cx="1611450" cy="1786336"/>
          </a:xfrm>
          <a:prstGeom prst="rect">
            <a:avLst/>
          </a:prstGeom>
        </p:spPr>
      </p:pic>
    </p:spTree>
    <p:extLst>
      <p:ext uri="{BB962C8B-B14F-4D97-AF65-F5344CB8AC3E}">
        <p14:creationId xmlns:p14="http://schemas.microsoft.com/office/powerpoint/2010/main" val="192403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Sample illustrations of 'Zarpies' from Rhodes et al. 31 . Zarpies... |  Download Scientific Diagram">
            <a:extLst>
              <a:ext uri="{FF2B5EF4-FFF2-40B4-BE49-F238E27FC236}">
                <a16:creationId xmlns:a16="http://schemas.microsoft.com/office/drawing/2014/main" id="{77AEC13C-E916-4F79-B0EA-F0A8508888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279" r="25016"/>
          <a:stretch/>
        </p:blipFill>
        <p:spPr bwMode="auto">
          <a:xfrm>
            <a:off x="0" y="2432684"/>
            <a:ext cx="1358900" cy="1331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ED4B0E-6652-4213-9CE2-F43451FED2F6}"/>
              </a:ext>
            </a:extLst>
          </p:cNvPr>
          <p:cNvSpPr txBox="1"/>
          <p:nvPr/>
        </p:nvSpPr>
        <p:spPr>
          <a:xfrm>
            <a:off x="0" y="0"/>
            <a:ext cx="1219200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sp>
        <p:nvSpPr>
          <p:cNvPr id="2" name="Content Placeholder 2">
            <a:extLst>
              <a:ext uri="{FF2B5EF4-FFF2-40B4-BE49-F238E27FC236}">
                <a16:creationId xmlns:a16="http://schemas.microsoft.com/office/drawing/2014/main" id="{74BAB538-7949-4803-8D79-6BEF38C7FB27}"/>
              </a:ext>
            </a:extLst>
          </p:cNvPr>
          <p:cNvSpPr txBox="1">
            <a:spLocks/>
          </p:cNvSpPr>
          <p:nvPr/>
        </p:nvSpPr>
        <p:spPr>
          <a:xfrm>
            <a:off x="0" y="533400"/>
            <a:ext cx="12236823" cy="621532"/>
          </a:xfrm>
          <a:prstGeom prst="rect">
            <a:avLst/>
          </a:prstGeom>
          <a:solidFill>
            <a:schemeClr val="tx1">
              <a:lumMod val="50000"/>
              <a:lumOff val="50000"/>
            </a:schemeClr>
          </a:solidFill>
        </p:spPr>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56032" lvl="1" indent="0" algn="ctr">
              <a:buNone/>
            </a:pPr>
            <a:r>
              <a:rPr lang="en-US" dirty="0">
                <a:solidFill>
                  <a:schemeClr val="bg1">
                    <a:lumMod val="85000"/>
                  </a:schemeClr>
                </a:solidFill>
                <a:latin typeface="Gill Sans Nova" panose="020B0602020104020203" pitchFamily="34" charset="0"/>
              </a:rPr>
              <a:t>Intro &amp; induce construal  </a:t>
            </a:r>
            <a:r>
              <a:rPr lang="en-US" dirty="0">
                <a:solidFill>
                  <a:schemeClr val="bg1">
                    <a:lumMod val="75000"/>
                  </a:schemeClr>
                </a:solidFill>
                <a:latin typeface="Gill Sans Nova" panose="020B0602020104020203" pitchFamily="34" charset="0"/>
              </a:rPr>
              <a:t>&gt; </a:t>
            </a:r>
            <a:r>
              <a:rPr lang="en-US" b="1" dirty="0">
                <a:solidFill>
                  <a:schemeClr val="bg1"/>
                </a:solidFill>
                <a:latin typeface="Gill Sans Nova" panose="020B0602020104020203" pitchFamily="34" charset="0"/>
              </a:rPr>
              <a:t>Measures:</a:t>
            </a:r>
            <a:r>
              <a:rPr lang="en-US" dirty="0">
                <a:solidFill>
                  <a:schemeClr val="bg1">
                    <a:lumMod val="75000"/>
                  </a:schemeClr>
                </a:solidFill>
                <a:latin typeface="Gill Sans Nova" panose="020B0602020104020203" pitchFamily="34" charset="0"/>
              </a:rPr>
              <a:t> Possibility of change &gt; Normativity &gt; </a:t>
            </a:r>
            <a:r>
              <a:rPr lang="en-US" b="1" dirty="0">
                <a:solidFill>
                  <a:schemeClr val="bg1"/>
                </a:solidFill>
                <a:latin typeface="Gill Sans Nova" panose="020B0602020104020203" pitchFamily="34" charset="0"/>
              </a:rPr>
              <a:t>Intervention</a:t>
            </a:r>
          </a:p>
        </p:txBody>
      </p:sp>
      <p:sp>
        <p:nvSpPr>
          <p:cNvPr id="3" name="Title 1">
            <a:extLst>
              <a:ext uri="{FF2B5EF4-FFF2-40B4-BE49-F238E27FC236}">
                <a16:creationId xmlns:a16="http://schemas.microsoft.com/office/drawing/2014/main" id="{A4810331-79FD-4470-AAA0-5F164973E96E}"/>
              </a:ext>
            </a:extLst>
          </p:cNvPr>
          <p:cNvSpPr txBox="1">
            <a:spLocks/>
          </p:cNvSpPr>
          <p:nvPr/>
        </p:nvSpPr>
        <p:spPr>
          <a:xfrm>
            <a:off x="331788" y="1535932"/>
            <a:ext cx="11573246" cy="5207768"/>
          </a:xfrm>
          <a:prstGeom prst="rect">
            <a:avLst/>
          </a:prstGeom>
        </p:spPr>
        <p:txBody>
          <a:bodyPr vert="horz" lIns="91440" tIns="45720" rIns="91440" bIns="45720" rtlCol="0" anchor="t" anchorCtr="0">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marL="514350" indent="-514350">
              <a:lnSpc>
                <a:spcPct val="100000"/>
              </a:lnSpc>
              <a:spcAft>
                <a:spcPts val="1200"/>
              </a:spcAft>
              <a:buFont typeface="+mj-lt"/>
              <a:buAutoNum type="arabicPeriod" startAt="3"/>
            </a:pPr>
            <a:r>
              <a:rPr lang="en-US" sz="2800" b="1" dirty="0">
                <a:solidFill>
                  <a:schemeClr val="tx1"/>
                </a:solidFill>
                <a:latin typeface="Gill Sans Nova" panose="020B0602020104020203" pitchFamily="34" charset="0"/>
                <a:cs typeface="Helvetica" panose="020B0604020202020204" pitchFamily="34" charset="0"/>
              </a:rPr>
              <a:t>Focus of intervention </a:t>
            </a:r>
            <a:r>
              <a:rPr lang="en-US" sz="2800" dirty="0">
                <a:solidFill>
                  <a:schemeClr val="tx1"/>
                </a:solidFill>
                <a:latin typeface="Gill Sans Nova" panose="020B0602020104020203" pitchFamily="34" charset="0"/>
                <a:cs typeface="Helvetica" panose="020B0604020202020204" pitchFamily="34" charset="0"/>
              </a:rPr>
              <a:t>– if you want to change the property, intervene on what?</a:t>
            </a:r>
          </a:p>
          <a:p>
            <a:pPr marL="914400">
              <a:lnSpc>
                <a:spcPct val="100000"/>
              </a:lnSpc>
            </a:pPr>
            <a:r>
              <a:rPr lang="en-US" sz="2400" dirty="0">
                <a:solidFill>
                  <a:schemeClr val="tx1"/>
                </a:solidFill>
                <a:effectLst/>
                <a:latin typeface="Cambria" panose="02040503050406030204" pitchFamily="18" charset="0"/>
                <a:ea typeface="Cambria" panose="02040503050406030204" pitchFamily="18" charset="0"/>
              </a:rPr>
              <a:t>The </a:t>
            </a:r>
            <a:r>
              <a:rPr lang="en-US" sz="2400" dirty="0" err="1">
                <a:solidFill>
                  <a:schemeClr val="tx1"/>
                </a:solidFill>
                <a:effectLst/>
                <a:latin typeface="Cambria" panose="02040503050406030204" pitchFamily="18" charset="0"/>
                <a:ea typeface="Cambria" panose="02040503050406030204" pitchFamily="18" charset="0"/>
              </a:rPr>
              <a:t>Zarpies</a:t>
            </a:r>
            <a:r>
              <a:rPr lang="en-US" sz="2400" dirty="0">
                <a:solidFill>
                  <a:schemeClr val="tx1"/>
                </a:solidFill>
                <a:effectLst/>
                <a:latin typeface="Cambria" panose="02040503050406030204" pitchFamily="18" charset="0"/>
                <a:ea typeface="Cambria" panose="02040503050406030204" pitchFamily="18" charset="0"/>
              </a:rPr>
              <a:t> are very tired. </a:t>
            </a:r>
            <a:r>
              <a:rPr lang="en-US" sz="2400" dirty="0" err="1">
                <a:solidFill>
                  <a:schemeClr val="tx1"/>
                </a:solidFill>
                <a:effectLst/>
                <a:latin typeface="Cambria" panose="02040503050406030204" pitchFamily="18" charset="0"/>
                <a:ea typeface="Cambria" panose="02040503050406030204" pitchFamily="18" charset="0"/>
              </a:rPr>
              <a:t>Zarpies</a:t>
            </a:r>
            <a:r>
              <a:rPr lang="en-US" sz="2400" dirty="0">
                <a:solidFill>
                  <a:schemeClr val="tx1"/>
                </a:solidFill>
                <a:effectLst/>
                <a:latin typeface="Cambria" panose="02040503050406030204" pitchFamily="18" charset="0"/>
                <a:ea typeface="Cambria" panose="02040503050406030204" pitchFamily="18" charset="0"/>
              </a:rPr>
              <a:t> have been sleeping 7 hours, but it’s not enough sleep, they need more sleep! Luckily, there’s a smart scientist visiting from Earth. The scientist knows a lot about a lot of things, like what goes on inside people's bodies, and how weather works. The scientist wants to work on and change something to help the </a:t>
            </a:r>
            <a:r>
              <a:rPr lang="en-US" sz="2400" dirty="0" err="1">
                <a:solidFill>
                  <a:schemeClr val="tx1"/>
                </a:solidFill>
                <a:effectLst/>
                <a:latin typeface="Cambria" panose="02040503050406030204" pitchFamily="18" charset="0"/>
                <a:ea typeface="Cambria" panose="02040503050406030204" pitchFamily="18" charset="0"/>
              </a:rPr>
              <a:t>Zarpies</a:t>
            </a:r>
            <a:r>
              <a:rPr lang="en-US" sz="2400" dirty="0">
                <a:solidFill>
                  <a:schemeClr val="tx1"/>
                </a:solidFill>
                <a:effectLst/>
                <a:latin typeface="Cambria" panose="02040503050406030204" pitchFamily="18" charset="0"/>
                <a:ea typeface="Cambria" panose="02040503050406030204" pitchFamily="18" charset="0"/>
              </a:rPr>
              <a:t> sleep more. What should the scientist work on: the </a:t>
            </a:r>
            <a:r>
              <a:rPr lang="en-US" sz="2400" dirty="0" err="1">
                <a:solidFill>
                  <a:schemeClr val="tx1"/>
                </a:solidFill>
                <a:effectLst/>
                <a:latin typeface="Cambria" panose="02040503050406030204" pitchFamily="18" charset="0"/>
                <a:ea typeface="Cambria" panose="02040503050406030204" pitchFamily="18" charset="0"/>
              </a:rPr>
              <a:t>Zarpies</a:t>
            </a:r>
            <a:r>
              <a:rPr lang="en-US" sz="2400" dirty="0">
                <a:solidFill>
                  <a:schemeClr val="tx1"/>
                </a:solidFill>
                <a:effectLst/>
                <a:latin typeface="Cambria" panose="02040503050406030204" pitchFamily="18" charset="0"/>
                <a:ea typeface="Cambria" panose="02040503050406030204" pitchFamily="18" charset="0"/>
              </a:rPr>
              <a:t> or the </a:t>
            </a:r>
            <a:r>
              <a:rPr lang="en-US" sz="2400" dirty="0" err="1">
                <a:solidFill>
                  <a:schemeClr val="tx1"/>
                </a:solidFill>
                <a:effectLst/>
                <a:latin typeface="Cambria" panose="02040503050406030204" pitchFamily="18" charset="0"/>
                <a:ea typeface="Cambria" panose="02040503050406030204" pitchFamily="18" charset="0"/>
              </a:rPr>
              <a:t>Zarpies</a:t>
            </a:r>
            <a:r>
              <a:rPr lang="en-US" sz="2400" dirty="0">
                <a:solidFill>
                  <a:schemeClr val="tx1"/>
                </a:solidFill>
                <a:effectLst/>
                <a:latin typeface="Cambria" panose="02040503050406030204" pitchFamily="18" charset="0"/>
                <a:ea typeface="Cambria" panose="02040503050406030204" pitchFamily="18" charset="0"/>
              </a:rPr>
              <a:t>' planet? (</a:t>
            </a:r>
            <a:r>
              <a:rPr lang="en-US" sz="2400" dirty="0" err="1">
                <a:solidFill>
                  <a:schemeClr val="tx1"/>
                </a:solidFill>
                <a:effectLst/>
                <a:latin typeface="Cambria" panose="02040503050406030204" pitchFamily="18" charset="0"/>
                <a:ea typeface="Cambria" panose="02040503050406030204" pitchFamily="18" charset="0"/>
              </a:rPr>
              <a:t>Zarpies</a:t>
            </a:r>
            <a:r>
              <a:rPr lang="en-US" sz="2400" dirty="0">
                <a:solidFill>
                  <a:schemeClr val="tx1"/>
                </a:solidFill>
                <a:effectLst/>
                <a:latin typeface="Cambria" panose="02040503050406030204" pitchFamily="18" charset="0"/>
                <a:ea typeface="Cambria" panose="02040503050406030204" pitchFamily="18" charset="0"/>
              </a:rPr>
              <a:t>/</a:t>
            </a:r>
            <a:r>
              <a:rPr lang="en-US" sz="2400" dirty="0" err="1">
                <a:solidFill>
                  <a:schemeClr val="tx1"/>
                </a:solidFill>
                <a:effectLst/>
                <a:latin typeface="Cambria" panose="02040503050406030204" pitchFamily="18" charset="0"/>
                <a:ea typeface="Cambria" panose="02040503050406030204" pitchFamily="18" charset="0"/>
              </a:rPr>
              <a:t>Zarpies</a:t>
            </a:r>
            <a:r>
              <a:rPr lang="en-US" sz="2400" dirty="0">
                <a:solidFill>
                  <a:schemeClr val="tx1"/>
                </a:solidFill>
                <a:effectLst/>
                <a:latin typeface="Cambria" panose="02040503050406030204" pitchFamily="18" charset="0"/>
                <a:ea typeface="Cambria" panose="02040503050406030204" pitchFamily="18" charset="0"/>
              </a:rPr>
              <a:t>’ planet) </a:t>
            </a:r>
            <a:endParaRPr lang="en-US" sz="2800" dirty="0">
              <a:solidFill>
                <a:schemeClr val="tx1"/>
              </a:solidFill>
              <a:latin typeface="Cambria" panose="02040503050406030204" pitchFamily="18" charset="0"/>
              <a:ea typeface="Cambria" panose="02040503050406030204" pitchFamily="18" charset="0"/>
              <a:cs typeface="Helvetica" panose="020B0604020202020204" pitchFamily="34" charset="0"/>
            </a:endParaRPr>
          </a:p>
        </p:txBody>
      </p:sp>
      <p:sp>
        <p:nvSpPr>
          <p:cNvPr id="8" name="TextBox 7">
            <a:extLst>
              <a:ext uri="{FF2B5EF4-FFF2-40B4-BE49-F238E27FC236}">
                <a16:creationId xmlns:a16="http://schemas.microsoft.com/office/drawing/2014/main" id="{83FCD1A9-4B69-4546-91B9-1FC940D0128E}"/>
              </a:ext>
            </a:extLst>
          </p:cNvPr>
          <p:cNvSpPr txBox="1"/>
          <p:nvPr/>
        </p:nvSpPr>
        <p:spPr>
          <a:xfrm>
            <a:off x="7607060" y="4568626"/>
            <a:ext cx="4549818" cy="1569660"/>
          </a:xfrm>
          <a:prstGeom prst="rect">
            <a:avLst/>
          </a:prstGeom>
          <a:noFill/>
        </p:spPr>
        <p:txBody>
          <a:bodyPr wrap="square">
            <a:spAutoFit/>
          </a:bodyPr>
          <a:lstStyle/>
          <a:p>
            <a:pPr>
              <a:lnSpc>
                <a:spcPct val="100000"/>
              </a:lnSpc>
            </a:pPr>
            <a:r>
              <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rPr>
              <a:t>Structural:</a:t>
            </a:r>
          </a:p>
          <a:p>
            <a:pPr>
              <a:lnSpc>
                <a:spcPct val="100000"/>
              </a:lnSpc>
            </a:pPr>
            <a:r>
              <a:rPr lang="en-US" sz="2400" dirty="0" err="1">
                <a:latin typeface="Gill Sans Nova" panose="020B0602020104020203" pitchFamily="34" charset="0"/>
                <a:ea typeface="Cambria" panose="02040503050406030204" pitchFamily="18" charset="0"/>
                <a:cs typeface="Helvetica" panose="020B0604020202020204" pitchFamily="34" charset="0"/>
              </a:rPr>
              <a:t>Zarpies</a:t>
            </a:r>
            <a:r>
              <a:rPr lang="en-US" sz="2400" dirty="0">
                <a:latin typeface="Gill Sans Nova" panose="020B0602020104020203" pitchFamily="34" charset="0"/>
                <a:ea typeface="Cambria" panose="02040503050406030204" pitchFamily="18" charset="0"/>
                <a:cs typeface="Helvetica" panose="020B0604020202020204" pitchFamily="34" charset="0"/>
              </a:rPr>
              <a:t>’ planet</a:t>
            </a:r>
          </a:p>
          <a:p>
            <a:pPr>
              <a:lnSpc>
                <a:spcPct val="100000"/>
              </a:lnSpc>
            </a:pPr>
            <a:r>
              <a:rPr lang="en-US" sz="2400" dirty="0">
                <a:latin typeface="Gill Sans Nova" panose="020B0602020104020203" pitchFamily="34" charset="0"/>
                <a:ea typeface="Cambria" panose="02040503050406030204" pitchFamily="18" charset="0"/>
                <a:cs typeface="Helvetica" panose="020B0604020202020204" pitchFamily="34" charset="0"/>
              </a:rPr>
              <a:t>(target the cause:</a:t>
            </a:r>
          </a:p>
          <a:p>
            <a:pPr>
              <a:lnSpc>
                <a:spcPct val="100000"/>
              </a:lnSpc>
            </a:pPr>
            <a:r>
              <a:rPr lang="en-US" sz="2400" dirty="0">
                <a:latin typeface="Gill Sans Nova" panose="020B0602020104020203" pitchFamily="34" charset="0"/>
                <a:ea typeface="Cambria" panose="02040503050406030204" pitchFamily="18" charset="0"/>
                <a:cs typeface="Helvetica" panose="020B0604020202020204" pitchFamily="34" charset="0"/>
              </a:rPr>
              <a:t>planet’s loud morning wind)</a:t>
            </a:r>
          </a:p>
        </p:txBody>
      </p:sp>
      <p:sp>
        <p:nvSpPr>
          <p:cNvPr id="14" name="Rectangle: Rounded Corners 13">
            <a:extLst>
              <a:ext uri="{FF2B5EF4-FFF2-40B4-BE49-F238E27FC236}">
                <a16:creationId xmlns:a16="http://schemas.microsoft.com/office/drawing/2014/main" id="{B0D21BE4-392A-47D9-AD78-239F80831828}"/>
              </a:ext>
            </a:extLst>
          </p:cNvPr>
          <p:cNvSpPr/>
          <p:nvPr/>
        </p:nvSpPr>
        <p:spPr>
          <a:xfrm flipH="1">
            <a:off x="596399" y="470712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0"/>
              </a:rPr>
              <a:t>bio</a:t>
            </a:r>
          </a:p>
        </p:txBody>
      </p:sp>
      <p:sp>
        <p:nvSpPr>
          <p:cNvPr id="15" name="Rectangle 14">
            <a:extLst>
              <a:ext uri="{FF2B5EF4-FFF2-40B4-BE49-F238E27FC236}">
                <a16:creationId xmlns:a16="http://schemas.microsoft.com/office/drawing/2014/main" id="{8CAC3AC2-E990-41FE-9F63-B7DB6023EDF9}"/>
              </a:ext>
            </a:extLst>
          </p:cNvPr>
          <p:cNvSpPr/>
          <p:nvPr/>
        </p:nvSpPr>
        <p:spPr>
          <a:xfrm>
            <a:off x="6482275" y="4389623"/>
            <a:ext cx="648898" cy="928996"/>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atin typeface="Gill Sans MT" panose="020B0502020104020203" pitchFamily="34" charset="0"/>
              </a:rPr>
              <a:t>wind</a:t>
            </a:r>
          </a:p>
        </p:txBody>
      </p:sp>
      <p:sp>
        <p:nvSpPr>
          <p:cNvPr id="16" name="Rectangle: Rounded Corners 15">
            <a:extLst>
              <a:ext uri="{FF2B5EF4-FFF2-40B4-BE49-F238E27FC236}">
                <a16:creationId xmlns:a16="http://schemas.microsoft.com/office/drawing/2014/main" id="{767A8F24-A120-46EA-A37C-EE0B676C01F0}"/>
              </a:ext>
            </a:extLst>
          </p:cNvPr>
          <p:cNvSpPr/>
          <p:nvPr/>
        </p:nvSpPr>
        <p:spPr>
          <a:xfrm flipH="1">
            <a:off x="6608244" y="479431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7" name="Oval 16">
            <a:extLst>
              <a:ext uri="{FF2B5EF4-FFF2-40B4-BE49-F238E27FC236}">
                <a16:creationId xmlns:a16="http://schemas.microsoft.com/office/drawing/2014/main" id="{57A3A364-2628-4ADF-9B6B-BAC3151ED6EC}"/>
              </a:ext>
            </a:extLst>
          </p:cNvPr>
          <p:cNvSpPr/>
          <p:nvPr/>
        </p:nvSpPr>
        <p:spPr>
          <a:xfrm flipH="1">
            <a:off x="93685" y="570847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18" name="Straight Arrow Connector 17">
            <a:extLst>
              <a:ext uri="{FF2B5EF4-FFF2-40B4-BE49-F238E27FC236}">
                <a16:creationId xmlns:a16="http://schemas.microsoft.com/office/drawing/2014/main" id="{276373FC-5F68-4143-B4A3-606D3FE350F4}"/>
              </a:ext>
            </a:extLst>
          </p:cNvPr>
          <p:cNvCxnSpPr>
            <a:cxnSpLocks/>
          </p:cNvCxnSpPr>
          <p:nvPr/>
        </p:nvCxnSpPr>
        <p:spPr>
          <a:xfrm>
            <a:off x="903651" y="533166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1BE5E51-BCAA-4F26-B5C3-FB72E220FB4A}"/>
              </a:ext>
            </a:extLst>
          </p:cNvPr>
          <p:cNvSpPr/>
          <p:nvPr/>
        </p:nvSpPr>
        <p:spPr>
          <a:xfrm flipH="1">
            <a:off x="6004187" y="569738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sleep 7hr</a:t>
            </a:r>
          </a:p>
        </p:txBody>
      </p:sp>
      <p:cxnSp>
        <p:nvCxnSpPr>
          <p:cNvPr id="20" name="Straight Arrow Connector 19">
            <a:extLst>
              <a:ext uri="{FF2B5EF4-FFF2-40B4-BE49-F238E27FC236}">
                <a16:creationId xmlns:a16="http://schemas.microsoft.com/office/drawing/2014/main" id="{70DB6CEF-F84C-4071-A9ED-33F7A1B446D9}"/>
              </a:ext>
            </a:extLst>
          </p:cNvPr>
          <p:cNvCxnSpPr>
            <a:cxnSpLocks/>
          </p:cNvCxnSpPr>
          <p:nvPr/>
        </p:nvCxnSpPr>
        <p:spPr>
          <a:xfrm>
            <a:off x="6793020" y="5331518"/>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472735-BFA9-4BA1-BD8F-700D55385508}"/>
              </a:ext>
            </a:extLst>
          </p:cNvPr>
          <p:cNvSpPr txBox="1"/>
          <p:nvPr/>
        </p:nvSpPr>
        <p:spPr>
          <a:xfrm>
            <a:off x="1767907" y="4568626"/>
            <a:ext cx="4549818" cy="1569660"/>
          </a:xfrm>
          <a:prstGeom prst="rect">
            <a:avLst/>
          </a:prstGeom>
          <a:noFill/>
        </p:spPr>
        <p:txBody>
          <a:bodyPr wrap="square">
            <a:spAutoFit/>
          </a:bodyPr>
          <a:lstStyle/>
          <a:p>
            <a:pPr>
              <a:lnSpc>
                <a:spcPct val="100000"/>
              </a:lnSpc>
            </a:pPr>
            <a:r>
              <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rPr>
              <a:t>Internalist:</a:t>
            </a:r>
          </a:p>
          <a:p>
            <a:pPr>
              <a:lnSpc>
                <a:spcPct val="100000"/>
              </a:lnSpc>
            </a:pPr>
            <a:r>
              <a:rPr lang="en-US" sz="2400" dirty="0" err="1">
                <a:solidFill>
                  <a:schemeClr val="tx1"/>
                </a:solidFill>
                <a:latin typeface="Gill Sans Nova" panose="020B0602020104020203" pitchFamily="34" charset="0"/>
                <a:ea typeface="Cambria" panose="02040503050406030204" pitchFamily="18" charset="0"/>
                <a:cs typeface="Helvetica" panose="020B0604020202020204" pitchFamily="34" charset="0"/>
              </a:rPr>
              <a:t>Zarpies</a:t>
            </a:r>
            <a:endPar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endParaRPr>
          </a:p>
          <a:p>
            <a:pPr>
              <a:lnSpc>
                <a:spcPct val="100000"/>
              </a:lnSpc>
            </a:pPr>
            <a: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t>(target the cause:</a:t>
            </a:r>
            <a:b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br>
            <a:r>
              <a:rPr lang="en-US" sz="2400" dirty="0">
                <a:solidFill>
                  <a:schemeClr val="tx1"/>
                </a:solidFill>
                <a:latin typeface="Gill Sans Nova" panose="020B0602020104020203" pitchFamily="34" charset="0"/>
                <a:ea typeface="Cambria" panose="02040503050406030204" pitchFamily="18" charset="0"/>
                <a:cs typeface="Helvetica" panose="020B0604020202020204" pitchFamily="34" charset="0"/>
              </a:rPr>
              <a:t>biology of their bodies)</a:t>
            </a:r>
            <a:endParaRPr lang="en-US" sz="2400" b="1" dirty="0">
              <a:solidFill>
                <a:schemeClr val="tx1"/>
              </a:solidFill>
              <a:latin typeface="Gill Sans Nova" panose="020B0602020104020203" pitchFamily="34" charset="0"/>
              <a:ea typeface="Cambria" panose="02040503050406030204" pitchFamily="18" charset="0"/>
              <a:cs typeface="Helvetica" panose="020B0604020202020204" pitchFamily="34" charset="0"/>
            </a:endParaRPr>
          </a:p>
        </p:txBody>
      </p:sp>
      <p:sp>
        <p:nvSpPr>
          <p:cNvPr id="5" name="Oval 4">
            <a:extLst>
              <a:ext uri="{FF2B5EF4-FFF2-40B4-BE49-F238E27FC236}">
                <a16:creationId xmlns:a16="http://schemas.microsoft.com/office/drawing/2014/main" id="{10D90A56-BB48-428C-A908-9034EBCF031D}"/>
              </a:ext>
            </a:extLst>
          </p:cNvPr>
          <p:cNvSpPr/>
          <p:nvPr/>
        </p:nvSpPr>
        <p:spPr>
          <a:xfrm>
            <a:off x="6317725" y="4267200"/>
            <a:ext cx="1037491" cy="53521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CCD2C-A075-40FB-99F5-FE297A67255F}"/>
              </a:ext>
            </a:extLst>
          </p:cNvPr>
          <p:cNvSpPr/>
          <p:nvPr/>
        </p:nvSpPr>
        <p:spPr>
          <a:xfrm>
            <a:off x="384905" y="4753602"/>
            <a:ext cx="1037491" cy="53521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cientist Cartoon png download - 945*913 - Free Transparent Science png  Download. - CleanPNG / KissPNG">
            <a:extLst>
              <a:ext uri="{FF2B5EF4-FFF2-40B4-BE49-F238E27FC236}">
                <a16:creationId xmlns:a16="http://schemas.microsoft.com/office/drawing/2014/main" id="{60753145-7AF1-44B4-B344-F7D92D32D3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96" t="9074" r="61950"/>
          <a:stretch/>
        </p:blipFill>
        <p:spPr bwMode="auto">
          <a:xfrm>
            <a:off x="10424093" y="3705788"/>
            <a:ext cx="695893" cy="1725675"/>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59;p14">
            <a:extLst>
              <a:ext uri="{FF2B5EF4-FFF2-40B4-BE49-F238E27FC236}">
                <a16:creationId xmlns:a16="http://schemas.microsoft.com/office/drawing/2014/main" id="{D8695343-F22C-43B1-AD26-3A70962786BE}"/>
              </a:ext>
            </a:extLst>
          </p:cNvPr>
          <p:cNvPicPr preferRelativeResize="0"/>
          <p:nvPr/>
        </p:nvPicPr>
        <p:blipFill>
          <a:blip r:embed="rId5"/>
          <a:stretch>
            <a:fillRect/>
          </a:stretch>
        </p:blipFill>
        <p:spPr>
          <a:xfrm>
            <a:off x="4399539" y="4061657"/>
            <a:ext cx="1120162" cy="957738"/>
          </a:xfrm>
          <a:prstGeom prst="rect">
            <a:avLst/>
          </a:prstGeom>
        </p:spPr>
      </p:pic>
    </p:spTree>
    <p:extLst>
      <p:ext uri="{BB962C8B-B14F-4D97-AF65-F5344CB8AC3E}">
        <p14:creationId xmlns:p14="http://schemas.microsoft.com/office/powerpoint/2010/main" val="79034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Visualization | CDC">
            <a:extLst>
              <a:ext uri="{FF2B5EF4-FFF2-40B4-BE49-F238E27FC236}">
                <a16:creationId xmlns:a16="http://schemas.microsoft.com/office/drawing/2014/main" id="{3DD8177E-BBDC-4D46-9A3E-E8A6B192A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71562"/>
            <a:ext cx="10287000" cy="57864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C59C65C-B19B-4217-841A-FED224B972C6}"/>
              </a:ext>
            </a:extLst>
          </p:cNvPr>
          <p:cNvSpPr txBox="1">
            <a:spLocks/>
          </p:cNvSpPr>
          <p:nvPr/>
        </p:nvSpPr>
        <p:spPr>
          <a:xfrm>
            <a:off x="381000" y="0"/>
            <a:ext cx="10403910"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We observe different frequencies of a property across categories.</a:t>
            </a:r>
            <a:endParaRPr lang="en-US" sz="2400" dirty="0">
              <a:solidFill>
                <a:schemeClr val="bg1">
                  <a:lumMod val="50000"/>
                </a:schemeClr>
              </a:solidFill>
              <a:latin typeface="Gill Sans Nova" panose="020B0602020104020203" pitchFamily="34" charset="0"/>
              <a:cs typeface="Helvetica" panose="020B0604020202020204" pitchFamily="34" charset="0"/>
            </a:endParaRPr>
          </a:p>
        </p:txBody>
      </p:sp>
      <p:sp>
        <p:nvSpPr>
          <p:cNvPr id="2" name="Rectangle: Rounded Corners 1">
            <a:extLst>
              <a:ext uri="{FF2B5EF4-FFF2-40B4-BE49-F238E27FC236}">
                <a16:creationId xmlns:a16="http://schemas.microsoft.com/office/drawing/2014/main" id="{128414ED-0F2E-4A9D-949B-F974773B1E47}"/>
              </a:ext>
            </a:extLst>
          </p:cNvPr>
          <p:cNvSpPr/>
          <p:nvPr/>
        </p:nvSpPr>
        <p:spPr>
          <a:xfrm>
            <a:off x="495300" y="2146300"/>
            <a:ext cx="5207000" cy="392430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59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3F86A5CE-DE05-460E-A719-E29E97DEFC94}"/>
              </a:ext>
            </a:extLst>
          </p:cNvPr>
          <p:cNvSpPr>
            <a:spLocks noGrp="1"/>
          </p:cNvSpPr>
          <p:nvPr>
            <p:ph type="title"/>
          </p:nvPr>
        </p:nvSpPr>
        <p:spPr>
          <a:xfrm>
            <a:off x="7672133" y="2929765"/>
            <a:ext cx="4519867" cy="809375"/>
          </a:xfrm>
        </p:spPr>
        <p:txBody>
          <a:bodyPr>
            <a:normAutofit/>
          </a:bodyPr>
          <a:lstStyle/>
          <a:p>
            <a:r>
              <a:rPr lang="en-US" sz="4000" dirty="0"/>
              <a:t>Structural model</a:t>
            </a:r>
          </a:p>
        </p:txBody>
      </p:sp>
      <p:sp>
        <p:nvSpPr>
          <p:cNvPr id="9" name="Title 3">
            <a:extLst>
              <a:ext uri="{FF2B5EF4-FFF2-40B4-BE49-F238E27FC236}">
                <a16:creationId xmlns:a16="http://schemas.microsoft.com/office/drawing/2014/main" id="{043522F0-FD1D-4B1D-826A-98C3F5E2D198}"/>
              </a:ext>
            </a:extLst>
          </p:cNvPr>
          <p:cNvSpPr txBox="1">
            <a:spLocks/>
          </p:cNvSpPr>
          <p:nvPr/>
        </p:nvSpPr>
        <p:spPr>
          <a:xfrm>
            <a:off x="1673244" y="3022391"/>
            <a:ext cx="4153565" cy="96550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000" dirty="0">
                <a:latin typeface="Gill Sans MT" panose="020B0502020104020203" pitchFamily="34" charset="0"/>
              </a:rPr>
              <a:t>Internalist model</a:t>
            </a:r>
          </a:p>
          <a:p>
            <a:r>
              <a:rPr lang="en-US" sz="2400" dirty="0">
                <a:latin typeface="Gill Sans MT" panose="020B0502020104020203" pitchFamily="34" charset="0"/>
              </a:rPr>
              <a:t>e.g. essentialist model</a:t>
            </a:r>
          </a:p>
        </p:txBody>
      </p:sp>
      <p:sp>
        <p:nvSpPr>
          <p:cNvPr id="10" name="Rectangle: Rounded Corners 9">
            <a:extLst>
              <a:ext uri="{FF2B5EF4-FFF2-40B4-BE49-F238E27FC236}">
                <a16:creationId xmlns:a16="http://schemas.microsoft.com/office/drawing/2014/main" id="{6212B18C-738D-4E5C-B788-BDCABD55879B}"/>
              </a:ext>
            </a:extLst>
          </p:cNvPr>
          <p:cNvSpPr/>
          <p:nvPr/>
        </p:nvSpPr>
        <p:spPr>
          <a:xfrm flipH="1">
            <a:off x="596399" y="3386090"/>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1" name="Rectangle 10">
            <a:extLst>
              <a:ext uri="{FF2B5EF4-FFF2-40B4-BE49-F238E27FC236}">
                <a16:creationId xmlns:a16="http://schemas.microsoft.com/office/drawing/2014/main" id="{BF44E5C2-DF88-43B0-A2C7-6B7FA0542580}"/>
              </a:ext>
            </a:extLst>
          </p:cNvPr>
          <p:cNvSpPr/>
          <p:nvPr/>
        </p:nvSpPr>
        <p:spPr>
          <a:xfrm>
            <a:off x="6482275" y="3361584"/>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2" name="Rectangle: Rounded Corners 11">
            <a:extLst>
              <a:ext uri="{FF2B5EF4-FFF2-40B4-BE49-F238E27FC236}">
                <a16:creationId xmlns:a16="http://schemas.microsoft.com/office/drawing/2014/main" id="{85936D94-C2C4-469B-A5BC-52F21493C887}"/>
              </a:ext>
            </a:extLst>
          </p:cNvPr>
          <p:cNvSpPr/>
          <p:nvPr/>
        </p:nvSpPr>
        <p:spPr>
          <a:xfrm flipH="1">
            <a:off x="6608244" y="3473271"/>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3" name="Oval 12">
            <a:extLst>
              <a:ext uri="{FF2B5EF4-FFF2-40B4-BE49-F238E27FC236}">
                <a16:creationId xmlns:a16="http://schemas.microsoft.com/office/drawing/2014/main" id="{6F118CCA-8CC1-4F7C-BED5-5CBE278F0EC8}"/>
              </a:ext>
            </a:extLst>
          </p:cNvPr>
          <p:cNvSpPr/>
          <p:nvPr/>
        </p:nvSpPr>
        <p:spPr>
          <a:xfrm flipH="1">
            <a:off x="93685" y="4387437"/>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14" name="Straight Arrow Connector 13">
            <a:extLst>
              <a:ext uri="{FF2B5EF4-FFF2-40B4-BE49-F238E27FC236}">
                <a16:creationId xmlns:a16="http://schemas.microsoft.com/office/drawing/2014/main" id="{E1CBECC7-D52A-44AE-9875-640CFBC5924A}"/>
              </a:ext>
            </a:extLst>
          </p:cNvPr>
          <p:cNvCxnSpPr>
            <a:cxnSpLocks/>
          </p:cNvCxnSpPr>
          <p:nvPr/>
        </p:nvCxnSpPr>
        <p:spPr>
          <a:xfrm>
            <a:off x="903651" y="4010623"/>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5360DE4-4541-456D-9261-187C6D039B2B}"/>
              </a:ext>
            </a:extLst>
          </p:cNvPr>
          <p:cNvSpPr/>
          <p:nvPr/>
        </p:nvSpPr>
        <p:spPr>
          <a:xfrm flipH="1">
            <a:off x="6004187" y="4376341"/>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16" name="Straight Arrow Connector 15">
            <a:extLst>
              <a:ext uri="{FF2B5EF4-FFF2-40B4-BE49-F238E27FC236}">
                <a16:creationId xmlns:a16="http://schemas.microsoft.com/office/drawing/2014/main" id="{5184BF76-E810-4FE1-9508-4B525FB0D931}"/>
              </a:ext>
            </a:extLst>
          </p:cNvPr>
          <p:cNvCxnSpPr>
            <a:cxnSpLocks/>
          </p:cNvCxnSpPr>
          <p:nvPr/>
        </p:nvCxnSpPr>
        <p:spPr>
          <a:xfrm>
            <a:off x="6793020" y="4010479"/>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88344C-C67F-4CEE-B40F-BDF4BE19272F}"/>
              </a:ext>
            </a:extLst>
          </p:cNvPr>
          <p:cNvSpPr txBox="1"/>
          <p:nvPr/>
        </p:nvSpPr>
        <p:spPr>
          <a:xfrm>
            <a:off x="1673244" y="3987898"/>
            <a:ext cx="3596440" cy="1015663"/>
          </a:xfrm>
          <a:prstGeom prst="rect">
            <a:avLst/>
          </a:prstGeom>
          <a:noFill/>
        </p:spPr>
        <p:txBody>
          <a:bodyPr wrap="square" rtlCol="0">
            <a:spAutoFit/>
          </a:bodyPr>
          <a:lstStyle/>
          <a:p>
            <a:r>
              <a:rPr lang="en-US" sz="2000" dirty="0">
                <a:latin typeface="Gill Sans MT" panose="020B0502020104020203" pitchFamily="34" charset="0"/>
              </a:rPr>
              <a:t>cause </a:t>
            </a:r>
            <a:r>
              <a:rPr lang="en-US" sz="2000" b="1" dirty="0">
                <a:latin typeface="Gill Sans MT" panose="020B0502020104020203" pitchFamily="34" charset="0"/>
              </a:rPr>
              <a:t>internal </a:t>
            </a:r>
            <a:r>
              <a:rPr lang="en-US" sz="2000" dirty="0">
                <a:latin typeface="Gill Sans MT" panose="020B0502020104020203" pitchFamily="34" charset="0"/>
              </a:rPr>
              <a:t>to the category (e.g. essence) that causally produces properties</a:t>
            </a:r>
          </a:p>
        </p:txBody>
      </p:sp>
      <p:sp>
        <p:nvSpPr>
          <p:cNvPr id="18" name="TextBox 17">
            <a:extLst>
              <a:ext uri="{FF2B5EF4-FFF2-40B4-BE49-F238E27FC236}">
                <a16:creationId xmlns:a16="http://schemas.microsoft.com/office/drawing/2014/main" id="{925BB651-A7C0-424E-9D69-AB6CD30B8DAC}"/>
              </a:ext>
            </a:extLst>
          </p:cNvPr>
          <p:cNvSpPr txBox="1"/>
          <p:nvPr/>
        </p:nvSpPr>
        <p:spPr>
          <a:xfrm>
            <a:off x="7672132" y="3623578"/>
            <a:ext cx="3950885" cy="1323439"/>
          </a:xfrm>
          <a:prstGeom prst="rect">
            <a:avLst/>
          </a:prstGeom>
          <a:noFill/>
        </p:spPr>
        <p:txBody>
          <a:bodyPr wrap="square" rtlCol="0">
            <a:spAutoFit/>
          </a:bodyPr>
          <a:lstStyle/>
          <a:p>
            <a:r>
              <a:rPr lang="en-US" sz="2000" b="1" dirty="0">
                <a:latin typeface="Gill Sans MT" panose="020B0502020104020203" pitchFamily="34" charset="0"/>
              </a:rPr>
              <a:t>stable external </a:t>
            </a:r>
            <a:r>
              <a:rPr lang="en-US" sz="2000" dirty="0">
                <a:latin typeface="Gill Sans MT" panose="020B0502020104020203" pitchFamily="34" charset="0"/>
              </a:rPr>
              <a:t>cause</a:t>
            </a:r>
            <a:r>
              <a:rPr lang="en-US" sz="2000" b="1" dirty="0">
                <a:latin typeface="Gill Sans MT" panose="020B0502020104020203" pitchFamily="34" charset="0"/>
              </a:rPr>
              <a:t> </a:t>
            </a:r>
            <a:r>
              <a:rPr lang="en-US" sz="2000" dirty="0">
                <a:latin typeface="Gill Sans MT" panose="020B0502020104020203" pitchFamily="34" charset="0"/>
              </a:rPr>
              <a:t>(i.e. structural context) that operates on members of a category and causally produces properties</a:t>
            </a:r>
          </a:p>
        </p:txBody>
      </p:sp>
      <p:sp>
        <p:nvSpPr>
          <p:cNvPr id="19" name="Title 1">
            <a:extLst>
              <a:ext uri="{FF2B5EF4-FFF2-40B4-BE49-F238E27FC236}">
                <a16:creationId xmlns:a16="http://schemas.microsoft.com/office/drawing/2014/main" id="{80DFB40D-C903-47D0-9949-4124993F7E8D}"/>
              </a:ext>
            </a:extLst>
          </p:cNvPr>
          <p:cNvSpPr txBox="1">
            <a:spLocks/>
          </p:cNvSpPr>
          <p:nvPr/>
        </p:nvSpPr>
        <p:spPr>
          <a:xfrm>
            <a:off x="288345" y="975594"/>
            <a:ext cx="11903864" cy="1270773"/>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marL="342900" indent="-342900">
              <a:lnSpc>
                <a:spcPct val="100000"/>
              </a:lnSpc>
              <a:buFontTx/>
              <a:buChar char="-"/>
            </a:pPr>
            <a:r>
              <a:rPr lang="en-US" sz="2800" dirty="0">
                <a:solidFill>
                  <a:schemeClr val="tx1"/>
                </a:solidFill>
                <a:latin typeface="Gill Sans Nova" panose="020B0602020104020203" pitchFamily="34" charset="0"/>
                <a:cs typeface="Helvetica" panose="020B0604020202020204" pitchFamily="34" charset="0"/>
              </a:rPr>
              <a:t>Adults (MTurk), although ideally paradigm can be easily run with children too (online)</a:t>
            </a:r>
          </a:p>
          <a:p>
            <a:pPr marL="342900" indent="-342900">
              <a:lnSpc>
                <a:spcPct val="100000"/>
              </a:lnSpc>
              <a:buFontTx/>
              <a:buChar char="-"/>
            </a:pPr>
            <a:r>
              <a:rPr lang="en-US" sz="2800" b="1" dirty="0">
                <a:solidFill>
                  <a:schemeClr val="tx1"/>
                </a:solidFill>
                <a:latin typeface="Gill Sans Nova" panose="020B0602020104020203" pitchFamily="34" charset="0"/>
                <a:cs typeface="Helvetica" panose="020B0604020202020204" pitchFamily="34" charset="0"/>
              </a:rPr>
              <a:t>Introduce </a:t>
            </a:r>
            <a:r>
              <a:rPr lang="en-US" sz="2800" dirty="0">
                <a:solidFill>
                  <a:schemeClr val="tx1"/>
                </a:solidFill>
                <a:latin typeface="Gill Sans Nova" panose="020B0602020104020203" pitchFamily="34" charset="0"/>
                <a:cs typeface="Helvetica" panose="020B0604020202020204" pitchFamily="34" charset="0"/>
              </a:rPr>
              <a:t>property</a:t>
            </a:r>
            <a:r>
              <a:rPr lang="en-US" sz="2800" b="1" dirty="0">
                <a:solidFill>
                  <a:schemeClr val="tx1"/>
                </a:solidFill>
                <a:latin typeface="Gill Sans Nova" panose="020B0602020104020203" pitchFamily="34" charset="0"/>
                <a:cs typeface="Helvetica" panose="020B0604020202020204" pitchFamily="34" charset="0"/>
              </a:rPr>
              <a:t> </a:t>
            </a:r>
            <a:r>
              <a:rPr lang="en-US" sz="2800" dirty="0">
                <a:solidFill>
                  <a:schemeClr val="tx1"/>
                </a:solidFill>
                <a:latin typeface="Gill Sans Nova" panose="020B0602020104020203" pitchFamily="34" charset="0"/>
                <a:cs typeface="Helvetica" panose="020B0604020202020204" pitchFamily="34" charset="0"/>
              </a:rPr>
              <a:t>of novel social group (</a:t>
            </a:r>
            <a:r>
              <a:rPr lang="en-US" sz="2800" dirty="0" err="1">
                <a:solidFill>
                  <a:schemeClr val="tx1"/>
                </a:solidFill>
                <a:latin typeface="Gill Sans Nova" panose="020B0602020104020203" pitchFamily="34" charset="0"/>
                <a:cs typeface="Helvetica" panose="020B0604020202020204" pitchFamily="34" charset="0"/>
              </a:rPr>
              <a:t>Zarpies</a:t>
            </a:r>
            <a:r>
              <a:rPr lang="en-US" sz="2800" dirty="0">
                <a:solidFill>
                  <a:schemeClr val="tx1"/>
                </a:solidFill>
                <a:latin typeface="Gill Sans Nova" panose="020B0602020104020203" pitchFamily="34" charset="0"/>
                <a:cs typeface="Helvetica" panose="020B0604020202020204" pitchFamily="34" charset="0"/>
              </a:rPr>
              <a:t>).</a:t>
            </a:r>
          </a:p>
          <a:p>
            <a:pPr marL="342900" indent="-342900">
              <a:lnSpc>
                <a:spcPct val="100000"/>
              </a:lnSpc>
              <a:buFontTx/>
              <a:buChar char="-"/>
            </a:pPr>
            <a:r>
              <a:rPr lang="en-US" sz="2800" b="1" dirty="0">
                <a:solidFill>
                  <a:schemeClr val="tx1"/>
                </a:solidFill>
                <a:latin typeface="Gill Sans Nova" panose="020B0602020104020203" pitchFamily="34" charset="0"/>
                <a:cs typeface="Helvetica" panose="020B0604020202020204" pitchFamily="34" charset="0"/>
              </a:rPr>
              <a:t>Experimentally induce: </a:t>
            </a:r>
            <a:r>
              <a:rPr lang="en-US" sz="2800" dirty="0">
                <a:solidFill>
                  <a:schemeClr val="tx1"/>
                </a:solidFill>
                <a:latin typeface="Gill Sans Nova" panose="020B0602020104020203" pitchFamily="34" charset="0"/>
                <a:cs typeface="Helvetica" panose="020B0604020202020204" pitchFamily="34" charset="0"/>
              </a:rPr>
              <a:t>(between-subjects)</a:t>
            </a:r>
            <a:endParaRPr lang="en-US" sz="2800" b="1" dirty="0">
              <a:solidFill>
                <a:schemeClr val="tx1"/>
              </a:solidFill>
              <a:latin typeface="Gill Sans Nova" panose="020B0602020104020203" pitchFamily="34" charset="0"/>
              <a:cs typeface="Helvetica" panose="020B0604020202020204" pitchFamily="34" charset="0"/>
            </a:endParaRPr>
          </a:p>
        </p:txBody>
      </p:sp>
      <p:sp>
        <p:nvSpPr>
          <p:cNvPr id="22" name="Title 1">
            <a:extLst>
              <a:ext uri="{FF2B5EF4-FFF2-40B4-BE49-F238E27FC236}">
                <a16:creationId xmlns:a16="http://schemas.microsoft.com/office/drawing/2014/main" id="{201DD8FF-761C-4457-AF56-2A6EA9BD0446}"/>
              </a:ext>
            </a:extLst>
          </p:cNvPr>
          <p:cNvSpPr txBox="1">
            <a:spLocks/>
          </p:cNvSpPr>
          <p:nvPr/>
        </p:nvSpPr>
        <p:spPr>
          <a:xfrm>
            <a:off x="453654" y="5181738"/>
            <a:ext cx="11573246" cy="1568933"/>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marL="342900" indent="-342900">
              <a:lnSpc>
                <a:spcPct val="100000"/>
              </a:lnSpc>
              <a:buFontTx/>
              <a:buChar char="-"/>
            </a:pPr>
            <a:r>
              <a:rPr lang="en-US" sz="2800" b="1" dirty="0">
                <a:solidFill>
                  <a:schemeClr val="tx1"/>
                </a:solidFill>
                <a:latin typeface="Gill Sans Nova" panose="020B0602020104020203" pitchFamily="34" charset="0"/>
                <a:cs typeface="Helvetica" panose="020B0604020202020204" pitchFamily="34" charset="0"/>
              </a:rPr>
              <a:t>Measures: </a:t>
            </a:r>
            <a:r>
              <a:rPr lang="en-US" sz="2800" dirty="0">
                <a:solidFill>
                  <a:schemeClr val="tx1"/>
                </a:solidFill>
                <a:latin typeface="Gill Sans Nova" panose="020B0602020104020203" pitchFamily="34" charset="0"/>
                <a:cs typeface="Helvetica" panose="020B0604020202020204" pitchFamily="34" charset="0"/>
              </a:rPr>
              <a:t>(fixed vs random order?)</a:t>
            </a:r>
            <a:endParaRPr lang="en-US" sz="2800" b="1" dirty="0">
              <a:solidFill>
                <a:schemeClr val="tx1"/>
              </a:solidFill>
              <a:latin typeface="Gill Sans Nova" panose="020B0602020104020203" pitchFamily="34" charset="0"/>
              <a:cs typeface="Helvetica" panose="020B0604020202020204" pitchFamily="34" charset="0"/>
            </a:endParaRPr>
          </a:p>
          <a:p>
            <a:pPr marL="800100" lvl="1" indent="-342900">
              <a:buFont typeface="Courier New" panose="02070309020205020404" pitchFamily="49" charset="0"/>
              <a:buChar char="o"/>
            </a:pPr>
            <a:r>
              <a:rPr lang="en-US" sz="2400" dirty="0">
                <a:solidFill>
                  <a:schemeClr val="tx1"/>
                </a:solidFill>
                <a:latin typeface="Gill Sans Nova" panose="020B0602020104020203" pitchFamily="34" charset="0"/>
                <a:cs typeface="Helvetica" panose="020B0604020202020204" pitchFamily="34" charset="0"/>
              </a:rPr>
              <a:t>Possibility of change – possible for category members to not have property?</a:t>
            </a:r>
          </a:p>
          <a:p>
            <a:pPr marL="800100" lvl="1" indent="-342900">
              <a:buFont typeface="Courier New" panose="02070309020205020404" pitchFamily="49" charset="0"/>
              <a:buChar char="o"/>
            </a:pPr>
            <a:r>
              <a:rPr lang="en-US" sz="2400" dirty="0">
                <a:solidFill>
                  <a:schemeClr val="tx1"/>
                </a:solidFill>
                <a:latin typeface="Gill Sans Nova" panose="020B0602020104020203" pitchFamily="34" charset="0"/>
                <a:cs typeface="Helvetica" panose="020B0604020202020204" pitchFamily="34" charset="0"/>
              </a:rPr>
              <a:t>Normativity – attitude towards category member without property</a:t>
            </a:r>
          </a:p>
          <a:p>
            <a:pPr marL="800100" lvl="1" indent="-342900">
              <a:buFont typeface="Courier New" panose="02070309020205020404" pitchFamily="49" charset="0"/>
              <a:buChar char="o"/>
            </a:pPr>
            <a:r>
              <a:rPr lang="en-US" sz="2400" dirty="0">
                <a:solidFill>
                  <a:schemeClr val="tx1"/>
                </a:solidFill>
                <a:latin typeface="Gill Sans Nova" panose="020B0602020104020203" pitchFamily="34" charset="0"/>
                <a:cs typeface="Helvetica" panose="020B0604020202020204" pitchFamily="34" charset="0"/>
              </a:rPr>
              <a:t>Focus of intervention – if you want to change the property, intervene on what?</a:t>
            </a:r>
          </a:p>
        </p:txBody>
      </p:sp>
      <p:sp>
        <p:nvSpPr>
          <p:cNvPr id="26" name="TextBox 25">
            <a:extLst>
              <a:ext uri="{FF2B5EF4-FFF2-40B4-BE49-F238E27FC236}">
                <a16:creationId xmlns:a16="http://schemas.microsoft.com/office/drawing/2014/main" id="{E9631FF0-33F3-4CCE-88A5-45F4A33AEE3F}"/>
              </a:ext>
            </a:extLst>
          </p:cNvPr>
          <p:cNvSpPr txBox="1"/>
          <p:nvPr/>
        </p:nvSpPr>
        <p:spPr>
          <a:xfrm>
            <a:off x="0" y="0"/>
            <a:ext cx="12192000" cy="584775"/>
          </a:xfrm>
          <a:prstGeom prst="rect">
            <a:avLst/>
          </a:prstGeom>
          <a:solidFill>
            <a:schemeClr val="accent1">
              <a:lumMod val="50000"/>
            </a:schemeClr>
          </a:solidFill>
        </p:spPr>
        <p:txBody>
          <a:bodyPr wrap="square" rtlCol="0">
            <a:spAutoFit/>
          </a:bodyPr>
          <a:lstStyle/>
          <a:p>
            <a:pPr marL="233363" indent="-233363" algn="ctr"/>
            <a:r>
              <a:rPr lang="en-US" sz="3200" dirty="0">
                <a:solidFill>
                  <a:schemeClr val="bg1"/>
                </a:solidFill>
                <a:latin typeface="Gill Sans Nova" panose="020B0602020104020203" pitchFamily="34" charset="0"/>
              </a:rPr>
              <a:t>What are the downstream consequences of these models?</a:t>
            </a:r>
            <a:endParaRPr lang="en-US" sz="2000" dirty="0">
              <a:solidFill>
                <a:schemeClr val="bg1"/>
              </a:solidFill>
              <a:latin typeface="Gill Sans Nova" panose="020B0602020104020203" pitchFamily="34" charset="0"/>
            </a:endParaRPr>
          </a:p>
        </p:txBody>
      </p:sp>
      <p:pic>
        <p:nvPicPr>
          <p:cNvPr id="27" name="Picture 2" descr="Sample illustrations of 'Zarpies' from Rhodes et al. 31 . Zarpies... |  Download Scientific Diagram">
            <a:extLst>
              <a:ext uri="{FF2B5EF4-FFF2-40B4-BE49-F238E27FC236}">
                <a16:creationId xmlns:a16="http://schemas.microsoft.com/office/drawing/2014/main" id="{328A00B1-EEE4-4806-A33B-CB029E673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094" y="1675380"/>
            <a:ext cx="3676806" cy="1141973"/>
          </a:xfrm>
          <a:prstGeom prst="rect">
            <a:avLst/>
          </a:prstGeom>
          <a:noFill/>
          <a:extLst>
            <a:ext uri="{909E8E84-426E-40DD-AFC4-6F175D3DCCD1}">
              <a14:hiddenFill xmlns:a14="http://schemas.microsoft.com/office/drawing/2010/main">
                <a:solidFill>
                  <a:srgbClr val="FFFFFF"/>
                </a:solidFill>
              </a14:hiddenFill>
            </a:ext>
          </a:extLst>
        </p:spPr>
      </p:pic>
      <p:pic>
        <p:nvPicPr>
          <p:cNvPr id="28" name="Google Shape;59;p14">
            <a:extLst>
              <a:ext uri="{FF2B5EF4-FFF2-40B4-BE49-F238E27FC236}">
                <a16:creationId xmlns:a16="http://schemas.microsoft.com/office/drawing/2014/main" id="{ACA1DB12-42A7-45A4-B3D4-44A429F3DABC}"/>
              </a:ext>
            </a:extLst>
          </p:cNvPr>
          <p:cNvPicPr preferRelativeResize="0"/>
          <p:nvPr/>
        </p:nvPicPr>
        <p:blipFill>
          <a:blip r:embed="rId4"/>
          <a:stretch>
            <a:fillRect/>
          </a:stretch>
        </p:blipFill>
        <p:spPr>
          <a:xfrm>
            <a:off x="6889038" y="1944541"/>
            <a:ext cx="1120162" cy="957738"/>
          </a:xfrm>
          <a:prstGeom prst="rect">
            <a:avLst/>
          </a:prstGeom>
        </p:spPr>
      </p:pic>
    </p:spTree>
    <p:extLst>
      <p:ext uri="{BB962C8B-B14F-4D97-AF65-F5344CB8AC3E}">
        <p14:creationId xmlns:p14="http://schemas.microsoft.com/office/powerpoint/2010/main" val="178852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BF046D27-F642-4547-876C-BAB803F92654}"/>
              </a:ext>
            </a:extLst>
          </p:cNvPr>
          <p:cNvGraphicFramePr>
            <a:graphicFrameLocks noGrp="1"/>
          </p:cNvGraphicFramePr>
          <p:nvPr>
            <p:extLst>
              <p:ext uri="{D42A27DB-BD31-4B8C-83A1-F6EECF244321}">
                <p14:modId xmlns:p14="http://schemas.microsoft.com/office/powerpoint/2010/main" val="1560636495"/>
              </p:ext>
            </p:extLst>
          </p:nvPr>
        </p:nvGraphicFramePr>
        <p:xfrm>
          <a:off x="0" y="63500"/>
          <a:ext cx="1270000" cy="6680201"/>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4254861129"/>
                    </a:ext>
                  </a:extLst>
                </a:gridCol>
              </a:tblGrid>
              <a:tr h="532464">
                <a:tc>
                  <a:txBody>
                    <a:bodyPr/>
                    <a:lstStyle/>
                    <a:p>
                      <a:r>
                        <a:rPr lang="en-US" b="0" dirty="0">
                          <a:solidFill>
                            <a:schemeClr val="tx1"/>
                          </a:solidFill>
                          <a:latin typeface="Cambria" panose="02040503050406030204" pitchFamily="18" charset="0"/>
                          <a:ea typeface="Cambria" panose="02040503050406030204" pitchFamily="18" charset="0"/>
                        </a:rPr>
                        <a:t>Intro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4275931"/>
                  </a:ext>
                </a:extLst>
              </a:tr>
              <a:tr h="1630317">
                <a:tc>
                  <a:txBody>
                    <a:bodyPr/>
                    <a:lstStyle/>
                    <a:p>
                      <a:r>
                        <a:rPr lang="en-US" b="1" dirty="0">
                          <a:solidFill>
                            <a:schemeClr val="tx1"/>
                          </a:solidFill>
                          <a:latin typeface="Cambria" panose="02040503050406030204" pitchFamily="18" charset="0"/>
                          <a:ea typeface="Cambria" panose="02040503050406030204" pitchFamily="18" charset="0"/>
                        </a:rPr>
                        <a:t>Construal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7614646"/>
                  </a:ext>
                </a:extLst>
              </a:tr>
              <a:tr h="1745592">
                <a:tc>
                  <a:txBody>
                    <a:bodyPr/>
                    <a:lstStyle/>
                    <a:p>
                      <a:r>
                        <a:rPr lang="en-US" dirty="0">
                          <a:solidFill>
                            <a:schemeClr val="tx1"/>
                          </a:solidFill>
                          <a:latin typeface="Cambria" panose="02040503050406030204" pitchFamily="18" charset="0"/>
                          <a:ea typeface="Cambria" panose="02040503050406030204" pitchFamily="18" charset="0"/>
                        </a:rPr>
                        <a:t>Possibility of change (Y/N + open-ended)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929252"/>
                  </a:ext>
                </a:extLst>
              </a:tr>
              <a:tr h="1385914">
                <a:tc>
                  <a:txBody>
                    <a:bodyPr/>
                    <a:lstStyle/>
                    <a:p>
                      <a:r>
                        <a:rPr lang="en-US" dirty="0">
                          <a:solidFill>
                            <a:schemeClr val="tx1"/>
                          </a:solidFill>
                          <a:latin typeface="Cambria" panose="02040503050406030204" pitchFamily="18" charset="0"/>
                          <a:ea typeface="Cambria" panose="02040503050406030204" pitchFamily="18" charset="0"/>
                        </a:rPr>
                        <a:t>Normativity (okay/not okay)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4692113"/>
                  </a:ext>
                </a:extLst>
              </a:tr>
              <a:tr h="1385914">
                <a:tc>
                  <a:txBody>
                    <a:bodyPr/>
                    <a:lstStyle/>
                    <a:p>
                      <a:r>
                        <a:rPr lang="en-US" dirty="0">
                          <a:solidFill>
                            <a:schemeClr val="tx1"/>
                          </a:solidFill>
                          <a:latin typeface="Cambria" panose="02040503050406030204" pitchFamily="18" charset="0"/>
                          <a:ea typeface="Cambria" panose="02040503050406030204" pitchFamily="18" charset="0"/>
                        </a:rPr>
                        <a:t>Intervene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853701"/>
                  </a:ext>
                </a:extLst>
              </a:tr>
            </a:tbl>
          </a:graphicData>
        </a:graphic>
      </p:graphicFrame>
      <p:graphicFrame>
        <p:nvGraphicFramePr>
          <p:cNvPr id="7" name="Table 8">
            <a:extLst>
              <a:ext uri="{FF2B5EF4-FFF2-40B4-BE49-F238E27FC236}">
                <a16:creationId xmlns:a16="http://schemas.microsoft.com/office/drawing/2014/main" id="{2ECF78CF-D599-4484-9121-60493654D9DF}"/>
              </a:ext>
            </a:extLst>
          </p:cNvPr>
          <p:cNvGraphicFramePr>
            <a:graphicFrameLocks noGrp="1"/>
          </p:cNvGraphicFramePr>
          <p:nvPr>
            <p:extLst>
              <p:ext uri="{D42A27DB-BD31-4B8C-83A1-F6EECF244321}">
                <p14:modId xmlns:p14="http://schemas.microsoft.com/office/powerpoint/2010/main" val="913342974"/>
              </p:ext>
            </p:extLst>
          </p:nvPr>
        </p:nvGraphicFramePr>
        <p:xfrm>
          <a:off x="1270000" y="63500"/>
          <a:ext cx="3898900" cy="6794499"/>
        </p:xfrm>
        <a:graphic>
          <a:graphicData uri="http://schemas.openxmlformats.org/drawingml/2006/table">
            <a:tbl>
              <a:tblPr firstRow="1" bandRow="1">
                <a:tableStyleId>{5C22544A-7EE6-4342-B048-85BDC9FD1C3A}</a:tableStyleId>
              </a:tblPr>
              <a:tblGrid>
                <a:gridCol w="1949450">
                  <a:extLst>
                    <a:ext uri="{9D8B030D-6E8A-4147-A177-3AD203B41FA5}">
                      <a16:colId xmlns:a16="http://schemas.microsoft.com/office/drawing/2014/main" val="887223093"/>
                    </a:ext>
                  </a:extLst>
                </a:gridCol>
                <a:gridCol w="1949450">
                  <a:extLst>
                    <a:ext uri="{9D8B030D-6E8A-4147-A177-3AD203B41FA5}">
                      <a16:colId xmlns:a16="http://schemas.microsoft.com/office/drawing/2014/main" val="1053530537"/>
                    </a:ext>
                  </a:extLst>
                </a:gridCol>
              </a:tblGrid>
              <a:tr h="472887">
                <a:tc gridSpan="2">
                  <a:txBody>
                    <a:bodyPr/>
                    <a:lstStyle/>
                    <a:p>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sleep</a:t>
                      </a:r>
                      <a:r>
                        <a:rPr lang="en-US" b="0" dirty="0">
                          <a:solidFill>
                            <a:schemeClr val="tx1"/>
                          </a:solidFill>
                          <a:latin typeface="Cambria" panose="02040503050406030204" pitchFamily="18" charset="0"/>
                          <a:ea typeface="Cambria" panose="02040503050406030204" pitchFamily="18" charset="0"/>
                        </a:rPr>
                        <a:t> 7 hours a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012736909"/>
                  </a:ext>
                </a:extLst>
              </a:tr>
              <a:tr h="2145379">
                <a:tc>
                  <a:txBody>
                    <a:bodyPr/>
                    <a:lstStyle/>
                    <a:p>
                      <a:r>
                        <a:rPr lang="en-US" b="1" dirty="0">
                          <a:solidFill>
                            <a:schemeClr val="tx1"/>
                          </a:solidFill>
                          <a:latin typeface="Cambria" panose="02040503050406030204" pitchFamily="18" charset="0"/>
                          <a:ea typeface="Cambria" panose="02040503050406030204" pitchFamily="18" charset="0"/>
                        </a:rPr>
                        <a:t>Internalist</a:t>
                      </a:r>
                    </a:p>
                    <a:p>
                      <a:r>
                        <a:rPr lang="en-US" sz="1800" kern="1200" dirty="0">
                          <a:solidFill>
                            <a:schemeClr val="dk1"/>
                          </a:solidFill>
                          <a:effectLst/>
                          <a:latin typeface="Cambria" panose="02040503050406030204" pitchFamily="18" charset="0"/>
                          <a:ea typeface="Cambria" panose="02040503050406030204" pitchFamily="18" charset="0"/>
                          <a:cs typeface="+mn-cs"/>
                        </a:rPr>
                        <a:t>Because of the way their bodies work, </a:t>
                      </a:r>
                      <a:r>
                        <a:rPr lang="en-US" sz="1800" kern="1200" dirty="0" err="1">
                          <a:solidFill>
                            <a:schemeClr val="dk1"/>
                          </a:solidFill>
                          <a:effectLst/>
                          <a:latin typeface="Cambria" panose="02040503050406030204" pitchFamily="18" charset="0"/>
                          <a:ea typeface="Cambria" panose="02040503050406030204" pitchFamily="18" charset="0"/>
                          <a:cs typeface="+mn-cs"/>
                        </a:rPr>
                        <a:t>Zarpies</a:t>
                      </a:r>
                      <a:r>
                        <a:rPr lang="en-US" sz="1800" kern="1200" dirty="0">
                          <a:solidFill>
                            <a:schemeClr val="dk1"/>
                          </a:solidFill>
                          <a:effectLst/>
                          <a:latin typeface="Cambria" panose="02040503050406030204" pitchFamily="18" charset="0"/>
                          <a:ea typeface="Cambria" panose="02040503050406030204" pitchFamily="18" charset="0"/>
                          <a:cs typeface="+mn-cs"/>
                        </a:rPr>
                        <a:t> wake up after sleeping for 7 hours. </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Structural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rPr>
                        <a:t>Because the morning wind is very loud on their planet…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659831"/>
                  </a:ext>
                </a:extLst>
              </a:tr>
              <a:tr h="1307979">
                <a:tc gridSpan="2">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If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wanted to try to sleep 10 hours a day, do you think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could come up with a way to sleep 10 hours a day? </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344468"/>
                  </a:ext>
                </a:extLst>
              </a:tr>
              <a:tr h="1307979">
                <a:tc gridSpan="2">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Look, here is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who sleeps 10 hours a day. Is it okay or not okay that this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sleeps 10 hours a day?</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142290"/>
                  </a:ext>
                </a:extLst>
              </a:tr>
              <a:tr h="1560275">
                <a:tc gridSpan="2">
                  <a:txBody>
                    <a:bodyPr/>
                    <a:lstStyle/>
                    <a:p>
                      <a:r>
                        <a:rPr lang="en-US" sz="1800" dirty="0" err="1">
                          <a:solidFill>
                            <a:schemeClr val="tx1"/>
                          </a:solidFill>
                          <a:effectLst/>
                          <a:latin typeface="Cambria" panose="02040503050406030204" pitchFamily="18" charset="0"/>
                          <a:ea typeface="Cambria" panose="02040503050406030204" pitchFamily="18" charset="0"/>
                        </a:rPr>
                        <a:t>Zs</a:t>
                      </a:r>
                      <a:r>
                        <a:rPr lang="en-US" sz="1800" dirty="0">
                          <a:solidFill>
                            <a:schemeClr val="tx1"/>
                          </a:solidFill>
                          <a:effectLst/>
                          <a:latin typeface="Cambria" panose="02040503050406030204" pitchFamily="18" charset="0"/>
                          <a:ea typeface="Cambria" panose="02040503050406030204" pitchFamily="18" charset="0"/>
                        </a:rPr>
                        <a:t> tired, need more sleep… scientist knows a lot: what goes on inside people's bodies, how weather works… What should the scientist work on: the </a:t>
                      </a:r>
                      <a:r>
                        <a:rPr lang="en-US" sz="1800" dirty="0" err="1">
                          <a:solidFill>
                            <a:schemeClr val="tx1"/>
                          </a:solidFill>
                          <a:effectLst/>
                          <a:latin typeface="Cambria" panose="02040503050406030204" pitchFamily="18" charset="0"/>
                          <a:ea typeface="Cambria" panose="02040503050406030204" pitchFamily="18" charset="0"/>
                        </a:rPr>
                        <a:t>Zarpies</a:t>
                      </a:r>
                      <a:r>
                        <a:rPr lang="en-US" sz="1800" dirty="0">
                          <a:solidFill>
                            <a:schemeClr val="tx1"/>
                          </a:solidFill>
                          <a:effectLst/>
                          <a:latin typeface="Cambria" panose="02040503050406030204" pitchFamily="18" charset="0"/>
                          <a:ea typeface="Cambria" panose="02040503050406030204" pitchFamily="18" charset="0"/>
                        </a:rPr>
                        <a:t> or the </a:t>
                      </a:r>
                      <a:r>
                        <a:rPr lang="en-US" sz="1800" dirty="0" err="1">
                          <a:solidFill>
                            <a:schemeClr val="tx1"/>
                          </a:solidFill>
                          <a:effectLst/>
                          <a:latin typeface="Cambria" panose="02040503050406030204" pitchFamily="18" charset="0"/>
                          <a:ea typeface="Cambria" panose="02040503050406030204" pitchFamily="18" charset="0"/>
                        </a:rPr>
                        <a:t>Zarpies</a:t>
                      </a:r>
                      <a:r>
                        <a:rPr lang="en-US" sz="1800" dirty="0">
                          <a:solidFill>
                            <a:schemeClr val="tx1"/>
                          </a:solidFill>
                          <a:effectLst/>
                          <a:latin typeface="Cambria" panose="02040503050406030204" pitchFamily="18" charset="0"/>
                          <a:ea typeface="Cambria" panose="02040503050406030204" pitchFamily="18" charset="0"/>
                        </a:rPr>
                        <a:t>' planet? </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2481085"/>
                  </a:ext>
                </a:extLst>
              </a:tr>
            </a:tbl>
          </a:graphicData>
        </a:graphic>
      </p:graphicFrame>
      <p:graphicFrame>
        <p:nvGraphicFramePr>
          <p:cNvPr id="22" name="Table 8">
            <a:extLst>
              <a:ext uri="{FF2B5EF4-FFF2-40B4-BE49-F238E27FC236}">
                <a16:creationId xmlns:a16="http://schemas.microsoft.com/office/drawing/2014/main" id="{B5F501F6-449C-4D91-9A60-78067DFDAA30}"/>
              </a:ext>
            </a:extLst>
          </p:cNvPr>
          <p:cNvGraphicFramePr>
            <a:graphicFrameLocks noGrp="1"/>
          </p:cNvGraphicFramePr>
          <p:nvPr>
            <p:extLst>
              <p:ext uri="{D42A27DB-BD31-4B8C-83A1-F6EECF244321}">
                <p14:modId xmlns:p14="http://schemas.microsoft.com/office/powerpoint/2010/main" val="144564279"/>
              </p:ext>
            </p:extLst>
          </p:nvPr>
        </p:nvGraphicFramePr>
        <p:xfrm>
          <a:off x="5156200" y="63501"/>
          <a:ext cx="3695700" cy="6794499"/>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887223093"/>
                    </a:ext>
                  </a:extLst>
                </a:gridCol>
                <a:gridCol w="1847850">
                  <a:extLst>
                    <a:ext uri="{9D8B030D-6E8A-4147-A177-3AD203B41FA5}">
                      <a16:colId xmlns:a16="http://schemas.microsoft.com/office/drawing/2014/main" val="1053530537"/>
                    </a:ext>
                  </a:extLst>
                </a:gridCol>
              </a:tblGrid>
              <a:tr h="472887">
                <a:tc gridSpan="2">
                  <a:txBody>
                    <a:bodyPr/>
                    <a:lstStyle/>
                    <a:p>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eat</a:t>
                      </a:r>
                      <a:r>
                        <a:rPr lang="en-US" b="0" dirty="0">
                          <a:solidFill>
                            <a:schemeClr val="tx1"/>
                          </a:solidFill>
                          <a:latin typeface="Cambria" panose="02040503050406030204" pitchFamily="18" charset="0"/>
                          <a:ea typeface="Cambria" panose="02040503050406030204" pitchFamily="18" charset="0"/>
                        </a:rPr>
                        <a:t> lots of carrots.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012736909"/>
                  </a:ext>
                </a:extLst>
              </a:tr>
              <a:tr h="2145379">
                <a:tc>
                  <a:txBody>
                    <a:bodyPr/>
                    <a:lstStyle/>
                    <a:p>
                      <a:r>
                        <a:rPr lang="en-US" b="1" dirty="0">
                          <a:solidFill>
                            <a:schemeClr val="tx1"/>
                          </a:solidFill>
                          <a:latin typeface="Cambria" panose="02040503050406030204" pitchFamily="18" charset="0"/>
                          <a:ea typeface="Cambria" panose="02040503050406030204" pitchFamily="18" charset="0"/>
                        </a:rPr>
                        <a:t>Internalist</a:t>
                      </a:r>
                    </a:p>
                    <a:p>
                      <a:r>
                        <a:rPr lang="en-US" sz="1800" kern="1200" dirty="0">
                          <a:solidFill>
                            <a:schemeClr val="dk1"/>
                          </a:solidFill>
                          <a:effectLst/>
                          <a:latin typeface="Cambria" panose="02040503050406030204" pitchFamily="18" charset="0"/>
                          <a:ea typeface="Cambria" panose="02040503050406030204" pitchFamily="18" charset="0"/>
                          <a:cs typeface="+mn-cs"/>
                        </a:rPr>
                        <a:t>Carrots contain special nutrients that </a:t>
                      </a:r>
                      <a:r>
                        <a:rPr lang="en-US" sz="1800" kern="1200" dirty="0" err="1">
                          <a:solidFill>
                            <a:schemeClr val="dk1"/>
                          </a:solidFill>
                          <a:effectLst/>
                          <a:latin typeface="Cambria" panose="02040503050406030204" pitchFamily="18" charset="0"/>
                          <a:ea typeface="Cambria" panose="02040503050406030204" pitchFamily="18" charset="0"/>
                          <a:cs typeface="+mn-cs"/>
                        </a:rPr>
                        <a:t>Zarpies</a:t>
                      </a:r>
                      <a:r>
                        <a:rPr lang="en-US" sz="1800" kern="1200" dirty="0">
                          <a:solidFill>
                            <a:schemeClr val="dk1"/>
                          </a:solidFill>
                          <a:effectLst/>
                          <a:latin typeface="Cambria" panose="02040503050406030204" pitchFamily="18" charset="0"/>
                          <a:ea typeface="Cambria" panose="02040503050406030204" pitchFamily="18" charset="0"/>
                          <a:cs typeface="+mn-cs"/>
                        </a:rPr>
                        <a:t> need to grow. </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Structural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rPr>
                        <a:t>Not much can grow on planet besides carrots, so most of what grows on the planet is carrots.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659831"/>
                  </a:ext>
                </a:extLst>
              </a:tr>
              <a:tr h="1307979">
                <a:tc gridSpan="2">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If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decided to travel the universe, and came to our planet, do you think they would eat lettuce instead of carrots? </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344468"/>
                  </a:ext>
                </a:extLst>
              </a:tr>
              <a:tr h="1307979">
                <a:tc gridSpan="2">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Look, here is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who eats lettuce instead of carrots. Is it okay or not okay that this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eats lettuce?</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142290"/>
                  </a:ext>
                </a:extLst>
              </a:tr>
              <a:tr h="1560275">
                <a:tc gridSpan="2">
                  <a:txBody>
                    <a:bodyPr/>
                    <a:lstStyle/>
                    <a:p>
                      <a:r>
                        <a:rPr lang="en-US" dirty="0">
                          <a:solidFill>
                            <a:schemeClr val="tx1"/>
                          </a:solidFill>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2481085"/>
                  </a:ext>
                </a:extLst>
              </a:tr>
            </a:tbl>
          </a:graphicData>
        </a:graphic>
      </p:graphicFrame>
      <p:graphicFrame>
        <p:nvGraphicFramePr>
          <p:cNvPr id="24" name="Table 8">
            <a:extLst>
              <a:ext uri="{FF2B5EF4-FFF2-40B4-BE49-F238E27FC236}">
                <a16:creationId xmlns:a16="http://schemas.microsoft.com/office/drawing/2014/main" id="{5B227D65-A0E7-43D5-8E49-8EF730F585FE}"/>
              </a:ext>
            </a:extLst>
          </p:cNvPr>
          <p:cNvGraphicFramePr>
            <a:graphicFrameLocks noGrp="1"/>
          </p:cNvGraphicFramePr>
          <p:nvPr>
            <p:extLst>
              <p:ext uri="{D42A27DB-BD31-4B8C-83A1-F6EECF244321}">
                <p14:modId xmlns:p14="http://schemas.microsoft.com/office/powerpoint/2010/main" val="3676007720"/>
              </p:ext>
            </p:extLst>
          </p:nvPr>
        </p:nvGraphicFramePr>
        <p:xfrm>
          <a:off x="8851900" y="50800"/>
          <a:ext cx="3898900" cy="6689318"/>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887223093"/>
                    </a:ext>
                  </a:extLst>
                </a:gridCol>
                <a:gridCol w="1765300">
                  <a:extLst>
                    <a:ext uri="{9D8B030D-6E8A-4147-A177-3AD203B41FA5}">
                      <a16:colId xmlns:a16="http://schemas.microsoft.com/office/drawing/2014/main" val="1053530537"/>
                    </a:ext>
                  </a:extLst>
                </a:gridCol>
              </a:tblGrid>
              <a:tr h="472887">
                <a:tc gridSpan="2">
                  <a:txBody>
                    <a:bodyPr/>
                    <a:lstStyle/>
                    <a:p>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can’t swim.</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012736909"/>
                  </a:ext>
                </a:extLst>
              </a:tr>
              <a:tr h="2145379">
                <a:tc>
                  <a:txBody>
                    <a:bodyPr/>
                    <a:lstStyle/>
                    <a:p>
                      <a:r>
                        <a:rPr lang="en-US" b="1" dirty="0">
                          <a:solidFill>
                            <a:schemeClr val="tx1"/>
                          </a:solidFill>
                          <a:latin typeface="Cambria" panose="02040503050406030204" pitchFamily="18" charset="0"/>
                          <a:ea typeface="Cambria" panose="02040503050406030204" pitchFamily="18" charset="0"/>
                        </a:rPr>
                        <a:t>Internalist</a:t>
                      </a:r>
                    </a:p>
                    <a:p>
                      <a:r>
                        <a:rPr lang="en-US" sz="1800" kern="1200" dirty="0">
                          <a:solidFill>
                            <a:schemeClr val="dk1"/>
                          </a:solidFill>
                          <a:effectLst/>
                          <a:latin typeface="Cambria" panose="02040503050406030204" pitchFamily="18" charset="0"/>
                          <a:ea typeface="Cambria" panose="02040503050406030204" pitchFamily="18" charset="0"/>
                          <a:cs typeface="+mn-cs"/>
                        </a:rPr>
                        <a:t>Because of the way their bodies work, </a:t>
                      </a:r>
                      <a:r>
                        <a:rPr lang="en-US" sz="1800" kern="1200" dirty="0" err="1">
                          <a:solidFill>
                            <a:schemeClr val="dk1"/>
                          </a:solidFill>
                          <a:effectLst/>
                          <a:latin typeface="Cambria" panose="02040503050406030204" pitchFamily="18" charset="0"/>
                          <a:ea typeface="Cambria" panose="02040503050406030204" pitchFamily="18" charset="0"/>
                          <a:cs typeface="+mn-cs"/>
                        </a:rPr>
                        <a:t>Zarpies</a:t>
                      </a:r>
                      <a:r>
                        <a:rPr lang="en-US" sz="1800" kern="1200" dirty="0">
                          <a:solidFill>
                            <a:schemeClr val="dk1"/>
                          </a:solidFill>
                          <a:effectLst/>
                          <a:latin typeface="Cambria" panose="02040503050406030204" pitchFamily="18" charset="0"/>
                          <a:ea typeface="Cambria" panose="02040503050406030204" pitchFamily="18" charset="0"/>
                          <a:cs typeface="+mn-cs"/>
                        </a:rPr>
                        <a:t> sink in the water. / Because naturally afraid, avoid water.</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Structural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rPr>
                        <a:t>Because there is no water on their planet, </a:t>
                      </a:r>
                      <a:r>
                        <a:rPr lang="en-US" sz="1800" dirty="0" err="1">
                          <a:effectLst/>
                          <a:latin typeface="Cambria" panose="02040503050406030204" pitchFamily="18" charset="0"/>
                          <a:ea typeface="Cambria" panose="02040503050406030204" pitchFamily="18" charset="0"/>
                        </a:rPr>
                        <a:t>Zarpies</a:t>
                      </a:r>
                      <a:r>
                        <a:rPr lang="en-US" sz="1800" dirty="0">
                          <a:effectLst/>
                          <a:latin typeface="Cambria" panose="02040503050406030204" pitchFamily="18" charset="0"/>
                          <a:ea typeface="Cambria" panose="02040503050406030204" pitchFamily="18" charset="0"/>
                        </a:rPr>
                        <a:t> haven’t learned to swim.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659831"/>
                  </a:ext>
                </a:extLst>
              </a:tr>
              <a:tr h="1025713">
                <a:tc gridSpan="2">
                  <a:txBody>
                    <a:bodyPr/>
                    <a:lstStyle/>
                    <a:p>
                      <a:r>
                        <a:rPr lang="en-US" dirty="0">
                          <a:solidFill>
                            <a:schemeClr val="tx1"/>
                          </a:solidFill>
                          <a:latin typeface="Cambria" panose="02040503050406030204" pitchFamily="18" charset="0"/>
                          <a:ea typeface="Cambria" panose="02040503050406030204" pitchFamily="18" charset="0"/>
                        </a:rPr>
                        <a:t>If a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wanted to learn to swim, do you think they could learn to swim?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344468"/>
                  </a:ext>
                </a:extLst>
              </a:tr>
              <a:tr h="1307979">
                <a:tc gridSpan="2">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Look, here is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who visited planet Earth. This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can swim. Is it okay or not okay that this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can swim? </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142290"/>
                  </a:ext>
                </a:extLst>
              </a:tr>
              <a:tr h="1560275">
                <a:tc gridSpan="2">
                  <a:txBody>
                    <a:bodyPr/>
                    <a:lstStyle/>
                    <a:p>
                      <a:r>
                        <a:rPr lang="en-US" dirty="0" err="1">
                          <a:solidFill>
                            <a:schemeClr val="tx1"/>
                          </a:solidFill>
                          <a:latin typeface="Cambria" panose="02040503050406030204" pitchFamily="18" charset="0"/>
                          <a:ea typeface="Cambria" panose="02040503050406030204" pitchFamily="18" charset="0"/>
                        </a:rPr>
                        <a:t>Zarpies</a:t>
                      </a:r>
                      <a:r>
                        <a:rPr lang="en-US" dirty="0">
                          <a:solidFill>
                            <a:schemeClr val="tx1"/>
                          </a:solidFill>
                          <a:latin typeface="Cambria" panose="02040503050406030204" pitchFamily="18" charset="0"/>
                          <a:ea typeface="Cambria" panose="02040503050406030204" pitchFamily="18" charset="0"/>
                        </a:rPr>
                        <a:t> built a pool and decided they want to swim. Can you help? Someone who knows a lot about how bodies work, someone who knows how to swim. Which person can help </a:t>
                      </a:r>
                      <a:r>
                        <a:rPr lang="en-US" dirty="0" err="1">
                          <a:solidFill>
                            <a:schemeClr val="tx1"/>
                          </a:solidFill>
                          <a:latin typeface="Cambria" panose="02040503050406030204" pitchFamily="18" charset="0"/>
                          <a:ea typeface="Cambria" panose="02040503050406030204" pitchFamily="18" charset="0"/>
                        </a:rPr>
                        <a:t>Zs</a:t>
                      </a:r>
                      <a:r>
                        <a:rPr lang="en-US" dirty="0">
                          <a:solidFill>
                            <a:schemeClr val="tx1"/>
                          </a:solidFill>
                          <a:latin typeface="Cambria" panose="02040503050406030204" pitchFamily="18" charset="0"/>
                          <a:ea typeface="Cambria" panose="02040503050406030204" pitchFamily="18" charset="0"/>
                        </a:rPr>
                        <a:t> swim?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2481085"/>
                  </a:ext>
                </a:extLst>
              </a:tr>
            </a:tbl>
          </a:graphicData>
        </a:graphic>
      </p:graphicFrame>
      <p:graphicFrame>
        <p:nvGraphicFramePr>
          <p:cNvPr id="6" name="Table 8">
            <a:extLst>
              <a:ext uri="{FF2B5EF4-FFF2-40B4-BE49-F238E27FC236}">
                <a16:creationId xmlns:a16="http://schemas.microsoft.com/office/drawing/2014/main" id="{276702BD-8C2E-464E-A994-059C60C219A3}"/>
              </a:ext>
            </a:extLst>
          </p:cNvPr>
          <p:cNvGraphicFramePr>
            <a:graphicFrameLocks noGrp="1"/>
          </p:cNvGraphicFramePr>
          <p:nvPr>
            <p:extLst>
              <p:ext uri="{D42A27DB-BD31-4B8C-83A1-F6EECF244321}">
                <p14:modId xmlns:p14="http://schemas.microsoft.com/office/powerpoint/2010/main" val="1008325900"/>
              </p:ext>
            </p:extLst>
          </p:nvPr>
        </p:nvGraphicFramePr>
        <p:xfrm>
          <a:off x="12750800" y="84341"/>
          <a:ext cx="3898900" cy="6689318"/>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887223093"/>
                    </a:ext>
                  </a:extLst>
                </a:gridCol>
                <a:gridCol w="1765300">
                  <a:extLst>
                    <a:ext uri="{9D8B030D-6E8A-4147-A177-3AD203B41FA5}">
                      <a16:colId xmlns:a16="http://schemas.microsoft.com/office/drawing/2014/main" val="1053530537"/>
                    </a:ext>
                  </a:extLst>
                </a:gridCol>
              </a:tblGrid>
              <a:tr h="472887">
                <a:tc gridSpan="2">
                  <a:txBody>
                    <a:bodyPr/>
                    <a:lstStyle/>
                    <a:p>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live in X.</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012736909"/>
                  </a:ext>
                </a:extLst>
              </a:tr>
              <a:tr h="2145379">
                <a:tc>
                  <a:txBody>
                    <a:bodyPr/>
                    <a:lstStyle/>
                    <a:p>
                      <a:r>
                        <a:rPr lang="en-US" b="1" dirty="0">
                          <a:solidFill>
                            <a:schemeClr val="tx1"/>
                          </a:solidFill>
                          <a:latin typeface="Cambria" panose="02040503050406030204" pitchFamily="18" charset="0"/>
                          <a:ea typeface="Cambria" panose="02040503050406030204" pitchFamily="18" charset="0"/>
                        </a:rPr>
                        <a:t>Internalist</a:t>
                      </a:r>
                    </a:p>
                    <a:p>
                      <a:r>
                        <a:rPr lang="en-US" sz="1800" kern="1200" dirty="0">
                          <a:solidFill>
                            <a:schemeClr val="dk1"/>
                          </a:solidFill>
                          <a:effectLst/>
                          <a:latin typeface="Cambria" panose="02040503050406030204" pitchFamily="18" charset="0"/>
                          <a:ea typeface="Cambria" panose="02040503050406030204" pitchFamily="18" charset="0"/>
                          <a:cs typeface="+mn-cs"/>
                        </a:rPr>
                        <a:t>Because they like .. And X has lots of .., </a:t>
                      </a:r>
                      <a:r>
                        <a:rPr lang="en-US" sz="1800" kern="1200" dirty="0" err="1">
                          <a:solidFill>
                            <a:schemeClr val="dk1"/>
                          </a:solidFill>
                          <a:effectLst/>
                          <a:latin typeface="Cambria" panose="02040503050406030204" pitchFamily="18" charset="0"/>
                          <a:ea typeface="Cambria" panose="02040503050406030204" pitchFamily="18" charset="0"/>
                          <a:cs typeface="+mn-cs"/>
                        </a:rPr>
                        <a:t>Zarpies</a:t>
                      </a:r>
                      <a:r>
                        <a:rPr lang="en-US" sz="1800" kern="1200" dirty="0">
                          <a:solidFill>
                            <a:schemeClr val="dk1"/>
                          </a:solidFill>
                          <a:effectLst/>
                          <a:latin typeface="Cambria" panose="02040503050406030204" pitchFamily="18" charset="0"/>
                          <a:ea typeface="Cambria" panose="02040503050406030204" pitchFamily="18" charset="0"/>
                          <a:cs typeface="+mn-cs"/>
                        </a:rPr>
                        <a:t> live in X. </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Structural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rPr>
                        <a:t>Because they have not been allowed to live anywhere else, </a:t>
                      </a:r>
                      <a:r>
                        <a:rPr lang="en-US" sz="1800" dirty="0" err="1">
                          <a:effectLst/>
                          <a:latin typeface="Cambria" panose="02040503050406030204" pitchFamily="18" charset="0"/>
                          <a:ea typeface="Cambria" panose="02040503050406030204" pitchFamily="18" charset="0"/>
                        </a:rPr>
                        <a:t>Zarpies</a:t>
                      </a:r>
                      <a:r>
                        <a:rPr lang="en-US" sz="1800" dirty="0">
                          <a:effectLst/>
                          <a:latin typeface="Cambria" panose="02040503050406030204" pitchFamily="18" charset="0"/>
                          <a:ea typeface="Cambria" panose="02040503050406030204" pitchFamily="18" charset="0"/>
                        </a:rPr>
                        <a:t> live in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659831"/>
                  </a:ext>
                </a:extLst>
              </a:tr>
              <a:tr h="1025713">
                <a:tc gridSpan="2">
                  <a:txBody>
                    <a:bodyPr/>
                    <a:lstStyle/>
                    <a:p>
                      <a:r>
                        <a:rPr lang="en-US" dirty="0">
                          <a:solidFill>
                            <a:schemeClr val="tx1"/>
                          </a:solidFill>
                          <a:latin typeface="Cambria" panose="02040503050406030204" pitchFamily="18" charset="0"/>
                          <a:ea typeface="Cambria" panose="02040503050406030204" pitchFamily="18" charset="0"/>
                        </a:rPr>
                        <a:t>If a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could go anywhere in the world, would </a:t>
                      </a:r>
                      <a:r>
                        <a:rPr lang="en-US" dirty="0" err="1">
                          <a:solidFill>
                            <a:schemeClr val="tx1"/>
                          </a:solidFill>
                          <a:latin typeface="Cambria" panose="02040503050406030204" pitchFamily="18" charset="0"/>
                          <a:ea typeface="Cambria" panose="02040503050406030204" pitchFamily="18" charset="0"/>
                        </a:rPr>
                        <a:t>Zarpies</a:t>
                      </a:r>
                      <a:r>
                        <a:rPr lang="en-US" dirty="0">
                          <a:solidFill>
                            <a:schemeClr val="tx1"/>
                          </a:solidFill>
                          <a:latin typeface="Cambria" panose="02040503050406030204" pitchFamily="18" charset="0"/>
                          <a:ea typeface="Cambria" panose="02040503050406030204" pitchFamily="18" charset="0"/>
                        </a:rPr>
                        <a:t> live in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344468"/>
                  </a:ext>
                </a:extLst>
              </a:tr>
              <a:tr h="1307979">
                <a:tc gridSpan="2">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Look, here is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who does not live in X. Is it okay or not okay that this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a:solidFill>
                            <a:schemeClr val="tx1"/>
                          </a:solidFill>
                          <a:latin typeface="Cambria" panose="02040503050406030204" pitchFamily="18" charset="0"/>
                          <a:ea typeface="Cambria" panose="02040503050406030204" pitchFamily="18" charset="0"/>
                          <a:cs typeface="Helvetica" panose="020B0604020202020204" pitchFamily="34" charset="0"/>
                        </a:rPr>
                        <a:t> …..</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142290"/>
                  </a:ext>
                </a:extLst>
              </a:tr>
              <a:tr h="1560275">
                <a:tc gridSpan="2">
                  <a:txBody>
                    <a:bodyPr/>
                    <a:lstStyle/>
                    <a:p>
                      <a:r>
                        <a:rPr lang="en-US" dirty="0" err="1">
                          <a:solidFill>
                            <a:schemeClr val="tx1"/>
                          </a:solidFill>
                          <a:latin typeface="Cambria" panose="02040503050406030204" pitchFamily="18" charset="0"/>
                          <a:ea typeface="Cambria" panose="02040503050406030204" pitchFamily="18" charset="0"/>
                        </a:rPr>
                        <a:t>Zarpies</a:t>
                      </a:r>
                      <a:r>
                        <a:rPr lang="en-US" dirty="0">
                          <a:solidFill>
                            <a:schemeClr val="tx1"/>
                          </a:solidFill>
                          <a:latin typeface="Cambria" panose="02040503050406030204" pitchFamily="18" charset="0"/>
                          <a:ea typeface="Cambria" panose="02040503050406030204" pitchFamily="18" charset="0"/>
                        </a:rPr>
                        <a:t> built a pool and decided they want to swim. Can you help? Someone who knows a lot about how bodies work, someone who knows how to swim. Which person can help </a:t>
                      </a:r>
                      <a:r>
                        <a:rPr lang="en-US" dirty="0" err="1">
                          <a:solidFill>
                            <a:schemeClr val="tx1"/>
                          </a:solidFill>
                          <a:latin typeface="Cambria" panose="02040503050406030204" pitchFamily="18" charset="0"/>
                          <a:ea typeface="Cambria" panose="02040503050406030204" pitchFamily="18" charset="0"/>
                        </a:rPr>
                        <a:t>Zs</a:t>
                      </a:r>
                      <a:r>
                        <a:rPr lang="en-US" dirty="0">
                          <a:solidFill>
                            <a:schemeClr val="tx1"/>
                          </a:solidFill>
                          <a:latin typeface="Cambria" panose="02040503050406030204" pitchFamily="18" charset="0"/>
                          <a:ea typeface="Cambria" panose="02040503050406030204" pitchFamily="18" charset="0"/>
                        </a:rPr>
                        <a:t> swim?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2481085"/>
                  </a:ext>
                </a:extLst>
              </a:tr>
            </a:tbl>
          </a:graphicData>
        </a:graphic>
      </p:graphicFrame>
    </p:spTree>
    <p:extLst>
      <p:ext uri="{BB962C8B-B14F-4D97-AF65-F5344CB8AC3E}">
        <p14:creationId xmlns:p14="http://schemas.microsoft.com/office/powerpoint/2010/main" val="2343798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8">
            <a:extLst>
              <a:ext uri="{FF2B5EF4-FFF2-40B4-BE49-F238E27FC236}">
                <a16:creationId xmlns:a16="http://schemas.microsoft.com/office/drawing/2014/main" id="{2ECF78CF-D599-4484-9121-60493654D9DF}"/>
              </a:ext>
            </a:extLst>
          </p:cNvPr>
          <p:cNvGraphicFramePr>
            <a:graphicFrameLocks noGrp="1"/>
          </p:cNvGraphicFramePr>
          <p:nvPr>
            <p:extLst>
              <p:ext uri="{D42A27DB-BD31-4B8C-83A1-F6EECF244321}">
                <p14:modId xmlns:p14="http://schemas.microsoft.com/office/powerpoint/2010/main" val="3061685657"/>
              </p:ext>
            </p:extLst>
          </p:nvPr>
        </p:nvGraphicFramePr>
        <p:xfrm>
          <a:off x="-2455110" y="-1066800"/>
          <a:ext cx="18088810" cy="10150068"/>
        </p:xfrm>
        <a:graphic>
          <a:graphicData uri="http://schemas.openxmlformats.org/drawingml/2006/table">
            <a:tbl>
              <a:tblPr firstRow="1" bandRow="1">
                <a:tableStyleId>{5C22544A-7EE6-4342-B048-85BDC9FD1C3A}</a:tableStyleId>
              </a:tblPr>
              <a:tblGrid>
                <a:gridCol w="2171708">
                  <a:extLst>
                    <a:ext uri="{9D8B030D-6E8A-4147-A177-3AD203B41FA5}">
                      <a16:colId xmlns:a16="http://schemas.microsoft.com/office/drawing/2014/main" val="2652369091"/>
                    </a:ext>
                  </a:extLst>
                </a:gridCol>
                <a:gridCol w="1726799">
                  <a:extLst>
                    <a:ext uri="{9D8B030D-6E8A-4147-A177-3AD203B41FA5}">
                      <a16:colId xmlns:a16="http://schemas.microsoft.com/office/drawing/2014/main" val="887223093"/>
                    </a:ext>
                  </a:extLst>
                </a:gridCol>
                <a:gridCol w="2183751">
                  <a:extLst>
                    <a:ext uri="{9D8B030D-6E8A-4147-A177-3AD203B41FA5}">
                      <a16:colId xmlns:a16="http://schemas.microsoft.com/office/drawing/2014/main" val="1053530537"/>
                    </a:ext>
                  </a:extLst>
                </a:gridCol>
                <a:gridCol w="1656132">
                  <a:extLst>
                    <a:ext uri="{9D8B030D-6E8A-4147-A177-3AD203B41FA5}">
                      <a16:colId xmlns:a16="http://schemas.microsoft.com/office/drawing/2014/main" val="1003181625"/>
                    </a:ext>
                  </a:extLst>
                </a:gridCol>
                <a:gridCol w="1892220">
                  <a:extLst>
                    <a:ext uri="{9D8B030D-6E8A-4147-A177-3AD203B41FA5}">
                      <a16:colId xmlns:a16="http://schemas.microsoft.com/office/drawing/2014/main" val="3369203355"/>
                    </a:ext>
                  </a:extLst>
                </a:gridCol>
                <a:gridCol w="1917700">
                  <a:extLst>
                    <a:ext uri="{9D8B030D-6E8A-4147-A177-3AD203B41FA5}">
                      <a16:colId xmlns:a16="http://schemas.microsoft.com/office/drawing/2014/main" val="4077419418"/>
                    </a:ext>
                  </a:extLst>
                </a:gridCol>
                <a:gridCol w="1879600">
                  <a:extLst>
                    <a:ext uri="{9D8B030D-6E8A-4147-A177-3AD203B41FA5}">
                      <a16:colId xmlns:a16="http://schemas.microsoft.com/office/drawing/2014/main" val="1262247898"/>
                    </a:ext>
                  </a:extLst>
                </a:gridCol>
                <a:gridCol w="1752600">
                  <a:extLst>
                    <a:ext uri="{9D8B030D-6E8A-4147-A177-3AD203B41FA5}">
                      <a16:colId xmlns:a16="http://schemas.microsoft.com/office/drawing/2014/main" val="4013193984"/>
                    </a:ext>
                  </a:extLst>
                </a:gridCol>
                <a:gridCol w="2908300">
                  <a:extLst>
                    <a:ext uri="{9D8B030D-6E8A-4147-A177-3AD203B41FA5}">
                      <a16:colId xmlns:a16="http://schemas.microsoft.com/office/drawing/2014/main" val="2070276419"/>
                    </a:ext>
                  </a:extLst>
                </a:gridCol>
              </a:tblGrid>
              <a:tr h="762000">
                <a:tc>
                  <a:txBody>
                    <a:bodyPr/>
                    <a:lstStyle/>
                    <a:p>
                      <a:r>
                        <a:rPr lang="en-US" b="0" dirty="0">
                          <a:solidFill>
                            <a:schemeClr val="tx1"/>
                          </a:solidFill>
                          <a:latin typeface="Cambria" panose="02040503050406030204" pitchFamily="18" charset="0"/>
                          <a:ea typeface="Cambria" panose="02040503050406030204" pitchFamily="18" charset="0"/>
                        </a:rPr>
                        <a:t>Intro: contrast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8">
                  <a:txBody>
                    <a:bodyPr/>
                    <a:lstStyle/>
                    <a:p>
                      <a:pPr algn="ctr"/>
                      <a:r>
                        <a:rPr lang="en-US" b="0" dirty="0">
                          <a:solidFill>
                            <a:schemeClr val="tx1"/>
                          </a:solidFill>
                          <a:latin typeface="Cambria" panose="02040503050406030204" pitchFamily="18" charset="0"/>
                          <a:ea typeface="Cambria" panose="02040503050406030204" pitchFamily="18" charset="0"/>
                        </a:rPr>
                        <a:t>There are 2 kinds of people who live on this planet: </a:t>
                      </a:r>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and </a:t>
                      </a:r>
                      <a:r>
                        <a:rPr lang="en-US" b="0" dirty="0" err="1">
                          <a:solidFill>
                            <a:schemeClr val="tx1"/>
                          </a:solidFill>
                          <a:latin typeface="Cambria" panose="02040503050406030204" pitchFamily="18" charset="0"/>
                          <a:ea typeface="Cambria" panose="02040503050406030204" pitchFamily="18" charset="0"/>
                        </a:rPr>
                        <a:t>Vawns</a:t>
                      </a:r>
                      <a:r>
                        <a:rPr lang="en-US" b="0" dirty="0">
                          <a:solidFill>
                            <a:schemeClr val="tx1"/>
                          </a:solidFill>
                          <a:latin typeface="Cambria" panose="02040503050406030204" pitchFamily="18" charset="0"/>
                          <a:ea typeface="Cambria" panose="02040503050406030204" pitchFamily="18" charset="0"/>
                        </a:rPr>
                        <a:t>.</a:t>
                      </a:r>
                    </a:p>
                    <a:p>
                      <a:pPr algn="ctr"/>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live here, on this part of the planet. </a:t>
                      </a:r>
                      <a:r>
                        <a:rPr lang="en-US" b="0" dirty="0" err="1">
                          <a:solidFill>
                            <a:schemeClr val="tx1"/>
                          </a:solidFill>
                          <a:latin typeface="Cambria" panose="02040503050406030204" pitchFamily="18" charset="0"/>
                          <a:ea typeface="Cambria" panose="02040503050406030204" pitchFamily="18" charset="0"/>
                        </a:rPr>
                        <a:t>Vawns</a:t>
                      </a:r>
                      <a:r>
                        <a:rPr lang="en-US" b="0" dirty="0">
                          <a:solidFill>
                            <a:schemeClr val="tx1"/>
                          </a:solidFill>
                          <a:latin typeface="Cambria" panose="02040503050406030204" pitchFamily="18" charset="0"/>
                          <a:ea typeface="Cambria" panose="02040503050406030204" pitchFamily="18" charset="0"/>
                        </a:rPr>
                        <a:t> live here, on that side of the planet.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a:p>
                  </a:txBody>
                  <a:tcPr/>
                </a:tc>
                <a:tc hMerge="1">
                  <a:txBody>
                    <a:bodyPr/>
                    <a:lstStyle/>
                    <a:p>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12736909"/>
                  </a:ext>
                </a:extLst>
              </a:tr>
              <a:tr h="482600">
                <a:tc>
                  <a:txBody>
                    <a:bodyPr/>
                    <a:lstStyle/>
                    <a:p>
                      <a:r>
                        <a:rPr lang="en-US" b="0" dirty="0">
                          <a:solidFill>
                            <a:schemeClr val="tx1"/>
                          </a:solidFill>
                          <a:latin typeface="Cambria" panose="02040503050406030204" pitchFamily="18" charset="0"/>
                          <a:ea typeface="Cambria" panose="02040503050406030204" pitchFamily="18" charset="0"/>
                        </a:rPr>
                        <a:t>Property: generic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sleep</a:t>
                      </a:r>
                      <a:r>
                        <a:rPr lang="en-US" b="0" dirty="0">
                          <a:solidFill>
                            <a:schemeClr val="tx1"/>
                          </a:solidFill>
                          <a:latin typeface="Cambria" panose="02040503050406030204" pitchFamily="18" charset="0"/>
                          <a:ea typeface="Cambria" panose="02040503050406030204" pitchFamily="18" charset="0"/>
                        </a:rPr>
                        <a:t> 5 hours a day. </a:t>
                      </a:r>
                      <a:r>
                        <a:rPr lang="en-US" b="0" dirty="0" err="1">
                          <a:solidFill>
                            <a:schemeClr val="tx1"/>
                          </a:solidFill>
                          <a:latin typeface="Cambria" panose="02040503050406030204" pitchFamily="18" charset="0"/>
                          <a:ea typeface="Cambria" panose="02040503050406030204" pitchFamily="18" charset="0"/>
                        </a:rPr>
                        <a:t>Vawns</a:t>
                      </a:r>
                      <a:r>
                        <a:rPr lang="en-US" b="0" dirty="0">
                          <a:solidFill>
                            <a:schemeClr val="tx1"/>
                          </a:solidFill>
                          <a:latin typeface="Cambria" panose="02040503050406030204" pitchFamily="18" charset="0"/>
                          <a:ea typeface="Cambria" panose="02040503050406030204" pitchFamily="18" charset="0"/>
                        </a:rPr>
                        <a:t> sleep 10 hours a day.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3">
                  <a:txBody>
                    <a:bodyPr/>
                    <a:lstStyle/>
                    <a:p>
                      <a:r>
                        <a:rPr lang="en-US" b="0" dirty="0" err="1">
                          <a:solidFill>
                            <a:schemeClr val="tx1"/>
                          </a:solidFill>
                          <a:highlight>
                            <a:srgbClr val="FFFF00"/>
                          </a:highlight>
                          <a:latin typeface="Cambria" panose="02040503050406030204" pitchFamily="18" charset="0"/>
                          <a:ea typeface="Cambria" panose="02040503050406030204" pitchFamily="18" charset="0"/>
                        </a:rPr>
                        <a:t>Zarpies</a:t>
                      </a:r>
                      <a:r>
                        <a:rPr lang="en-US" b="0" dirty="0">
                          <a:solidFill>
                            <a:schemeClr val="tx1"/>
                          </a:solidFill>
                          <a:highlight>
                            <a:srgbClr val="FFFF00"/>
                          </a:highlight>
                          <a:latin typeface="Cambria" panose="02040503050406030204" pitchFamily="18" charset="0"/>
                          <a:ea typeface="Cambria" panose="02040503050406030204" pitchFamily="18" charset="0"/>
                        </a:rPr>
                        <a:t> </a:t>
                      </a:r>
                      <a:r>
                        <a:rPr lang="en-US" b="1" dirty="0">
                          <a:solidFill>
                            <a:schemeClr val="tx1"/>
                          </a:solidFill>
                          <a:highlight>
                            <a:srgbClr val="FFFF00"/>
                          </a:highlight>
                          <a:latin typeface="Cambria" panose="02040503050406030204" pitchFamily="18" charset="0"/>
                          <a:ea typeface="Cambria" panose="02040503050406030204" pitchFamily="18" charset="0"/>
                        </a:rPr>
                        <a:t>eat</a:t>
                      </a:r>
                      <a:r>
                        <a:rPr lang="en-US" b="0" dirty="0">
                          <a:solidFill>
                            <a:schemeClr val="tx1"/>
                          </a:solidFill>
                          <a:highlight>
                            <a:srgbClr val="FFFF00"/>
                          </a:highlight>
                          <a:latin typeface="Cambria" panose="02040503050406030204" pitchFamily="18" charset="0"/>
                          <a:ea typeface="Cambria" panose="02040503050406030204" pitchFamily="18" charset="0"/>
                        </a:rPr>
                        <a:t> </a:t>
                      </a:r>
                      <a:r>
                        <a:rPr lang="en-US" b="0" dirty="0" err="1">
                          <a:solidFill>
                            <a:schemeClr val="tx1"/>
                          </a:solidFill>
                          <a:highlight>
                            <a:srgbClr val="FFFF00"/>
                          </a:highlight>
                          <a:latin typeface="Cambria" panose="02040503050406030204" pitchFamily="18" charset="0"/>
                          <a:ea typeface="Cambria" panose="02040503050406030204" pitchFamily="18" charset="0"/>
                        </a:rPr>
                        <a:t>pogoberries</a:t>
                      </a:r>
                      <a:r>
                        <a:rPr lang="en-US" b="0" dirty="0">
                          <a:solidFill>
                            <a:schemeClr val="tx1"/>
                          </a:solidFill>
                          <a:highlight>
                            <a:srgbClr val="FFFF00"/>
                          </a:highlight>
                          <a:latin typeface="Cambria" panose="02040503050406030204" pitchFamily="18" charset="0"/>
                          <a:ea typeface="Cambria" panose="02040503050406030204" pitchFamily="18" charset="0"/>
                        </a:rPr>
                        <a:t>. </a:t>
                      </a:r>
                      <a:r>
                        <a:rPr lang="en-US" b="0" dirty="0" err="1">
                          <a:solidFill>
                            <a:schemeClr val="tx1"/>
                          </a:solidFill>
                          <a:highlight>
                            <a:srgbClr val="FFFF00"/>
                          </a:highlight>
                          <a:latin typeface="Cambria" panose="02040503050406030204" pitchFamily="18" charset="0"/>
                          <a:ea typeface="Cambria" panose="02040503050406030204" pitchFamily="18" charset="0"/>
                        </a:rPr>
                        <a:t>Vawns</a:t>
                      </a:r>
                      <a:r>
                        <a:rPr lang="en-US" b="0" dirty="0">
                          <a:solidFill>
                            <a:schemeClr val="tx1"/>
                          </a:solidFill>
                          <a:highlight>
                            <a:srgbClr val="FFFF00"/>
                          </a:highlight>
                          <a:latin typeface="Cambria" panose="02040503050406030204" pitchFamily="18" charset="0"/>
                          <a:ea typeface="Cambria" panose="02040503050406030204" pitchFamily="18" charset="0"/>
                        </a:rPr>
                        <a:t> eat </a:t>
                      </a:r>
                      <a:r>
                        <a:rPr lang="en-US" b="0" dirty="0" err="1">
                          <a:solidFill>
                            <a:schemeClr val="tx1"/>
                          </a:solidFill>
                          <a:highlight>
                            <a:srgbClr val="FFFF00"/>
                          </a:highlight>
                          <a:latin typeface="Cambria" panose="02040503050406030204" pitchFamily="18" charset="0"/>
                          <a:ea typeface="Cambria" panose="02040503050406030204" pitchFamily="18" charset="0"/>
                        </a:rPr>
                        <a:t>okinberries</a:t>
                      </a:r>
                      <a:r>
                        <a:rPr lang="en-US" b="0" dirty="0">
                          <a:solidFill>
                            <a:schemeClr val="tx1"/>
                          </a:solidFill>
                          <a:highlight>
                            <a:srgbClr val="FFFF00"/>
                          </a:highlight>
                          <a:latin typeface="Cambria" panose="02040503050406030204" pitchFamily="18" charset="0"/>
                          <a:ea typeface="Cambria" panose="020405030504060302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are 3 feet </a:t>
                      </a:r>
                      <a:r>
                        <a:rPr lang="en-US" b="1" dirty="0">
                          <a:solidFill>
                            <a:schemeClr val="tx1"/>
                          </a:solidFill>
                          <a:latin typeface="Cambria" panose="02040503050406030204" pitchFamily="18" charset="0"/>
                          <a:ea typeface="Cambria" panose="02040503050406030204" pitchFamily="18" charset="0"/>
                        </a:rPr>
                        <a:t>tall</a:t>
                      </a:r>
                      <a:r>
                        <a:rPr lang="en-US" b="0" dirty="0">
                          <a:solidFill>
                            <a:schemeClr val="tx1"/>
                          </a:solidFill>
                          <a:latin typeface="Cambria" panose="02040503050406030204" pitchFamily="18" charset="0"/>
                          <a:ea typeface="Cambria" panose="02040503050406030204" pitchFamily="18" charset="0"/>
                        </a:rPr>
                        <a:t>. </a:t>
                      </a:r>
                      <a:r>
                        <a:rPr lang="en-US" b="0" dirty="0" err="1">
                          <a:solidFill>
                            <a:schemeClr val="tx1"/>
                          </a:solidFill>
                          <a:latin typeface="Cambria" panose="02040503050406030204" pitchFamily="18" charset="0"/>
                          <a:ea typeface="Cambria" panose="02040503050406030204" pitchFamily="18" charset="0"/>
                        </a:rPr>
                        <a:t>Vawns</a:t>
                      </a:r>
                      <a:r>
                        <a:rPr lang="en-US" b="0" dirty="0">
                          <a:solidFill>
                            <a:schemeClr val="tx1"/>
                          </a:solidFill>
                          <a:latin typeface="Cambria" panose="02040503050406030204" pitchFamily="18" charset="0"/>
                          <a:ea typeface="Cambria" panose="02040503050406030204" pitchFamily="18" charset="0"/>
                        </a:rPr>
                        <a:t> are 5 feet tall. </a:t>
                      </a:r>
                    </a:p>
                    <a:p>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960679622"/>
                  </a:ext>
                </a:extLst>
              </a:tr>
              <a:tr h="426948">
                <a:tc>
                  <a:txBody>
                    <a:bodyPr/>
                    <a:lstStyle/>
                    <a:p>
                      <a:r>
                        <a:rPr lang="en-US" b="0" dirty="0">
                          <a:solidFill>
                            <a:schemeClr val="tx1"/>
                          </a:solidFill>
                          <a:latin typeface="Cambria" panose="02040503050406030204" pitchFamily="18" charset="0"/>
                          <a:ea typeface="Cambria" panose="02040503050406030204" pitchFamily="18" charset="0"/>
                        </a:rPr>
                        <a:t>Intro: </a:t>
                      </a:r>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focus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Cambria" panose="02040503050406030204" pitchFamily="18" charset="0"/>
                          <a:ea typeface="Cambria" panose="02040503050406030204" pitchFamily="18" charset="0"/>
                        </a:rPr>
                        <a:t>Today we’re going to learn about </a:t>
                      </a:r>
                      <a:r>
                        <a:rPr lang="en-US" b="0" dirty="0" err="1">
                          <a:solidFill>
                            <a:schemeClr val="tx1"/>
                          </a:solidFill>
                          <a:latin typeface="Cambria" panose="02040503050406030204" pitchFamily="18" charset="0"/>
                          <a:ea typeface="Cambria" panose="02040503050406030204" pitchFamily="18" charset="0"/>
                        </a:rPr>
                        <a:t>Zarpies</a:t>
                      </a:r>
                      <a:r>
                        <a:rPr lang="en-US" b="0" dirty="0">
                          <a:solidFill>
                            <a:schemeClr val="tx1"/>
                          </a:solidFill>
                          <a:latin typeface="Cambria" panose="02040503050406030204" pitchFamily="18" charset="0"/>
                          <a:ea typeface="Cambria" panose="020405030504060302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extLst>
                  <a:ext uri="{0D108BD9-81ED-4DB2-BD59-A6C34878D82A}">
                    <a16:rowId xmlns:a16="http://schemas.microsoft.com/office/drawing/2014/main" val="2830515232"/>
                  </a:ext>
                </a:extLst>
              </a:tr>
              <a:tr h="1575485">
                <a:tc>
                  <a:txBody>
                    <a:bodyPr/>
                    <a:lstStyle/>
                    <a:p>
                      <a:r>
                        <a:rPr lang="en-US" b="1" dirty="0">
                          <a:solidFill>
                            <a:schemeClr val="tx1"/>
                          </a:solidFill>
                          <a:latin typeface="Cambria" panose="02040503050406030204" pitchFamily="18" charset="0"/>
                          <a:ea typeface="Cambria" panose="02040503050406030204" pitchFamily="18" charset="0"/>
                        </a:rPr>
                        <a:t>Construal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Internalist (biology)</a:t>
                      </a:r>
                    </a:p>
                    <a:p>
                      <a:r>
                        <a:rPr lang="en-US" sz="1800" kern="1200" dirty="0">
                          <a:solidFill>
                            <a:schemeClr val="dk1"/>
                          </a:solidFill>
                          <a:effectLst/>
                          <a:latin typeface="Cambria" panose="02040503050406030204" pitchFamily="18" charset="0"/>
                          <a:ea typeface="Cambria" panose="02040503050406030204" pitchFamily="18" charset="0"/>
                          <a:cs typeface="+mn-cs"/>
                        </a:rPr>
                        <a:t>Because of the way their bodies work, </a:t>
                      </a:r>
                      <a:r>
                        <a:rPr lang="en-US" sz="1800" kern="1200" dirty="0" err="1">
                          <a:solidFill>
                            <a:schemeClr val="dk1"/>
                          </a:solidFill>
                          <a:effectLst/>
                          <a:latin typeface="Cambria" panose="02040503050406030204" pitchFamily="18" charset="0"/>
                          <a:ea typeface="Cambria" panose="02040503050406030204" pitchFamily="18" charset="0"/>
                          <a:cs typeface="+mn-cs"/>
                        </a:rPr>
                        <a:t>Zarpies</a:t>
                      </a:r>
                      <a:r>
                        <a:rPr lang="en-US" sz="1800" kern="1200" dirty="0">
                          <a:solidFill>
                            <a:schemeClr val="dk1"/>
                          </a:solidFill>
                          <a:effectLst/>
                          <a:latin typeface="Cambria" panose="02040503050406030204" pitchFamily="18" charset="0"/>
                          <a:ea typeface="Cambria" panose="02040503050406030204" pitchFamily="18" charset="0"/>
                          <a:cs typeface="+mn-cs"/>
                        </a:rPr>
                        <a:t> wake up after sleeping for 5 hours. </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dirty="0">
                          <a:effectLst/>
                          <a:latin typeface="Cambria" panose="02040503050406030204" pitchFamily="18" charset="0"/>
                          <a:ea typeface="Cambria" panose="02040503050406030204" pitchFamily="18" charset="0"/>
                        </a:rPr>
                        <a:t>Internalist (cultural)</a:t>
                      </a:r>
                    </a:p>
                    <a:p>
                      <a:r>
                        <a:rPr lang="en-US" sz="1800" b="0" dirty="0">
                          <a:effectLst/>
                          <a:latin typeface="Cambria" panose="02040503050406030204" pitchFamily="18" charset="0"/>
                          <a:ea typeface="Cambria" panose="02040503050406030204" pitchFamily="18" charset="0"/>
                        </a:rPr>
                        <a:t>Because they go to sleep when the moon is high in the sky, and wake up at sunrise to pray, </a:t>
                      </a:r>
                      <a:r>
                        <a:rPr lang="en-US" sz="1800" b="0" dirty="0" err="1">
                          <a:effectLst/>
                          <a:latin typeface="Cambria" panose="02040503050406030204" pitchFamily="18" charset="0"/>
                          <a:ea typeface="Cambria" panose="02040503050406030204" pitchFamily="18" charset="0"/>
                        </a:rPr>
                        <a:t>Zarpies</a:t>
                      </a:r>
                      <a:r>
                        <a:rPr lang="en-US" sz="1800" b="0" dirty="0">
                          <a:effectLst/>
                          <a:latin typeface="Cambria" panose="02040503050406030204" pitchFamily="18" charset="0"/>
                          <a:ea typeface="Cambria" panose="02040503050406030204" pitchFamily="18" charset="0"/>
                        </a:rPr>
                        <a:t> wake up after sleeping for 5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Structural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rPr>
                        <a:t>Because there are lots of loud factories in their part of the planet, </a:t>
                      </a:r>
                      <a:r>
                        <a:rPr lang="en-US" sz="1800" dirty="0" err="1">
                          <a:effectLst/>
                          <a:latin typeface="Cambria" panose="02040503050406030204" pitchFamily="18" charset="0"/>
                          <a:ea typeface="Cambria" panose="02040503050406030204" pitchFamily="18" charset="0"/>
                        </a:rPr>
                        <a:t>Zarpies</a:t>
                      </a:r>
                      <a:r>
                        <a:rPr lang="en-US" sz="1800" dirty="0">
                          <a:effectLst/>
                          <a:latin typeface="Cambria" panose="02040503050406030204" pitchFamily="18" charset="0"/>
                          <a:ea typeface="Cambria" panose="02040503050406030204" pitchFamily="18" charset="0"/>
                        </a:rPr>
                        <a:t> wake up after sleeping for 5 hours.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Internalist (biology)</a:t>
                      </a:r>
                    </a:p>
                    <a:p>
                      <a:r>
                        <a:rPr lang="en-US" sz="1800" kern="1200" dirty="0">
                          <a:solidFill>
                            <a:schemeClr val="dk1"/>
                          </a:solidFill>
                          <a:effectLst/>
                          <a:latin typeface="Cambria" panose="02040503050406030204" pitchFamily="18" charset="0"/>
                          <a:ea typeface="Cambria" panose="02040503050406030204" pitchFamily="18" charset="0"/>
                          <a:cs typeface="+mn-cs"/>
                        </a:rPr>
                        <a:t>Because of the way their bodies work, other berries make them sick, so </a:t>
                      </a:r>
                      <a:r>
                        <a:rPr lang="en-US" sz="1800" kern="1200" dirty="0" err="1">
                          <a:solidFill>
                            <a:schemeClr val="dk1"/>
                          </a:solidFill>
                          <a:effectLst/>
                          <a:latin typeface="Cambria" panose="02040503050406030204" pitchFamily="18" charset="0"/>
                          <a:ea typeface="Cambria" panose="02040503050406030204" pitchFamily="18" charset="0"/>
                          <a:cs typeface="+mn-cs"/>
                        </a:rPr>
                        <a:t>Zarpies</a:t>
                      </a:r>
                      <a:r>
                        <a:rPr lang="en-US" sz="1800" kern="1200" dirty="0">
                          <a:solidFill>
                            <a:schemeClr val="dk1"/>
                          </a:solidFill>
                          <a:effectLst/>
                          <a:latin typeface="Cambria" panose="02040503050406030204" pitchFamily="18" charset="0"/>
                          <a:ea typeface="Cambria" panose="02040503050406030204" pitchFamily="18" charset="0"/>
                          <a:cs typeface="+mn-cs"/>
                        </a:rPr>
                        <a:t> only eat </a:t>
                      </a:r>
                      <a:r>
                        <a:rPr lang="en-US" sz="1800" kern="1200" dirty="0" err="1">
                          <a:solidFill>
                            <a:schemeClr val="dk1"/>
                          </a:solidFill>
                          <a:effectLst/>
                          <a:latin typeface="Cambria" panose="02040503050406030204" pitchFamily="18" charset="0"/>
                          <a:ea typeface="Cambria" panose="02040503050406030204" pitchFamily="18" charset="0"/>
                          <a:cs typeface="+mn-cs"/>
                        </a:rPr>
                        <a:t>pogoberries</a:t>
                      </a:r>
                      <a:r>
                        <a:rPr lang="en-US" sz="1800" kern="1200" dirty="0">
                          <a:solidFill>
                            <a:schemeClr val="dk1"/>
                          </a:solidFill>
                          <a:effectLst/>
                          <a:latin typeface="Cambria" panose="02040503050406030204" pitchFamily="18" charset="0"/>
                          <a:ea typeface="Cambria" panose="02040503050406030204" pitchFamily="18" charset="0"/>
                          <a:cs typeface="+mn-cs"/>
                        </a:rPr>
                        <a:t>. </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dirty="0">
                          <a:effectLst/>
                          <a:latin typeface="Cambria" panose="02040503050406030204" pitchFamily="18" charset="0"/>
                          <a:ea typeface="Cambria" panose="02040503050406030204" pitchFamily="18" charset="0"/>
                        </a:rPr>
                        <a:t>Internalist (cultural)</a:t>
                      </a:r>
                    </a:p>
                    <a:p>
                      <a:r>
                        <a:rPr lang="en-US" sz="1800" b="0" dirty="0">
                          <a:effectLst/>
                          <a:latin typeface="Cambria" panose="02040503050406030204" pitchFamily="18" charset="0"/>
                          <a:ea typeface="Cambria" panose="02040503050406030204" pitchFamily="18" charset="0"/>
                        </a:rPr>
                        <a:t>Because other berries are considered taboo in their culture / (kid-friendly: they believe eating other berries is wrong), </a:t>
                      </a:r>
                      <a:r>
                        <a:rPr lang="en-US" sz="1800" b="0" dirty="0" err="1">
                          <a:effectLst/>
                          <a:latin typeface="Cambria" panose="02040503050406030204" pitchFamily="18" charset="0"/>
                          <a:ea typeface="Cambria" panose="02040503050406030204" pitchFamily="18" charset="0"/>
                        </a:rPr>
                        <a:t>Zarpies</a:t>
                      </a:r>
                      <a:r>
                        <a:rPr lang="en-US" sz="1800" b="0" dirty="0">
                          <a:effectLst/>
                          <a:latin typeface="Cambria" panose="02040503050406030204" pitchFamily="18" charset="0"/>
                          <a:ea typeface="Cambria" panose="02040503050406030204" pitchFamily="18" charset="0"/>
                        </a:rPr>
                        <a:t> only eat </a:t>
                      </a:r>
                      <a:r>
                        <a:rPr lang="en-US" sz="1800" b="0" dirty="0" err="1">
                          <a:effectLst/>
                          <a:latin typeface="Cambria" panose="02040503050406030204" pitchFamily="18" charset="0"/>
                          <a:ea typeface="Cambria" panose="02040503050406030204" pitchFamily="18" charset="0"/>
                        </a:rPr>
                        <a:t>pogoberries</a:t>
                      </a:r>
                      <a:r>
                        <a:rPr lang="en-US" sz="1800" b="0" dirty="0">
                          <a:effectLst/>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Structural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rPr>
                        <a:t>Because </a:t>
                      </a:r>
                      <a:r>
                        <a:rPr lang="en-US" sz="1800" dirty="0" err="1">
                          <a:effectLst/>
                          <a:latin typeface="Cambria" panose="02040503050406030204" pitchFamily="18" charset="0"/>
                          <a:ea typeface="Cambria" panose="02040503050406030204" pitchFamily="18" charset="0"/>
                        </a:rPr>
                        <a:t>pogoberries</a:t>
                      </a:r>
                      <a:r>
                        <a:rPr lang="en-US" sz="1800" dirty="0">
                          <a:effectLst/>
                          <a:latin typeface="Cambria" panose="02040503050406030204" pitchFamily="18" charset="0"/>
                          <a:ea typeface="Cambria" panose="02040503050406030204" pitchFamily="18" charset="0"/>
                        </a:rPr>
                        <a:t> are the only berries that grow in the area where they live, </a:t>
                      </a:r>
                      <a:r>
                        <a:rPr lang="en-US" sz="1800" dirty="0" err="1">
                          <a:effectLst/>
                          <a:latin typeface="Cambria" panose="02040503050406030204" pitchFamily="18" charset="0"/>
                          <a:ea typeface="Cambria" panose="02040503050406030204" pitchFamily="18" charset="0"/>
                        </a:rPr>
                        <a:t>Zarpies</a:t>
                      </a:r>
                      <a:r>
                        <a:rPr lang="en-US" sz="1800" dirty="0">
                          <a:effectLst/>
                          <a:latin typeface="Cambria" panose="02040503050406030204" pitchFamily="18" charset="0"/>
                          <a:ea typeface="Cambria" panose="02040503050406030204" pitchFamily="18" charset="0"/>
                        </a:rPr>
                        <a:t> only eat </a:t>
                      </a:r>
                      <a:r>
                        <a:rPr lang="en-US" sz="1800" dirty="0" err="1">
                          <a:effectLst/>
                          <a:latin typeface="Cambria" panose="02040503050406030204" pitchFamily="18" charset="0"/>
                          <a:ea typeface="Cambria" panose="02040503050406030204" pitchFamily="18" charset="0"/>
                        </a:rPr>
                        <a:t>pogoberries</a:t>
                      </a:r>
                      <a:r>
                        <a:rPr lang="en-US" sz="1800" dirty="0">
                          <a:effectLst/>
                          <a:latin typeface="Cambria" panose="02040503050406030204" pitchFamily="18" charset="0"/>
                          <a:ea typeface="Cambria" panose="020405030504060302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Internalist (biology)</a:t>
                      </a:r>
                    </a:p>
                    <a:p>
                      <a:r>
                        <a:rPr lang="en-US" sz="1800" kern="1200" dirty="0">
                          <a:solidFill>
                            <a:schemeClr val="dk1"/>
                          </a:solidFill>
                          <a:effectLst/>
                          <a:latin typeface="Cambria" panose="02040503050406030204" pitchFamily="18" charset="0"/>
                          <a:ea typeface="Cambria" panose="02040503050406030204" pitchFamily="18" charset="0"/>
                          <a:cs typeface="+mn-cs"/>
                        </a:rPr>
                        <a:t>Because of the way their bodies work, </a:t>
                      </a:r>
                      <a:r>
                        <a:rPr lang="en-US" sz="1800" kern="1200" dirty="0" err="1">
                          <a:solidFill>
                            <a:schemeClr val="dk1"/>
                          </a:solidFill>
                          <a:effectLst/>
                          <a:latin typeface="Cambria" panose="02040503050406030204" pitchFamily="18" charset="0"/>
                          <a:ea typeface="Cambria" panose="02040503050406030204" pitchFamily="18" charset="0"/>
                          <a:cs typeface="+mn-cs"/>
                        </a:rPr>
                        <a:t>Zarpies</a:t>
                      </a:r>
                      <a:r>
                        <a:rPr lang="en-US" sz="1800" kern="1200" dirty="0">
                          <a:solidFill>
                            <a:schemeClr val="dk1"/>
                          </a:solidFill>
                          <a:effectLst/>
                          <a:latin typeface="Cambria" panose="02040503050406030204" pitchFamily="18" charset="0"/>
                          <a:ea typeface="Cambria" panose="02040503050406030204" pitchFamily="18" charset="0"/>
                          <a:cs typeface="+mn-cs"/>
                        </a:rPr>
                        <a:t> stop growing after they grow to 3 feet tall. </a:t>
                      </a:r>
                      <a:endParaRPr lang="en-US" b="0"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Cambria" panose="02040503050406030204" pitchFamily="18" charset="0"/>
                          <a:ea typeface="Cambria" panose="02040503050406030204" pitchFamily="18" charset="0"/>
                        </a:rPr>
                        <a:t>Structural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rPr>
                        <a:t>Because the food available in their area is not very nutritious, </a:t>
                      </a:r>
                      <a:r>
                        <a:rPr lang="en-US" sz="1800" dirty="0" err="1">
                          <a:effectLst/>
                          <a:latin typeface="Cambria" panose="02040503050406030204" pitchFamily="18" charset="0"/>
                          <a:ea typeface="Cambria" panose="02040503050406030204" pitchFamily="18" charset="0"/>
                        </a:rPr>
                        <a:t>Zarpies</a:t>
                      </a:r>
                      <a:r>
                        <a:rPr lang="en-US" sz="1800" dirty="0">
                          <a:effectLst/>
                          <a:latin typeface="Cambria" panose="02040503050406030204" pitchFamily="18" charset="0"/>
                          <a:ea typeface="Cambria" panose="02040503050406030204" pitchFamily="18" charset="0"/>
                        </a:rPr>
                        <a:t> stop growing after they grow to 3 feet tall.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659831"/>
                  </a:ext>
                </a:extLst>
              </a:tr>
              <a:tr h="743480">
                <a:tc>
                  <a:txBody>
                    <a:bodyPr/>
                    <a:lstStyle/>
                    <a:p>
                      <a:r>
                        <a:rPr lang="en-US" dirty="0">
                          <a:solidFill>
                            <a:schemeClr val="tx1"/>
                          </a:solidFill>
                          <a:latin typeface="Cambria" panose="02040503050406030204" pitchFamily="18" charset="0"/>
                          <a:ea typeface="Cambria" panose="02040503050406030204" pitchFamily="18" charset="0"/>
                        </a:rPr>
                        <a:t>Possibility of change</a:t>
                      </a:r>
                    </a:p>
                    <a:p>
                      <a:r>
                        <a:rPr lang="en-US" dirty="0">
                          <a:solidFill>
                            <a:schemeClr val="tx1"/>
                          </a:solidFill>
                          <a:latin typeface="Cambria" panose="02040503050406030204" pitchFamily="18" charset="0"/>
                          <a:ea typeface="Cambria" panose="02040503050406030204" pitchFamily="18" charset="0"/>
                        </a:rPr>
                        <a:t>(Y/N,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Would it be possible for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to sleep 10 hours a day? / Can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Zarpies</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sleep 10 hours a day?</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3">
                  <a:txBody>
                    <a:bodyPr/>
                    <a:lstStyle/>
                    <a:p>
                      <a:r>
                        <a:rPr lang="en-US" dirty="0">
                          <a:solidFill>
                            <a:schemeClr val="tx1"/>
                          </a:solidFill>
                          <a:latin typeface="Cambria" panose="02040503050406030204" pitchFamily="18" charset="0"/>
                          <a:ea typeface="Cambria" panose="02040503050406030204" pitchFamily="18" charset="0"/>
                        </a:rPr>
                        <a:t>Would it be possible for a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to eat </a:t>
                      </a:r>
                      <a:r>
                        <a:rPr lang="en-US" dirty="0" err="1">
                          <a:solidFill>
                            <a:schemeClr val="tx1"/>
                          </a:solidFill>
                          <a:latin typeface="Cambria" panose="02040503050406030204" pitchFamily="18" charset="0"/>
                          <a:ea typeface="Cambria" panose="02040503050406030204" pitchFamily="18" charset="0"/>
                        </a:rPr>
                        <a:t>okinberries</a:t>
                      </a:r>
                      <a:r>
                        <a:rPr lang="en-US" dirty="0">
                          <a:solidFill>
                            <a:schemeClr val="tx1"/>
                          </a:solidFill>
                          <a:latin typeface="Cambria" panose="02040503050406030204" pitchFamily="18" charset="0"/>
                          <a:ea typeface="Cambria" panose="02040503050406030204" pitchFamily="18" charset="0"/>
                        </a:rPr>
                        <a:t>?  </a:t>
                      </a:r>
                    </a:p>
                    <a:p>
                      <a:r>
                        <a:rPr lang="en-US" dirty="0">
                          <a:solidFill>
                            <a:schemeClr val="tx1"/>
                          </a:solidFill>
                          <a:latin typeface="Cambria" panose="02040503050406030204" pitchFamily="18" charset="0"/>
                          <a:ea typeface="Cambria" panose="02040503050406030204" pitchFamily="18" charset="0"/>
                        </a:rPr>
                        <a:t>/ Can </a:t>
                      </a:r>
                      <a:r>
                        <a:rPr lang="en-US" dirty="0" err="1">
                          <a:solidFill>
                            <a:schemeClr val="tx1"/>
                          </a:solidFill>
                          <a:latin typeface="Cambria" panose="02040503050406030204" pitchFamily="18" charset="0"/>
                          <a:ea typeface="Cambria" panose="02040503050406030204" pitchFamily="18" charset="0"/>
                        </a:rPr>
                        <a:t>Zarpies</a:t>
                      </a:r>
                      <a:r>
                        <a:rPr lang="en-US">
                          <a:solidFill>
                            <a:schemeClr val="tx1"/>
                          </a:solidFill>
                          <a:latin typeface="Cambria" panose="02040503050406030204" pitchFamily="18" charset="0"/>
                          <a:ea typeface="Cambria" panose="02040503050406030204" pitchFamily="18" charset="0"/>
                        </a:rPr>
                        <a:t> eat </a:t>
                      </a:r>
                      <a:r>
                        <a:rPr lang="en-US" dirty="0" err="1">
                          <a:solidFill>
                            <a:schemeClr val="tx1"/>
                          </a:solidFill>
                          <a:latin typeface="Cambria" panose="02040503050406030204" pitchFamily="18" charset="0"/>
                          <a:ea typeface="Cambria" panose="02040503050406030204" pitchFamily="18" charset="0"/>
                        </a:rPr>
                        <a:t>okinberries</a:t>
                      </a:r>
                      <a:r>
                        <a:rPr lang="en-US" dirty="0">
                          <a:solidFill>
                            <a:schemeClr val="tx1"/>
                          </a:solidFill>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r>
                        <a:rPr lang="en-US" dirty="0">
                          <a:solidFill>
                            <a:schemeClr val="tx1"/>
                          </a:solidFill>
                          <a:latin typeface="Cambria" panose="02040503050406030204" pitchFamily="18" charset="0"/>
                          <a:ea typeface="Cambria" panose="02040503050406030204" pitchFamily="18" charset="0"/>
                        </a:rPr>
                        <a:t>Would it be possible for a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to grow to 5 feet tall?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056344468"/>
                  </a:ext>
                </a:extLst>
              </a:tr>
              <a:tr h="870852">
                <a:tc>
                  <a:txBody>
                    <a:bodyPr/>
                    <a:lstStyle/>
                    <a:p>
                      <a:r>
                        <a:rPr lang="en-US" dirty="0">
                          <a:solidFill>
                            <a:schemeClr val="tx1"/>
                          </a:solidFill>
                          <a:latin typeface="Cambria" panose="02040503050406030204" pitchFamily="18" charset="0"/>
                          <a:ea typeface="Cambria" panose="02040503050406030204" pitchFamily="18" charset="0"/>
                        </a:rPr>
                        <a:t>Normativity</a:t>
                      </a:r>
                    </a:p>
                    <a:p>
                      <a:r>
                        <a:rPr lang="en-US" dirty="0">
                          <a:solidFill>
                            <a:schemeClr val="tx1"/>
                          </a:solidFill>
                          <a:latin typeface="Cambria" panose="02040503050406030204" pitchFamily="18" charset="0"/>
                          <a:ea typeface="Cambria" panose="02040503050406030204" pitchFamily="18" charset="0"/>
                        </a:rPr>
                        <a:t>(okay/not okay + 3-point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Look, here is a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who sleeps 10 hours a day. Is it okay or not okay that this </a:t>
                      </a:r>
                      <a:r>
                        <a:rPr lang="en-US" sz="1800" dirty="0" err="1">
                          <a:solidFill>
                            <a:schemeClr val="tx1"/>
                          </a:solidFill>
                          <a:latin typeface="Cambria" panose="02040503050406030204" pitchFamily="18" charset="0"/>
                          <a:ea typeface="Cambria" panose="02040503050406030204" pitchFamily="18" charset="0"/>
                          <a:cs typeface="Helvetica" panose="020B0604020202020204" pitchFamily="34" charset="0"/>
                        </a:rPr>
                        <a:t>Zarpie</a:t>
                      </a:r>
                      <a:r>
                        <a:rPr lang="en-US" sz="1800" dirty="0">
                          <a:solidFill>
                            <a:schemeClr val="tx1"/>
                          </a:solidFill>
                          <a:latin typeface="Cambria" panose="02040503050406030204" pitchFamily="18" charset="0"/>
                          <a:ea typeface="Cambria" panose="02040503050406030204" pitchFamily="18" charset="0"/>
                          <a:cs typeface="Helvetica" panose="020B0604020202020204" pitchFamily="34" charset="0"/>
                        </a:rPr>
                        <a:t> sleeps 10 hours a day?</a:t>
                      </a:r>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mbria" panose="02040503050406030204" pitchFamily="18" charset="0"/>
                          <a:ea typeface="Cambria" panose="02040503050406030204" pitchFamily="18" charset="0"/>
                        </a:rPr>
                        <a:t>Look, here’s a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who eats </a:t>
                      </a:r>
                      <a:r>
                        <a:rPr lang="en-US" dirty="0" err="1">
                          <a:solidFill>
                            <a:schemeClr val="tx1"/>
                          </a:solidFill>
                          <a:latin typeface="Cambria" panose="02040503050406030204" pitchFamily="18" charset="0"/>
                          <a:ea typeface="Cambria" panose="02040503050406030204" pitchFamily="18" charset="0"/>
                        </a:rPr>
                        <a:t>okinberries</a:t>
                      </a:r>
                      <a:r>
                        <a:rPr lang="en-US" dirty="0">
                          <a:solidFill>
                            <a:schemeClr val="tx1"/>
                          </a:solidFill>
                          <a:latin typeface="Cambria" panose="02040503050406030204" pitchFamily="18" charset="0"/>
                          <a:ea typeface="Cambria" panose="02040503050406030204" pitchFamily="18" charset="0"/>
                        </a:rPr>
                        <a:t>. Is it okay or not okay that this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eats </a:t>
                      </a:r>
                      <a:r>
                        <a:rPr lang="en-US" dirty="0" err="1">
                          <a:solidFill>
                            <a:schemeClr val="tx1"/>
                          </a:solidFill>
                          <a:latin typeface="Cambria" panose="02040503050406030204" pitchFamily="18" charset="0"/>
                          <a:ea typeface="Cambria" panose="02040503050406030204" pitchFamily="18" charset="0"/>
                        </a:rPr>
                        <a:t>okinberries</a:t>
                      </a:r>
                      <a:r>
                        <a:rPr lang="en-US" dirty="0">
                          <a:solidFill>
                            <a:schemeClr val="tx1"/>
                          </a:solidFill>
                          <a:latin typeface="Cambria" panose="02040503050406030204" pitchFamily="18" charset="0"/>
                          <a:ea typeface="Cambria" panose="020405030504060302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r>
                        <a:rPr lang="en-US" dirty="0">
                          <a:solidFill>
                            <a:schemeClr val="tx1"/>
                          </a:solidFill>
                          <a:latin typeface="Cambria" panose="02040503050406030204" pitchFamily="18" charset="0"/>
                          <a:ea typeface="Cambria" panose="02040503050406030204" pitchFamily="18" charset="0"/>
                        </a:rPr>
                        <a:t>Look, here’s a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who is 5 feet tall. Is it okay or not okay that this </a:t>
                      </a:r>
                      <a:r>
                        <a:rPr lang="en-US" dirty="0" err="1">
                          <a:solidFill>
                            <a:schemeClr val="tx1"/>
                          </a:solidFill>
                          <a:latin typeface="Cambria" panose="02040503050406030204" pitchFamily="18" charset="0"/>
                          <a:ea typeface="Cambria" panose="02040503050406030204" pitchFamily="18" charset="0"/>
                        </a:rPr>
                        <a:t>Zarpie</a:t>
                      </a:r>
                      <a:r>
                        <a:rPr lang="en-US" dirty="0">
                          <a:solidFill>
                            <a:schemeClr val="tx1"/>
                          </a:solidFill>
                          <a:latin typeface="Cambria" panose="02040503050406030204" pitchFamily="18" charset="0"/>
                          <a:ea typeface="Cambria" panose="02040503050406030204" pitchFamily="18" charset="0"/>
                        </a:rPr>
                        <a:t> is 5 feet 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983142290"/>
                  </a:ext>
                </a:extLst>
              </a:tr>
              <a:tr h="669688">
                <a:tc>
                  <a:txBody>
                    <a:bodyPr/>
                    <a:lstStyle/>
                    <a:p>
                      <a:r>
                        <a:rPr lang="en-US" dirty="0">
                          <a:solidFill>
                            <a:schemeClr val="tx1"/>
                          </a:solidFill>
                          <a:latin typeface="Cambria" panose="02040503050406030204" pitchFamily="18" charset="0"/>
                          <a:ea typeface="Cambria" panose="02040503050406030204" pitchFamily="18" charset="0"/>
                        </a:rPr>
                        <a:t>Intervene</a:t>
                      </a:r>
                    </a:p>
                    <a:p>
                      <a:r>
                        <a:rPr lang="en-US" dirty="0">
                          <a:solidFill>
                            <a:schemeClr val="tx1"/>
                          </a:solidFill>
                          <a:latin typeface="Cambria" panose="02040503050406030204" pitchFamily="18" charset="0"/>
                          <a:ea typeface="Cambria" panose="02040503050406030204" pitchFamily="18" charset="0"/>
                        </a:rPr>
                        <a:t>(open-ended, follow-up from possibility of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dirty="0" err="1">
                          <a:solidFill>
                            <a:schemeClr val="tx1"/>
                          </a:solidFill>
                          <a:latin typeface="Cambria" panose="02040503050406030204" pitchFamily="18" charset="0"/>
                          <a:ea typeface="Cambria" panose="02040503050406030204" pitchFamily="18" charset="0"/>
                        </a:rPr>
                        <a:t>Zs</a:t>
                      </a:r>
                      <a:r>
                        <a:rPr lang="en-US" dirty="0">
                          <a:solidFill>
                            <a:schemeClr val="tx1"/>
                          </a:solidFill>
                          <a:latin typeface="Cambria" panose="02040503050406030204" pitchFamily="18" charset="0"/>
                          <a:ea typeface="Cambria" panose="02040503050406030204" pitchFamily="18" charset="0"/>
                        </a:rPr>
                        <a:t> are tired, want to get more sleep. What should we do to help the </a:t>
                      </a:r>
                      <a:r>
                        <a:rPr lang="en-US" dirty="0" err="1">
                          <a:solidFill>
                            <a:schemeClr val="tx1"/>
                          </a:solidFill>
                          <a:latin typeface="Cambria" panose="02040503050406030204" pitchFamily="18" charset="0"/>
                          <a:ea typeface="Cambria" panose="02040503050406030204" pitchFamily="18" charset="0"/>
                        </a:rPr>
                        <a:t>Zarpies</a:t>
                      </a:r>
                      <a:r>
                        <a:rPr lang="en-US" dirty="0">
                          <a:solidFill>
                            <a:schemeClr val="tx1"/>
                          </a:solidFill>
                          <a:latin typeface="Cambria" panose="02040503050406030204" pitchFamily="18" charset="0"/>
                          <a:ea typeface="Cambria" panose="02040503050406030204" pitchFamily="18" charset="0"/>
                        </a:rPr>
                        <a:t> sleep 10 hours a day?</a:t>
                      </a:r>
                    </a:p>
                    <a:p>
                      <a:r>
                        <a:rPr lang="en-US" b="1" dirty="0">
                          <a:solidFill>
                            <a:schemeClr val="tx1"/>
                          </a:solidFill>
                          <a:latin typeface="Cambria" panose="02040503050406030204" pitchFamily="18" charset="0"/>
                          <a:ea typeface="Cambria" panose="02040503050406030204" pitchFamily="18" charset="0"/>
                        </a:rPr>
                        <a:t>Code intervene on internal: </a:t>
                      </a:r>
                      <a:r>
                        <a:rPr lang="en-US" b="0" dirty="0">
                          <a:solidFill>
                            <a:schemeClr val="tx1"/>
                          </a:solidFill>
                          <a:latin typeface="Cambria" panose="02040503050406030204" pitchFamily="18" charset="0"/>
                          <a:ea typeface="Cambria" panose="02040503050406030204" pitchFamily="18" charset="0"/>
                        </a:rPr>
                        <a:t>change or block internal cause (make a pill that helps them sleep longer, change their culture/values/religion)</a:t>
                      </a:r>
                      <a:endParaRPr lang="en-US" b="1" dirty="0">
                        <a:solidFill>
                          <a:schemeClr val="tx1"/>
                        </a:solidFill>
                        <a:latin typeface="Cambria" panose="02040503050406030204" pitchFamily="18" charset="0"/>
                        <a:ea typeface="Cambria" panose="02040503050406030204" pitchFamily="18" charset="0"/>
                      </a:endParaRPr>
                    </a:p>
                    <a:p>
                      <a:r>
                        <a:rPr lang="en-US" b="1" dirty="0">
                          <a:solidFill>
                            <a:schemeClr val="tx1"/>
                          </a:solidFill>
                          <a:latin typeface="Cambria" panose="02040503050406030204" pitchFamily="18" charset="0"/>
                          <a:ea typeface="Cambria" panose="02040503050406030204" pitchFamily="18" charset="0"/>
                        </a:rPr>
                        <a:t>Code intervene on structure: </a:t>
                      </a:r>
                      <a:r>
                        <a:rPr lang="en-US" b="0" dirty="0">
                          <a:solidFill>
                            <a:schemeClr val="tx1"/>
                          </a:solidFill>
                          <a:latin typeface="Cambria" panose="02040503050406030204" pitchFamily="18" charset="0"/>
                          <a:ea typeface="Cambria" panose="02040503050406030204" pitchFamily="18" charset="0"/>
                        </a:rPr>
                        <a:t>move out of structural context (move out of wind, to where </a:t>
                      </a:r>
                      <a:r>
                        <a:rPr lang="en-US" b="0" dirty="0" err="1">
                          <a:solidFill>
                            <a:schemeClr val="tx1"/>
                          </a:solidFill>
                          <a:latin typeface="Cambria" panose="02040503050406030204" pitchFamily="18" charset="0"/>
                          <a:ea typeface="Cambria" panose="02040503050406030204" pitchFamily="18" charset="0"/>
                        </a:rPr>
                        <a:t>Vawns</a:t>
                      </a:r>
                      <a:r>
                        <a:rPr lang="en-US" b="0" dirty="0">
                          <a:solidFill>
                            <a:schemeClr val="tx1"/>
                          </a:solidFill>
                          <a:latin typeface="Cambria" panose="02040503050406030204" pitchFamily="18" charset="0"/>
                          <a:ea typeface="Cambria" panose="02040503050406030204" pitchFamily="18" charset="0"/>
                        </a:rPr>
                        <a:t> live), block structural cause (earplugs), remove structural context (change wind)</a:t>
                      </a:r>
                      <a:endParaRPr lang="en-US" b="1" dirty="0">
                        <a:solidFill>
                          <a:schemeClr val="tx1"/>
                        </a:solidFill>
                        <a:latin typeface="Cambria" panose="02040503050406030204" pitchFamily="18" charset="0"/>
                        <a:ea typeface="Cambria" panose="02040503050406030204" pitchFamily="18" charset="0"/>
                      </a:endParaRPr>
                    </a:p>
                    <a:p>
                      <a:endParaRPr lang="en-US"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3">
                  <a:txBody>
                    <a:bodyPr/>
                    <a:lstStyle/>
                    <a:p>
                      <a:r>
                        <a:rPr lang="en-US" dirty="0">
                          <a:solidFill>
                            <a:schemeClr val="tx1"/>
                          </a:solidFill>
                          <a:latin typeface="Cambria" panose="02040503050406030204" pitchFamily="18" charset="0"/>
                          <a:ea typeface="Cambria" panose="02040503050406030204" pitchFamily="18" charset="0"/>
                        </a:rPr>
                        <a:t>The </a:t>
                      </a:r>
                      <a:r>
                        <a:rPr lang="en-US" dirty="0" err="1">
                          <a:solidFill>
                            <a:schemeClr val="tx1"/>
                          </a:solidFill>
                          <a:latin typeface="Cambria" panose="02040503050406030204" pitchFamily="18" charset="0"/>
                          <a:ea typeface="Cambria" panose="02040503050406030204" pitchFamily="18" charset="0"/>
                        </a:rPr>
                        <a:t>pogoberry</a:t>
                      </a:r>
                      <a:r>
                        <a:rPr lang="en-US" dirty="0">
                          <a:solidFill>
                            <a:schemeClr val="tx1"/>
                          </a:solidFill>
                          <a:latin typeface="Cambria" panose="02040503050406030204" pitchFamily="18" charset="0"/>
                          <a:ea typeface="Cambria" panose="02040503050406030204" pitchFamily="18" charset="0"/>
                        </a:rPr>
                        <a:t> harvest failed this year, and </a:t>
                      </a:r>
                      <a:r>
                        <a:rPr lang="en-US" dirty="0" err="1">
                          <a:solidFill>
                            <a:schemeClr val="tx1"/>
                          </a:solidFill>
                          <a:latin typeface="Cambria" panose="02040503050406030204" pitchFamily="18" charset="0"/>
                          <a:ea typeface="Cambria" panose="02040503050406030204" pitchFamily="18" charset="0"/>
                        </a:rPr>
                        <a:t>Zarpies</a:t>
                      </a:r>
                      <a:r>
                        <a:rPr lang="en-US" dirty="0">
                          <a:solidFill>
                            <a:schemeClr val="tx1"/>
                          </a:solidFill>
                          <a:latin typeface="Cambria" panose="02040503050406030204" pitchFamily="18" charset="0"/>
                          <a:ea typeface="Cambria" panose="02040503050406030204" pitchFamily="18" charset="0"/>
                        </a:rPr>
                        <a:t> want to try eating </a:t>
                      </a:r>
                      <a:r>
                        <a:rPr lang="en-US" dirty="0" err="1">
                          <a:solidFill>
                            <a:schemeClr val="tx1"/>
                          </a:solidFill>
                          <a:latin typeface="Cambria" panose="02040503050406030204" pitchFamily="18" charset="0"/>
                          <a:ea typeface="Cambria" panose="02040503050406030204" pitchFamily="18" charset="0"/>
                        </a:rPr>
                        <a:t>okinberries</a:t>
                      </a:r>
                      <a:r>
                        <a:rPr lang="en-US" dirty="0">
                          <a:solidFill>
                            <a:schemeClr val="tx1"/>
                          </a:solidFill>
                          <a:latin typeface="Cambria" panose="02040503050406030204" pitchFamily="18" charset="0"/>
                          <a:ea typeface="Cambria" panose="02040503050406030204" pitchFamily="18" charset="0"/>
                        </a:rPr>
                        <a:t>. Is there anything we do to help the </a:t>
                      </a:r>
                      <a:r>
                        <a:rPr lang="en-US" dirty="0" err="1">
                          <a:solidFill>
                            <a:schemeClr val="tx1"/>
                          </a:solidFill>
                          <a:latin typeface="Cambria" panose="02040503050406030204" pitchFamily="18" charset="0"/>
                          <a:ea typeface="Cambria" panose="02040503050406030204" pitchFamily="18" charset="0"/>
                        </a:rPr>
                        <a:t>Zarpies</a:t>
                      </a:r>
                      <a:r>
                        <a:rPr lang="en-US" dirty="0">
                          <a:solidFill>
                            <a:schemeClr val="tx1"/>
                          </a:solidFill>
                          <a:latin typeface="Cambria" panose="02040503050406030204" pitchFamily="18" charset="0"/>
                          <a:ea typeface="Cambria" panose="02040503050406030204" pitchFamily="18" charset="0"/>
                        </a:rPr>
                        <a:t> eat </a:t>
                      </a:r>
                      <a:r>
                        <a:rPr lang="en-US" dirty="0" err="1">
                          <a:solidFill>
                            <a:schemeClr val="tx1"/>
                          </a:solidFill>
                          <a:latin typeface="Cambria" panose="02040503050406030204" pitchFamily="18" charset="0"/>
                          <a:ea typeface="Cambria" panose="02040503050406030204" pitchFamily="18" charset="0"/>
                        </a:rPr>
                        <a:t>okinberries</a:t>
                      </a:r>
                      <a:r>
                        <a:rPr lang="en-US" dirty="0">
                          <a:solidFill>
                            <a:schemeClr val="tx1"/>
                          </a:solidFill>
                          <a:latin typeface="Cambria" panose="02040503050406030204" pitchFamily="18" charset="0"/>
                          <a:ea typeface="Cambria" panose="02040503050406030204" pitchFamily="18" charset="0"/>
                        </a:rPr>
                        <a:t>? (Y/N) If so, what could we do? (open-ended)</a:t>
                      </a:r>
                    </a:p>
                    <a:p>
                      <a:r>
                        <a:rPr lang="en-US" b="1" dirty="0">
                          <a:solidFill>
                            <a:schemeClr val="tx1"/>
                          </a:solidFill>
                          <a:latin typeface="Cambria" panose="02040503050406030204" pitchFamily="18" charset="0"/>
                          <a:ea typeface="Cambria" panose="02040503050406030204" pitchFamily="18" charset="0"/>
                        </a:rPr>
                        <a:t>Code intervene on internal: </a:t>
                      </a:r>
                      <a:r>
                        <a:rPr lang="en-US" b="0" dirty="0">
                          <a:solidFill>
                            <a:schemeClr val="tx1"/>
                          </a:solidFill>
                          <a:latin typeface="Cambria" panose="02040503050406030204" pitchFamily="18" charset="0"/>
                          <a:ea typeface="Cambria" panose="02040503050406030204" pitchFamily="18" charset="0"/>
                        </a:rPr>
                        <a:t>change or block internal cause (make a pill that helps them eat </a:t>
                      </a:r>
                      <a:r>
                        <a:rPr lang="en-US" b="0" dirty="0" err="1">
                          <a:solidFill>
                            <a:schemeClr val="tx1"/>
                          </a:solidFill>
                          <a:latin typeface="Cambria" panose="02040503050406030204" pitchFamily="18" charset="0"/>
                          <a:ea typeface="Cambria" panose="02040503050406030204" pitchFamily="18" charset="0"/>
                        </a:rPr>
                        <a:t>okinberries</a:t>
                      </a:r>
                      <a:r>
                        <a:rPr lang="en-US" b="0" dirty="0">
                          <a:solidFill>
                            <a:schemeClr val="tx1"/>
                          </a:solidFill>
                          <a:latin typeface="Cambria" panose="02040503050406030204" pitchFamily="18" charset="0"/>
                          <a:ea typeface="Cambria" panose="02040503050406030204" pitchFamily="18" charset="0"/>
                        </a:rPr>
                        <a:t>, change their culture/values/religion)</a:t>
                      </a:r>
                      <a:endParaRPr lang="en-US" b="1" dirty="0">
                        <a:solidFill>
                          <a:schemeClr val="tx1"/>
                        </a:solidFill>
                        <a:latin typeface="Cambria" panose="02040503050406030204" pitchFamily="18" charset="0"/>
                        <a:ea typeface="Cambria" panose="02040503050406030204" pitchFamily="18" charset="0"/>
                      </a:endParaRPr>
                    </a:p>
                    <a:p>
                      <a:r>
                        <a:rPr lang="en-US" b="1" dirty="0">
                          <a:solidFill>
                            <a:schemeClr val="tx1"/>
                          </a:solidFill>
                          <a:latin typeface="Cambria" panose="02040503050406030204" pitchFamily="18" charset="0"/>
                          <a:ea typeface="Cambria" panose="02040503050406030204" pitchFamily="18" charset="0"/>
                        </a:rPr>
                        <a:t>Code intervene on structure: </a:t>
                      </a:r>
                      <a:r>
                        <a:rPr lang="en-US" b="0" dirty="0">
                          <a:solidFill>
                            <a:schemeClr val="tx1"/>
                          </a:solidFill>
                          <a:latin typeface="Cambria" panose="02040503050406030204" pitchFamily="18" charset="0"/>
                          <a:ea typeface="Cambria" panose="02040503050406030204" pitchFamily="18" charset="0"/>
                        </a:rPr>
                        <a:t>move out of structural context (move to </a:t>
                      </a:r>
                      <a:r>
                        <a:rPr lang="en-US" b="0" dirty="0" err="1">
                          <a:solidFill>
                            <a:schemeClr val="tx1"/>
                          </a:solidFill>
                          <a:latin typeface="Cambria" panose="02040503050406030204" pitchFamily="18" charset="0"/>
                          <a:ea typeface="Cambria" panose="02040503050406030204" pitchFamily="18" charset="0"/>
                        </a:rPr>
                        <a:t>okinberries</a:t>
                      </a:r>
                      <a:r>
                        <a:rPr lang="en-US" b="0" dirty="0">
                          <a:solidFill>
                            <a:schemeClr val="tx1"/>
                          </a:solidFill>
                          <a:latin typeface="Cambria" panose="02040503050406030204" pitchFamily="18" charset="0"/>
                          <a:ea typeface="Cambria" panose="02040503050406030204" pitchFamily="18" charset="0"/>
                        </a:rPr>
                        <a:t>, to where </a:t>
                      </a:r>
                      <a:r>
                        <a:rPr lang="en-US" b="0" dirty="0" err="1">
                          <a:solidFill>
                            <a:schemeClr val="tx1"/>
                          </a:solidFill>
                          <a:latin typeface="Cambria" panose="02040503050406030204" pitchFamily="18" charset="0"/>
                          <a:ea typeface="Cambria" panose="02040503050406030204" pitchFamily="18" charset="0"/>
                        </a:rPr>
                        <a:t>Vawns</a:t>
                      </a:r>
                      <a:r>
                        <a:rPr lang="en-US" b="0" dirty="0">
                          <a:solidFill>
                            <a:schemeClr val="tx1"/>
                          </a:solidFill>
                          <a:latin typeface="Cambria" panose="02040503050406030204" pitchFamily="18" charset="0"/>
                          <a:ea typeface="Cambria" panose="02040503050406030204" pitchFamily="18" charset="0"/>
                        </a:rPr>
                        <a:t> live), block structural cause (import </a:t>
                      </a:r>
                      <a:r>
                        <a:rPr lang="en-US" b="0" dirty="0" err="1">
                          <a:solidFill>
                            <a:schemeClr val="tx1"/>
                          </a:solidFill>
                          <a:latin typeface="Cambria" panose="02040503050406030204" pitchFamily="18" charset="0"/>
                          <a:ea typeface="Cambria" panose="02040503050406030204" pitchFamily="18" charset="0"/>
                        </a:rPr>
                        <a:t>okinbrries</a:t>
                      </a:r>
                      <a:r>
                        <a:rPr lang="en-US" b="0" dirty="0">
                          <a:solidFill>
                            <a:schemeClr val="tx1"/>
                          </a:solidFill>
                          <a:latin typeface="Cambria" panose="02040503050406030204" pitchFamily="18" charset="0"/>
                          <a:ea typeface="Cambria" panose="02040503050406030204" pitchFamily="18" charset="0"/>
                        </a:rPr>
                        <a:t>), remove structural context (?)</a:t>
                      </a: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r>
                        <a:rPr lang="en-US" dirty="0" err="1">
                          <a:solidFill>
                            <a:schemeClr val="tx1"/>
                          </a:solidFill>
                          <a:latin typeface="Cambria" panose="02040503050406030204" pitchFamily="18" charset="0"/>
                          <a:ea typeface="Cambria" panose="02040503050406030204" pitchFamily="18" charset="0"/>
                        </a:rPr>
                        <a:t>Zs</a:t>
                      </a:r>
                      <a:r>
                        <a:rPr lang="en-US" dirty="0">
                          <a:solidFill>
                            <a:schemeClr val="tx1"/>
                          </a:solidFill>
                          <a:latin typeface="Cambria" panose="02040503050406030204" pitchFamily="18" charset="0"/>
                          <a:ea typeface="Cambria" panose="02040503050406030204" pitchFamily="18" charset="0"/>
                        </a:rPr>
                        <a:t> are too short to… ???? What should we do to help the </a:t>
                      </a:r>
                      <a:r>
                        <a:rPr lang="en-US" dirty="0" err="1">
                          <a:solidFill>
                            <a:schemeClr val="tx1"/>
                          </a:solidFill>
                          <a:latin typeface="Cambria" panose="02040503050406030204" pitchFamily="18" charset="0"/>
                          <a:ea typeface="Cambria" panose="02040503050406030204" pitchFamily="18" charset="0"/>
                        </a:rPr>
                        <a:t>Zarpies</a:t>
                      </a:r>
                      <a:r>
                        <a:rPr lang="en-US" dirty="0">
                          <a:solidFill>
                            <a:schemeClr val="tx1"/>
                          </a:solidFill>
                          <a:latin typeface="Cambria" panose="02040503050406030204" pitchFamily="18" charset="0"/>
                          <a:ea typeface="Cambria" panose="02040503050406030204" pitchFamily="18" charset="0"/>
                        </a:rPr>
                        <a:t> grow taller?</a:t>
                      </a:r>
                    </a:p>
                    <a:p>
                      <a:r>
                        <a:rPr lang="en-US" b="1" dirty="0">
                          <a:solidFill>
                            <a:schemeClr val="tx1"/>
                          </a:solidFill>
                          <a:latin typeface="Cambria" panose="02040503050406030204" pitchFamily="18" charset="0"/>
                          <a:ea typeface="Cambria" panose="02040503050406030204" pitchFamily="18" charset="0"/>
                        </a:rPr>
                        <a:t>Code intervene on internal: </a:t>
                      </a:r>
                      <a:r>
                        <a:rPr lang="en-US" b="0" dirty="0">
                          <a:solidFill>
                            <a:schemeClr val="tx1"/>
                          </a:solidFill>
                          <a:latin typeface="Cambria" panose="02040503050406030204" pitchFamily="18" charset="0"/>
                          <a:ea typeface="Cambria" panose="02040503050406030204" pitchFamily="18" charset="0"/>
                        </a:rPr>
                        <a:t>change or block internal cause (make a pill that helps them grow taller)</a:t>
                      </a:r>
                      <a:endParaRPr lang="en-US" b="1" dirty="0">
                        <a:solidFill>
                          <a:schemeClr val="tx1"/>
                        </a:solidFill>
                        <a:latin typeface="Cambria" panose="02040503050406030204" pitchFamily="18" charset="0"/>
                        <a:ea typeface="Cambria" panose="02040503050406030204" pitchFamily="18" charset="0"/>
                      </a:endParaRPr>
                    </a:p>
                    <a:p>
                      <a:r>
                        <a:rPr lang="en-US" b="1" dirty="0">
                          <a:solidFill>
                            <a:schemeClr val="tx1"/>
                          </a:solidFill>
                          <a:latin typeface="Cambria" panose="02040503050406030204" pitchFamily="18" charset="0"/>
                          <a:ea typeface="Cambria" panose="02040503050406030204" pitchFamily="18" charset="0"/>
                        </a:rPr>
                        <a:t>Code intervene on structure: </a:t>
                      </a:r>
                      <a:r>
                        <a:rPr lang="en-US" b="0" dirty="0">
                          <a:solidFill>
                            <a:schemeClr val="tx1"/>
                          </a:solidFill>
                          <a:latin typeface="Cambria" panose="02040503050406030204" pitchFamily="18" charset="0"/>
                          <a:ea typeface="Cambria" panose="02040503050406030204" pitchFamily="18" charset="0"/>
                        </a:rPr>
                        <a:t>move out of structural context (move to more nutritious food, to where </a:t>
                      </a:r>
                      <a:r>
                        <a:rPr lang="en-US" b="0" dirty="0" err="1">
                          <a:solidFill>
                            <a:schemeClr val="tx1"/>
                          </a:solidFill>
                          <a:latin typeface="Cambria" panose="02040503050406030204" pitchFamily="18" charset="0"/>
                          <a:ea typeface="Cambria" panose="02040503050406030204" pitchFamily="18" charset="0"/>
                        </a:rPr>
                        <a:t>Vawns</a:t>
                      </a:r>
                      <a:r>
                        <a:rPr lang="en-US" b="0" dirty="0">
                          <a:solidFill>
                            <a:schemeClr val="tx1"/>
                          </a:solidFill>
                          <a:latin typeface="Cambria" panose="02040503050406030204" pitchFamily="18" charset="0"/>
                          <a:ea typeface="Cambria" panose="02040503050406030204" pitchFamily="18" charset="0"/>
                        </a:rPr>
                        <a:t> live), block structural cause (import better food), remove structural context (make the food more nutritious)</a:t>
                      </a:r>
                      <a:endParaRPr lang="en-US" b="1" dirty="0">
                        <a:solidFill>
                          <a:schemeClr val="tx1"/>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4091901526"/>
                  </a:ext>
                </a:extLst>
              </a:tr>
            </a:tbl>
          </a:graphicData>
        </a:graphic>
      </p:graphicFrame>
    </p:spTree>
    <p:extLst>
      <p:ext uri="{BB962C8B-B14F-4D97-AF65-F5344CB8AC3E}">
        <p14:creationId xmlns:p14="http://schemas.microsoft.com/office/powerpoint/2010/main" val="535215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02525E-DDA3-4C2C-8359-F182C77939A0}"/>
              </a:ext>
            </a:extLst>
          </p:cNvPr>
          <p:cNvGraphicFramePr>
            <a:graphicFrameLocks noGrp="1"/>
          </p:cNvGraphicFramePr>
          <p:nvPr>
            <p:extLst>
              <p:ext uri="{D42A27DB-BD31-4B8C-83A1-F6EECF244321}">
                <p14:modId xmlns:p14="http://schemas.microsoft.com/office/powerpoint/2010/main" val="3215182742"/>
              </p:ext>
            </p:extLst>
          </p:nvPr>
        </p:nvGraphicFramePr>
        <p:xfrm>
          <a:off x="203200" y="293779"/>
          <a:ext cx="11446005" cy="6091133"/>
        </p:xfrm>
        <a:graphic>
          <a:graphicData uri="http://schemas.openxmlformats.org/drawingml/2006/table">
            <a:tbl>
              <a:tblPr firstRow="1" bandRow="1">
                <a:tableStyleId>{5C22544A-7EE6-4342-B048-85BDC9FD1C3A}</a:tableStyleId>
              </a:tblPr>
              <a:tblGrid>
                <a:gridCol w="3815335">
                  <a:extLst>
                    <a:ext uri="{9D8B030D-6E8A-4147-A177-3AD203B41FA5}">
                      <a16:colId xmlns:a16="http://schemas.microsoft.com/office/drawing/2014/main" val="1455809298"/>
                    </a:ext>
                  </a:extLst>
                </a:gridCol>
                <a:gridCol w="3815335">
                  <a:extLst>
                    <a:ext uri="{9D8B030D-6E8A-4147-A177-3AD203B41FA5}">
                      <a16:colId xmlns:a16="http://schemas.microsoft.com/office/drawing/2014/main" val="3318266419"/>
                    </a:ext>
                  </a:extLst>
                </a:gridCol>
                <a:gridCol w="3815335">
                  <a:extLst>
                    <a:ext uri="{9D8B030D-6E8A-4147-A177-3AD203B41FA5}">
                      <a16:colId xmlns:a16="http://schemas.microsoft.com/office/drawing/2014/main" val="2456291005"/>
                    </a:ext>
                  </a:extLst>
                </a:gridCol>
              </a:tblGrid>
              <a:tr h="445257">
                <a:tc>
                  <a:txBody>
                    <a:bodyPr/>
                    <a:lstStyle/>
                    <a:p>
                      <a:endParaRPr lang="en-US" dirty="0">
                        <a:solidFill>
                          <a:schemeClr val="tx1"/>
                        </a:solidFill>
                        <a:latin typeface="Gill Sans Nova" panose="020B06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Gill Sans Nova" panose="020B0602020104020203" pitchFamily="34" charset="0"/>
                        </a:rPr>
                        <a:t>Internal cause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Gill Sans Nova" panose="020B0602020104020203" pitchFamily="34" charset="0"/>
                        </a:rPr>
                        <a:t>Structural cause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7299132"/>
                  </a:ext>
                </a:extLst>
              </a:tr>
              <a:tr h="2822938">
                <a:tc>
                  <a:txBody>
                    <a:bodyPr/>
                    <a:lstStyle/>
                    <a:p>
                      <a:r>
                        <a:rPr lang="en-US" dirty="0">
                          <a:solidFill>
                            <a:schemeClr val="tx1"/>
                          </a:solidFill>
                          <a:latin typeface="Gill Sans Nova" panose="020B0602020104020203" pitchFamily="34" charset="0"/>
                        </a:rPr>
                        <a:t>Cause = low controllability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Gill Sans Nova" panose="020B0602020104020203" pitchFamily="34" charset="0"/>
                        </a:rPr>
                        <a:t>Genes</a:t>
                      </a:r>
                    </a:p>
                    <a:p>
                      <a:r>
                        <a:rPr lang="en-US" dirty="0">
                          <a:solidFill>
                            <a:schemeClr val="tx1"/>
                          </a:solidFill>
                          <a:latin typeface="Gill Sans Nova" panose="020B0602020104020203" pitchFamily="34" charset="0"/>
                        </a:rPr>
                        <a:t>Biology, </a:t>
                      </a:r>
                      <a:r>
                        <a:rPr lang="en-US" dirty="0" err="1">
                          <a:solidFill>
                            <a:schemeClr val="tx1"/>
                          </a:solidFill>
                          <a:latin typeface="Gill Sans Nova" panose="020B0602020104020203" pitchFamily="34" charset="0"/>
                        </a:rPr>
                        <a:t>eg</a:t>
                      </a:r>
                      <a:r>
                        <a:rPr lang="en-US" dirty="0">
                          <a:solidFill>
                            <a:schemeClr val="tx1"/>
                          </a:solidFill>
                          <a:latin typeface="Gill Sans Nova" panose="020B0602020104020203" pitchFamily="34" charset="0"/>
                        </a:rPr>
                        <a:t> allergies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Gill Sans Nova" panose="020B0602020104020203" pitchFamily="34" charset="0"/>
                        </a:rPr>
                        <a:t>Planet’s weather patterns</a:t>
                      </a:r>
                    </a:p>
                    <a:p>
                      <a:r>
                        <a:rPr lang="en-US" dirty="0">
                          <a:solidFill>
                            <a:schemeClr val="tx1"/>
                          </a:solidFill>
                          <a:latin typeface="Gill Sans Nova" panose="020B0602020104020203" pitchFamily="34" charset="0"/>
                        </a:rPr>
                        <a:t>Pollution in particular environment* (depending if category members can easily move out of environment)</a:t>
                      </a:r>
                    </a:p>
                    <a:p>
                      <a:endParaRPr lang="en-US" dirty="0">
                        <a:solidFill>
                          <a:schemeClr val="tx1"/>
                        </a:solidFill>
                        <a:latin typeface="Gill Sans Nova" panose="020B06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4220724"/>
                  </a:ext>
                </a:extLst>
              </a:tr>
              <a:tr h="2822938">
                <a:tc>
                  <a:txBody>
                    <a:bodyPr/>
                    <a:lstStyle/>
                    <a:p>
                      <a:r>
                        <a:rPr lang="en-US" dirty="0">
                          <a:solidFill>
                            <a:schemeClr val="tx1"/>
                          </a:solidFill>
                          <a:latin typeface="Gill Sans Nova" panose="020B0602020104020203" pitchFamily="34" charset="0"/>
                        </a:rPr>
                        <a:t>Cause = high controllability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Gill Sans Nova" panose="020B0602020104020203" pitchFamily="34" charset="0"/>
                        </a:rPr>
                        <a:t>Mental states, </a:t>
                      </a:r>
                      <a:r>
                        <a:rPr lang="en-US" dirty="0" err="1">
                          <a:solidFill>
                            <a:schemeClr val="tx1"/>
                          </a:solidFill>
                          <a:latin typeface="Gill Sans Nova" panose="020B0602020104020203" pitchFamily="34" charset="0"/>
                        </a:rPr>
                        <a:t>eg</a:t>
                      </a:r>
                      <a:r>
                        <a:rPr lang="en-US" dirty="0">
                          <a:solidFill>
                            <a:schemeClr val="tx1"/>
                          </a:solidFill>
                          <a:latin typeface="Gill Sans Nova" panose="020B0602020104020203" pitchFamily="34" charset="0"/>
                        </a:rPr>
                        <a:t> preferences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Gill Sans Nova" panose="020B0602020104020203" pitchFamily="34" charset="0"/>
                        </a:rPr>
                        <a:t>Lack of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3556525"/>
                  </a:ext>
                </a:extLst>
              </a:tr>
            </a:tbl>
          </a:graphicData>
        </a:graphic>
      </p:graphicFrame>
    </p:spTree>
    <p:extLst>
      <p:ext uri="{BB962C8B-B14F-4D97-AF65-F5344CB8AC3E}">
        <p14:creationId xmlns:p14="http://schemas.microsoft.com/office/powerpoint/2010/main" val="271676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CF73A70-CA29-4926-AD7C-445D818C7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215" y="735106"/>
            <a:ext cx="4095353" cy="63380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ata Visualization | CDC">
            <a:extLst>
              <a:ext uri="{FF2B5EF4-FFF2-40B4-BE49-F238E27FC236}">
                <a16:creationId xmlns:a16="http://schemas.microsoft.com/office/drawing/2014/main" id="{B8C6D163-5450-4839-8734-5EDA4DCD2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22837"/>
            <a:ext cx="6862482" cy="38601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6E088E-B630-46A6-8499-E8787C4D7441}"/>
              </a:ext>
            </a:extLst>
          </p:cNvPr>
          <p:cNvSpPr txBox="1"/>
          <p:nvPr/>
        </p:nvSpPr>
        <p:spPr>
          <a:xfrm>
            <a:off x="381000" y="5197784"/>
            <a:ext cx="7542930" cy="1569660"/>
          </a:xfrm>
          <a:prstGeom prst="rect">
            <a:avLst/>
          </a:prstGeom>
          <a:noFill/>
        </p:spPr>
        <p:txBody>
          <a:bodyPr wrap="square" rtlCol="0">
            <a:spAutoFit/>
          </a:bodyPr>
          <a:lstStyle/>
          <a:p>
            <a:pPr marL="233363" indent="-233363"/>
            <a:r>
              <a:rPr lang="en-US" sz="3200" dirty="0">
                <a:latin typeface="Gill Sans Nova" panose="020B0602020104020203" pitchFamily="34" charset="0"/>
              </a:rPr>
              <a:t>Black people are:</a:t>
            </a:r>
          </a:p>
          <a:p>
            <a:pPr marL="233363" indent="-233363"/>
            <a:r>
              <a:rPr lang="en-US" sz="3200" dirty="0">
                <a:latin typeface="Gill Sans Nova" panose="020B0602020104020203" pitchFamily="34" charset="0"/>
              </a:rPr>
              <a:t>- disproportionately infected by COVID-19.</a:t>
            </a:r>
          </a:p>
          <a:p>
            <a:pPr marL="233363" indent="-233363"/>
            <a:r>
              <a:rPr lang="en-US" sz="3200" dirty="0">
                <a:latin typeface="Gill Sans Nova" panose="020B0602020104020203" pitchFamily="34" charset="0"/>
              </a:rPr>
              <a:t>- disproportionately incarcerated.</a:t>
            </a:r>
          </a:p>
        </p:txBody>
      </p:sp>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dirty="0">
                <a:solidFill>
                  <a:schemeClr val="tx1"/>
                </a:solidFill>
                <a:latin typeface="Gill Sans Nova" panose="020B0602020104020203" pitchFamily="34" charset="0"/>
                <a:cs typeface="Helvetica" panose="020B0604020202020204" pitchFamily="34" charset="0"/>
              </a:rPr>
              <a:t>We observe different frequencies of a property across categories.</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sp>
        <p:nvSpPr>
          <p:cNvPr id="9" name="Oval 8">
            <a:extLst>
              <a:ext uri="{FF2B5EF4-FFF2-40B4-BE49-F238E27FC236}">
                <a16:creationId xmlns:a16="http://schemas.microsoft.com/office/drawing/2014/main" id="{4AB35357-498B-43AB-A7A0-435780677A18}"/>
              </a:ext>
            </a:extLst>
          </p:cNvPr>
          <p:cNvSpPr/>
          <p:nvPr/>
        </p:nvSpPr>
        <p:spPr>
          <a:xfrm>
            <a:off x="5002306" y="1222837"/>
            <a:ext cx="3765176" cy="3497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Gill Sans Nova" panose="020B0602020104020203" pitchFamily="34" charset="0"/>
              </a:rPr>
              <a:t>Why?</a:t>
            </a:r>
          </a:p>
        </p:txBody>
      </p:sp>
      <p:sp>
        <p:nvSpPr>
          <p:cNvPr id="8" name="Rectangle: Rounded Corners 7">
            <a:extLst>
              <a:ext uri="{FF2B5EF4-FFF2-40B4-BE49-F238E27FC236}">
                <a16:creationId xmlns:a16="http://schemas.microsoft.com/office/drawing/2014/main" id="{DD2481FD-D385-4A0E-AF09-E6B57965E874}"/>
              </a:ext>
            </a:extLst>
          </p:cNvPr>
          <p:cNvSpPr/>
          <p:nvPr/>
        </p:nvSpPr>
        <p:spPr>
          <a:xfrm>
            <a:off x="8010119" y="4394749"/>
            <a:ext cx="879881" cy="215352"/>
          </a:xfrm>
          <a:prstGeom prst="round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7272AE6-678B-4A9E-9BD3-D8D2D303F74A}"/>
              </a:ext>
            </a:extLst>
          </p:cNvPr>
          <p:cNvSpPr/>
          <p:nvPr/>
        </p:nvSpPr>
        <p:spPr>
          <a:xfrm>
            <a:off x="10935601" y="3594648"/>
            <a:ext cx="929187" cy="228051"/>
          </a:xfrm>
          <a:prstGeom prst="round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702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2D8E7E65-5EDE-40DD-BEC1-C2ACE58ABF5A}"/>
              </a:ext>
            </a:extLst>
          </p:cNvPr>
          <p:cNvSpPr/>
          <p:nvPr/>
        </p:nvSpPr>
        <p:spPr>
          <a:xfrm flipH="1">
            <a:off x="5646881" y="5785287"/>
            <a:ext cx="1916393" cy="86005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COVID-19</a:t>
            </a:r>
          </a:p>
        </p:txBody>
      </p:sp>
      <p:sp>
        <p:nvSpPr>
          <p:cNvPr id="9" name="Rectangle: Rounded Corners 8">
            <a:extLst>
              <a:ext uri="{FF2B5EF4-FFF2-40B4-BE49-F238E27FC236}">
                <a16:creationId xmlns:a16="http://schemas.microsoft.com/office/drawing/2014/main" id="{70DB6CFB-853A-4F54-ACBD-3E4395D88684}"/>
              </a:ext>
            </a:extLst>
          </p:cNvPr>
          <p:cNvSpPr/>
          <p:nvPr/>
        </p:nvSpPr>
        <p:spPr>
          <a:xfrm>
            <a:off x="0" y="3285564"/>
            <a:ext cx="6902824" cy="3420036"/>
          </a:xfrm>
          <a:prstGeom prst="roundRect">
            <a:avLst/>
          </a:prstGeom>
          <a:solidFill>
            <a:srgbClr val="FFFFDD">
              <a:alpha val="5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6E088E-B630-46A6-8499-E8787C4D7441}"/>
              </a:ext>
            </a:extLst>
          </p:cNvPr>
          <p:cNvSpPr txBox="1"/>
          <p:nvPr/>
        </p:nvSpPr>
        <p:spPr>
          <a:xfrm>
            <a:off x="381000" y="1470720"/>
            <a:ext cx="7542930" cy="1569660"/>
          </a:xfrm>
          <a:prstGeom prst="rect">
            <a:avLst/>
          </a:prstGeom>
          <a:noFill/>
        </p:spPr>
        <p:txBody>
          <a:bodyPr wrap="square" rtlCol="0">
            <a:spAutoFit/>
          </a:bodyPr>
          <a:lstStyle/>
          <a:p>
            <a:pPr marL="233363" indent="-233363"/>
            <a:r>
              <a:rPr lang="en-US" sz="3200" dirty="0">
                <a:latin typeface="Gill Sans Nova" panose="020B0602020104020203" pitchFamily="34" charset="0"/>
              </a:rPr>
              <a:t>Black people are:</a:t>
            </a:r>
          </a:p>
          <a:p>
            <a:pPr marL="233363" indent="-233363"/>
            <a:r>
              <a:rPr lang="en-US" sz="3200" dirty="0">
                <a:latin typeface="Gill Sans Nova" panose="020B0602020104020203" pitchFamily="34" charset="0"/>
              </a:rPr>
              <a:t>- disproportionately infected by COVID-19.</a:t>
            </a:r>
          </a:p>
          <a:p>
            <a:pPr marL="233363" indent="-233363"/>
            <a:r>
              <a:rPr lang="en-US" sz="3200" dirty="0">
                <a:latin typeface="Gill Sans Nova" panose="020B0602020104020203" pitchFamily="34" charset="0"/>
              </a:rPr>
              <a:t>- disproportionately incarcerated.</a:t>
            </a:r>
          </a:p>
        </p:txBody>
      </p:sp>
      <p:sp>
        <p:nvSpPr>
          <p:cNvPr id="7" name="Title 1">
            <a:extLst>
              <a:ext uri="{FF2B5EF4-FFF2-40B4-BE49-F238E27FC236}">
                <a16:creationId xmlns:a16="http://schemas.microsoft.com/office/drawing/2014/main" id="{1B77E14A-D3F2-450A-8301-380AC2DD1FD9}"/>
              </a:ext>
            </a:extLst>
          </p:cNvPr>
          <p:cNvSpPr txBox="1">
            <a:spLocks/>
          </p:cNvSpPr>
          <p:nvPr/>
        </p:nvSpPr>
        <p:spPr>
          <a:xfrm>
            <a:off x="381001" y="0"/>
            <a:ext cx="8996082"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a:solidFill>
                  <a:schemeClr val="tx1"/>
                </a:solidFill>
                <a:latin typeface="Gill Sans Nova" panose="020B0602020104020203" pitchFamily="34" charset="0"/>
                <a:cs typeface="Helvetica" panose="020B0604020202020204" pitchFamily="34" charset="0"/>
              </a:rPr>
              <a:t>Reasoning about </a:t>
            </a:r>
            <a:r>
              <a:rPr lang="en-US" dirty="0">
                <a:solidFill>
                  <a:schemeClr val="tx1"/>
                </a:solidFill>
                <a:latin typeface="Gill Sans Nova" panose="020B0602020104020203" pitchFamily="34" charset="0"/>
                <a:cs typeface="Helvetica" panose="020B0604020202020204" pitchFamily="34" charset="0"/>
              </a:rPr>
              <a:t>different frequencies of a property across categories</a:t>
            </a:r>
            <a:endParaRPr lang="en-US" sz="4800" dirty="0">
              <a:solidFill>
                <a:schemeClr val="bg1">
                  <a:lumMod val="50000"/>
                </a:schemeClr>
              </a:solidFill>
              <a:latin typeface="Gill Sans Nova" panose="020B0602020104020203" pitchFamily="34" charset="0"/>
              <a:cs typeface="Helvetica" panose="020B0604020202020204" pitchFamily="34" charset="0"/>
            </a:endParaRPr>
          </a:p>
        </p:txBody>
      </p:sp>
      <p:sp>
        <p:nvSpPr>
          <p:cNvPr id="4" name="Oval 3">
            <a:extLst>
              <a:ext uri="{FF2B5EF4-FFF2-40B4-BE49-F238E27FC236}">
                <a16:creationId xmlns:a16="http://schemas.microsoft.com/office/drawing/2014/main" id="{88D0645E-9C7A-43F0-AC7F-D0506BD0D713}"/>
              </a:ext>
            </a:extLst>
          </p:cNvPr>
          <p:cNvSpPr/>
          <p:nvPr/>
        </p:nvSpPr>
        <p:spPr>
          <a:xfrm>
            <a:off x="8300448" y="1338517"/>
            <a:ext cx="2008094" cy="1719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Gill Sans Nova" panose="020B0602020104020203" pitchFamily="34" charset="0"/>
              </a:rPr>
              <a:t>Why?</a:t>
            </a:r>
          </a:p>
        </p:txBody>
      </p:sp>
      <p:sp>
        <p:nvSpPr>
          <p:cNvPr id="5" name="Title 3">
            <a:extLst>
              <a:ext uri="{FF2B5EF4-FFF2-40B4-BE49-F238E27FC236}">
                <a16:creationId xmlns:a16="http://schemas.microsoft.com/office/drawing/2014/main" id="{428BA0BC-1710-4C08-83C4-CA3699016617}"/>
              </a:ext>
            </a:extLst>
          </p:cNvPr>
          <p:cNvSpPr txBox="1">
            <a:spLocks/>
          </p:cNvSpPr>
          <p:nvPr/>
        </p:nvSpPr>
        <p:spPr>
          <a:xfrm>
            <a:off x="7069191" y="3577705"/>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Accidental</a:t>
            </a:r>
          </a:p>
        </p:txBody>
      </p:sp>
      <p:sp>
        <p:nvSpPr>
          <p:cNvPr id="10" name="Title 3">
            <a:extLst>
              <a:ext uri="{FF2B5EF4-FFF2-40B4-BE49-F238E27FC236}">
                <a16:creationId xmlns:a16="http://schemas.microsoft.com/office/drawing/2014/main" id="{CA7C0EF5-5C48-49BF-95FB-5C691DD67ECC}"/>
              </a:ext>
            </a:extLst>
          </p:cNvPr>
          <p:cNvSpPr txBox="1">
            <a:spLocks/>
          </p:cNvSpPr>
          <p:nvPr/>
        </p:nvSpPr>
        <p:spPr>
          <a:xfrm>
            <a:off x="1286956" y="3577705"/>
            <a:ext cx="3835854"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Non-accidental</a:t>
            </a:r>
          </a:p>
        </p:txBody>
      </p:sp>
      <p:sp>
        <p:nvSpPr>
          <p:cNvPr id="11" name="TextBox 10">
            <a:extLst>
              <a:ext uri="{FF2B5EF4-FFF2-40B4-BE49-F238E27FC236}">
                <a16:creationId xmlns:a16="http://schemas.microsoft.com/office/drawing/2014/main" id="{0448AF64-27D7-4480-B0BB-D721F37FBDBF}"/>
              </a:ext>
            </a:extLst>
          </p:cNvPr>
          <p:cNvSpPr txBox="1"/>
          <p:nvPr/>
        </p:nvSpPr>
        <p:spPr>
          <a:xfrm>
            <a:off x="7069189" y="4396413"/>
            <a:ext cx="4979375" cy="2062103"/>
          </a:xfrm>
          <a:prstGeom prst="rect">
            <a:avLst/>
          </a:prstGeom>
          <a:noFill/>
        </p:spPr>
        <p:txBody>
          <a:bodyPr wrap="square" rtlCol="0">
            <a:spAutoFit/>
          </a:bodyPr>
          <a:lstStyle/>
          <a:p>
            <a:pPr marL="233363" indent="-233363"/>
            <a:r>
              <a:rPr lang="en-US" sz="3200" dirty="0">
                <a:latin typeface="Gill Sans Nova" panose="020B0602020104020203" pitchFamily="34" charset="0"/>
              </a:rPr>
              <a:t>Due to </a:t>
            </a:r>
            <a:r>
              <a:rPr lang="en-US" sz="3200" b="1" dirty="0">
                <a:latin typeface="Gill Sans Nova" panose="020B0602020104020203" pitchFamily="34" charset="0"/>
              </a:rPr>
              <a:t>chance</a:t>
            </a:r>
            <a:r>
              <a:rPr lang="en-US" sz="3200" dirty="0">
                <a:latin typeface="Gill Sans Nova" panose="020B0602020104020203" pitchFamily="34" charset="0"/>
              </a:rPr>
              <a:t>.</a:t>
            </a:r>
          </a:p>
          <a:p>
            <a:pPr marL="233363" indent="-233363"/>
            <a:r>
              <a:rPr lang="en-US" sz="3200" dirty="0">
                <a:latin typeface="Gill Sans Nova" panose="020B0602020104020203" pitchFamily="34" charset="0"/>
              </a:rPr>
              <a:t>Nothing meaningful here, differences in frequency are not significant. </a:t>
            </a:r>
          </a:p>
        </p:txBody>
      </p:sp>
      <p:sp>
        <p:nvSpPr>
          <p:cNvPr id="12" name="TextBox 11">
            <a:extLst>
              <a:ext uri="{FF2B5EF4-FFF2-40B4-BE49-F238E27FC236}">
                <a16:creationId xmlns:a16="http://schemas.microsoft.com/office/drawing/2014/main" id="{C0B6B96C-9BD8-473E-A4A6-B4B72F831D1D}"/>
              </a:ext>
            </a:extLst>
          </p:cNvPr>
          <p:cNvSpPr txBox="1"/>
          <p:nvPr/>
        </p:nvSpPr>
        <p:spPr>
          <a:xfrm>
            <a:off x="1282121" y="4396413"/>
            <a:ext cx="5620703" cy="1569660"/>
          </a:xfrm>
          <a:prstGeom prst="rect">
            <a:avLst/>
          </a:prstGeom>
          <a:noFill/>
        </p:spPr>
        <p:txBody>
          <a:bodyPr wrap="square" rtlCol="0">
            <a:spAutoFit/>
          </a:bodyPr>
          <a:lstStyle/>
          <a:p>
            <a:pPr marL="233363" indent="-233363"/>
            <a:r>
              <a:rPr lang="en-US" sz="3200" dirty="0">
                <a:latin typeface="Gill Sans Nova" panose="020B0602020104020203" pitchFamily="34" charset="0"/>
              </a:rPr>
              <a:t>Due to </a:t>
            </a:r>
            <a:r>
              <a:rPr lang="en-US" sz="3200" b="1" dirty="0">
                <a:latin typeface="Gill Sans Nova" panose="020B0602020104020203" pitchFamily="34" charset="0"/>
              </a:rPr>
              <a:t>some cause</a:t>
            </a:r>
            <a:r>
              <a:rPr lang="en-US" sz="3200" dirty="0">
                <a:latin typeface="Gill Sans Nova" panose="020B0602020104020203" pitchFamily="34" charset="0"/>
              </a:rPr>
              <a:t>.</a:t>
            </a:r>
          </a:p>
          <a:p>
            <a:pPr marL="233363" indent="-233363"/>
            <a:r>
              <a:rPr lang="en-US" sz="3200" dirty="0">
                <a:latin typeface="Gill Sans Nova" panose="020B0602020104020203" pitchFamily="34" charset="0"/>
              </a:rPr>
              <a:t>Triggers search for </a:t>
            </a:r>
            <a:br>
              <a:rPr lang="en-US" sz="3200" dirty="0">
                <a:latin typeface="Gill Sans Nova" panose="020B0602020104020203" pitchFamily="34" charset="0"/>
              </a:rPr>
            </a:br>
            <a:r>
              <a:rPr lang="en-US" sz="3200" dirty="0">
                <a:latin typeface="Gill Sans Nova" panose="020B0602020104020203" pitchFamily="34" charset="0"/>
              </a:rPr>
              <a:t>causal-explanatory structure.</a:t>
            </a:r>
          </a:p>
        </p:txBody>
      </p:sp>
      <p:sp>
        <p:nvSpPr>
          <p:cNvPr id="13" name="Oval 12">
            <a:extLst>
              <a:ext uri="{FF2B5EF4-FFF2-40B4-BE49-F238E27FC236}">
                <a16:creationId xmlns:a16="http://schemas.microsoft.com/office/drawing/2014/main" id="{C992F97E-CE9D-4A3E-9B52-282F08DC5152}"/>
              </a:ext>
            </a:extLst>
          </p:cNvPr>
          <p:cNvSpPr/>
          <p:nvPr/>
        </p:nvSpPr>
        <p:spPr>
          <a:xfrm flipH="1">
            <a:off x="-71972" y="5774270"/>
            <a:ext cx="1916393" cy="86005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COVID-19</a:t>
            </a:r>
          </a:p>
        </p:txBody>
      </p:sp>
      <p:cxnSp>
        <p:nvCxnSpPr>
          <p:cNvPr id="14" name="Straight Arrow Connector 13">
            <a:extLst>
              <a:ext uri="{FF2B5EF4-FFF2-40B4-BE49-F238E27FC236}">
                <a16:creationId xmlns:a16="http://schemas.microsoft.com/office/drawing/2014/main" id="{5DDF6585-E41B-41CC-98E0-8A32BD63E5C2}"/>
              </a:ext>
            </a:extLst>
          </p:cNvPr>
          <p:cNvCxnSpPr>
            <a:cxnSpLocks/>
          </p:cNvCxnSpPr>
          <p:nvPr/>
        </p:nvCxnSpPr>
        <p:spPr>
          <a:xfrm>
            <a:off x="886225" y="5409107"/>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AA2340DF-4BF7-4F16-A721-1911EAECF5A9}"/>
              </a:ext>
            </a:extLst>
          </p:cNvPr>
          <p:cNvSpPr/>
          <p:nvPr/>
        </p:nvSpPr>
        <p:spPr>
          <a:xfrm>
            <a:off x="518848" y="4737817"/>
            <a:ext cx="734752" cy="681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latin typeface="Gill Sans Nova" panose="020B0602020104020203" pitchFamily="34" charset="0"/>
              </a:rPr>
              <a:t>?</a:t>
            </a:r>
            <a:endParaRPr lang="en-US" dirty="0">
              <a:solidFill>
                <a:sysClr val="windowText" lastClr="000000"/>
              </a:solidFill>
              <a:latin typeface="Gill Sans Nova" panose="020B0602020104020203" pitchFamily="34" charset="0"/>
            </a:endParaRPr>
          </a:p>
        </p:txBody>
      </p:sp>
    </p:spTree>
    <p:extLst>
      <p:ext uri="{BB962C8B-B14F-4D97-AF65-F5344CB8AC3E}">
        <p14:creationId xmlns:p14="http://schemas.microsoft.com/office/powerpoint/2010/main" val="2020069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E088E-B630-46A6-8499-E8787C4D7441}"/>
              </a:ext>
            </a:extLst>
          </p:cNvPr>
          <p:cNvSpPr txBox="1"/>
          <p:nvPr/>
        </p:nvSpPr>
        <p:spPr>
          <a:xfrm>
            <a:off x="381000" y="1470720"/>
            <a:ext cx="7542930" cy="1569660"/>
          </a:xfrm>
          <a:prstGeom prst="rect">
            <a:avLst/>
          </a:prstGeom>
          <a:noFill/>
        </p:spPr>
        <p:txBody>
          <a:bodyPr wrap="square" rtlCol="0">
            <a:spAutoFit/>
          </a:bodyPr>
          <a:lstStyle/>
          <a:p>
            <a:pPr marL="233363" indent="-233363"/>
            <a:r>
              <a:rPr lang="en-US" sz="3200" dirty="0">
                <a:latin typeface="Gill Sans Nova" panose="020B0602020104020203" pitchFamily="34" charset="0"/>
              </a:rPr>
              <a:t>Black people are:</a:t>
            </a:r>
          </a:p>
          <a:p>
            <a:pPr marL="233363" indent="-233363"/>
            <a:r>
              <a:rPr lang="en-US" sz="3200" dirty="0">
                <a:latin typeface="Gill Sans Nova" panose="020B0602020104020203" pitchFamily="34" charset="0"/>
              </a:rPr>
              <a:t>- disproportionately infected by COVID-19.</a:t>
            </a:r>
          </a:p>
          <a:p>
            <a:pPr marL="233363" indent="-233363"/>
            <a:r>
              <a:rPr lang="en-US" sz="3200" dirty="0">
                <a:solidFill>
                  <a:schemeClr val="bg1">
                    <a:lumMod val="85000"/>
                  </a:schemeClr>
                </a:solidFill>
                <a:latin typeface="Gill Sans Nova" panose="020B0602020104020203" pitchFamily="34" charset="0"/>
              </a:rPr>
              <a:t>- disproportionately incarcerated.</a:t>
            </a:r>
          </a:p>
        </p:txBody>
      </p:sp>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 models</a:t>
            </a:r>
          </a:p>
        </p:txBody>
      </p:sp>
      <p:sp>
        <p:nvSpPr>
          <p:cNvPr id="4" name="Oval 3">
            <a:extLst>
              <a:ext uri="{FF2B5EF4-FFF2-40B4-BE49-F238E27FC236}">
                <a16:creationId xmlns:a16="http://schemas.microsoft.com/office/drawing/2014/main" id="{88D0645E-9C7A-43F0-AC7F-D0506BD0D713}"/>
              </a:ext>
            </a:extLst>
          </p:cNvPr>
          <p:cNvSpPr/>
          <p:nvPr/>
        </p:nvSpPr>
        <p:spPr>
          <a:xfrm>
            <a:off x="8300448" y="1338517"/>
            <a:ext cx="2008094" cy="1719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Gill Sans Nova" panose="020B0602020104020203" pitchFamily="34" charset="0"/>
              </a:rPr>
              <a:t>Why?</a:t>
            </a:r>
          </a:p>
        </p:txBody>
      </p:sp>
      <p:sp>
        <p:nvSpPr>
          <p:cNvPr id="9" name="TextBox 8">
            <a:extLst>
              <a:ext uri="{FF2B5EF4-FFF2-40B4-BE49-F238E27FC236}">
                <a16:creationId xmlns:a16="http://schemas.microsoft.com/office/drawing/2014/main" id="{4E0F49E6-7299-4A22-BCB9-F712D2F11F63}"/>
              </a:ext>
            </a:extLst>
          </p:cNvPr>
          <p:cNvSpPr txBox="1"/>
          <p:nvPr/>
        </p:nvSpPr>
        <p:spPr>
          <a:xfrm>
            <a:off x="1355996" y="4656094"/>
            <a:ext cx="4740004" cy="1200329"/>
          </a:xfrm>
          <a:prstGeom prst="rect">
            <a:avLst/>
          </a:prstGeom>
          <a:noFill/>
        </p:spPr>
        <p:txBody>
          <a:bodyPr wrap="square" rtlCol="0">
            <a:spAutoFit/>
          </a:bodyPr>
          <a:lstStyle/>
          <a:p>
            <a:r>
              <a:rPr lang="en-US" sz="2400" dirty="0">
                <a:latin typeface="Gill Sans MT" panose="020B0502020104020203" pitchFamily="34" charset="0"/>
              </a:rPr>
              <a:t>Black people are biologically predisposed or vulnerable to COVID-19. ..</a:t>
            </a:r>
          </a:p>
        </p:txBody>
      </p:sp>
      <p:sp>
        <p:nvSpPr>
          <p:cNvPr id="2" name="Rectangle: Rounded Corners 1">
            <a:extLst>
              <a:ext uri="{FF2B5EF4-FFF2-40B4-BE49-F238E27FC236}">
                <a16:creationId xmlns:a16="http://schemas.microsoft.com/office/drawing/2014/main" id="{F42A370D-8144-404C-9604-FA97B3C0B928}"/>
              </a:ext>
            </a:extLst>
          </p:cNvPr>
          <p:cNvSpPr/>
          <p:nvPr/>
        </p:nvSpPr>
        <p:spPr>
          <a:xfrm flipH="1">
            <a:off x="578973" y="4784574"/>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8" name="Rectangle 7">
            <a:extLst>
              <a:ext uri="{FF2B5EF4-FFF2-40B4-BE49-F238E27FC236}">
                <a16:creationId xmlns:a16="http://schemas.microsoft.com/office/drawing/2014/main" id="{9C32EB8C-FE80-4B14-8EE7-FD1A45C94A72}"/>
              </a:ext>
            </a:extLst>
          </p:cNvPr>
          <p:cNvSpPr/>
          <p:nvPr/>
        </p:nvSpPr>
        <p:spPr>
          <a:xfrm>
            <a:off x="6468042" y="4868339"/>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12" name="Rectangle: Rounded Corners 11">
            <a:extLst>
              <a:ext uri="{FF2B5EF4-FFF2-40B4-BE49-F238E27FC236}">
                <a16:creationId xmlns:a16="http://schemas.microsoft.com/office/drawing/2014/main" id="{C484DC0E-029B-4E2D-A9FA-34E113D720D3}"/>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9" name="Oval 28">
            <a:extLst>
              <a:ext uri="{FF2B5EF4-FFF2-40B4-BE49-F238E27FC236}">
                <a16:creationId xmlns:a16="http://schemas.microsoft.com/office/drawing/2014/main" id="{0AF986C2-3071-4BF4-AE45-4C43E2C0A5DE}"/>
              </a:ext>
            </a:extLst>
          </p:cNvPr>
          <p:cNvSpPr/>
          <p:nvPr/>
        </p:nvSpPr>
        <p:spPr>
          <a:xfrm flipH="1">
            <a:off x="-71972" y="5774270"/>
            <a:ext cx="1916393" cy="86005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COVID-19</a:t>
            </a:r>
          </a:p>
        </p:txBody>
      </p:sp>
      <p:cxnSp>
        <p:nvCxnSpPr>
          <p:cNvPr id="30" name="Straight Arrow Connector 29">
            <a:extLst>
              <a:ext uri="{FF2B5EF4-FFF2-40B4-BE49-F238E27FC236}">
                <a16:creationId xmlns:a16="http://schemas.microsoft.com/office/drawing/2014/main" id="{6C361311-FB20-4E24-8A39-760DE062A9DC}"/>
              </a:ext>
            </a:extLst>
          </p:cNvPr>
          <p:cNvCxnSpPr>
            <a:cxnSpLocks/>
          </p:cNvCxnSpPr>
          <p:nvPr/>
        </p:nvCxnSpPr>
        <p:spPr>
          <a:xfrm>
            <a:off x="886225" y="5409107"/>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C125CC8-C3C7-4E0B-959A-DA5ADE8F8F83}"/>
              </a:ext>
            </a:extLst>
          </p:cNvPr>
          <p:cNvSpPr/>
          <p:nvPr/>
        </p:nvSpPr>
        <p:spPr>
          <a:xfrm flipH="1">
            <a:off x="5854927" y="5861409"/>
            <a:ext cx="1916393" cy="86005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COVID-19</a:t>
            </a:r>
          </a:p>
        </p:txBody>
      </p:sp>
      <p:cxnSp>
        <p:nvCxnSpPr>
          <p:cNvPr id="36" name="Straight Arrow Connector 35">
            <a:extLst>
              <a:ext uri="{FF2B5EF4-FFF2-40B4-BE49-F238E27FC236}">
                <a16:creationId xmlns:a16="http://schemas.microsoft.com/office/drawing/2014/main" id="{0FA13295-7713-4D2E-BCB3-0AD6B6C94D9A}"/>
              </a:ext>
            </a:extLst>
          </p:cNvPr>
          <p:cNvCxnSpPr>
            <a:cxnSpLocks/>
          </p:cNvCxnSpPr>
          <p:nvPr/>
        </p:nvCxnSpPr>
        <p:spPr>
          <a:xfrm>
            <a:off x="6813124" y="5496246"/>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39D9760-8F23-4D46-AA36-EAAD1A56C3F8}"/>
              </a:ext>
            </a:extLst>
          </p:cNvPr>
          <p:cNvSpPr txBox="1"/>
          <p:nvPr/>
        </p:nvSpPr>
        <p:spPr>
          <a:xfrm>
            <a:off x="7354884" y="4697945"/>
            <a:ext cx="4740004" cy="1569660"/>
          </a:xfrm>
          <a:prstGeom prst="rect">
            <a:avLst/>
          </a:prstGeom>
          <a:noFill/>
        </p:spPr>
        <p:txBody>
          <a:bodyPr wrap="square" rtlCol="0">
            <a:spAutoFit/>
          </a:bodyPr>
          <a:lstStyle/>
          <a:p>
            <a:r>
              <a:rPr lang="en-US" sz="2400" dirty="0">
                <a:latin typeface="Gill Sans MT" panose="020B0502020104020203" pitchFamily="34" charset="0"/>
              </a:rPr>
              <a:t>Black people work jobs with high risk of exposure, jobs are still in-person and require commuting, healthcare discrimination…</a:t>
            </a:r>
          </a:p>
        </p:txBody>
      </p:sp>
    </p:spTree>
    <p:extLst>
      <p:ext uri="{BB962C8B-B14F-4D97-AF65-F5344CB8AC3E}">
        <p14:creationId xmlns:p14="http://schemas.microsoft.com/office/powerpoint/2010/main" val="21050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8" grpId="0" animBg="1"/>
      <p:bldP spid="12" grpId="0" animBg="1"/>
      <p:bldP spid="29" grpId="0" animBg="1"/>
      <p:bldP spid="35"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E088E-B630-46A6-8499-E8787C4D7441}"/>
              </a:ext>
            </a:extLst>
          </p:cNvPr>
          <p:cNvSpPr txBox="1"/>
          <p:nvPr/>
        </p:nvSpPr>
        <p:spPr>
          <a:xfrm>
            <a:off x="381000" y="1470720"/>
            <a:ext cx="7542930" cy="1569660"/>
          </a:xfrm>
          <a:prstGeom prst="rect">
            <a:avLst/>
          </a:prstGeom>
          <a:noFill/>
        </p:spPr>
        <p:txBody>
          <a:bodyPr wrap="square" rtlCol="0">
            <a:spAutoFit/>
          </a:bodyPr>
          <a:lstStyle/>
          <a:p>
            <a:pPr marL="233363" indent="-233363"/>
            <a:r>
              <a:rPr lang="en-US" sz="3200" dirty="0">
                <a:latin typeface="Gill Sans Nova" panose="020B0602020104020203" pitchFamily="34" charset="0"/>
              </a:rPr>
              <a:t>Black people are:</a:t>
            </a:r>
          </a:p>
          <a:p>
            <a:pPr marL="233363" indent="-233363"/>
            <a:r>
              <a:rPr lang="en-US" sz="3200" dirty="0">
                <a:solidFill>
                  <a:schemeClr val="bg1">
                    <a:lumMod val="85000"/>
                  </a:schemeClr>
                </a:solidFill>
                <a:latin typeface="Gill Sans Nova" panose="020B0602020104020203" pitchFamily="34" charset="0"/>
              </a:rPr>
              <a:t>- disproportionately infected by COVID-19.</a:t>
            </a:r>
          </a:p>
          <a:p>
            <a:pPr marL="233363" indent="-233363"/>
            <a:r>
              <a:rPr lang="en-US" sz="3200" dirty="0">
                <a:latin typeface="Gill Sans Nova" panose="020B0602020104020203" pitchFamily="34" charset="0"/>
              </a:rPr>
              <a:t>- disproportionately incarcerated.</a:t>
            </a:r>
          </a:p>
        </p:txBody>
      </p:sp>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 models</a:t>
            </a:r>
          </a:p>
        </p:txBody>
      </p:sp>
      <p:sp>
        <p:nvSpPr>
          <p:cNvPr id="4" name="Oval 3">
            <a:extLst>
              <a:ext uri="{FF2B5EF4-FFF2-40B4-BE49-F238E27FC236}">
                <a16:creationId xmlns:a16="http://schemas.microsoft.com/office/drawing/2014/main" id="{88D0645E-9C7A-43F0-AC7F-D0506BD0D713}"/>
              </a:ext>
            </a:extLst>
          </p:cNvPr>
          <p:cNvSpPr/>
          <p:nvPr/>
        </p:nvSpPr>
        <p:spPr>
          <a:xfrm>
            <a:off x="8300448" y="1338517"/>
            <a:ext cx="2008094" cy="1719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Gill Sans Nova" panose="020B0602020104020203" pitchFamily="34" charset="0"/>
              </a:rPr>
              <a:t>Why?</a:t>
            </a:r>
          </a:p>
        </p:txBody>
      </p:sp>
      <p:sp>
        <p:nvSpPr>
          <p:cNvPr id="9" name="TextBox 8">
            <a:extLst>
              <a:ext uri="{FF2B5EF4-FFF2-40B4-BE49-F238E27FC236}">
                <a16:creationId xmlns:a16="http://schemas.microsoft.com/office/drawing/2014/main" id="{4E0F49E6-7299-4A22-BCB9-F712D2F11F63}"/>
              </a:ext>
            </a:extLst>
          </p:cNvPr>
          <p:cNvSpPr txBox="1"/>
          <p:nvPr/>
        </p:nvSpPr>
        <p:spPr>
          <a:xfrm>
            <a:off x="1355996" y="4656094"/>
            <a:ext cx="4740004" cy="1200329"/>
          </a:xfrm>
          <a:prstGeom prst="rect">
            <a:avLst/>
          </a:prstGeom>
          <a:noFill/>
        </p:spPr>
        <p:txBody>
          <a:bodyPr wrap="square" rtlCol="0">
            <a:spAutoFit/>
          </a:bodyPr>
          <a:lstStyle/>
          <a:p>
            <a:r>
              <a:rPr lang="en-US" sz="2400" dirty="0">
                <a:latin typeface="Gill Sans MT" panose="020B0502020104020203" pitchFamily="34" charset="0"/>
              </a:rPr>
              <a:t>Black people are predisposed to crime, have a culture that encourages crime…</a:t>
            </a:r>
          </a:p>
        </p:txBody>
      </p:sp>
      <p:sp>
        <p:nvSpPr>
          <p:cNvPr id="22" name="TextBox 21">
            <a:extLst>
              <a:ext uri="{FF2B5EF4-FFF2-40B4-BE49-F238E27FC236}">
                <a16:creationId xmlns:a16="http://schemas.microsoft.com/office/drawing/2014/main" id="{939D9760-8F23-4D46-AA36-EAAD1A56C3F8}"/>
              </a:ext>
            </a:extLst>
          </p:cNvPr>
          <p:cNvSpPr txBox="1"/>
          <p:nvPr/>
        </p:nvSpPr>
        <p:spPr>
          <a:xfrm>
            <a:off x="7354884" y="4697945"/>
            <a:ext cx="4740004" cy="830997"/>
          </a:xfrm>
          <a:prstGeom prst="rect">
            <a:avLst/>
          </a:prstGeom>
          <a:noFill/>
        </p:spPr>
        <p:txBody>
          <a:bodyPr wrap="square" rtlCol="0">
            <a:spAutoFit/>
          </a:bodyPr>
          <a:lstStyle/>
          <a:p>
            <a:r>
              <a:rPr lang="en-US" sz="2400" dirty="0">
                <a:latin typeface="Gill Sans MT" panose="020B0502020104020203" pitchFamily="34" charset="0"/>
              </a:rPr>
              <a:t>Black people are targeted by mass incarceration policies…</a:t>
            </a:r>
          </a:p>
        </p:txBody>
      </p:sp>
      <p:sp>
        <p:nvSpPr>
          <p:cNvPr id="27" name="Rectangle: Rounded Corners 26">
            <a:extLst>
              <a:ext uri="{FF2B5EF4-FFF2-40B4-BE49-F238E27FC236}">
                <a16:creationId xmlns:a16="http://schemas.microsoft.com/office/drawing/2014/main" id="{043AD445-C74D-45E8-B257-68C94BB16390}"/>
              </a:ext>
            </a:extLst>
          </p:cNvPr>
          <p:cNvSpPr/>
          <p:nvPr/>
        </p:nvSpPr>
        <p:spPr>
          <a:xfrm flipH="1">
            <a:off x="578973" y="4671840"/>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8" name="Rectangle 27">
            <a:extLst>
              <a:ext uri="{FF2B5EF4-FFF2-40B4-BE49-F238E27FC236}">
                <a16:creationId xmlns:a16="http://schemas.microsoft.com/office/drawing/2014/main" id="{307CA594-078E-4CC3-A110-07C53DF1CCF1}"/>
              </a:ext>
            </a:extLst>
          </p:cNvPr>
          <p:cNvSpPr/>
          <p:nvPr/>
        </p:nvSpPr>
        <p:spPr>
          <a:xfrm>
            <a:off x="6468042" y="4755605"/>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9" name="Rectangle: Rounded Corners 28">
            <a:extLst>
              <a:ext uri="{FF2B5EF4-FFF2-40B4-BE49-F238E27FC236}">
                <a16:creationId xmlns:a16="http://schemas.microsoft.com/office/drawing/2014/main" id="{70DDDEC0-649D-46C0-9EE4-9687D52E5E55}"/>
              </a:ext>
            </a:extLst>
          </p:cNvPr>
          <p:cNvSpPr/>
          <p:nvPr/>
        </p:nvSpPr>
        <p:spPr>
          <a:xfrm flipH="1">
            <a:off x="6594011" y="4867292"/>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cxnSp>
        <p:nvCxnSpPr>
          <p:cNvPr id="31" name="Straight Arrow Connector 30">
            <a:extLst>
              <a:ext uri="{FF2B5EF4-FFF2-40B4-BE49-F238E27FC236}">
                <a16:creationId xmlns:a16="http://schemas.microsoft.com/office/drawing/2014/main" id="{BA7876CF-F2B2-47F9-8EAA-CC39C8F5EC1D}"/>
              </a:ext>
            </a:extLst>
          </p:cNvPr>
          <p:cNvCxnSpPr>
            <a:cxnSpLocks/>
          </p:cNvCxnSpPr>
          <p:nvPr/>
        </p:nvCxnSpPr>
        <p:spPr>
          <a:xfrm>
            <a:off x="886225" y="5296373"/>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2033135-37E5-4C1F-9CD1-614D37DC7695}"/>
              </a:ext>
            </a:extLst>
          </p:cNvPr>
          <p:cNvSpPr/>
          <p:nvPr/>
        </p:nvSpPr>
        <p:spPr>
          <a:xfrm flipH="1">
            <a:off x="5989954" y="5770362"/>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prison</a:t>
            </a:r>
          </a:p>
        </p:txBody>
      </p:sp>
      <p:cxnSp>
        <p:nvCxnSpPr>
          <p:cNvPr id="33" name="Straight Arrow Connector 32">
            <a:extLst>
              <a:ext uri="{FF2B5EF4-FFF2-40B4-BE49-F238E27FC236}">
                <a16:creationId xmlns:a16="http://schemas.microsoft.com/office/drawing/2014/main" id="{23377C23-2D41-4E30-9269-F941BB83AD9D}"/>
              </a:ext>
            </a:extLst>
          </p:cNvPr>
          <p:cNvCxnSpPr>
            <a:cxnSpLocks/>
          </p:cNvCxnSpPr>
          <p:nvPr/>
        </p:nvCxnSpPr>
        <p:spPr>
          <a:xfrm>
            <a:off x="6778787" y="5404500"/>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490CCDFC-093B-422E-90EE-685A7C081B4C}"/>
              </a:ext>
            </a:extLst>
          </p:cNvPr>
          <p:cNvSpPr/>
          <p:nvPr/>
        </p:nvSpPr>
        <p:spPr>
          <a:xfrm flipH="1">
            <a:off x="76259" y="5673187"/>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prison</a:t>
            </a:r>
          </a:p>
        </p:txBody>
      </p:sp>
    </p:spTree>
    <p:extLst>
      <p:ext uri="{BB962C8B-B14F-4D97-AF65-F5344CB8AC3E}">
        <p14:creationId xmlns:p14="http://schemas.microsoft.com/office/powerpoint/2010/main" val="809770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E088E-B630-46A6-8499-E8787C4D7441}"/>
              </a:ext>
            </a:extLst>
          </p:cNvPr>
          <p:cNvSpPr txBox="1"/>
          <p:nvPr/>
        </p:nvSpPr>
        <p:spPr>
          <a:xfrm>
            <a:off x="381000" y="1470720"/>
            <a:ext cx="7542930" cy="1569660"/>
          </a:xfrm>
          <a:prstGeom prst="rect">
            <a:avLst/>
          </a:prstGeom>
          <a:noFill/>
        </p:spPr>
        <p:txBody>
          <a:bodyPr wrap="square" rtlCol="0">
            <a:spAutoFit/>
          </a:bodyPr>
          <a:lstStyle/>
          <a:p>
            <a:pPr marL="233363" indent="-233363"/>
            <a:r>
              <a:rPr lang="en-US" sz="3200" dirty="0">
                <a:latin typeface="Gill Sans Nova" panose="020B0602020104020203" pitchFamily="34" charset="0"/>
              </a:rPr>
              <a:t>Property is disproportionately frequent among members of a category</a:t>
            </a:r>
            <a:br>
              <a:rPr lang="en-US" sz="3200" dirty="0">
                <a:latin typeface="Gill Sans Nova" panose="020B0602020104020203" pitchFamily="34" charset="0"/>
              </a:rPr>
            </a:br>
            <a:r>
              <a:rPr lang="en-US" sz="3200" dirty="0">
                <a:latin typeface="Gill Sans Nova" panose="020B0602020104020203" pitchFamily="34" charset="0"/>
              </a:rPr>
              <a:t>for non-accidental reasons. </a:t>
            </a:r>
          </a:p>
        </p:txBody>
      </p:sp>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 models</a:t>
            </a:r>
          </a:p>
        </p:txBody>
      </p:sp>
      <p:sp>
        <p:nvSpPr>
          <p:cNvPr id="4" name="Oval 3">
            <a:extLst>
              <a:ext uri="{FF2B5EF4-FFF2-40B4-BE49-F238E27FC236}">
                <a16:creationId xmlns:a16="http://schemas.microsoft.com/office/drawing/2014/main" id="{88D0645E-9C7A-43F0-AC7F-D0506BD0D713}"/>
              </a:ext>
            </a:extLst>
          </p:cNvPr>
          <p:cNvSpPr/>
          <p:nvPr/>
        </p:nvSpPr>
        <p:spPr>
          <a:xfrm>
            <a:off x="8300448" y="1338517"/>
            <a:ext cx="2008094" cy="1719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Gill Sans Nova" panose="020B0602020104020203" pitchFamily="34" charset="0"/>
              </a:rPr>
              <a:t>Why?</a:t>
            </a:r>
          </a:p>
        </p:txBody>
      </p:sp>
      <p:sp>
        <p:nvSpPr>
          <p:cNvPr id="34" name="Title 3">
            <a:extLst>
              <a:ext uri="{FF2B5EF4-FFF2-40B4-BE49-F238E27FC236}">
                <a16:creationId xmlns:a16="http://schemas.microsoft.com/office/drawing/2014/main" id="{7B94BAD9-DE73-48BC-A60A-A5B88D5EA3CE}"/>
              </a:ext>
            </a:extLst>
          </p:cNvPr>
          <p:cNvSpPr txBox="1">
            <a:spLocks/>
          </p:cNvSpPr>
          <p:nvPr/>
        </p:nvSpPr>
        <p:spPr>
          <a:xfrm>
            <a:off x="7659626" y="3947874"/>
            <a:ext cx="4519867" cy="80937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a:lstStyle>
          <a:p>
            <a:r>
              <a:rPr lang="en-US" sz="4400"/>
              <a:t>Structural model</a:t>
            </a:r>
            <a:endParaRPr lang="en-US" sz="4400" dirty="0"/>
          </a:p>
        </p:txBody>
      </p:sp>
      <p:sp>
        <p:nvSpPr>
          <p:cNvPr id="35" name="Title 3">
            <a:extLst>
              <a:ext uri="{FF2B5EF4-FFF2-40B4-BE49-F238E27FC236}">
                <a16:creationId xmlns:a16="http://schemas.microsoft.com/office/drawing/2014/main" id="{D052259E-2F56-4505-8755-A010CBEC6C7B}"/>
              </a:ext>
            </a:extLst>
          </p:cNvPr>
          <p:cNvSpPr txBox="1">
            <a:spLocks/>
          </p:cNvSpPr>
          <p:nvPr/>
        </p:nvSpPr>
        <p:spPr>
          <a:xfrm>
            <a:off x="1660737" y="4040500"/>
            <a:ext cx="4153565" cy="965507"/>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Internalist model</a:t>
            </a:r>
          </a:p>
          <a:p>
            <a:r>
              <a:rPr lang="en-US" sz="2600" dirty="0">
                <a:latin typeface="Gill Sans MT" panose="020B0502020104020203" pitchFamily="34" charset="0"/>
              </a:rPr>
              <a:t>e.g. essentialist model</a:t>
            </a:r>
          </a:p>
        </p:txBody>
      </p:sp>
      <p:sp>
        <p:nvSpPr>
          <p:cNvPr id="36" name="Rectangle: Rounded Corners 35">
            <a:extLst>
              <a:ext uri="{FF2B5EF4-FFF2-40B4-BE49-F238E27FC236}">
                <a16:creationId xmlns:a16="http://schemas.microsoft.com/office/drawing/2014/main" id="{FFDA4E11-9C86-488A-A604-1B840AF6B121}"/>
              </a:ext>
            </a:extLst>
          </p:cNvPr>
          <p:cNvSpPr/>
          <p:nvPr/>
        </p:nvSpPr>
        <p:spPr>
          <a:xfrm flipH="1">
            <a:off x="583892" y="440419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7" name="Rectangle 36">
            <a:extLst>
              <a:ext uri="{FF2B5EF4-FFF2-40B4-BE49-F238E27FC236}">
                <a16:creationId xmlns:a16="http://schemas.microsoft.com/office/drawing/2014/main" id="{44D5C37C-B2CD-4393-93AF-C64C359A667E}"/>
              </a:ext>
            </a:extLst>
          </p:cNvPr>
          <p:cNvSpPr/>
          <p:nvPr/>
        </p:nvSpPr>
        <p:spPr>
          <a:xfrm>
            <a:off x="6469768" y="4379693"/>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8" name="Rectangle: Rounded Corners 37">
            <a:extLst>
              <a:ext uri="{FF2B5EF4-FFF2-40B4-BE49-F238E27FC236}">
                <a16:creationId xmlns:a16="http://schemas.microsoft.com/office/drawing/2014/main" id="{B2479C4F-3209-413F-B061-27630A9AF3EF}"/>
              </a:ext>
            </a:extLst>
          </p:cNvPr>
          <p:cNvSpPr/>
          <p:nvPr/>
        </p:nvSpPr>
        <p:spPr>
          <a:xfrm flipH="1">
            <a:off x="6595737" y="449138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9" name="Oval 38">
            <a:extLst>
              <a:ext uri="{FF2B5EF4-FFF2-40B4-BE49-F238E27FC236}">
                <a16:creationId xmlns:a16="http://schemas.microsoft.com/office/drawing/2014/main" id="{2DAC1D52-F269-4D35-A921-38DBF1F7C370}"/>
              </a:ext>
            </a:extLst>
          </p:cNvPr>
          <p:cNvSpPr/>
          <p:nvPr/>
        </p:nvSpPr>
        <p:spPr>
          <a:xfrm flipH="1">
            <a:off x="81178" y="540554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40" name="Straight Arrow Connector 39">
            <a:extLst>
              <a:ext uri="{FF2B5EF4-FFF2-40B4-BE49-F238E27FC236}">
                <a16:creationId xmlns:a16="http://schemas.microsoft.com/office/drawing/2014/main" id="{E8446E91-700F-4A64-B790-52FA980FB48A}"/>
              </a:ext>
            </a:extLst>
          </p:cNvPr>
          <p:cNvCxnSpPr>
            <a:cxnSpLocks/>
          </p:cNvCxnSpPr>
          <p:nvPr/>
        </p:nvCxnSpPr>
        <p:spPr>
          <a:xfrm>
            <a:off x="891144" y="502873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F9F3AAF-76BC-4BBB-912E-78BE6F6180F2}"/>
              </a:ext>
            </a:extLst>
          </p:cNvPr>
          <p:cNvSpPr/>
          <p:nvPr/>
        </p:nvSpPr>
        <p:spPr>
          <a:xfrm flipH="1">
            <a:off x="5991680" y="539445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sp>
        <p:nvSpPr>
          <p:cNvPr id="42" name="TextBox 41">
            <a:extLst>
              <a:ext uri="{FF2B5EF4-FFF2-40B4-BE49-F238E27FC236}">
                <a16:creationId xmlns:a16="http://schemas.microsoft.com/office/drawing/2014/main" id="{08F1C1F2-50EC-43D5-8B1F-ED9F2B4B91D5}"/>
              </a:ext>
            </a:extLst>
          </p:cNvPr>
          <p:cNvSpPr txBox="1"/>
          <p:nvPr/>
        </p:nvSpPr>
        <p:spPr>
          <a:xfrm>
            <a:off x="1660737" y="5006007"/>
            <a:ext cx="3936570" cy="1200329"/>
          </a:xfrm>
          <a:prstGeom prst="rect">
            <a:avLst/>
          </a:prstGeom>
          <a:noFill/>
        </p:spPr>
        <p:txBody>
          <a:bodyPr wrap="square" rtlCol="0">
            <a:spAutoFit/>
          </a:bodyPr>
          <a:lstStyle/>
          <a:p>
            <a:r>
              <a:rPr lang="en-US" sz="2400" dirty="0">
                <a:latin typeface="Gill Sans MT" panose="020B0502020104020203" pitchFamily="34" charset="0"/>
              </a:rPr>
              <a:t>cause </a:t>
            </a:r>
            <a:r>
              <a:rPr lang="en-US" sz="2400" b="1" dirty="0">
                <a:latin typeface="Gill Sans MT" panose="020B0502020104020203" pitchFamily="34" charset="0"/>
              </a:rPr>
              <a:t>internal </a:t>
            </a:r>
            <a:r>
              <a:rPr lang="en-US" sz="2400" dirty="0">
                <a:latin typeface="Gill Sans MT" panose="020B0502020104020203" pitchFamily="34" charset="0"/>
              </a:rPr>
              <a:t>to the category (e.g. essence) that causally produces properties</a:t>
            </a:r>
          </a:p>
        </p:txBody>
      </p:sp>
      <p:sp>
        <p:nvSpPr>
          <p:cNvPr id="43" name="TextBox 42">
            <a:extLst>
              <a:ext uri="{FF2B5EF4-FFF2-40B4-BE49-F238E27FC236}">
                <a16:creationId xmlns:a16="http://schemas.microsoft.com/office/drawing/2014/main" id="{86A7A2BC-9BFC-4463-BC46-A726F01BB9DE}"/>
              </a:ext>
            </a:extLst>
          </p:cNvPr>
          <p:cNvSpPr txBox="1"/>
          <p:nvPr/>
        </p:nvSpPr>
        <p:spPr>
          <a:xfrm>
            <a:off x="7659625" y="4641687"/>
            <a:ext cx="3950885" cy="1938992"/>
          </a:xfrm>
          <a:prstGeom prst="rect">
            <a:avLst/>
          </a:prstGeom>
          <a:noFill/>
        </p:spPr>
        <p:txBody>
          <a:bodyPr wrap="square" rtlCol="0">
            <a:spAutoFit/>
          </a:bodyPr>
          <a:lstStyle/>
          <a:p>
            <a:r>
              <a:rPr lang="en-US" sz="2400" b="1" dirty="0">
                <a:latin typeface="Gill Sans MT" panose="020B0502020104020203" pitchFamily="34" charset="0"/>
              </a:rPr>
              <a:t>stable external </a:t>
            </a:r>
            <a:r>
              <a:rPr lang="en-US" sz="2400" dirty="0">
                <a:latin typeface="Gill Sans MT" panose="020B0502020104020203" pitchFamily="34" charset="0"/>
              </a:rPr>
              <a:t>cause</a:t>
            </a:r>
            <a:r>
              <a:rPr lang="en-US" sz="2400" b="1" dirty="0">
                <a:latin typeface="Gill Sans MT" panose="020B0502020104020203" pitchFamily="34" charset="0"/>
              </a:rPr>
              <a:t> </a:t>
            </a:r>
            <a:r>
              <a:rPr lang="en-US" sz="2400" dirty="0">
                <a:latin typeface="Gill Sans MT" panose="020B0502020104020203" pitchFamily="34" charset="0"/>
              </a:rPr>
              <a:t>(i.e. structural context) that operates on members of a category and causally produces properties</a:t>
            </a:r>
          </a:p>
        </p:txBody>
      </p:sp>
      <p:cxnSp>
        <p:nvCxnSpPr>
          <p:cNvPr id="44" name="Straight Arrow Connector 43">
            <a:extLst>
              <a:ext uri="{FF2B5EF4-FFF2-40B4-BE49-F238E27FC236}">
                <a16:creationId xmlns:a16="http://schemas.microsoft.com/office/drawing/2014/main" id="{8F9293E4-C8DB-495F-A310-B7E9F5599F22}"/>
              </a:ext>
            </a:extLst>
          </p:cNvPr>
          <p:cNvCxnSpPr>
            <a:cxnSpLocks/>
          </p:cNvCxnSpPr>
          <p:nvPr/>
        </p:nvCxnSpPr>
        <p:spPr>
          <a:xfrm>
            <a:off x="6780513" y="5041114"/>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943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causal-explanatory models</a:t>
            </a:r>
          </a:p>
        </p:txBody>
      </p:sp>
      <p:sp>
        <p:nvSpPr>
          <p:cNvPr id="2" name="TextBox 1">
            <a:extLst>
              <a:ext uri="{FF2B5EF4-FFF2-40B4-BE49-F238E27FC236}">
                <a16:creationId xmlns:a16="http://schemas.microsoft.com/office/drawing/2014/main" id="{F671347F-A591-4DFA-A238-97FF7A688329}"/>
              </a:ext>
            </a:extLst>
          </p:cNvPr>
          <p:cNvSpPr txBox="1"/>
          <p:nvPr/>
        </p:nvSpPr>
        <p:spPr>
          <a:xfrm>
            <a:off x="2911259" y="2126698"/>
            <a:ext cx="6419067" cy="769441"/>
          </a:xfrm>
          <a:prstGeom prst="rect">
            <a:avLst/>
          </a:prstGeom>
          <a:solidFill>
            <a:schemeClr val="accent1">
              <a:lumMod val="50000"/>
            </a:schemeClr>
          </a:solidFill>
        </p:spPr>
        <p:txBody>
          <a:bodyPr wrap="square" rtlCol="0">
            <a:spAutoFit/>
          </a:bodyPr>
          <a:lstStyle/>
          <a:p>
            <a:pPr marL="233363" indent="-233363" algn="ctr"/>
            <a:r>
              <a:rPr lang="en-US" sz="4400" dirty="0">
                <a:solidFill>
                  <a:schemeClr val="bg1"/>
                </a:solidFill>
                <a:latin typeface="Gill Sans Nova" panose="020B0602020104020203" pitchFamily="34" charset="0"/>
              </a:rPr>
              <a:t>What kinds of input?</a:t>
            </a:r>
            <a:endParaRPr lang="en-US" sz="3200" dirty="0">
              <a:solidFill>
                <a:schemeClr val="bg1"/>
              </a:solidFill>
              <a:latin typeface="Gill Sans Nova" panose="020B0602020104020203" pitchFamily="34" charset="0"/>
            </a:endParaRPr>
          </a:p>
        </p:txBody>
      </p:sp>
      <p:cxnSp>
        <p:nvCxnSpPr>
          <p:cNvPr id="23" name="Straight Arrow Connector 22">
            <a:extLst>
              <a:ext uri="{FF2B5EF4-FFF2-40B4-BE49-F238E27FC236}">
                <a16:creationId xmlns:a16="http://schemas.microsoft.com/office/drawing/2014/main" id="{B133CBDD-85B3-4AA8-864A-B3BA1F5A0EA9}"/>
              </a:ext>
            </a:extLst>
          </p:cNvPr>
          <p:cNvCxnSpPr/>
          <p:nvPr/>
        </p:nvCxnSpPr>
        <p:spPr>
          <a:xfrm flipH="1">
            <a:off x="3845490" y="3196137"/>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A0699B-1A1F-4538-9A2F-D3CCD6F7A9A1}"/>
              </a:ext>
            </a:extLst>
          </p:cNvPr>
          <p:cNvCxnSpPr>
            <a:cxnSpLocks/>
          </p:cNvCxnSpPr>
          <p:nvPr/>
        </p:nvCxnSpPr>
        <p:spPr>
          <a:xfrm>
            <a:off x="7256963" y="3196137"/>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3">
            <a:extLst>
              <a:ext uri="{FF2B5EF4-FFF2-40B4-BE49-F238E27FC236}">
                <a16:creationId xmlns:a16="http://schemas.microsoft.com/office/drawing/2014/main" id="{D2C5D306-97B5-44E6-B676-76D51AD922DE}"/>
              </a:ext>
            </a:extLst>
          </p:cNvPr>
          <p:cNvSpPr txBox="1">
            <a:spLocks/>
          </p:cNvSpPr>
          <p:nvPr/>
        </p:nvSpPr>
        <p:spPr>
          <a:xfrm>
            <a:off x="7659626" y="3947874"/>
            <a:ext cx="4519867" cy="80937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a:lstStyle>
          <a:p>
            <a:r>
              <a:rPr lang="en-US" sz="4400"/>
              <a:t>Structural model</a:t>
            </a:r>
            <a:endParaRPr lang="en-US" sz="4400" dirty="0"/>
          </a:p>
        </p:txBody>
      </p:sp>
      <p:sp>
        <p:nvSpPr>
          <p:cNvPr id="34" name="Title 3">
            <a:extLst>
              <a:ext uri="{FF2B5EF4-FFF2-40B4-BE49-F238E27FC236}">
                <a16:creationId xmlns:a16="http://schemas.microsoft.com/office/drawing/2014/main" id="{CC89E876-5801-417E-91A5-BEEC159963DA}"/>
              </a:ext>
            </a:extLst>
          </p:cNvPr>
          <p:cNvSpPr txBox="1">
            <a:spLocks/>
          </p:cNvSpPr>
          <p:nvPr/>
        </p:nvSpPr>
        <p:spPr>
          <a:xfrm>
            <a:off x="1660737" y="4040500"/>
            <a:ext cx="4153565" cy="965507"/>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Internalist model</a:t>
            </a:r>
          </a:p>
          <a:p>
            <a:r>
              <a:rPr lang="en-US" sz="2600" dirty="0">
                <a:latin typeface="Gill Sans MT" panose="020B0502020104020203" pitchFamily="34" charset="0"/>
              </a:rPr>
              <a:t>e.g. essentialist model</a:t>
            </a:r>
          </a:p>
        </p:txBody>
      </p:sp>
      <p:sp>
        <p:nvSpPr>
          <p:cNvPr id="35" name="Rectangle: Rounded Corners 34">
            <a:extLst>
              <a:ext uri="{FF2B5EF4-FFF2-40B4-BE49-F238E27FC236}">
                <a16:creationId xmlns:a16="http://schemas.microsoft.com/office/drawing/2014/main" id="{302BA41A-C6BB-4BFC-8546-70F42C380006}"/>
              </a:ext>
            </a:extLst>
          </p:cNvPr>
          <p:cNvSpPr/>
          <p:nvPr/>
        </p:nvSpPr>
        <p:spPr>
          <a:xfrm flipH="1">
            <a:off x="583892" y="440419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6" name="Rectangle 35">
            <a:extLst>
              <a:ext uri="{FF2B5EF4-FFF2-40B4-BE49-F238E27FC236}">
                <a16:creationId xmlns:a16="http://schemas.microsoft.com/office/drawing/2014/main" id="{234FF98B-5518-499D-8B5F-964F61D0CE99}"/>
              </a:ext>
            </a:extLst>
          </p:cNvPr>
          <p:cNvSpPr/>
          <p:nvPr/>
        </p:nvSpPr>
        <p:spPr>
          <a:xfrm>
            <a:off x="6469768" y="4379693"/>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7" name="Rectangle: Rounded Corners 36">
            <a:extLst>
              <a:ext uri="{FF2B5EF4-FFF2-40B4-BE49-F238E27FC236}">
                <a16:creationId xmlns:a16="http://schemas.microsoft.com/office/drawing/2014/main" id="{C92FDAD4-A491-45F3-9E77-DB9D9CB1347E}"/>
              </a:ext>
            </a:extLst>
          </p:cNvPr>
          <p:cNvSpPr/>
          <p:nvPr/>
        </p:nvSpPr>
        <p:spPr>
          <a:xfrm flipH="1">
            <a:off x="6595737" y="449138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8" name="Oval 37">
            <a:extLst>
              <a:ext uri="{FF2B5EF4-FFF2-40B4-BE49-F238E27FC236}">
                <a16:creationId xmlns:a16="http://schemas.microsoft.com/office/drawing/2014/main" id="{1C142A29-0464-44D2-8387-52585661D9EA}"/>
              </a:ext>
            </a:extLst>
          </p:cNvPr>
          <p:cNvSpPr/>
          <p:nvPr/>
        </p:nvSpPr>
        <p:spPr>
          <a:xfrm flipH="1">
            <a:off x="81178" y="540554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39" name="Straight Arrow Connector 38">
            <a:extLst>
              <a:ext uri="{FF2B5EF4-FFF2-40B4-BE49-F238E27FC236}">
                <a16:creationId xmlns:a16="http://schemas.microsoft.com/office/drawing/2014/main" id="{1E0AA4F3-1070-45A8-9C6F-96A5E1B8A6B3}"/>
              </a:ext>
            </a:extLst>
          </p:cNvPr>
          <p:cNvCxnSpPr>
            <a:cxnSpLocks/>
          </p:cNvCxnSpPr>
          <p:nvPr/>
        </p:nvCxnSpPr>
        <p:spPr>
          <a:xfrm>
            <a:off x="891144" y="502873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2214C9-4834-46AA-B882-1BC0B3C10C92}"/>
              </a:ext>
            </a:extLst>
          </p:cNvPr>
          <p:cNvSpPr/>
          <p:nvPr/>
        </p:nvSpPr>
        <p:spPr>
          <a:xfrm flipH="1">
            <a:off x="5991680" y="539445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sp>
        <p:nvSpPr>
          <p:cNvPr id="41" name="TextBox 40">
            <a:extLst>
              <a:ext uri="{FF2B5EF4-FFF2-40B4-BE49-F238E27FC236}">
                <a16:creationId xmlns:a16="http://schemas.microsoft.com/office/drawing/2014/main" id="{3CC399B1-1D2B-465F-AE36-77BEC498604A}"/>
              </a:ext>
            </a:extLst>
          </p:cNvPr>
          <p:cNvSpPr txBox="1"/>
          <p:nvPr/>
        </p:nvSpPr>
        <p:spPr>
          <a:xfrm>
            <a:off x="1660737" y="5006007"/>
            <a:ext cx="3936570" cy="1200329"/>
          </a:xfrm>
          <a:prstGeom prst="rect">
            <a:avLst/>
          </a:prstGeom>
          <a:noFill/>
        </p:spPr>
        <p:txBody>
          <a:bodyPr wrap="square" rtlCol="0">
            <a:spAutoFit/>
          </a:bodyPr>
          <a:lstStyle/>
          <a:p>
            <a:r>
              <a:rPr lang="en-US" sz="2400" dirty="0">
                <a:latin typeface="Gill Sans MT" panose="020B0502020104020203" pitchFamily="34" charset="0"/>
              </a:rPr>
              <a:t>cause </a:t>
            </a:r>
            <a:r>
              <a:rPr lang="en-US" sz="2400" b="1" dirty="0">
                <a:latin typeface="Gill Sans MT" panose="020B0502020104020203" pitchFamily="34" charset="0"/>
              </a:rPr>
              <a:t>internal </a:t>
            </a:r>
            <a:r>
              <a:rPr lang="en-US" sz="2400" dirty="0">
                <a:latin typeface="Gill Sans MT" panose="020B0502020104020203" pitchFamily="34" charset="0"/>
              </a:rPr>
              <a:t>to the category (e.g. essence) that causally produces properties</a:t>
            </a:r>
          </a:p>
        </p:txBody>
      </p:sp>
      <p:sp>
        <p:nvSpPr>
          <p:cNvPr id="42" name="TextBox 41">
            <a:extLst>
              <a:ext uri="{FF2B5EF4-FFF2-40B4-BE49-F238E27FC236}">
                <a16:creationId xmlns:a16="http://schemas.microsoft.com/office/drawing/2014/main" id="{ED433A59-4E30-4249-AA93-41C00A9AD110}"/>
              </a:ext>
            </a:extLst>
          </p:cNvPr>
          <p:cNvSpPr txBox="1"/>
          <p:nvPr/>
        </p:nvSpPr>
        <p:spPr>
          <a:xfrm>
            <a:off x="7659625" y="4641687"/>
            <a:ext cx="3950885" cy="1938992"/>
          </a:xfrm>
          <a:prstGeom prst="rect">
            <a:avLst/>
          </a:prstGeom>
          <a:noFill/>
        </p:spPr>
        <p:txBody>
          <a:bodyPr wrap="square" rtlCol="0">
            <a:spAutoFit/>
          </a:bodyPr>
          <a:lstStyle/>
          <a:p>
            <a:r>
              <a:rPr lang="en-US" sz="2400" b="1" dirty="0">
                <a:latin typeface="Gill Sans MT" panose="020B0502020104020203" pitchFamily="34" charset="0"/>
              </a:rPr>
              <a:t>stable external </a:t>
            </a:r>
            <a:r>
              <a:rPr lang="en-US" sz="2400" dirty="0">
                <a:latin typeface="Gill Sans MT" panose="020B0502020104020203" pitchFamily="34" charset="0"/>
              </a:rPr>
              <a:t>cause</a:t>
            </a:r>
            <a:r>
              <a:rPr lang="en-US" sz="2400" b="1" dirty="0">
                <a:latin typeface="Gill Sans MT" panose="020B0502020104020203" pitchFamily="34" charset="0"/>
              </a:rPr>
              <a:t> </a:t>
            </a:r>
            <a:r>
              <a:rPr lang="en-US" sz="2400" dirty="0">
                <a:latin typeface="Gill Sans MT" panose="020B0502020104020203" pitchFamily="34" charset="0"/>
              </a:rPr>
              <a:t>(i.e. structural context) that operates on members of a category and causally produces properties</a:t>
            </a:r>
          </a:p>
        </p:txBody>
      </p:sp>
      <p:cxnSp>
        <p:nvCxnSpPr>
          <p:cNvPr id="43" name="Straight Arrow Connector 42">
            <a:extLst>
              <a:ext uri="{FF2B5EF4-FFF2-40B4-BE49-F238E27FC236}">
                <a16:creationId xmlns:a16="http://schemas.microsoft.com/office/drawing/2014/main" id="{7A7CE1B6-0924-4952-BA33-B3B6E2E84F3B}"/>
              </a:ext>
            </a:extLst>
          </p:cNvPr>
          <p:cNvCxnSpPr>
            <a:cxnSpLocks/>
          </p:cNvCxnSpPr>
          <p:nvPr/>
        </p:nvCxnSpPr>
        <p:spPr>
          <a:xfrm>
            <a:off x="6780513" y="5041114"/>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71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B77E14A-D3F2-450A-8301-380AC2DD1FD9}"/>
              </a:ext>
            </a:extLst>
          </p:cNvPr>
          <p:cNvSpPr txBox="1">
            <a:spLocks/>
          </p:cNvSpPr>
          <p:nvPr/>
        </p:nvSpPr>
        <p:spPr>
          <a:xfrm>
            <a:off x="381000" y="0"/>
            <a:ext cx="9533965" cy="147072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4800" dirty="0">
                <a:solidFill>
                  <a:schemeClr val="tx1"/>
                </a:solidFill>
                <a:latin typeface="Gill Sans Nova" panose="020B0602020104020203" pitchFamily="34" charset="0"/>
                <a:cs typeface="Helvetica" panose="020B0604020202020204" pitchFamily="34" charset="0"/>
              </a:rPr>
              <a:t>Different causal-explanatory models</a:t>
            </a:r>
          </a:p>
        </p:txBody>
      </p:sp>
      <p:sp>
        <p:nvSpPr>
          <p:cNvPr id="2" name="TextBox 1">
            <a:extLst>
              <a:ext uri="{FF2B5EF4-FFF2-40B4-BE49-F238E27FC236}">
                <a16:creationId xmlns:a16="http://schemas.microsoft.com/office/drawing/2014/main" id="{F671347F-A591-4DFA-A238-97FF7A688329}"/>
              </a:ext>
            </a:extLst>
          </p:cNvPr>
          <p:cNvSpPr txBox="1"/>
          <p:nvPr/>
        </p:nvSpPr>
        <p:spPr>
          <a:xfrm>
            <a:off x="3796888" y="1734338"/>
            <a:ext cx="4913734" cy="1384995"/>
          </a:xfrm>
          <a:prstGeom prst="rect">
            <a:avLst/>
          </a:prstGeom>
          <a:noFill/>
        </p:spPr>
        <p:txBody>
          <a:bodyPr wrap="square" rtlCol="0">
            <a:spAutoFit/>
          </a:bodyPr>
          <a:lstStyle/>
          <a:p>
            <a:pPr marL="233363" indent="-233363"/>
            <a:r>
              <a:rPr lang="en-US" sz="3600" dirty="0">
                <a:solidFill>
                  <a:schemeClr val="accent1"/>
                </a:solidFill>
                <a:latin typeface="Gill Sans Nova" panose="020B0602020104020203" pitchFamily="34" charset="0"/>
              </a:rPr>
              <a:t>Statistical evidence</a:t>
            </a:r>
          </a:p>
          <a:p>
            <a:pPr marL="233363" indent="-233363"/>
            <a:r>
              <a:rPr lang="en-US" sz="2400" dirty="0">
                <a:latin typeface="Gill Sans Nova" panose="020B0602020104020203" pitchFamily="34" charset="0"/>
              </a:rPr>
              <a:t>Property is disproportionately frequent among that category.</a:t>
            </a:r>
          </a:p>
        </p:txBody>
      </p:sp>
      <p:cxnSp>
        <p:nvCxnSpPr>
          <p:cNvPr id="6" name="Straight Arrow Connector 5">
            <a:extLst>
              <a:ext uri="{FF2B5EF4-FFF2-40B4-BE49-F238E27FC236}">
                <a16:creationId xmlns:a16="http://schemas.microsoft.com/office/drawing/2014/main" id="{09195844-4872-4F0F-8C26-34A69D271DA1}"/>
              </a:ext>
            </a:extLst>
          </p:cNvPr>
          <p:cNvCxnSpPr/>
          <p:nvPr/>
        </p:nvCxnSpPr>
        <p:spPr>
          <a:xfrm flipH="1">
            <a:off x="3845490" y="3196137"/>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1689199-DDF2-4678-B55D-DB538B9C86B8}"/>
              </a:ext>
            </a:extLst>
          </p:cNvPr>
          <p:cNvCxnSpPr>
            <a:cxnSpLocks/>
          </p:cNvCxnSpPr>
          <p:nvPr/>
        </p:nvCxnSpPr>
        <p:spPr>
          <a:xfrm>
            <a:off x="7256963" y="3196137"/>
            <a:ext cx="1089549" cy="626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F377D82-FDD2-4919-9D29-5EE33DFA8EC6}"/>
              </a:ext>
            </a:extLst>
          </p:cNvPr>
          <p:cNvSpPr txBox="1"/>
          <p:nvPr/>
        </p:nvSpPr>
        <p:spPr>
          <a:xfrm>
            <a:off x="3044222" y="1144858"/>
            <a:ext cx="6419067" cy="523220"/>
          </a:xfrm>
          <a:prstGeom prst="rect">
            <a:avLst/>
          </a:prstGeom>
          <a:solidFill>
            <a:schemeClr val="accent1">
              <a:lumMod val="50000"/>
            </a:schemeClr>
          </a:solidFill>
        </p:spPr>
        <p:txBody>
          <a:bodyPr wrap="square" rtlCol="0">
            <a:spAutoFit/>
          </a:bodyPr>
          <a:lstStyle/>
          <a:p>
            <a:pPr marL="233363" indent="-233363" algn="ctr"/>
            <a:r>
              <a:rPr lang="en-US" sz="2800" dirty="0">
                <a:solidFill>
                  <a:schemeClr val="bg1"/>
                </a:solidFill>
                <a:latin typeface="Gill Sans Nova" panose="020B0602020104020203" pitchFamily="34" charset="0"/>
              </a:rPr>
              <a:t>What kinds of input?</a:t>
            </a:r>
            <a:endParaRPr lang="en-US" dirty="0">
              <a:solidFill>
                <a:schemeClr val="bg1"/>
              </a:solidFill>
              <a:latin typeface="Gill Sans Nova" panose="020B0602020104020203" pitchFamily="34" charset="0"/>
            </a:endParaRPr>
          </a:p>
        </p:txBody>
      </p:sp>
      <p:sp>
        <p:nvSpPr>
          <p:cNvPr id="21" name="Title 3">
            <a:extLst>
              <a:ext uri="{FF2B5EF4-FFF2-40B4-BE49-F238E27FC236}">
                <a16:creationId xmlns:a16="http://schemas.microsoft.com/office/drawing/2014/main" id="{56960E49-51D1-42D9-82FF-8332F07A6CA5}"/>
              </a:ext>
            </a:extLst>
          </p:cNvPr>
          <p:cNvSpPr txBox="1">
            <a:spLocks/>
          </p:cNvSpPr>
          <p:nvPr/>
        </p:nvSpPr>
        <p:spPr>
          <a:xfrm>
            <a:off x="7659626" y="3947874"/>
            <a:ext cx="4519867" cy="80937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a:lstStyle>
          <a:p>
            <a:r>
              <a:rPr lang="en-US" sz="4400"/>
              <a:t>Structural model</a:t>
            </a:r>
            <a:endParaRPr lang="en-US" sz="4400" dirty="0"/>
          </a:p>
        </p:txBody>
      </p:sp>
      <p:sp>
        <p:nvSpPr>
          <p:cNvPr id="23" name="Title 3">
            <a:extLst>
              <a:ext uri="{FF2B5EF4-FFF2-40B4-BE49-F238E27FC236}">
                <a16:creationId xmlns:a16="http://schemas.microsoft.com/office/drawing/2014/main" id="{C70484F8-10AF-41F3-ADD0-262521E37588}"/>
              </a:ext>
            </a:extLst>
          </p:cNvPr>
          <p:cNvSpPr txBox="1">
            <a:spLocks/>
          </p:cNvSpPr>
          <p:nvPr/>
        </p:nvSpPr>
        <p:spPr>
          <a:xfrm>
            <a:off x="1660737" y="4040500"/>
            <a:ext cx="4153565" cy="965507"/>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Internalist model</a:t>
            </a:r>
          </a:p>
          <a:p>
            <a:r>
              <a:rPr lang="en-US" sz="2600" dirty="0">
                <a:latin typeface="Gill Sans MT" panose="020B0502020104020203" pitchFamily="34" charset="0"/>
              </a:rPr>
              <a:t>e.g. essentialist model</a:t>
            </a:r>
          </a:p>
        </p:txBody>
      </p:sp>
      <p:sp>
        <p:nvSpPr>
          <p:cNvPr id="24" name="Rectangle: Rounded Corners 23">
            <a:extLst>
              <a:ext uri="{FF2B5EF4-FFF2-40B4-BE49-F238E27FC236}">
                <a16:creationId xmlns:a16="http://schemas.microsoft.com/office/drawing/2014/main" id="{9BB5B267-00C5-43AF-B143-E78C98ADDF30}"/>
              </a:ext>
            </a:extLst>
          </p:cNvPr>
          <p:cNvSpPr/>
          <p:nvPr/>
        </p:nvSpPr>
        <p:spPr>
          <a:xfrm flipH="1">
            <a:off x="583892" y="4404199"/>
            <a:ext cx="599645" cy="624533"/>
          </a:xfrm>
          <a:prstGeom prst="round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9" name="Rectangle 28">
            <a:extLst>
              <a:ext uri="{FF2B5EF4-FFF2-40B4-BE49-F238E27FC236}">
                <a16:creationId xmlns:a16="http://schemas.microsoft.com/office/drawing/2014/main" id="{8C8407A7-BA95-45EF-98E6-B94B810916AA}"/>
              </a:ext>
            </a:extLst>
          </p:cNvPr>
          <p:cNvSpPr/>
          <p:nvPr/>
        </p:nvSpPr>
        <p:spPr>
          <a:xfrm>
            <a:off x="6469768" y="4379693"/>
            <a:ext cx="648898" cy="635995"/>
          </a:xfrm>
          <a:prstGeom prst="rect">
            <a:avLst/>
          </a:prstGeom>
          <a:solidFill>
            <a:srgbClr val="C09200"/>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Rectangle: Rounded Corners 33">
            <a:extLst>
              <a:ext uri="{FF2B5EF4-FFF2-40B4-BE49-F238E27FC236}">
                <a16:creationId xmlns:a16="http://schemas.microsoft.com/office/drawing/2014/main" id="{87F397DF-EAE7-461A-A898-C3A48B959B5B}"/>
              </a:ext>
            </a:extLst>
          </p:cNvPr>
          <p:cNvSpPr/>
          <p:nvPr/>
        </p:nvSpPr>
        <p:spPr>
          <a:xfrm flipH="1">
            <a:off x="6595737" y="4491380"/>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5" name="Oval 34">
            <a:extLst>
              <a:ext uri="{FF2B5EF4-FFF2-40B4-BE49-F238E27FC236}">
                <a16:creationId xmlns:a16="http://schemas.microsoft.com/office/drawing/2014/main" id="{908D7289-FC66-4773-880E-205912979204}"/>
              </a:ext>
            </a:extLst>
          </p:cNvPr>
          <p:cNvSpPr/>
          <p:nvPr/>
        </p:nvSpPr>
        <p:spPr>
          <a:xfrm flipH="1">
            <a:off x="81178" y="5405546"/>
            <a:ext cx="1605071"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cxnSp>
        <p:nvCxnSpPr>
          <p:cNvPr id="36" name="Straight Arrow Connector 35">
            <a:extLst>
              <a:ext uri="{FF2B5EF4-FFF2-40B4-BE49-F238E27FC236}">
                <a16:creationId xmlns:a16="http://schemas.microsoft.com/office/drawing/2014/main" id="{C6DAE84F-45D0-44D0-B859-EC63F52D8DC6}"/>
              </a:ext>
            </a:extLst>
          </p:cNvPr>
          <p:cNvCxnSpPr>
            <a:cxnSpLocks/>
          </p:cNvCxnSpPr>
          <p:nvPr/>
        </p:nvCxnSpPr>
        <p:spPr>
          <a:xfrm>
            <a:off x="891144" y="5028732"/>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41BAA002-93CB-41B6-A4FD-DCDB18826639}"/>
              </a:ext>
            </a:extLst>
          </p:cNvPr>
          <p:cNvSpPr/>
          <p:nvPr/>
        </p:nvSpPr>
        <p:spPr>
          <a:xfrm flipH="1">
            <a:off x="5991680" y="5394450"/>
            <a:ext cx="1605074" cy="600681"/>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panose="020B0602020104020203" pitchFamily="34" charset="0"/>
              </a:rPr>
              <a:t>property</a:t>
            </a:r>
          </a:p>
        </p:txBody>
      </p:sp>
      <p:sp>
        <p:nvSpPr>
          <p:cNvPr id="38" name="TextBox 37">
            <a:extLst>
              <a:ext uri="{FF2B5EF4-FFF2-40B4-BE49-F238E27FC236}">
                <a16:creationId xmlns:a16="http://schemas.microsoft.com/office/drawing/2014/main" id="{B68F0CA7-BD99-4B6A-A33D-F05F34390B9F}"/>
              </a:ext>
            </a:extLst>
          </p:cNvPr>
          <p:cNvSpPr txBox="1"/>
          <p:nvPr/>
        </p:nvSpPr>
        <p:spPr>
          <a:xfrm>
            <a:off x="1660737" y="5006007"/>
            <a:ext cx="3936570" cy="1200329"/>
          </a:xfrm>
          <a:prstGeom prst="rect">
            <a:avLst/>
          </a:prstGeom>
          <a:noFill/>
        </p:spPr>
        <p:txBody>
          <a:bodyPr wrap="square" rtlCol="0">
            <a:spAutoFit/>
          </a:bodyPr>
          <a:lstStyle/>
          <a:p>
            <a:r>
              <a:rPr lang="en-US" sz="2400" dirty="0">
                <a:latin typeface="Gill Sans MT" panose="020B0502020104020203" pitchFamily="34" charset="0"/>
              </a:rPr>
              <a:t>cause </a:t>
            </a:r>
            <a:r>
              <a:rPr lang="en-US" sz="2400" b="1" dirty="0">
                <a:latin typeface="Gill Sans MT" panose="020B0502020104020203" pitchFamily="34" charset="0"/>
              </a:rPr>
              <a:t>internal </a:t>
            </a:r>
            <a:r>
              <a:rPr lang="en-US" sz="2400" dirty="0">
                <a:latin typeface="Gill Sans MT" panose="020B0502020104020203" pitchFamily="34" charset="0"/>
              </a:rPr>
              <a:t>to the category (e.g. essence) that causally produces properties</a:t>
            </a:r>
          </a:p>
        </p:txBody>
      </p:sp>
      <p:sp>
        <p:nvSpPr>
          <p:cNvPr id="39" name="TextBox 38">
            <a:extLst>
              <a:ext uri="{FF2B5EF4-FFF2-40B4-BE49-F238E27FC236}">
                <a16:creationId xmlns:a16="http://schemas.microsoft.com/office/drawing/2014/main" id="{E11A7937-ADBB-46FF-9504-B51C67D788CC}"/>
              </a:ext>
            </a:extLst>
          </p:cNvPr>
          <p:cNvSpPr txBox="1"/>
          <p:nvPr/>
        </p:nvSpPr>
        <p:spPr>
          <a:xfrm>
            <a:off x="7659625" y="4641687"/>
            <a:ext cx="3950885" cy="1938992"/>
          </a:xfrm>
          <a:prstGeom prst="rect">
            <a:avLst/>
          </a:prstGeom>
          <a:noFill/>
        </p:spPr>
        <p:txBody>
          <a:bodyPr wrap="square" rtlCol="0">
            <a:spAutoFit/>
          </a:bodyPr>
          <a:lstStyle/>
          <a:p>
            <a:r>
              <a:rPr lang="en-US" sz="2400" b="1" dirty="0">
                <a:latin typeface="Gill Sans MT" panose="020B0502020104020203" pitchFamily="34" charset="0"/>
              </a:rPr>
              <a:t>stable external </a:t>
            </a:r>
            <a:r>
              <a:rPr lang="en-US" sz="2400" dirty="0">
                <a:latin typeface="Gill Sans MT" panose="020B0502020104020203" pitchFamily="34" charset="0"/>
              </a:rPr>
              <a:t>cause</a:t>
            </a:r>
            <a:r>
              <a:rPr lang="en-US" sz="2400" b="1" dirty="0">
                <a:latin typeface="Gill Sans MT" panose="020B0502020104020203" pitchFamily="34" charset="0"/>
              </a:rPr>
              <a:t> </a:t>
            </a:r>
            <a:r>
              <a:rPr lang="en-US" sz="2400" dirty="0">
                <a:latin typeface="Gill Sans MT" panose="020B0502020104020203" pitchFamily="34" charset="0"/>
              </a:rPr>
              <a:t>(i.e. structural context) that operates on members of a category and causally produces properties</a:t>
            </a:r>
          </a:p>
        </p:txBody>
      </p:sp>
      <p:cxnSp>
        <p:nvCxnSpPr>
          <p:cNvPr id="40" name="Straight Arrow Connector 39">
            <a:extLst>
              <a:ext uri="{FF2B5EF4-FFF2-40B4-BE49-F238E27FC236}">
                <a16:creationId xmlns:a16="http://schemas.microsoft.com/office/drawing/2014/main" id="{AF98C3CD-9AB2-4EF9-8442-6E1C8ED069BF}"/>
              </a:ext>
            </a:extLst>
          </p:cNvPr>
          <p:cNvCxnSpPr>
            <a:cxnSpLocks/>
          </p:cNvCxnSpPr>
          <p:nvPr/>
        </p:nvCxnSpPr>
        <p:spPr>
          <a:xfrm>
            <a:off x="6780513" y="5041114"/>
            <a:ext cx="0" cy="352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25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27754</TotalTime>
  <Words>3687</Words>
  <Application>Microsoft Office PowerPoint</Application>
  <PresentationFormat>Widescreen</PresentationFormat>
  <Paragraphs>373</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Roboto</vt:lpstr>
      <vt:lpstr>Arial</vt:lpstr>
      <vt:lpstr>Calibri</vt:lpstr>
      <vt:lpstr>Calibri Light</vt:lpstr>
      <vt:lpstr>Cambria</vt:lpstr>
      <vt:lpstr>Courier New</vt:lpstr>
      <vt:lpstr>Gill Sans MT</vt:lpstr>
      <vt:lpstr>Gill Sans Nova</vt:lpstr>
      <vt:lpstr>Metropolitan</vt:lpstr>
      <vt:lpstr>Marianna Zhang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Structural model</vt:lpstr>
      <vt:lpstr>Structural model</vt:lpstr>
      <vt:lpstr>Structural condition</vt:lpstr>
      <vt:lpstr>PowerPoint Presentation</vt:lpstr>
      <vt:lpstr>PowerPoint Presentation</vt:lpstr>
      <vt:lpstr>PowerPoint Presentation</vt:lpstr>
      <vt:lpstr>PowerPoint Presentation</vt:lpstr>
      <vt:lpstr>Structural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dc:title>
  <dc:creator>Marianna</dc:creator>
  <cp:lastModifiedBy>Marianna Zhang</cp:lastModifiedBy>
  <cp:revision>4288</cp:revision>
  <cp:lastPrinted>2019-03-01T18:39:58Z</cp:lastPrinted>
  <dcterms:created xsi:type="dcterms:W3CDTF">2018-11-29T07:29:27Z</dcterms:created>
  <dcterms:modified xsi:type="dcterms:W3CDTF">2020-10-11T18:36:42Z</dcterms:modified>
</cp:coreProperties>
</file>