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32918400" cy="438912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377EB8"/>
    <a:srgbClr val="D2E4F2"/>
    <a:srgbClr val="FBFCF2"/>
    <a:srgbClr val="F7F9E3"/>
    <a:srgbClr val="DBECD0"/>
    <a:srgbClr val="F4F7D9"/>
    <a:srgbClr val="EAEFF7"/>
    <a:srgbClr val="E8F3EF"/>
    <a:srgbClr val="A4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61" autoAdjust="0"/>
    <p:restoredTop sz="97862" autoAdjust="0"/>
  </p:normalViewPr>
  <p:slideViewPr>
    <p:cSldViewPr snapToGrid="0">
      <p:cViewPr>
        <p:scale>
          <a:sx n="25" d="100"/>
          <a:sy n="25" d="100"/>
        </p:scale>
        <p:origin x="144" y="-414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B58418C-8596-403D-AFA2-F938BD9151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0788" y="876300"/>
            <a:ext cx="177482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3F992EAA-EAC1-4922-A9C0-7690397E7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0788" y="876300"/>
            <a:ext cx="177482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2EAA-EAC1-4922-A9C0-7690397E7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B59C-01DF-4A44-BF0A-9F3002428F9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F682-0622-44EC-864F-601FE8F92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arianna.zhang@stanford.edu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markmanlab.stanford.edu/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sf.io/zmwcb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3.jpeg"/><Relationship Id="rId10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openxmlformats.org/officeDocument/2006/relationships/hyperlink" Target="https://mariannazhang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A4974B-D3D7-4424-905B-EC7B66A12F9F}"/>
              </a:ext>
            </a:extLst>
          </p:cNvPr>
          <p:cNvSpPr/>
          <p:nvPr/>
        </p:nvSpPr>
        <p:spPr>
          <a:xfrm>
            <a:off x="16941800" y="42732556"/>
            <a:ext cx="156123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8592" lvl="0" indent="-208592" algn="r"/>
            <a:r>
              <a:rPr lang="en-US" sz="3200" dirty="0">
                <a:solidFill>
                  <a:prstClr val="black"/>
                </a:solidFill>
                <a:latin typeface="Georgia" panose="02040502050405020303" pitchFamily="18" charset="0"/>
              </a:rPr>
              <a:t>Supported by the Regina Casper Stanford Graduate Fellowship in Science &amp; Engineering and Norman H. Anderson Research Award to MYZ..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FBE961-DFDB-45FB-9D14-8DBE1267A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323"/>
          <a:stretch/>
        </p:blipFill>
        <p:spPr>
          <a:xfrm>
            <a:off x="11829711" y="22617439"/>
            <a:ext cx="20357382" cy="893396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3E02A14-148B-4A27-A47D-C84A3DEE736B}"/>
              </a:ext>
            </a:extLst>
          </p:cNvPr>
          <p:cNvSpPr/>
          <p:nvPr/>
        </p:nvSpPr>
        <p:spPr>
          <a:xfrm>
            <a:off x="20818603" y="7256893"/>
            <a:ext cx="11684709" cy="2895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E6CC3C1-F056-4DC5-A4D1-B5F6FD2E95AD}"/>
              </a:ext>
            </a:extLst>
          </p:cNvPr>
          <p:cNvSpPr/>
          <p:nvPr/>
        </p:nvSpPr>
        <p:spPr>
          <a:xfrm>
            <a:off x="18390836" y="35429119"/>
            <a:ext cx="14192193" cy="7149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C6E58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1A85F01C-F9F7-4304-AF31-C3A27F80B7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12518730" y="15038353"/>
            <a:ext cx="5941031" cy="4085582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8015AC4A-6981-4F40-B95F-CABE3DB08F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>
          <a:xfrm>
            <a:off x="4293347" y="14918477"/>
            <a:ext cx="6261081" cy="4387319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0B8F4C24-F60C-46EF-BB63-8662F3983C58}"/>
              </a:ext>
            </a:extLst>
          </p:cNvPr>
          <p:cNvSpPr/>
          <p:nvPr/>
        </p:nvSpPr>
        <p:spPr>
          <a:xfrm>
            <a:off x="18072389" y="15447095"/>
            <a:ext cx="2765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classrooms skewed so 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diff genders 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likely play diff games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F2EC71E-93D2-4FEA-8A52-31E7B9571C26}"/>
              </a:ext>
            </a:extLst>
          </p:cNvPr>
          <p:cNvSpPr/>
          <p:nvPr/>
        </p:nvSpPr>
        <p:spPr>
          <a:xfrm>
            <a:off x="10050890" y="15852825"/>
            <a:ext cx="2461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classrooms 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not skewed</a:t>
            </a:r>
            <a:endParaRPr lang="en-US" sz="3200" dirty="0">
              <a:latin typeface="Georgia" panose="02040502050405020303" pitchFamily="18" charset="0"/>
            </a:endParaRPr>
          </a:p>
        </p:txBody>
      </p:sp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2108CC96-5C21-4232-B49B-399D41438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08592"/>
              </p:ext>
            </p:extLst>
          </p:nvPr>
        </p:nvGraphicFramePr>
        <p:xfrm>
          <a:off x="21186127" y="13454669"/>
          <a:ext cx="6118873" cy="47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544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2) statistical information</a:t>
                      </a:r>
                      <a:b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(Vasilyeva et al, 2018)</a:t>
                      </a:r>
                      <a:endParaRPr kumimoji="0" lang="en-US" sz="29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754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boys in boys’ classroom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play more Green-Ball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girls in girls’ classroom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play more Yellow-Ball</a:t>
                      </a: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74524A4-F4C9-4C86-B7F0-F499D6900366}"/>
              </a:ext>
            </a:extLst>
          </p:cNvPr>
          <p:cNvSpPr/>
          <p:nvPr/>
        </p:nvSpPr>
        <p:spPr>
          <a:xfrm>
            <a:off x="0" y="10970445"/>
            <a:ext cx="32918400" cy="2257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96A1A4-8655-4FC6-81E0-97CF11D40F26}"/>
              </a:ext>
            </a:extLst>
          </p:cNvPr>
          <p:cNvSpPr txBox="1"/>
          <p:nvPr/>
        </p:nvSpPr>
        <p:spPr>
          <a:xfrm>
            <a:off x="669076" y="9639260"/>
            <a:ext cx="1128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“Suzy didn’t get tenure because she is a woman.”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C58100-886B-4F60-9AAB-DAED1033F3C0}"/>
              </a:ext>
            </a:extLst>
          </p:cNvPr>
          <p:cNvSpPr/>
          <p:nvPr/>
        </p:nvSpPr>
        <p:spPr>
          <a:xfrm>
            <a:off x="20818603" y="2787758"/>
            <a:ext cx="11684709" cy="2480680"/>
          </a:xfrm>
          <a:prstGeom prst="rect">
            <a:avLst/>
          </a:prstGeom>
          <a:solidFill>
            <a:srgbClr val="F7F9E3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 dirty="0"/>
          </a:p>
        </p:txBody>
      </p:sp>
      <p:sp>
        <p:nvSpPr>
          <p:cNvPr id="41" name="TextBox 40"/>
          <p:cNvSpPr txBox="1"/>
          <p:nvPr/>
        </p:nvSpPr>
        <p:spPr>
          <a:xfrm>
            <a:off x="20880575" y="5331884"/>
            <a:ext cx="927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e.g. gender essentialism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32918400" cy="24234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4518" y="1304222"/>
            <a:ext cx="230100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Marianna Y. Zhang</a:t>
            </a:r>
            <a:r>
              <a:rPr lang="en-US" sz="4400" baseline="300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4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 Ellen M. Markman        Department of Psychology, Stanford University</a:t>
            </a:r>
            <a:endParaRPr lang="en-US" sz="4400" baseline="30000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0275" y="172782"/>
            <a:ext cx="298979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Essentially blocked: the role of structural factors in blocking essentialism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65126" y="13362925"/>
            <a:ext cx="2765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cs typeface="Helvetica" panose="020B0604020202020204" pitchFamily="34" charset="0"/>
              </a:rPr>
              <a:t>Methods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1848477" y="31083689"/>
            <a:ext cx="29221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4800" b="1" dirty="0">
                <a:solidFill>
                  <a:prstClr val="black"/>
                </a:solidFill>
                <a:latin typeface="Georgia" panose="02040502050405020303" pitchFamily="18" charset="0"/>
              </a:rPr>
              <a:t>Adults</a:t>
            </a:r>
            <a:endParaRPr lang="en-US" sz="4800" dirty="0"/>
          </a:p>
          <a:p>
            <a:pPr marL="457200" indent="-457200" algn="ctr"/>
            <a:r>
              <a:rPr lang="en-US" sz="4800" dirty="0">
                <a:latin typeface="Georgia" panose="02040502050405020303" pitchFamily="18" charset="0"/>
              </a:rPr>
              <a:t>Contrary to predictions, formal explanations had no effect on essentialism, and no interaction with context. </a:t>
            </a:r>
          </a:p>
          <a:p>
            <a:pPr marL="457200" indent="-457200" algn="ctr"/>
            <a:r>
              <a:rPr lang="en-US" sz="4800" dirty="0">
                <a:solidFill>
                  <a:prstClr val="black"/>
                </a:solidFill>
                <a:latin typeface="Georgia" panose="02040502050405020303" pitchFamily="18" charset="0"/>
              </a:rPr>
              <a:t>As predicted, information about a structural context reduces essentialism.</a:t>
            </a:r>
            <a:endParaRPr lang="en-US" sz="400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106563" y="2955674"/>
            <a:ext cx="6970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E423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Essentialism</a:t>
            </a:r>
            <a:r>
              <a:rPr lang="en-US" sz="4800" dirty="0">
                <a:solidFill>
                  <a:srgbClr val="3E423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(Gelman, 2004)</a:t>
            </a: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8393"/>
              </p:ext>
            </p:extLst>
          </p:nvPr>
        </p:nvGraphicFramePr>
        <p:xfrm>
          <a:off x="2224020" y="19357412"/>
          <a:ext cx="30015283" cy="307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675">
                  <a:extLst>
                    <a:ext uri="{9D8B030D-6E8A-4147-A177-3AD203B41FA5}">
                      <a16:colId xmlns:a16="http://schemas.microsoft.com/office/drawing/2014/main" val="2357151089"/>
                    </a:ext>
                  </a:extLst>
                </a:gridCol>
                <a:gridCol w="9720608">
                  <a:extLst>
                    <a:ext uri="{9D8B030D-6E8A-4147-A177-3AD203B41FA5}">
                      <a16:colId xmlns:a16="http://schemas.microsoft.com/office/drawing/2014/main" val="36722279"/>
                    </a:ext>
                  </a:extLst>
                </a:gridCol>
              </a:tblGrid>
              <a:tr h="630936">
                <a:tc gridSpan="2"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4) measure essentialism</a:t>
                      </a:r>
                    </a:p>
                  </a:txBody>
                  <a:tcPr marL="82296" marR="82296" marT="41148" marB="41148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11">
                <a:tc>
                  <a:txBody>
                    <a:bodyPr/>
                    <a:lstStyle/>
                    <a:p>
                      <a:pPr marL="4922838" indent="-4922838" algn="l"/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Does Suzy play Yellow-Ball because she likes playing Yellow-Ball (internal preference), or </a:t>
                      </a:r>
                      <a:b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</a:br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</a:rPr>
                        <a:t>because of the size of the buckets in her classroom (context)? (2 force-choice)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latin typeface="Georgia" panose="02040502050405020303" pitchFamily="18" charset="0"/>
                        </a:rPr>
                        <a:t>force-choice explanation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46"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(introduce new girl who goes to a different school without buckets) What game will Lucy play? (4 point)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inductive potential without context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370283"/>
                  </a:ext>
                </a:extLst>
              </a:tr>
              <a:tr h="690944">
                <a:tc>
                  <a:txBody>
                    <a:bodyPr/>
                    <a:lstStyle/>
                    <a:p>
                      <a:pPr marL="0" marR="0" lvl="0" indent="0" algn="l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(Suzy goes to boys’ classroom) What game will Suzy play today? (4 point)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switched context</a:t>
                      </a:r>
                    </a:p>
                  </a:txBody>
                  <a:tcPr marL="82296" marR="82296" marT="41148" marB="4114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BE22AF0D-AF17-454E-BB8A-2BC65090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3423"/>
              </p:ext>
            </p:extLst>
          </p:nvPr>
        </p:nvGraphicFramePr>
        <p:xfrm>
          <a:off x="4704657" y="13454669"/>
          <a:ext cx="16026398" cy="238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3199">
                  <a:extLst>
                    <a:ext uri="{9D8B030D-6E8A-4147-A177-3AD203B41FA5}">
                      <a16:colId xmlns:a16="http://schemas.microsoft.com/office/drawing/2014/main" val="2446627446"/>
                    </a:ext>
                  </a:extLst>
                </a:gridCol>
              </a:tblGrid>
              <a:tr h="522057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1) context</a:t>
                      </a:r>
                      <a:r>
                        <a:rPr kumimoji="0" lang="en-US" sz="3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(Vasilyeva et al, 2018)</a:t>
                      </a:r>
                      <a:endPara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school w gender-segregated classrooms, toss pebble into bucket to decide game to play</a:t>
                      </a:r>
                    </a:p>
                  </a:txBody>
                  <a:tcPr marL="82296" marR="82296" marT="41148" marB="41148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07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nonstructural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structural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8DAA7537-F263-48E1-ABBA-C9860C0757C9}"/>
              </a:ext>
            </a:extLst>
          </p:cNvPr>
          <p:cNvSpPr txBox="1"/>
          <p:nvPr/>
        </p:nvSpPr>
        <p:spPr>
          <a:xfrm>
            <a:off x="1179186" y="33471455"/>
            <a:ext cx="30560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prstClr val="black"/>
                </a:solidFill>
                <a:latin typeface="Georgia" panose="02040502050405020303" pitchFamily="18" charset="0"/>
              </a:rPr>
              <a:t>Children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Data collection still ongoing </a:t>
            </a:r>
            <a:r>
              <a:rPr lang="en-US" sz="4000" dirty="0">
                <a:latin typeface="Georgia" panose="02040502050405020303" pitchFamily="18" charset="0"/>
              </a:rPr>
              <a:t>(n=123/192)</a:t>
            </a:r>
            <a:r>
              <a:rPr lang="en-US" sz="4800" dirty="0">
                <a:latin typeface="Georgia" panose="02040502050405020303" pitchFamily="18" charset="0"/>
              </a:rPr>
              <a:t>. So far, roughly similar to adults.</a:t>
            </a:r>
            <a:endParaRPr lang="en-US" sz="4000" dirty="0">
              <a:solidFill>
                <a:prstClr val="black"/>
              </a:solidFill>
              <a:latin typeface="Georgia" panose="02040502050405020303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9298A7-B0F4-47E4-A748-E99EDC1C0197}"/>
              </a:ext>
            </a:extLst>
          </p:cNvPr>
          <p:cNvSpPr txBox="1"/>
          <p:nvPr/>
        </p:nvSpPr>
        <p:spPr>
          <a:xfrm>
            <a:off x="170319" y="11164150"/>
            <a:ext cx="325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Does the availability of information about a structural context </a:t>
            </a:r>
            <a:b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modulate whether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formal explanations </a:t>
            </a:r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lead to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essentialism</a:t>
            </a:r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FE5B47-A1E5-4F98-B8E5-C696717C32AA}"/>
              </a:ext>
            </a:extLst>
          </p:cNvPr>
          <p:cNvSpPr/>
          <p:nvPr/>
        </p:nvSpPr>
        <p:spPr>
          <a:xfrm>
            <a:off x="491276" y="6129210"/>
            <a:ext cx="11763930" cy="2412338"/>
          </a:xfrm>
          <a:prstGeom prst="rect">
            <a:avLst/>
          </a:prstGeom>
          <a:solidFill>
            <a:srgbClr val="D2E4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0FB306-B181-4103-BBBD-9CD5466609A4}"/>
              </a:ext>
            </a:extLst>
          </p:cNvPr>
          <p:cNvSpPr/>
          <p:nvPr/>
        </p:nvSpPr>
        <p:spPr>
          <a:xfrm>
            <a:off x="639468" y="6337188"/>
            <a:ext cx="11879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3E423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Formal explanations</a:t>
            </a:r>
            <a:r>
              <a:rPr lang="en-US" sz="48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 err="1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Prasada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Dillingham, 2006)</a:t>
            </a:r>
            <a:endParaRPr lang="en-US" sz="3200" dirty="0">
              <a:solidFill>
                <a:srgbClr val="3E423A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467BE30-D063-4383-AA88-4223C75EF003}"/>
              </a:ext>
            </a:extLst>
          </p:cNvPr>
          <p:cNvSpPr/>
          <p:nvPr/>
        </p:nvSpPr>
        <p:spPr>
          <a:xfrm>
            <a:off x="15630280" y="6303938"/>
            <a:ext cx="16952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…but this may not always be the case.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186B31-CFE2-47C0-A16D-4256E7F45328}"/>
              </a:ext>
            </a:extLst>
          </p:cNvPr>
          <p:cNvSpPr txBox="1"/>
          <p:nvPr/>
        </p:nvSpPr>
        <p:spPr>
          <a:xfrm>
            <a:off x="21106563" y="3740559"/>
            <a:ext cx="1146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Category members all possess an essence that innately produces deep unchangeable similarities.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475DE0-BD85-4595-9E3F-844A0F8FF7BE}"/>
              </a:ext>
            </a:extLst>
          </p:cNvPr>
          <p:cNvSpPr txBox="1"/>
          <p:nvPr/>
        </p:nvSpPr>
        <p:spPr>
          <a:xfrm>
            <a:off x="680429" y="7154335"/>
            <a:ext cx="9038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Individual has _ property 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because it is a member of _ category.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E6FCCF-3B8D-4D49-8161-D82FBC514683}"/>
              </a:ext>
            </a:extLst>
          </p:cNvPr>
          <p:cNvSpPr txBox="1"/>
          <p:nvPr/>
        </p:nvSpPr>
        <p:spPr>
          <a:xfrm>
            <a:off x="450576" y="2683115"/>
            <a:ext cx="1572922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What language leads to essentialism?</a:t>
            </a:r>
          </a:p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has been proposed that formal </a:t>
            </a:r>
            <a:b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explanations lead to essentialism…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75DE07-7857-49A8-A607-2D038865A002}"/>
              </a:ext>
            </a:extLst>
          </p:cNvPr>
          <p:cNvCxnSpPr>
            <a:cxnSpLocks/>
            <a:stCxn id="124" idx="3"/>
            <a:endCxn id="121" idx="1"/>
          </p:cNvCxnSpPr>
          <p:nvPr/>
        </p:nvCxnSpPr>
        <p:spPr>
          <a:xfrm flipV="1">
            <a:off x="12255206" y="4028098"/>
            <a:ext cx="8563397" cy="3307281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A5476-27B9-420E-858E-F41CB91D407A}"/>
              </a:ext>
            </a:extLst>
          </p:cNvPr>
          <p:cNvSpPr txBox="1"/>
          <p:nvPr/>
        </p:nvSpPr>
        <p:spPr>
          <a:xfrm rot="20329848">
            <a:off x="12167240" y="3623956"/>
            <a:ext cx="87870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there’s an </a:t>
            </a:r>
            <a:r>
              <a:rPr lang="en-US" sz="4000" i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inherent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4000" i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reason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why category members have the property</a:t>
            </a:r>
          </a:p>
          <a:p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(Gelman et al, 2018, </a:t>
            </a:r>
            <a:r>
              <a:rPr lang="en-US" sz="3200" dirty="0" err="1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Muradoglu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al, 2019)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DA67B4-7CC8-475F-BFD4-3D2D7F7017A6}"/>
              </a:ext>
            </a:extLst>
          </p:cNvPr>
          <p:cNvSpPr txBox="1"/>
          <p:nvPr/>
        </p:nvSpPr>
        <p:spPr>
          <a:xfrm>
            <a:off x="669076" y="8891987"/>
            <a:ext cx="9038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“Suzy wears pink because she is a girl.”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2461F1-42BB-4721-8F89-E272B03E1681}"/>
              </a:ext>
            </a:extLst>
          </p:cNvPr>
          <p:cNvSpPr txBox="1"/>
          <p:nvPr/>
        </p:nvSpPr>
        <p:spPr>
          <a:xfrm rot="529219">
            <a:off x="12373531" y="8295899"/>
            <a:ext cx="9010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there’s a </a:t>
            </a:r>
            <a:r>
              <a:rPr lang="en-US" sz="4000" i="1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structural reason </a:t>
            </a:r>
            <a:r>
              <a:rPr lang="en-US" sz="4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category members have the property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7A17FE-565C-4A00-86B7-E4F11A429087}"/>
              </a:ext>
            </a:extLst>
          </p:cNvPr>
          <p:cNvSpPr/>
          <p:nvPr/>
        </p:nvSpPr>
        <p:spPr>
          <a:xfrm>
            <a:off x="390964" y="15607865"/>
            <a:ext cx="46271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5-6yo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(n=123/192)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4000" dirty="0">
                <a:latin typeface="Georgia" panose="02040502050405020303" pitchFamily="18" charset="0"/>
              </a:rPr>
              <a:t>2×2 design:</a:t>
            </a:r>
          </a:p>
          <a:p>
            <a:r>
              <a:rPr lang="en-US" sz="4000" dirty="0">
                <a:latin typeface="Georgia" panose="02040502050405020303" pitchFamily="18" charset="0"/>
              </a:rPr>
              <a:t>context ×</a:t>
            </a:r>
          </a:p>
          <a:p>
            <a:r>
              <a:rPr lang="en-US" sz="4000" dirty="0">
                <a:latin typeface="Georgia" panose="02040502050405020303" pitchFamily="18" charset="0"/>
              </a:rPr>
              <a:t>explanation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B9DF8297-95A9-419B-94AE-09C8DDB4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5662"/>
              </p:ext>
            </p:extLst>
          </p:nvPr>
        </p:nvGraphicFramePr>
        <p:xfrm>
          <a:off x="27652867" y="13454669"/>
          <a:ext cx="4586436" cy="56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3) explanation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Muradoglu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et al, 2019)</a:t>
                      </a:r>
                      <a:endParaRPr kumimoji="0" lang="en-US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830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control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“Suzy is a girl. </a:t>
                      </a:r>
                      <a:b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</a:b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She plays Yellow-Ball.”</a:t>
                      </a: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571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7EB8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formal explanation</a:t>
                      </a:r>
                    </a:p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“Suzy plays Yellow-Ball because she is a girl.”</a:t>
                      </a: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871149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marL="0" marR="0" lvl="0" indent="0" algn="ctr" defTabSz="30723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82296" marR="82296" marT="41148" marB="411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808559"/>
                  </a:ext>
                </a:extLst>
              </a:tr>
            </a:tbl>
          </a:graphicData>
        </a:graphic>
      </p:graphicFrame>
      <p:sp>
        <p:nvSpPr>
          <p:cNvPr id="156" name="Rectangle 155">
            <a:extLst>
              <a:ext uri="{FF2B5EF4-FFF2-40B4-BE49-F238E27FC236}">
                <a16:creationId xmlns:a16="http://schemas.microsoft.com/office/drawing/2014/main" id="{DE43D95C-FB23-4B58-B67F-989BF032AE05}"/>
              </a:ext>
            </a:extLst>
          </p:cNvPr>
          <p:cNvSpPr/>
          <p:nvPr/>
        </p:nvSpPr>
        <p:spPr>
          <a:xfrm>
            <a:off x="384229" y="14347335"/>
            <a:ext cx="46620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adults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(n=183)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replication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(n=187)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05DE11C-FA82-41C5-9F19-5D146601FEC2}"/>
              </a:ext>
            </a:extLst>
          </p:cNvPr>
          <p:cNvSpPr/>
          <p:nvPr/>
        </p:nvSpPr>
        <p:spPr>
          <a:xfrm>
            <a:off x="299653" y="35429119"/>
            <a:ext cx="17772736" cy="7149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C6E5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33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59A5898-08DD-43CB-BB1F-76DC5FBCACBF}"/>
              </a:ext>
            </a:extLst>
          </p:cNvPr>
          <p:cNvSpPr/>
          <p:nvPr/>
        </p:nvSpPr>
        <p:spPr>
          <a:xfrm>
            <a:off x="18639998" y="36420887"/>
            <a:ext cx="1397874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03" indent="-308603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Could information about a structural context block the essentialist effects of other types of language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(e.g. generic statements)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What </a:t>
            </a:r>
            <a:r>
              <a:rPr lang="en-US" sz="5400" dirty="0" err="1">
                <a:latin typeface="Helvetica" panose="020B0604020202020204" pitchFamily="34" charset="0"/>
                <a:cs typeface="Helvetica" panose="020B0604020202020204" pitchFamily="34" charset="0"/>
              </a:rPr>
              <a:t>overhypotheses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 do children bring to bear on interpreting formal explanations?</a:t>
            </a:r>
          </a:p>
          <a:p>
            <a:pPr marL="308603" lvl="0" indent="-308603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 children naturalistically learn subtle information about structural context? 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1B0C153-AB1A-4064-A194-4BDAF6401AF2}"/>
              </a:ext>
            </a:extLst>
          </p:cNvPr>
          <p:cNvSpPr txBox="1"/>
          <p:nvPr/>
        </p:nvSpPr>
        <p:spPr>
          <a:xfrm>
            <a:off x="499171" y="35569151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B43ED3-8FDE-40BC-95FB-88C97E9ADE5C}"/>
              </a:ext>
            </a:extLst>
          </p:cNvPr>
          <p:cNvSpPr/>
          <p:nvPr/>
        </p:nvSpPr>
        <p:spPr>
          <a:xfrm>
            <a:off x="7662766" y="42714469"/>
            <a:ext cx="64075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project	</a:t>
            </a:r>
            <a:r>
              <a:rPr lang="en-US" sz="3200" dirty="0">
                <a:latin typeface="Georgia" panose="02040502050405020303" pitchFamily="18" charset="0"/>
                <a:hlinkClick r:id="rId6"/>
              </a:rPr>
              <a:t>osf.io/</a:t>
            </a:r>
            <a:r>
              <a:rPr lang="en-US" sz="3200" dirty="0" err="1">
                <a:latin typeface="Georgia" panose="02040502050405020303" pitchFamily="18" charset="0"/>
                <a:hlinkClick r:id="rId6"/>
              </a:rPr>
              <a:t>zmwcb</a:t>
            </a:r>
            <a:endParaRPr lang="en-US" sz="3200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lab 		</a:t>
            </a:r>
            <a:r>
              <a:rPr lang="en-US" sz="3200" dirty="0">
                <a:latin typeface="Georgia" panose="02040502050405020303" pitchFamily="18" charset="0"/>
                <a:hlinkClick r:id="rId7"/>
              </a:rPr>
              <a:t>markmanlab.stanford.edu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BA54A3A-DB77-44A5-BD89-C8BD7530F210}"/>
              </a:ext>
            </a:extLst>
          </p:cNvPr>
          <p:cNvSpPr/>
          <p:nvPr/>
        </p:nvSpPr>
        <p:spPr>
          <a:xfrm>
            <a:off x="360408" y="42714469"/>
            <a:ext cx="72026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email 	</a:t>
            </a:r>
            <a:r>
              <a:rPr lang="en-US" sz="3200" dirty="0">
                <a:latin typeface="Georgia" panose="02040502050405020303" pitchFamily="18" charset="0"/>
                <a:hlinkClick r:id="rId8"/>
              </a:rPr>
              <a:t>marianna.zhang@stanford.edu</a:t>
            </a:r>
            <a:endParaRPr lang="en-US" sz="3200" dirty="0">
              <a:latin typeface="Georgia" panose="02040502050405020303" pitchFamily="18" charset="0"/>
            </a:endParaRPr>
          </a:p>
          <a:p>
            <a:r>
              <a:rPr lang="en-US" sz="3200" dirty="0">
                <a:latin typeface="Georgia" panose="02040502050405020303" pitchFamily="18" charset="0"/>
              </a:rPr>
              <a:t>web 		</a:t>
            </a:r>
            <a:r>
              <a:rPr lang="en-US" sz="3200" dirty="0">
                <a:latin typeface="Georgia" panose="02040502050405020303" pitchFamily="18" charset="0"/>
                <a:hlinkClick r:id="rId9"/>
              </a:rPr>
              <a:t>mariannazhang.github.io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6FE803-179D-4B68-8955-D7D88E7BA966}"/>
              </a:ext>
            </a:extLst>
          </p:cNvPr>
          <p:cNvSpPr/>
          <p:nvPr/>
        </p:nvSpPr>
        <p:spPr>
          <a:xfrm>
            <a:off x="22553800" y="19473401"/>
            <a:ext cx="7856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4 point scale = Yellow-Ball/Green-Ball × for sure/maybe</a:t>
            </a:r>
            <a:endParaRPr lang="en-US" sz="2400" dirty="0"/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573F8F11-8CAD-48CD-A7B4-E31A20C23F32}"/>
              </a:ext>
            </a:extLst>
          </p:cNvPr>
          <p:cNvSpPr/>
          <p:nvPr/>
        </p:nvSpPr>
        <p:spPr>
          <a:xfrm rot="10800000">
            <a:off x="1848477" y="20129234"/>
            <a:ext cx="375544" cy="2419068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1CA18C5-965E-451F-838E-9C46AA7216CC}"/>
              </a:ext>
            </a:extLst>
          </p:cNvPr>
          <p:cNvSpPr txBox="1"/>
          <p:nvPr/>
        </p:nvSpPr>
        <p:spPr>
          <a:xfrm rot="16200000">
            <a:off x="-940565" y="20806205"/>
            <a:ext cx="411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essentialism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(0-1)</a:t>
            </a:r>
          </a:p>
        </p:txBody>
      </p:sp>
      <p:pic>
        <p:nvPicPr>
          <p:cNvPr id="88" name="Picture 87" descr="A picture containing rug, plate&#10;&#10;Description automatically generated">
            <a:extLst>
              <a:ext uri="{FF2B5EF4-FFF2-40B4-BE49-F238E27FC236}">
                <a16:creationId xmlns:a16="http://schemas.microsoft.com/office/drawing/2014/main" id="{3B901C1D-1324-48CD-A4A2-35ED404905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672" y="807938"/>
            <a:ext cx="1438222" cy="1438222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A8B3DD95-4C13-4877-B488-6EAE1CA8E24B}"/>
              </a:ext>
            </a:extLst>
          </p:cNvPr>
          <p:cNvSpPr/>
          <p:nvPr/>
        </p:nvSpPr>
        <p:spPr>
          <a:xfrm>
            <a:off x="499170" y="36458735"/>
            <a:ext cx="176704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Information about structural context…</a:t>
            </a:r>
          </a:p>
          <a:p>
            <a:pPr marL="736600" lvl="0" indent="-307975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powerfully tempers essentialism </a:t>
            </a:r>
            <a:r>
              <a:rPr lang="en-US" sz="3200" dirty="0">
                <a:solidFill>
                  <a:prstClr val="white">
                    <a:lumMod val="50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(Vasilyeva et al, 2018)</a:t>
            </a:r>
          </a:p>
          <a:p>
            <a:pPr marL="736600" indent="-307975">
              <a:buFont typeface="Arial" panose="020B0604020202020204" pitchFamily="34" charset="0"/>
              <a:buChar char="•"/>
            </a:pP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may be so strong here that subsequent formal explanations are interpreted in whatever construal </a:t>
            </a:r>
            <a:b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the context already established</a:t>
            </a:r>
          </a:p>
          <a:p>
            <a:pPr lvl="0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Contrary to prior work </a:t>
            </a:r>
            <a:r>
              <a:rPr lang="en-US" sz="3200" dirty="0">
                <a:solidFill>
                  <a:prstClr val="white">
                    <a:lumMod val="50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 err="1">
                <a:solidFill>
                  <a:prstClr val="white">
                    <a:lumMod val="50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Muradoglu</a:t>
            </a:r>
            <a:r>
              <a:rPr lang="en-US" sz="3200" dirty="0">
                <a:solidFill>
                  <a:prstClr val="white">
                    <a:lumMod val="50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al, 2019)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, formal explanations do not consistently lead to essentialism.</a:t>
            </a:r>
            <a:endParaRPr lang="en-US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0C8815F-8736-4FE9-B08F-4E042B7969B8}"/>
              </a:ext>
            </a:extLst>
          </p:cNvPr>
          <p:cNvSpPr txBox="1"/>
          <p:nvPr/>
        </p:nvSpPr>
        <p:spPr>
          <a:xfrm>
            <a:off x="18639999" y="35569151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Helvetica" panose="020B0604020202020204" pitchFamily="34" charset="0"/>
                <a:cs typeface="Helvetica" panose="020B0604020202020204" pitchFamily="34" charset="0"/>
              </a:rPr>
              <a:t>Future questions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4EFA9F-1442-4C6E-82C3-B47AFE2CF50B}"/>
              </a:ext>
            </a:extLst>
          </p:cNvPr>
          <p:cNvGrpSpPr/>
          <p:nvPr/>
        </p:nvGrpSpPr>
        <p:grpSpPr>
          <a:xfrm>
            <a:off x="601278" y="22822848"/>
            <a:ext cx="8669722" cy="8544349"/>
            <a:chOff x="42478" y="22822848"/>
            <a:chExt cx="8669722" cy="8544349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68F5693-281A-4F21-AEC4-7A01E8134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28"/>
            <a:stretch/>
          </p:blipFill>
          <p:spPr>
            <a:xfrm>
              <a:off x="42478" y="23300289"/>
              <a:ext cx="8669722" cy="806690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59DF2FB-C81B-4E2D-B02B-80BB08119097}"/>
                </a:ext>
              </a:extLst>
            </p:cNvPr>
            <p:cNvSpPr txBox="1"/>
            <p:nvPr/>
          </p:nvSpPr>
          <p:spPr>
            <a:xfrm>
              <a:off x="2359636" y="22822848"/>
              <a:ext cx="5416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pre-registered predictions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452A2E-9F3E-4D09-BC81-1A5EE261CECE}"/>
                </a:ext>
              </a:extLst>
            </p:cNvPr>
            <p:cNvGrpSpPr/>
            <p:nvPr/>
          </p:nvGrpSpPr>
          <p:grpSpPr>
            <a:xfrm>
              <a:off x="3105291" y="25952057"/>
              <a:ext cx="4380387" cy="2754831"/>
              <a:chOff x="3394593" y="26278179"/>
              <a:chExt cx="4274877" cy="2638987"/>
            </a:xfrm>
          </p:grpSpPr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EA7473C3-9DC3-4CE6-9226-139AF1DBCB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8935" t="16667" r="10576" b="23282"/>
              <a:stretch/>
            </p:blipFill>
            <p:spPr>
              <a:xfrm>
                <a:off x="7216048" y="27891608"/>
                <a:ext cx="453422" cy="299260"/>
              </a:xfrm>
              <a:prstGeom prst="rect">
                <a:avLst/>
              </a:prstGeom>
            </p:spPr>
          </p:pic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91D45A1D-AFF3-4D05-B7D7-88CEBD423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8935" t="16667" r="10576" b="23282"/>
              <a:stretch/>
            </p:blipFill>
            <p:spPr>
              <a:xfrm>
                <a:off x="7216042" y="28617902"/>
                <a:ext cx="453428" cy="299264"/>
              </a:xfrm>
              <a:prstGeom prst="rect">
                <a:avLst/>
              </a:prstGeom>
            </p:spPr>
          </p:pic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3590A53-7016-4EF6-87AC-47DACDFE4E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4593" y="26278179"/>
                <a:ext cx="824070" cy="223196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5E40C18-BDEF-4C6B-906A-20F31C5DF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2016" y="28041239"/>
                <a:ext cx="863609" cy="292013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050C5A5F-945A-46F5-8E09-478FDD23C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3161" y="28394098"/>
                <a:ext cx="854264" cy="1918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D80DD5FA-85AD-469D-862C-3CF1A1689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3161" y="28543215"/>
                <a:ext cx="798092" cy="18836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09F12B-28FE-485B-8A63-4D9B106F650D}"/>
                </a:ext>
              </a:extLst>
            </p:cNvPr>
            <p:cNvSpPr/>
            <p:nvPr/>
          </p:nvSpPr>
          <p:spPr>
            <a:xfrm>
              <a:off x="1938717" y="23584621"/>
              <a:ext cx="62087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Georgia" panose="02040502050405020303" pitchFamily="18" charset="0"/>
                  <a:sym typeface="Wingdings" panose="05000000000000000000" pitchFamily="2" charset="2"/>
                </a:rPr>
                <a:t>context </a:t>
              </a:r>
              <a:r>
                <a:rPr lang="en-US" sz="3200" dirty="0">
                  <a:latin typeface="Georgia" panose="02040502050405020303" pitchFamily="18" charset="0"/>
                </a:rPr>
                <a:t>×</a:t>
              </a:r>
              <a:r>
                <a:rPr lang="en-US" sz="3200" dirty="0">
                  <a:latin typeface="Georgia" panose="02040502050405020303" pitchFamily="18" charset="0"/>
                  <a:sym typeface="Wingdings" panose="05000000000000000000" pitchFamily="2" charset="2"/>
                </a:rPr>
                <a:t> explanation interaction</a:t>
              </a:r>
              <a:endParaRPr lang="en-US" sz="3200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DA12282-EA4C-4F3E-81BA-FAB5A5A3F761}"/>
              </a:ext>
            </a:extLst>
          </p:cNvPr>
          <p:cNvSpPr/>
          <p:nvPr/>
        </p:nvSpPr>
        <p:spPr>
          <a:xfrm>
            <a:off x="21106563" y="7398579"/>
            <a:ext cx="101198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E423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Structural explanation</a:t>
            </a:r>
            <a:r>
              <a:rPr lang="en-US" sz="4800" dirty="0">
                <a:solidFill>
                  <a:srgbClr val="3E423A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 err="1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Haslanger</a:t>
            </a:r>
            <a:r>
              <a:rPr lang="en-US" sz="3200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2016)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2F1CB-BBB4-41B1-9555-D845A4D4D5B1}"/>
              </a:ext>
            </a:extLst>
          </p:cNvPr>
          <p:cNvSpPr txBox="1"/>
          <p:nvPr/>
        </p:nvSpPr>
        <p:spPr>
          <a:xfrm>
            <a:off x="21106563" y="8233955"/>
            <a:ext cx="10954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 category is situated in a broader context where stable external forces (structural factors) operate on category members.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6BE5AD-B798-46B5-8AE5-EA802E2B9710}"/>
              </a:ext>
            </a:extLst>
          </p:cNvPr>
          <p:cNvSpPr txBox="1"/>
          <p:nvPr/>
        </p:nvSpPr>
        <p:spPr>
          <a:xfrm>
            <a:off x="20880575" y="10183806"/>
            <a:ext cx="1254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e.g. gendered socialization/marketing, sexism in academia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6794B4-9731-4328-AAA0-9C0859048AAE}"/>
              </a:ext>
            </a:extLst>
          </p:cNvPr>
          <p:cNvCxnSpPr>
            <a:cxnSpLocks/>
            <a:stCxn id="124" idx="3"/>
            <a:endCxn id="62" idx="1"/>
          </p:cNvCxnSpPr>
          <p:nvPr/>
        </p:nvCxnSpPr>
        <p:spPr>
          <a:xfrm>
            <a:off x="12255206" y="7335379"/>
            <a:ext cx="8563397" cy="1369433"/>
          </a:xfrm>
          <a:prstGeom prst="straightConnector1">
            <a:avLst/>
          </a:prstGeom>
          <a:ln w="1270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232D1F-4651-4F79-8FDD-39358F7FC5F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3" t="28961" r="2304" b="42424"/>
          <a:stretch/>
        </p:blipFill>
        <p:spPr>
          <a:xfrm>
            <a:off x="9427355" y="22706117"/>
            <a:ext cx="2713845" cy="22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15923</TotalTime>
  <Words>526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Marianna</dc:creator>
  <cp:lastModifiedBy>Marianna Zhang</cp:lastModifiedBy>
  <cp:revision>1244</cp:revision>
  <cp:lastPrinted>2018-05-15T14:13:27Z</cp:lastPrinted>
  <dcterms:created xsi:type="dcterms:W3CDTF">2016-08-04T14:46:20Z</dcterms:created>
  <dcterms:modified xsi:type="dcterms:W3CDTF">2019-10-15T21:38:42Z</dcterms:modified>
</cp:coreProperties>
</file>