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37"/>
  </p:notesMasterIdLst>
  <p:sldIdLst>
    <p:sldId id="260" r:id="rId2"/>
    <p:sldId id="263" r:id="rId3"/>
    <p:sldId id="278" r:id="rId4"/>
    <p:sldId id="279" r:id="rId5"/>
    <p:sldId id="280" r:id="rId6"/>
    <p:sldId id="295" r:id="rId7"/>
    <p:sldId id="261" r:id="rId8"/>
    <p:sldId id="281" r:id="rId9"/>
    <p:sldId id="296" r:id="rId10"/>
    <p:sldId id="264" r:id="rId11"/>
    <p:sldId id="275" r:id="rId12"/>
    <p:sldId id="282" r:id="rId13"/>
    <p:sldId id="284" r:id="rId14"/>
    <p:sldId id="283" r:id="rId15"/>
    <p:sldId id="286" r:id="rId16"/>
    <p:sldId id="285" r:id="rId17"/>
    <p:sldId id="297" r:id="rId18"/>
    <p:sldId id="298" r:id="rId19"/>
    <p:sldId id="299" r:id="rId20"/>
    <p:sldId id="308" r:id="rId21"/>
    <p:sldId id="300" r:id="rId22"/>
    <p:sldId id="301" r:id="rId23"/>
    <p:sldId id="307" r:id="rId24"/>
    <p:sldId id="318" r:id="rId25"/>
    <p:sldId id="319" r:id="rId26"/>
    <p:sldId id="320" r:id="rId27"/>
    <p:sldId id="305" r:id="rId28"/>
    <p:sldId id="311" r:id="rId29"/>
    <p:sldId id="312" r:id="rId30"/>
    <p:sldId id="310" r:id="rId31"/>
    <p:sldId id="314" r:id="rId32"/>
    <p:sldId id="315" r:id="rId33"/>
    <p:sldId id="316" r:id="rId34"/>
    <p:sldId id="321" r:id="rId35"/>
    <p:sldId id="306" r:id="rId36"/>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6" autoAdjust="0"/>
    <p:restoredTop sz="93817" autoAdjust="0"/>
  </p:normalViewPr>
  <p:slideViewPr>
    <p:cSldViewPr snapToGrid="0">
      <p:cViewPr varScale="1">
        <p:scale>
          <a:sx n="60" d="100"/>
          <a:sy n="60" d="100"/>
        </p:scale>
        <p:origin x="65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9" tIns="48329" rIns="96659" bIns="48329"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9" tIns="48329" rIns="96659" bIns="48329" rtlCol="0"/>
          <a:lstStyle>
            <a:lvl1pPr algn="r">
              <a:defRPr sz="1200"/>
            </a:lvl1pPr>
          </a:lstStyle>
          <a:p>
            <a:fld id="{3A7272D7-8A76-4C4C-AC44-67CF821741C5}" type="datetimeFigureOut">
              <a:rPr lang="en-US" smtClean="0"/>
              <a:t>4/4/2019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9" tIns="48329" rIns="96659" bIns="48329"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9" tIns="48329" rIns="96659" bIns="483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7"/>
          </a:xfrm>
          <a:prstGeom prst="rect">
            <a:avLst/>
          </a:prstGeom>
        </p:spPr>
        <p:txBody>
          <a:bodyPr vert="horz" lIns="96659" tIns="48329" rIns="96659" bIns="48329"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7"/>
          </a:xfrm>
          <a:prstGeom prst="rect">
            <a:avLst/>
          </a:prstGeom>
        </p:spPr>
        <p:txBody>
          <a:bodyPr vert="horz" lIns="96659" tIns="48329" rIns="96659" bIns="48329" rtlCol="0" anchor="b"/>
          <a:lstStyle>
            <a:lvl1pPr algn="r">
              <a:defRPr sz="1200"/>
            </a:lvl1pPr>
          </a:lstStyle>
          <a:p>
            <a:fld id="{4CC12544-2BEE-49BA-A42E-D7E3EBA33684}" type="slidenum">
              <a:rPr lang="en-US" smtClean="0"/>
              <a:t>‹#›</a:t>
            </a:fld>
            <a:endParaRPr lang="en-US"/>
          </a:p>
        </p:txBody>
      </p:sp>
    </p:spTree>
    <p:extLst>
      <p:ext uri="{BB962C8B-B14F-4D97-AF65-F5344CB8AC3E}">
        <p14:creationId xmlns:p14="http://schemas.microsoft.com/office/powerpoint/2010/main" val="237531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Last time: we looked at some data from pilot 1, discussed some worries with the canonical essentialism measures I had been using, came up with some new DVs -&gt; pilot 2</a:t>
            </a:r>
          </a:p>
        </p:txBody>
      </p:sp>
      <p:sp>
        <p:nvSpPr>
          <p:cNvPr id="4" name="Slide Number Placeholder 3"/>
          <p:cNvSpPr>
            <a:spLocks noGrp="1"/>
          </p:cNvSpPr>
          <p:nvPr>
            <p:ph type="sldNum" sz="quarter" idx="10"/>
          </p:nvPr>
        </p:nvSpPr>
        <p:spPr/>
        <p:txBody>
          <a:bodyPr/>
          <a:lstStyle/>
          <a:p>
            <a:fld id="{4CC12544-2BEE-49BA-A42E-D7E3EBA33684}" type="slidenum">
              <a:rPr lang="en-US" smtClean="0"/>
              <a:t>1</a:t>
            </a:fld>
            <a:endParaRPr lang="en-US"/>
          </a:p>
        </p:txBody>
      </p:sp>
    </p:spTree>
    <p:extLst>
      <p:ext uri="{BB962C8B-B14F-4D97-AF65-F5344CB8AC3E}">
        <p14:creationId xmlns:p14="http://schemas.microsoft.com/office/powerpoint/2010/main" val="237431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10</a:t>
            </a:fld>
            <a:endParaRPr lang="en-US"/>
          </a:p>
        </p:txBody>
      </p:sp>
    </p:spTree>
    <p:extLst>
      <p:ext uri="{BB962C8B-B14F-4D97-AF65-F5344CB8AC3E}">
        <p14:creationId xmlns:p14="http://schemas.microsoft.com/office/powerpoint/2010/main" val="36994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11</a:t>
            </a:fld>
            <a:endParaRPr lang="en-US"/>
          </a:p>
        </p:txBody>
      </p:sp>
    </p:spTree>
    <p:extLst>
      <p:ext uri="{BB962C8B-B14F-4D97-AF65-F5344CB8AC3E}">
        <p14:creationId xmlns:p14="http://schemas.microsoft.com/office/powerpoint/2010/main" val="9556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12</a:t>
            </a:fld>
            <a:endParaRPr lang="en-US"/>
          </a:p>
        </p:txBody>
      </p:sp>
    </p:spTree>
    <p:extLst>
      <p:ext uri="{BB962C8B-B14F-4D97-AF65-F5344CB8AC3E}">
        <p14:creationId xmlns:p14="http://schemas.microsoft.com/office/powerpoint/2010/main" val="264831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Moved innateness switch to the end </a:t>
            </a:r>
            <a:r>
              <a:rPr lang="en-US" dirty="0" err="1"/>
              <a:t>bc</a:t>
            </a:r>
            <a:r>
              <a:rPr lang="en-US" dirty="0"/>
              <a:t> elaborate</a:t>
            </a:r>
          </a:p>
        </p:txBody>
      </p:sp>
      <p:sp>
        <p:nvSpPr>
          <p:cNvPr id="4" name="Slide Number Placeholder 3"/>
          <p:cNvSpPr>
            <a:spLocks noGrp="1"/>
          </p:cNvSpPr>
          <p:nvPr>
            <p:ph type="sldNum" sz="quarter" idx="10"/>
          </p:nvPr>
        </p:nvSpPr>
        <p:spPr/>
        <p:txBody>
          <a:bodyPr/>
          <a:lstStyle/>
          <a:p>
            <a:fld id="{4CC12544-2BEE-49BA-A42E-D7E3EBA33684}" type="slidenum">
              <a:rPr lang="en-US" smtClean="0"/>
              <a:t>13</a:t>
            </a:fld>
            <a:endParaRPr lang="en-US"/>
          </a:p>
        </p:txBody>
      </p:sp>
    </p:spTree>
    <p:extLst>
      <p:ext uri="{BB962C8B-B14F-4D97-AF65-F5344CB8AC3E}">
        <p14:creationId xmlns:p14="http://schemas.microsoft.com/office/powerpoint/2010/main" val="297389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14</a:t>
            </a:fld>
            <a:endParaRPr lang="en-US"/>
          </a:p>
        </p:txBody>
      </p:sp>
    </p:spTree>
    <p:extLst>
      <p:ext uri="{BB962C8B-B14F-4D97-AF65-F5344CB8AC3E}">
        <p14:creationId xmlns:p14="http://schemas.microsoft.com/office/powerpoint/2010/main" val="4280617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15</a:t>
            </a:fld>
            <a:endParaRPr lang="en-US"/>
          </a:p>
        </p:txBody>
      </p:sp>
    </p:spTree>
    <p:extLst>
      <p:ext uri="{BB962C8B-B14F-4D97-AF65-F5344CB8AC3E}">
        <p14:creationId xmlns:p14="http://schemas.microsoft.com/office/powerpoint/2010/main" val="1106631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Zoom out: I’ve tried to argue that formal explanations can be interpreted in 2 different ways based on </a:t>
            </a:r>
            <a:r>
              <a:rPr lang="en-US" dirty="0" err="1"/>
              <a:t>bg</a:t>
            </a:r>
            <a:r>
              <a:rPr lang="en-US" dirty="0"/>
              <a:t> knowledge about situation at hand – essentialist or structural</a:t>
            </a:r>
          </a:p>
          <a:p>
            <a:pPr marL="181234" indent="-181234">
              <a:buFontTx/>
              <a:buChar char="-"/>
            </a:pPr>
            <a:r>
              <a:rPr lang="en-US" dirty="0"/>
              <a:t>We want to tease apart these two different ways of thinking</a:t>
            </a:r>
          </a:p>
          <a:p>
            <a:pPr marL="181234" indent="-181234">
              <a:buFontTx/>
              <a:buChar char="-"/>
            </a:pPr>
            <a:r>
              <a:rPr lang="en-US" dirty="0"/>
              <a:t>Challenge because these two ways of thinking can produce similar responses on our 5-item essentialism battery -&gt; battery is canonically used, but may not have enough specificity to identity essentialism</a:t>
            </a:r>
          </a:p>
        </p:txBody>
      </p:sp>
      <p:sp>
        <p:nvSpPr>
          <p:cNvPr id="4" name="Slide Number Placeholder 3"/>
          <p:cNvSpPr>
            <a:spLocks noGrp="1"/>
          </p:cNvSpPr>
          <p:nvPr>
            <p:ph type="sldNum" sz="quarter" idx="10"/>
          </p:nvPr>
        </p:nvSpPr>
        <p:spPr/>
        <p:txBody>
          <a:bodyPr/>
          <a:lstStyle/>
          <a:p>
            <a:fld id="{4CC12544-2BEE-49BA-A42E-D7E3EBA33684}" type="slidenum">
              <a:rPr lang="en-US" smtClean="0"/>
              <a:t>16</a:t>
            </a:fld>
            <a:endParaRPr lang="en-US"/>
          </a:p>
        </p:txBody>
      </p:sp>
    </p:spTree>
    <p:extLst>
      <p:ext uri="{BB962C8B-B14F-4D97-AF65-F5344CB8AC3E}">
        <p14:creationId xmlns:p14="http://schemas.microsoft.com/office/powerpoint/2010/main" val="551464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New </a:t>
            </a:r>
            <a:r>
              <a:rPr lang="en-US" dirty="0" err="1"/>
              <a:t>dvs</a:t>
            </a:r>
            <a:r>
              <a:rPr lang="en-US" dirty="0"/>
              <a:t> we had made last lab meeting, ran them in this order</a:t>
            </a:r>
          </a:p>
        </p:txBody>
      </p:sp>
      <p:sp>
        <p:nvSpPr>
          <p:cNvPr id="4" name="Slide Number Placeholder 3"/>
          <p:cNvSpPr>
            <a:spLocks noGrp="1"/>
          </p:cNvSpPr>
          <p:nvPr>
            <p:ph type="sldNum" sz="quarter" idx="10"/>
          </p:nvPr>
        </p:nvSpPr>
        <p:spPr/>
        <p:txBody>
          <a:bodyPr/>
          <a:lstStyle/>
          <a:p>
            <a:fld id="{4CC12544-2BEE-49BA-A42E-D7E3EBA33684}" type="slidenum">
              <a:rPr lang="en-US" smtClean="0"/>
              <a:t>17</a:t>
            </a:fld>
            <a:endParaRPr lang="en-US"/>
          </a:p>
        </p:txBody>
      </p:sp>
    </p:spTree>
    <p:extLst>
      <p:ext uri="{BB962C8B-B14F-4D97-AF65-F5344CB8AC3E}">
        <p14:creationId xmlns:p14="http://schemas.microsoft.com/office/powerpoint/2010/main" val="340280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18</a:t>
            </a:fld>
            <a:endParaRPr lang="en-US"/>
          </a:p>
        </p:txBody>
      </p:sp>
    </p:spTree>
    <p:extLst>
      <p:ext uri="{BB962C8B-B14F-4D97-AF65-F5344CB8AC3E}">
        <p14:creationId xmlns:p14="http://schemas.microsoft.com/office/powerpoint/2010/main" val="1796765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19</a:t>
            </a:fld>
            <a:endParaRPr lang="en-US"/>
          </a:p>
        </p:txBody>
      </p:sp>
    </p:spTree>
    <p:extLst>
      <p:ext uri="{BB962C8B-B14F-4D97-AF65-F5344CB8AC3E}">
        <p14:creationId xmlns:p14="http://schemas.microsoft.com/office/powerpoint/2010/main" val="359005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82">
              <a:defRPr/>
            </a:pPr>
            <a:r>
              <a:rPr lang="en-US" dirty="0"/>
              <a:t>- Speed through the background for this study</a:t>
            </a:r>
          </a:p>
        </p:txBody>
      </p:sp>
      <p:sp>
        <p:nvSpPr>
          <p:cNvPr id="4" name="Slide Number Placeholder 3"/>
          <p:cNvSpPr>
            <a:spLocks noGrp="1"/>
          </p:cNvSpPr>
          <p:nvPr>
            <p:ph type="sldNum" sz="quarter" idx="10"/>
          </p:nvPr>
        </p:nvSpPr>
        <p:spPr/>
        <p:txBody>
          <a:bodyPr/>
          <a:lstStyle/>
          <a:p>
            <a:fld id="{4CC12544-2BEE-49BA-A42E-D7E3EBA33684}" type="slidenum">
              <a:rPr lang="en-US" smtClean="0"/>
              <a:t>2</a:t>
            </a:fld>
            <a:endParaRPr lang="en-US"/>
          </a:p>
        </p:txBody>
      </p:sp>
    </p:spTree>
    <p:extLst>
      <p:ext uri="{BB962C8B-B14F-4D97-AF65-F5344CB8AC3E}">
        <p14:creationId xmlns:p14="http://schemas.microsoft.com/office/powerpoint/2010/main" val="3597937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Note that 2.2 and 2.3 are very similar, so I’ll show some plots with data combined from both versions, where the inductive potential responses from 2.2 are coded as the midpoint between the two lateral points from 2.3</a:t>
            </a:r>
          </a:p>
        </p:txBody>
      </p:sp>
      <p:sp>
        <p:nvSpPr>
          <p:cNvPr id="4" name="Slide Number Placeholder 3"/>
          <p:cNvSpPr>
            <a:spLocks noGrp="1"/>
          </p:cNvSpPr>
          <p:nvPr>
            <p:ph type="sldNum" sz="quarter" idx="10"/>
          </p:nvPr>
        </p:nvSpPr>
        <p:spPr/>
        <p:txBody>
          <a:bodyPr/>
          <a:lstStyle/>
          <a:p>
            <a:fld id="{4CC12544-2BEE-49BA-A42E-D7E3EBA33684}" type="slidenum">
              <a:rPr lang="en-US" smtClean="0"/>
              <a:t>20</a:t>
            </a:fld>
            <a:endParaRPr lang="en-US"/>
          </a:p>
        </p:txBody>
      </p:sp>
    </p:spTree>
    <p:extLst>
      <p:ext uri="{BB962C8B-B14F-4D97-AF65-F5344CB8AC3E}">
        <p14:creationId xmlns:p14="http://schemas.microsoft.com/office/powerpoint/2010/main" val="1799666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21</a:t>
            </a:fld>
            <a:endParaRPr lang="en-US"/>
          </a:p>
        </p:txBody>
      </p:sp>
    </p:spTree>
    <p:extLst>
      <p:ext uri="{BB962C8B-B14F-4D97-AF65-F5344CB8AC3E}">
        <p14:creationId xmlns:p14="http://schemas.microsoft.com/office/powerpoint/2010/main" val="3699003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22</a:t>
            </a:fld>
            <a:endParaRPr lang="en-US"/>
          </a:p>
        </p:txBody>
      </p:sp>
    </p:spTree>
    <p:extLst>
      <p:ext uri="{BB962C8B-B14F-4D97-AF65-F5344CB8AC3E}">
        <p14:creationId xmlns:p14="http://schemas.microsoft.com/office/powerpoint/2010/main" val="141045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23</a:t>
            </a:fld>
            <a:endParaRPr lang="en-US"/>
          </a:p>
        </p:txBody>
      </p:sp>
    </p:spTree>
    <p:extLst>
      <p:ext uri="{BB962C8B-B14F-4D97-AF65-F5344CB8AC3E}">
        <p14:creationId xmlns:p14="http://schemas.microsoft.com/office/powerpoint/2010/main" val="2815175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24</a:t>
            </a:fld>
            <a:endParaRPr lang="en-US"/>
          </a:p>
        </p:txBody>
      </p:sp>
    </p:spTree>
    <p:extLst>
      <p:ext uri="{BB962C8B-B14F-4D97-AF65-F5344CB8AC3E}">
        <p14:creationId xmlns:p14="http://schemas.microsoft.com/office/powerpoint/2010/main" val="3425049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25</a:t>
            </a:fld>
            <a:endParaRPr lang="en-US"/>
          </a:p>
        </p:txBody>
      </p:sp>
    </p:spTree>
    <p:extLst>
      <p:ext uri="{BB962C8B-B14F-4D97-AF65-F5344CB8AC3E}">
        <p14:creationId xmlns:p14="http://schemas.microsoft.com/office/powerpoint/2010/main" val="2617287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26</a:t>
            </a:fld>
            <a:endParaRPr lang="en-US"/>
          </a:p>
        </p:txBody>
      </p:sp>
    </p:spTree>
    <p:extLst>
      <p:ext uri="{BB962C8B-B14F-4D97-AF65-F5344CB8AC3E}">
        <p14:creationId xmlns:p14="http://schemas.microsoft.com/office/powerpoint/2010/main" val="706234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27</a:t>
            </a:fld>
            <a:endParaRPr lang="en-US"/>
          </a:p>
        </p:txBody>
      </p:sp>
    </p:spTree>
    <p:extLst>
      <p:ext uri="{BB962C8B-B14F-4D97-AF65-F5344CB8AC3E}">
        <p14:creationId xmlns:p14="http://schemas.microsoft.com/office/powerpoint/2010/main" val="24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29</a:t>
            </a:fld>
            <a:endParaRPr lang="en-US"/>
          </a:p>
        </p:txBody>
      </p:sp>
    </p:spTree>
    <p:extLst>
      <p:ext uri="{BB962C8B-B14F-4D97-AF65-F5344CB8AC3E}">
        <p14:creationId xmlns:p14="http://schemas.microsoft.com/office/powerpoint/2010/main" val="62677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30</a:t>
            </a:fld>
            <a:endParaRPr lang="en-US"/>
          </a:p>
        </p:txBody>
      </p:sp>
    </p:spTree>
    <p:extLst>
      <p:ext uri="{BB962C8B-B14F-4D97-AF65-F5344CB8AC3E}">
        <p14:creationId xmlns:p14="http://schemas.microsoft.com/office/powerpoint/2010/main" val="338415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What kinds of language might cue children to </a:t>
            </a:r>
            <a:r>
              <a:rPr lang="en-US" dirty="0" err="1"/>
              <a:t>essentialize</a:t>
            </a:r>
            <a:r>
              <a:rPr lang="en-US" dirty="0"/>
              <a:t> a category?</a:t>
            </a:r>
          </a:p>
          <a:p>
            <a:pPr marL="181234" indent="-181234">
              <a:buFontTx/>
              <a:buChar char="-"/>
            </a:pPr>
            <a:r>
              <a:rPr lang="en-US" dirty="0"/>
              <a:t>4yo who heard generic language about a novel social category -&gt; develop essentialist beliefs about that social category</a:t>
            </a:r>
          </a:p>
          <a:p>
            <a:pPr marL="181234" indent="-181234">
              <a:buFontTx/>
              <a:buChar char="-"/>
            </a:pPr>
            <a:r>
              <a:rPr lang="en-US" dirty="0"/>
              <a:t>Other linguistic cues – formal explanations?</a:t>
            </a:r>
          </a:p>
          <a:p>
            <a:pPr defTabSz="966582">
              <a:defRPr/>
            </a:pPr>
            <a:r>
              <a:rPr lang="en-US" dirty="0"/>
              <a:t>&gt;Ellen:</a:t>
            </a:r>
            <a:r>
              <a:rPr lang="en-US" baseline="0" dirty="0"/>
              <a:t> there isn’t a single syntactic marker that marks something as generic -&gt; recruit other info about predicate, category, </a:t>
            </a:r>
            <a:r>
              <a:rPr lang="en-US" baseline="0" dirty="0" err="1"/>
              <a:t>etc</a:t>
            </a:r>
            <a:r>
              <a:rPr lang="en-US" baseline="0" dirty="0"/>
              <a:t> to decide if something is a generic</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a:t>
            </a:fld>
            <a:endParaRPr lang="en-US"/>
          </a:p>
        </p:txBody>
      </p:sp>
    </p:spTree>
    <p:extLst>
      <p:ext uri="{BB962C8B-B14F-4D97-AF65-F5344CB8AC3E}">
        <p14:creationId xmlns:p14="http://schemas.microsoft.com/office/powerpoint/2010/main" val="4042938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31</a:t>
            </a:fld>
            <a:endParaRPr lang="en-US"/>
          </a:p>
        </p:txBody>
      </p:sp>
    </p:spTree>
    <p:extLst>
      <p:ext uri="{BB962C8B-B14F-4D97-AF65-F5344CB8AC3E}">
        <p14:creationId xmlns:p14="http://schemas.microsoft.com/office/powerpoint/2010/main" val="4262603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32</a:t>
            </a:fld>
            <a:endParaRPr lang="en-US"/>
          </a:p>
        </p:txBody>
      </p:sp>
    </p:spTree>
    <p:extLst>
      <p:ext uri="{BB962C8B-B14F-4D97-AF65-F5344CB8AC3E}">
        <p14:creationId xmlns:p14="http://schemas.microsoft.com/office/powerpoint/2010/main" val="3457239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33</a:t>
            </a:fld>
            <a:endParaRPr lang="en-US"/>
          </a:p>
        </p:txBody>
      </p:sp>
    </p:spTree>
    <p:extLst>
      <p:ext uri="{BB962C8B-B14F-4D97-AF65-F5344CB8AC3E}">
        <p14:creationId xmlns:p14="http://schemas.microsoft.com/office/powerpoint/2010/main" val="223059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Because the wording for this item is the same, might make sense to pool all together</a:t>
            </a:r>
          </a:p>
        </p:txBody>
      </p:sp>
      <p:sp>
        <p:nvSpPr>
          <p:cNvPr id="4" name="Slide Number Placeholder 3"/>
          <p:cNvSpPr>
            <a:spLocks noGrp="1"/>
          </p:cNvSpPr>
          <p:nvPr>
            <p:ph type="sldNum" sz="quarter" idx="10"/>
          </p:nvPr>
        </p:nvSpPr>
        <p:spPr/>
        <p:txBody>
          <a:bodyPr/>
          <a:lstStyle/>
          <a:p>
            <a:fld id="{4CC12544-2BEE-49BA-A42E-D7E3EBA33684}" type="slidenum">
              <a:rPr lang="en-US" smtClean="0"/>
              <a:t>35</a:t>
            </a:fld>
            <a:endParaRPr lang="en-US"/>
          </a:p>
        </p:txBody>
      </p:sp>
    </p:spTree>
    <p:extLst>
      <p:ext uri="{BB962C8B-B14F-4D97-AF65-F5344CB8AC3E}">
        <p14:creationId xmlns:p14="http://schemas.microsoft.com/office/powerpoint/2010/main" val="168868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4</a:t>
            </a:fld>
            <a:endParaRPr lang="en-US"/>
          </a:p>
        </p:txBody>
      </p:sp>
    </p:spTree>
    <p:extLst>
      <p:ext uri="{BB962C8B-B14F-4D97-AF65-F5344CB8AC3E}">
        <p14:creationId xmlns:p14="http://schemas.microsoft.com/office/powerpoint/2010/main" val="130622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4 diff animals: Cleans itself with its beak, flaps its ears to cool off, likes to sleep standing up, likes to eat lettuce</a:t>
            </a:r>
          </a:p>
          <a:p>
            <a:pPr marL="181234" indent="-181234">
              <a:buFontTx/>
              <a:buChar char="-"/>
            </a:pPr>
            <a:r>
              <a:rPr lang="en-US" dirty="0"/>
              <a:t>4 diff girls: Rides on the white horse on merry-go-rounds, puts her left sock on first, likes books about a country called Switzerland, likes to eat gooseberries -&gt; all 5 DVs after each trial</a:t>
            </a:r>
          </a:p>
        </p:txBody>
      </p:sp>
      <p:sp>
        <p:nvSpPr>
          <p:cNvPr id="4" name="Slide Number Placeholder 3"/>
          <p:cNvSpPr>
            <a:spLocks noGrp="1"/>
          </p:cNvSpPr>
          <p:nvPr>
            <p:ph type="sldNum" sz="quarter" idx="5"/>
          </p:nvPr>
        </p:nvSpPr>
        <p:spPr/>
        <p:txBody>
          <a:bodyPr/>
          <a:lstStyle/>
          <a:p>
            <a:fld id="{4CC12544-2BEE-49BA-A42E-D7E3EBA33684}" type="slidenum">
              <a:rPr lang="en-US" smtClean="0"/>
              <a:t>5</a:t>
            </a:fld>
            <a:endParaRPr lang="en-US"/>
          </a:p>
        </p:txBody>
      </p:sp>
    </p:spTree>
    <p:extLst>
      <p:ext uri="{BB962C8B-B14F-4D97-AF65-F5344CB8AC3E}">
        <p14:creationId xmlns:p14="http://schemas.microsoft.com/office/powerpoint/2010/main" val="138694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34" indent="-181234">
              <a:buFontTx/>
              <a:buChar char="-"/>
            </a:pPr>
            <a:r>
              <a:rPr lang="en-US" dirty="0"/>
              <a:t>4 diff animals: Cleans itself with its beak, flaps its ears to cool off, likes to sleep standing up, likes to eat lettuce</a:t>
            </a:r>
          </a:p>
          <a:p>
            <a:pPr marL="181234" indent="-181234">
              <a:buFontTx/>
              <a:buChar char="-"/>
            </a:pPr>
            <a:r>
              <a:rPr lang="en-US" dirty="0"/>
              <a:t>4 diff girls: Rides on the white horse on merry-go-rounds, puts her left sock on first, likes books about a country called Switzerland, likes to eat gooseberries -&gt; all 5 DVs after each trial</a:t>
            </a:r>
          </a:p>
        </p:txBody>
      </p:sp>
      <p:sp>
        <p:nvSpPr>
          <p:cNvPr id="4" name="Slide Number Placeholder 3"/>
          <p:cNvSpPr>
            <a:spLocks noGrp="1"/>
          </p:cNvSpPr>
          <p:nvPr>
            <p:ph type="sldNum" sz="quarter" idx="5"/>
          </p:nvPr>
        </p:nvSpPr>
        <p:spPr/>
        <p:txBody>
          <a:bodyPr/>
          <a:lstStyle/>
          <a:p>
            <a:fld id="{4CC12544-2BEE-49BA-A42E-D7E3EBA33684}" type="slidenum">
              <a:rPr lang="en-US" smtClean="0"/>
              <a:t>6</a:t>
            </a:fld>
            <a:endParaRPr lang="en-US"/>
          </a:p>
        </p:txBody>
      </p:sp>
    </p:spTree>
    <p:extLst>
      <p:ext uri="{BB962C8B-B14F-4D97-AF65-F5344CB8AC3E}">
        <p14:creationId xmlns:p14="http://schemas.microsoft.com/office/powerpoint/2010/main" val="150642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7</a:t>
            </a:fld>
            <a:endParaRPr lang="en-US"/>
          </a:p>
        </p:txBody>
      </p:sp>
    </p:spTree>
    <p:extLst>
      <p:ext uri="{BB962C8B-B14F-4D97-AF65-F5344CB8AC3E}">
        <p14:creationId xmlns:p14="http://schemas.microsoft.com/office/powerpoint/2010/main" val="413671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8</a:t>
            </a:fld>
            <a:endParaRPr lang="en-US"/>
          </a:p>
        </p:txBody>
      </p:sp>
    </p:spTree>
    <p:extLst>
      <p:ext uri="{BB962C8B-B14F-4D97-AF65-F5344CB8AC3E}">
        <p14:creationId xmlns:p14="http://schemas.microsoft.com/office/powerpoint/2010/main" val="351380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9</a:t>
            </a:fld>
            <a:endParaRPr lang="en-US"/>
          </a:p>
        </p:txBody>
      </p:sp>
    </p:spTree>
    <p:extLst>
      <p:ext uri="{BB962C8B-B14F-4D97-AF65-F5344CB8AC3E}">
        <p14:creationId xmlns:p14="http://schemas.microsoft.com/office/powerpoint/2010/main" val="358552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BDF68E2-58F2-4D09-BE8B-E3BD06533059}" type="datetimeFigureOut">
              <a:rPr lang="en-US" smtClean="0"/>
              <a:t>4/4/2019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92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49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87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1165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261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982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788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15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6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679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9CAD897-D46E-4AD2-BD9B-49DD3E640873}" type="datetimeFigureOut">
              <a:rPr lang="en-US" smtClean="0"/>
              <a:t>4/4/2019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23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8624D31-43A5-475A-80CF-332C9F6DCF35}" type="datetimeFigureOut">
              <a:rPr lang="en-US" smtClean="0"/>
              <a:t>4/4/2019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064447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g"/><Relationship Id="rId9"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7584" y="3079742"/>
            <a:ext cx="3383280" cy="1920240"/>
          </a:xfrm>
        </p:spPr>
        <p:txBody>
          <a:bodyPr/>
          <a:lstStyle/>
          <a:p>
            <a:r>
              <a:rPr lang="en-US" dirty="0"/>
              <a:t>Marianna Zhang</a:t>
            </a:r>
          </a:p>
        </p:txBody>
      </p:sp>
      <p:sp>
        <p:nvSpPr>
          <p:cNvPr id="4" name="Text Placeholder 3"/>
          <p:cNvSpPr>
            <a:spLocks noGrp="1"/>
          </p:cNvSpPr>
          <p:nvPr>
            <p:ph type="body" sz="half" idx="2"/>
          </p:nvPr>
        </p:nvSpPr>
        <p:spPr>
          <a:xfrm>
            <a:off x="8192162" y="5049273"/>
            <a:ext cx="3398520" cy="3126987"/>
          </a:xfrm>
        </p:spPr>
        <p:txBody>
          <a:bodyPr>
            <a:normAutofit/>
          </a:bodyPr>
          <a:lstStyle/>
          <a:p>
            <a:r>
              <a:rPr lang="en-US" sz="2400" dirty="0">
                <a:solidFill>
                  <a:schemeClr val="bg1">
                    <a:lumMod val="95000"/>
                  </a:schemeClr>
                </a:solidFill>
              </a:rPr>
              <a:t>Markman </a:t>
            </a:r>
            <a:r>
              <a:rPr lang="en-US" sz="2400">
                <a:solidFill>
                  <a:schemeClr val="bg1">
                    <a:lumMod val="95000"/>
                  </a:schemeClr>
                </a:solidFill>
              </a:rPr>
              <a:t>lab meeting</a:t>
            </a:r>
            <a:endParaRPr lang="en-US" sz="2400" dirty="0">
              <a:solidFill>
                <a:schemeClr val="bg1">
                  <a:lumMod val="95000"/>
                </a:schemeClr>
              </a:solidFill>
            </a:endParaRPr>
          </a:p>
          <a:p>
            <a:r>
              <a:rPr lang="en-US" sz="2400" dirty="0">
                <a:solidFill>
                  <a:schemeClr val="bg1">
                    <a:lumMod val="95000"/>
                  </a:schemeClr>
                </a:solidFill>
              </a:rPr>
              <a:t>4.4.19</a:t>
            </a:r>
          </a:p>
          <a:p>
            <a:endParaRPr lang="en-US" sz="2400" dirty="0"/>
          </a:p>
        </p:txBody>
      </p:sp>
      <p:sp>
        <p:nvSpPr>
          <p:cNvPr id="5" name="Title 1"/>
          <p:cNvSpPr txBox="1">
            <a:spLocks/>
          </p:cNvSpPr>
          <p:nvPr/>
        </p:nvSpPr>
        <p:spPr>
          <a:xfrm>
            <a:off x="631136" y="923454"/>
            <a:ext cx="5862610" cy="4076528"/>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6000" dirty="0">
                <a:solidFill>
                  <a:schemeClr val="tx1"/>
                </a:solidFill>
              </a:rPr>
              <a:t>Essentially blocked:</a:t>
            </a:r>
          </a:p>
          <a:p>
            <a:pPr>
              <a:lnSpc>
                <a:spcPct val="100000"/>
              </a:lnSpc>
            </a:pPr>
            <a:r>
              <a:rPr lang="en-US" dirty="0">
                <a:solidFill>
                  <a:schemeClr val="bg1">
                    <a:lumMod val="50000"/>
                  </a:schemeClr>
                </a:solidFill>
              </a:rPr>
              <a:t>Can structural factors block an essentialist interpretation of a formal explanation?</a:t>
            </a:r>
          </a:p>
          <a:p>
            <a:pPr>
              <a:lnSpc>
                <a:spcPct val="100000"/>
              </a:lnSpc>
            </a:pPr>
            <a:endParaRPr lang="en-US" sz="6000" dirty="0">
              <a:solidFill>
                <a:schemeClr val="bg1">
                  <a:lumMod val="50000"/>
                </a:schemeClr>
              </a:solidFill>
            </a:endParaRPr>
          </a:p>
          <a:p>
            <a:pPr>
              <a:lnSpc>
                <a:spcPct val="100000"/>
              </a:lnSpc>
            </a:pPr>
            <a:r>
              <a:rPr lang="en-US" sz="6000" dirty="0">
                <a:solidFill>
                  <a:schemeClr val="bg1">
                    <a:lumMod val="50000"/>
                  </a:schemeClr>
                </a:solidFill>
              </a:rPr>
              <a:t>Pilot 2 results</a:t>
            </a:r>
          </a:p>
        </p:txBody>
      </p:sp>
    </p:spTree>
    <p:extLst>
      <p:ext uri="{BB962C8B-B14F-4D97-AF65-F5344CB8AC3E}">
        <p14:creationId xmlns:p14="http://schemas.microsoft.com/office/powerpoint/2010/main" val="14721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4761"/>
            <a:ext cx="10772775" cy="1658198"/>
          </a:xfrm>
        </p:spPr>
        <p:txBody>
          <a:bodyPr>
            <a:normAutofit/>
          </a:bodyPr>
          <a:lstStyle/>
          <a:p>
            <a:r>
              <a:rPr lang="en-US" sz="4400" dirty="0"/>
              <a:t>Can structural factors block an essentialist interpretation of a formal explanation?</a:t>
            </a:r>
          </a:p>
        </p:txBody>
      </p:sp>
      <p:graphicFrame>
        <p:nvGraphicFramePr>
          <p:cNvPr id="5" name="Table 4">
            <a:extLst>
              <a:ext uri="{FF2B5EF4-FFF2-40B4-BE49-F238E27FC236}">
                <a16:creationId xmlns:a16="http://schemas.microsoft.com/office/drawing/2014/main" id="{A26D4238-8EB1-4AB3-B5A3-A3C9EDB265F6}"/>
              </a:ext>
            </a:extLst>
          </p:cNvPr>
          <p:cNvGraphicFramePr>
            <a:graphicFrameLocks noGrp="1"/>
          </p:cNvGraphicFramePr>
          <p:nvPr>
            <p:extLst>
              <p:ext uri="{D42A27DB-BD31-4B8C-83A1-F6EECF244321}">
                <p14:modId xmlns:p14="http://schemas.microsoft.com/office/powerpoint/2010/main" val="717007893"/>
              </p:ext>
            </p:extLst>
          </p:nvPr>
        </p:nvGraphicFramePr>
        <p:xfrm>
          <a:off x="1300479" y="1794944"/>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algn="ctr"/>
                      <a:r>
                        <a:rPr lang="en-US" sz="2400" dirty="0"/>
                        <a:t>medium</a:t>
                      </a:r>
                    </a:p>
                  </a:txBody>
                  <a:tcPr anchor="ctr"/>
                </a:tc>
                <a:tc>
                  <a:txBody>
                    <a:bodyPr/>
                    <a:lstStyle/>
                    <a:p>
                      <a:pPr algn="ctr"/>
                      <a:r>
                        <a:rPr lang="en-US" sz="2400" dirty="0"/>
                        <a:t>medium/low</a:t>
                      </a:r>
                    </a:p>
                  </a:txBody>
                  <a:tcPr anchor="ct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algn="ctr"/>
                      <a:r>
                        <a:rPr lang="en-US" sz="2400" dirty="0"/>
                        <a:t>high</a:t>
                      </a:r>
                    </a:p>
                  </a:txBody>
                  <a:tcPr anchor="ctr"/>
                </a:tc>
                <a:tc>
                  <a:txBody>
                    <a:bodyPr/>
                    <a:lstStyle/>
                    <a:p>
                      <a:pPr algn="ctr"/>
                      <a:r>
                        <a:rPr lang="en-US" sz="2400" dirty="0"/>
                        <a:t>medium/low</a:t>
                      </a:r>
                    </a:p>
                  </a:txBody>
                  <a:tcPr anchor="ctr"/>
                </a:tc>
                <a:extLst>
                  <a:ext uri="{0D108BD9-81ED-4DB2-BD59-A6C34878D82A}">
                    <a16:rowId xmlns:a16="http://schemas.microsoft.com/office/drawing/2014/main" val="3063118708"/>
                  </a:ext>
                </a:extLst>
              </a:tr>
            </a:tbl>
          </a:graphicData>
        </a:graphic>
      </p:graphicFrame>
      <p:sp>
        <p:nvSpPr>
          <p:cNvPr id="6" name="Rectangle 5">
            <a:extLst>
              <a:ext uri="{FF2B5EF4-FFF2-40B4-BE49-F238E27FC236}">
                <a16:creationId xmlns:a16="http://schemas.microsoft.com/office/drawing/2014/main" id="{31962FA0-27BB-4F30-9F38-EA8CC3F5C1AF}"/>
              </a:ext>
            </a:extLst>
          </p:cNvPr>
          <p:cNvSpPr/>
          <p:nvPr/>
        </p:nvSpPr>
        <p:spPr>
          <a:xfrm>
            <a:off x="6218962" y="1411219"/>
            <a:ext cx="4114203" cy="400110"/>
          </a:xfrm>
          <a:prstGeom prst="rect">
            <a:avLst/>
          </a:prstGeom>
        </p:spPr>
        <p:txBody>
          <a:bodyPr wrap="none">
            <a:spAutoFit/>
          </a:bodyPr>
          <a:lstStyle/>
          <a:p>
            <a:r>
              <a:rPr lang="en-US" sz="2000" dirty="0">
                <a:solidFill>
                  <a:schemeClr val="bg1">
                    <a:lumMod val="50000"/>
                  </a:schemeClr>
                </a:solidFill>
              </a:rPr>
              <a:t>(Vasilyeva, </a:t>
            </a:r>
            <a:r>
              <a:rPr lang="en-US" sz="2000" dirty="0" err="1">
                <a:solidFill>
                  <a:schemeClr val="bg1">
                    <a:lumMod val="50000"/>
                  </a:schemeClr>
                </a:solidFill>
              </a:rPr>
              <a:t>Lombrozo</a:t>
            </a:r>
            <a:r>
              <a:rPr lang="en-US" sz="2000" dirty="0">
                <a:solidFill>
                  <a:schemeClr val="bg1">
                    <a:lumMod val="50000"/>
                  </a:schemeClr>
                </a:solidFill>
              </a:rPr>
              <a:t>, &amp; Gopnik, 2018)</a:t>
            </a:r>
          </a:p>
        </p:txBody>
      </p:sp>
      <p:sp>
        <p:nvSpPr>
          <p:cNvPr id="7" name="Rectangle 6">
            <a:extLst>
              <a:ext uri="{FF2B5EF4-FFF2-40B4-BE49-F238E27FC236}">
                <a16:creationId xmlns:a16="http://schemas.microsoft.com/office/drawing/2014/main" id="{845B8EE2-7FF6-407F-8ADF-D248F6E8E6AF}"/>
              </a:ext>
            </a:extLst>
          </p:cNvPr>
          <p:cNvSpPr/>
          <p:nvPr/>
        </p:nvSpPr>
        <p:spPr>
          <a:xfrm>
            <a:off x="1901370" y="3607359"/>
            <a:ext cx="3137654" cy="400110"/>
          </a:xfrm>
          <a:prstGeom prst="rect">
            <a:avLst/>
          </a:prstGeom>
        </p:spPr>
        <p:txBody>
          <a:bodyPr wrap="none">
            <a:spAutoFit/>
          </a:bodyPr>
          <a:lstStyle/>
          <a:p>
            <a:r>
              <a:rPr lang="en-US" sz="2000" dirty="0">
                <a:solidFill>
                  <a:schemeClr val="bg1">
                    <a:lumMod val="50000"/>
                  </a:schemeClr>
                </a:solidFill>
              </a:rPr>
              <a:t>(</a:t>
            </a:r>
            <a:r>
              <a:rPr lang="en-US" sz="2000" dirty="0" err="1">
                <a:solidFill>
                  <a:schemeClr val="bg1">
                    <a:lumMod val="50000"/>
                  </a:schemeClr>
                </a:solidFill>
              </a:rPr>
              <a:t>Muradoglu</a:t>
            </a:r>
            <a:r>
              <a:rPr lang="en-US" sz="2000" dirty="0">
                <a:solidFill>
                  <a:schemeClr val="bg1">
                    <a:lumMod val="50000"/>
                  </a:schemeClr>
                </a:solidFill>
              </a:rPr>
              <a:t> et al, submitted)</a:t>
            </a:r>
          </a:p>
        </p:txBody>
      </p:sp>
      <p:sp>
        <p:nvSpPr>
          <p:cNvPr id="8" name="Content Placeholder 2">
            <a:extLst>
              <a:ext uri="{FF2B5EF4-FFF2-40B4-BE49-F238E27FC236}">
                <a16:creationId xmlns:a16="http://schemas.microsoft.com/office/drawing/2014/main" id="{25BC8753-2D7D-4E69-AF8E-935AF0C1168B}"/>
              </a:ext>
            </a:extLst>
          </p:cNvPr>
          <p:cNvSpPr txBox="1">
            <a:spLocks/>
          </p:cNvSpPr>
          <p:nvPr/>
        </p:nvSpPr>
        <p:spPr>
          <a:xfrm>
            <a:off x="382904" y="4142805"/>
            <a:ext cx="10753725" cy="282714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83045" lvl="1" indent="-227013">
              <a:buFont typeface="Arial" panose="020B0604020202020204" pitchFamily="34" charset="0"/>
              <a:buChar char="•"/>
            </a:pPr>
            <a:r>
              <a:rPr lang="en-US" sz="2800" dirty="0">
                <a:solidFill>
                  <a:schemeClr val="tx1"/>
                </a:solidFill>
              </a:rPr>
              <a:t>1 trial, 1 novel behavior for gender</a:t>
            </a:r>
          </a:p>
          <a:p>
            <a:pPr marL="483045" lvl="1" indent="-227013">
              <a:buFont typeface="Arial" panose="020B0604020202020204" pitchFamily="34" charset="0"/>
              <a:buChar char="•"/>
            </a:pPr>
            <a:r>
              <a:rPr lang="en-US" sz="2800" dirty="0">
                <a:solidFill>
                  <a:schemeClr val="accent3"/>
                </a:solidFill>
              </a:rPr>
              <a:t>Essentialism DVs (averaged)</a:t>
            </a:r>
          </a:p>
          <a:p>
            <a:pPr marL="684213" lvl="2" indent="-227013">
              <a:buFont typeface="Arial" panose="020B0604020202020204" pitchFamily="34" charset="0"/>
              <a:buChar char="•"/>
            </a:pPr>
            <a:r>
              <a:rPr lang="en-US" sz="2400" dirty="0"/>
              <a:t>Pilot 1 DVs</a:t>
            </a:r>
          </a:p>
          <a:p>
            <a:pPr marL="684213" lvl="2" indent="-227013">
              <a:buFont typeface="Arial" panose="020B0604020202020204" pitchFamily="34" charset="0"/>
              <a:buChar char="•"/>
            </a:pPr>
            <a:r>
              <a:rPr lang="en-US" sz="2400" dirty="0"/>
              <a:t>Pilot 2.1, 2.2, 2.3 DVs</a:t>
            </a:r>
          </a:p>
        </p:txBody>
      </p:sp>
      <p:sp>
        <p:nvSpPr>
          <p:cNvPr id="3" name="Content Placeholder 2"/>
          <p:cNvSpPr>
            <a:spLocks noGrp="1"/>
          </p:cNvSpPr>
          <p:nvPr>
            <p:ph idx="1"/>
          </p:nvPr>
        </p:nvSpPr>
        <p:spPr>
          <a:xfrm>
            <a:off x="676274" y="1578455"/>
            <a:ext cx="10753725" cy="1006111"/>
          </a:xfrm>
        </p:spPr>
        <p:txBody>
          <a:bodyPr>
            <a:noAutofit/>
          </a:bodyPr>
          <a:lstStyle/>
          <a:p>
            <a:pPr marL="228600" indent="-228600">
              <a:buFont typeface="Arial" panose="020B0604020202020204" pitchFamily="34" charset="0"/>
              <a:buChar char="•"/>
            </a:pPr>
            <a:r>
              <a:rPr lang="en-US" sz="2800" dirty="0"/>
              <a:t>5, 6yo from Bing and Tech</a:t>
            </a:r>
          </a:p>
          <a:p>
            <a:pPr marL="228600" indent="-228600">
              <a:buFont typeface="Arial" panose="020B0604020202020204" pitchFamily="34" charset="0"/>
              <a:buChar char="•"/>
            </a:pPr>
            <a:r>
              <a:rPr lang="en-US" sz="2800" dirty="0"/>
              <a:t>All between subjects:</a:t>
            </a:r>
          </a:p>
        </p:txBody>
      </p:sp>
    </p:spTree>
    <p:extLst>
      <p:ext uri="{BB962C8B-B14F-4D97-AF65-F5344CB8AC3E}">
        <p14:creationId xmlns:p14="http://schemas.microsoft.com/office/powerpoint/2010/main" val="344694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D88EC56-8D11-4C6C-AAEA-30ADE7013D24}"/>
              </a:ext>
            </a:extLst>
          </p:cNvPr>
          <p:cNvSpPr txBox="1">
            <a:spLocks/>
          </p:cNvSpPr>
          <p:nvPr/>
        </p:nvSpPr>
        <p:spPr>
          <a:xfrm>
            <a:off x="6388098" y="783801"/>
            <a:ext cx="4889500" cy="3644909"/>
          </a:xfrm>
          <a:prstGeom prst="rect">
            <a:avLst/>
          </a:prstGeom>
          <a:solidFill>
            <a:schemeClr val="bg1">
              <a:lumMod val="85000"/>
              <a:alpha val="43000"/>
            </a:schemeClr>
          </a:solidFill>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sz="2800" b="1" dirty="0"/>
              <a:t>Structural context</a:t>
            </a:r>
          </a:p>
        </p:txBody>
      </p:sp>
      <p:sp>
        <p:nvSpPr>
          <p:cNvPr id="2" name="Title 1"/>
          <p:cNvSpPr>
            <a:spLocks noGrp="1"/>
          </p:cNvSpPr>
          <p:nvPr>
            <p:ph type="title"/>
          </p:nvPr>
        </p:nvSpPr>
        <p:spPr>
          <a:xfrm>
            <a:off x="352424" y="-300567"/>
            <a:ext cx="10772775" cy="1658198"/>
          </a:xfrm>
        </p:spPr>
        <p:txBody>
          <a:bodyPr>
            <a:normAutofit/>
          </a:bodyPr>
          <a:lstStyle/>
          <a:p>
            <a:r>
              <a:rPr lang="en-US" sz="4400" dirty="0"/>
              <a:t>Context manipulation</a:t>
            </a:r>
          </a:p>
        </p:txBody>
      </p:sp>
      <p:sp>
        <p:nvSpPr>
          <p:cNvPr id="8" name="Content Placeholder 2">
            <a:extLst>
              <a:ext uri="{FF2B5EF4-FFF2-40B4-BE49-F238E27FC236}">
                <a16:creationId xmlns:a16="http://schemas.microsoft.com/office/drawing/2014/main" id="{52F53165-FC54-4D27-AB1D-59B8D465989B}"/>
              </a:ext>
            </a:extLst>
          </p:cNvPr>
          <p:cNvSpPr txBox="1">
            <a:spLocks/>
          </p:cNvSpPr>
          <p:nvPr/>
        </p:nvSpPr>
        <p:spPr>
          <a:xfrm>
            <a:off x="2292248" y="165091"/>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Vasilyeva</a:t>
            </a:r>
            <a:r>
              <a:rPr lang="en-US" sz="1800" dirty="0"/>
              <a:t>, </a:t>
            </a:r>
            <a:r>
              <a:rPr lang="en-US" sz="1800" dirty="0" err="1"/>
              <a:t>Gopnik</a:t>
            </a:r>
            <a:r>
              <a:rPr lang="en-US" sz="1800" dirty="0"/>
              <a:t>, </a:t>
            </a:r>
            <a:r>
              <a:rPr lang="en-US" sz="1800" dirty="0" err="1"/>
              <a:t>Lombrozo</a:t>
            </a:r>
            <a:r>
              <a:rPr lang="en-US" sz="1800" dirty="0"/>
              <a:t> 2018</a:t>
            </a:r>
          </a:p>
        </p:txBody>
      </p:sp>
      <p:pic>
        <p:nvPicPr>
          <p:cNvPr id="9" name="Picture 8">
            <a:extLst>
              <a:ext uri="{FF2B5EF4-FFF2-40B4-BE49-F238E27FC236}">
                <a16:creationId xmlns:a16="http://schemas.microsoft.com/office/drawing/2014/main" id="{8D264D85-5FF0-46C1-B17D-D996B92C8E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005"/>
          <a:stretch/>
        </p:blipFill>
        <p:spPr>
          <a:xfrm>
            <a:off x="6532843" y="1156288"/>
            <a:ext cx="4592356" cy="3158114"/>
          </a:xfrm>
          <a:prstGeom prst="rect">
            <a:avLst/>
          </a:prstGeom>
        </p:spPr>
      </p:pic>
      <p:sp>
        <p:nvSpPr>
          <p:cNvPr id="12" name="Content Placeholder 2">
            <a:extLst>
              <a:ext uri="{FF2B5EF4-FFF2-40B4-BE49-F238E27FC236}">
                <a16:creationId xmlns:a16="http://schemas.microsoft.com/office/drawing/2014/main" id="{9E64BEFC-6E4D-4E94-B005-7C997B764CB4}"/>
              </a:ext>
            </a:extLst>
          </p:cNvPr>
          <p:cNvSpPr txBox="1">
            <a:spLocks/>
          </p:cNvSpPr>
          <p:nvPr/>
        </p:nvSpPr>
        <p:spPr>
          <a:xfrm>
            <a:off x="1066801" y="783801"/>
            <a:ext cx="4889500" cy="3644909"/>
          </a:xfrm>
          <a:prstGeom prst="rect">
            <a:avLst/>
          </a:prstGeom>
          <a:solidFill>
            <a:schemeClr val="bg1">
              <a:lumMod val="85000"/>
              <a:alpha val="43000"/>
            </a:schemeClr>
          </a:solidFill>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sz="2800" b="1" dirty="0"/>
              <a:t>Nonstructural context</a:t>
            </a:r>
          </a:p>
        </p:txBody>
      </p:sp>
      <p:pic>
        <p:nvPicPr>
          <p:cNvPr id="14" name="Picture 13">
            <a:extLst>
              <a:ext uri="{FF2B5EF4-FFF2-40B4-BE49-F238E27FC236}">
                <a16:creationId xmlns:a16="http://schemas.microsoft.com/office/drawing/2014/main" id="{BBDE1AB1-4791-4165-8E76-9288225A6C47}"/>
              </a:ext>
            </a:extLst>
          </p:cNvPr>
          <p:cNvPicPr>
            <a:picLocks noChangeAspect="1"/>
          </p:cNvPicPr>
          <p:nvPr/>
        </p:nvPicPr>
        <p:blipFill rotWithShape="1">
          <a:blip r:embed="rId4">
            <a:extLst>
              <a:ext uri="{28A0092B-C50C-407E-A947-70E740481C1C}">
                <a14:useLocalDpi xmlns:a14="http://schemas.microsoft.com/office/drawing/2010/main" val="0"/>
              </a:ext>
            </a:extLst>
          </a:blip>
          <a:srcRect b="9317"/>
          <a:stretch/>
        </p:blipFill>
        <p:spPr>
          <a:xfrm>
            <a:off x="1231911" y="1156288"/>
            <a:ext cx="4506900" cy="3158114"/>
          </a:xfrm>
          <a:prstGeom prst="rect">
            <a:avLst/>
          </a:prstGeom>
        </p:spPr>
      </p:pic>
      <p:pic>
        <p:nvPicPr>
          <p:cNvPr id="15" name="Picture 14">
            <a:extLst>
              <a:ext uri="{FF2B5EF4-FFF2-40B4-BE49-F238E27FC236}">
                <a16:creationId xmlns:a16="http://schemas.microsoft.com/office/drawing/2014/main" id="{04CE602F-0D9A-4908-ADCC-846BA198150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208" t="4630" r="32168" b="62170"/>
          <a:stretch/>
        </p:blipFill>
        <p:spPr>
          <a:xfrm>
            <a:off x="690666" y="4695410"/>
            <a:ext cx="5646634" cy="2276890"/>
          </a:xfrm>
          <a:prstGeom prst="rect">
            <a:avLst/>
          </a:prstGeom>
        </p:spPr>
      </p:pic>
      <p:sp>
        <p:nvSpPr>
          <p:cNvPr id="6" name="Rectangle 5">
            <a:extLst>
              <a:ext uri="{FF2B5EF4-FFF2-40B4-BE49-F238E27FC236}">
                <a16:creationId xmlns:a16="http://schemas.microsoft.com/office/drawing/2014/main" id="{62201C9C-964D-4B2E-82EB-5DB4A684B58C}"/>
              </a:ext>
            </a:extLst>
          </p:cNvPr>
          <p:cNvSpPr/>
          <p:nvPr/>
        </p:nvSpPr>
        <p:spPr>
          <a:xfrm>
            <a:off x="2241449" y="4510744"/>
            <a:ext cx="2268954" cy="369332"/>
          </a:xfrm>
          <a:prstGeom prst="rect">
            <a:avLst/>
          </a:prstGeom>
        </p:spPr>
        <p:txBody>
          <a:bodyPr wrap="none">
            <a:spAutoFit/>
          </a:bodyPr>
          <a:lstStyle/>
          <a:p>
            <a:r>
              <a:rPr lang="en-US" b="1" dirty="0"/>
              <a:t>Boys in boys classroom</a:t>
            </a:r>
            <a:endParaRPr lang="en-US" dirty="0"/>
          </a:p>
        </p:txBody>
      </p:sp>
      <p:sp>
        <p:nvSpPr>
          <p:cNvPr id="16" name="Rectangle 15">
            <a:extLst>
              <a:ext uri="{FF2B5EF4-FFF2-40B4-BE49-F238E27FC236}">
                <a16:creationId xmlns:a16="http://schemas.microsoft.com/office/drawing/2014/main" id="{46625131-1879-445D-AB6C-B02BB3F84096}"/>
              </a:ext>
            </a:extLst>
          </p:cNvPr>
          <p:cNvSpPr/>
          <p:nvPr/>
        </p:nvSpPr>
        <p:spPr>
          <a:xfrm>
            <a:off x="7888083" y="4519854"/>
            <a:ext cx="2206373" cy="369332"/>
          </a:xfrm>
          <a:prstGeom prst="rect">
            <a:avLst/>
          </a:prstGeom>
        </p:spPr>
        <p:txBody>
          <a:bodyPr wrap="none">
            <a:spAutoFit/>
          </a:bodyPr>
          <a:lstStyle/>
          <a:p>
            <a:r>
              <a:rPr lang="en-US" b="1" dirty="0"/>
              <a:t>Girls in girls classroom</a:t>
            </a:r>
            <a:endParaRPr lang="en-US" dirty="0"/>
          </a:p>
        </p:txBody>
      </p:sp>
      <p:pic>
        <p:nvPicPr>
          <p:cNvPr id="17" name="Picture 16">
            <a:extLst>
              <a:ext uri="{FF2B5EF4-FFF2-40B4-BE49-F238E27FC236}">
                <a16:creationId xmlns:a16="http://schemas.microsoft.com/office/drawing/2014/main" id="{2C6C1212-15A6-4682-86DD-582DA8D033B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569" t="5926" r="32168" b="64734"/>
          <a:stretch/>
        </p:blipFill>
        <p:spPr>
          <a:xfrm>
            <a:off x="6186628" y="4811639"/>
            <a:ext cx="5437186" cy="2012120"/>
          </a:xfrm>
          <a:prstGeom prst="rect">
            <a:avLst/>
          </a:prstGeom>
        </p:spPr>
      </p:pic>
    </p:spTree>
    <p:extLst>
      <p:ext uri="{BB962C8B-B14F-4D97-AF65-F5344CB8AC3E}">
        <p14:creationId xmlns:p14="http://schemas.microsoft.com/office/powerpoint/2010/main" val="231495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300567"/>
            <a:ext cx="10772775" cy="1658198"/>
          </a:xfrm>
        </p:spPr>
        <p:txBody>
          <a:bodyPr>
            <a:normAutofit/>
          </a:bodyPr>
          <a:lstStyle/>
          <a:p>
            <a:r>
              <a:rPr lang="en-US" sz="4400" dirty="0"/>
              <a:t>Explanation manipulation</a:t>
            </a:r>
          </a:p>
        </p:txBody>
      </p:sp>
      <p:sp>
        <p:nvSpPr>
          <p:cNvPr id="3" name="Content Placeholder 2"/>
          <p:cNvSpPr>
            <a:spLocks noGrp="1"/>
          </p:cNvSpPr>
          <p:nvPr>
            <p:ph idx="1"/>
          </p:nvPr>
        </p:nvSpPr>
        <p:spPr>
          <a:xfrm>
            <a:off x="0" y="5455921"/>
            <a:ext cx="12192000" cy="1402079"/>
          </a:xfrm>
          <a:solidFill>
            <a:schemeClr val="bg1">
              <a:lumMod val="85000"/>
              <a:alpha val="43000"/>
            </a:schemeClr>
          </a:solidFill>
        </p:spPr>
        <p:txBody>
          <a:bodyPr>
            <a:normAutofit/>
          </a:bodyPr>
          <a:lstStyle/>
          <a:p>
            <a:pPr lvl="0"/>
            <a:r>
              <a:rPr lang="en-US" sz="2800" b="1" dirty="0"/>
              <a:t>Formal explanation</a:t>
            </a:r>
          </a:p>
          <a:p>
            <a:pPr lvl="0"/>
            <a:r>
              <a:rPr lang="en-US" sz="2800" dirty="0"/>
              <a:t>Here’s Suzy. </a:t>
            </a:r>
            <a:br>
              <a:rPr lang="en-US" sz="2800" dirty="0"/>
            </a:br>
            <a:r>
              <a:rPr lang="en-US" sz="2800" dirty="0"/>
              <a:t>She plays Yellow-Ball </a:t>
            </a:r>
            <a:r>
              <a:rPr lang="en-US" sz="2800" b="1" i="1" dirty="0"/>
              <a:t>because</a:t>
            </a:r>
            <a:r>
              <a:rPr lang="en-US" sz="2800" dirty="0"/>
              <a:t> she is a girl.</a:t>
            </a:r>
          </a:p>
        </p:txBody>
      </p:sp>
      <p:pic>
        <p:nvPicPr>
          <p:cNvPr id="5122" name="Picture 2" descr="https://puu.sh/C9wq9/919d1d21f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427" y="986806"/>
            <a:ext cx="4081145" cy="273604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0" y="3919943"/>
            <a:ext cx="12192000" cy="1406374"/>
          </a:xfrm>
          <a:prstGeom prst="rect">
            <a:avLst/>
          </a:prstGeom>
          <a:solidFill>
            <a:schemeClr val="bg1">
              <a:lumMod val="85000"/>
              <a:alpha val="43000"/>
            </a:schemeClr>
          </a:solidFill>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800" b="1" dirty="0"/>
              <a:t>Control explanation</a:t>
            </a:r>
          </a:p>
          <a:p>
            <a:r>
              <a:rPr lang="en-US" sz="2800" dirty="0"/>
              <a:t>Here’s Suzy. </a:t>
            </a:r>
            <a:br>
              <a:rPr lang="en-US" sz="2800" dirty="0"/>
            </a:br>
            <a:r>
              <a:rPr lang="en-US" sz="2800" dirty="0"/>
              <a:t>She is a girl. She plays Yellow-Ball.</a:t>
            </a:r>
          </a:p>
        </p:txBody>
      </p:sp>
      <p:sp>
        <p:nvSpPr>
          <p:cNvPr id="6" name="Content Placeholder 2">
            <a:extLst>
              <a:ext uri="{FF2B5EF4-FFF2-40B4-BE49-F238E27FC236}">
                <a16:creationId xmlns:a16="http://schemas.microsoft.com/office/drawing/2014/main" id="{16A592E8-D1BA-407B-A319-4AC392D20572}"/>
              </a:ext>
            </a:extLst>
          </p:cNvPr>
          <p:cNvSpPr txBox="1">
            <a:spLocks/>
          </p:cNvSpPr>
          <p:nvPr/>
        </p:nvSpPr>
        <p:spPr>
          <a:xfrm>
            <a:off x="2266122" y="16139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Muradoglu</a:t>
            </a:r>
            <a:r>
              <a:rPr lang="en-US" sz="1800" dirty="0"/>
              <a:t>, </a:t>
            </a:r>
            <a:r>
              <a:rPr lang="en-US" sz="1800" dirty="0" err="1"/>
              <a:t>Marchak</a:t>
            </a:r>
            <a:r>
              <a:rPr lang="en-US" sz="1800" dirty="0"/>
              <a:t>, </a:t>
            </a:r>
            <a:r>
              <a:rPr lang="en-US" sz="1800" dirty="0" err="1"/>
              <a:t>Cimpian</a:t>
            </a:r>
            <a:r>
              <a:rPr lang="en-US" sz="1800" dirty="0"/>
              <a:t>, </a:t>
            </a:r>
            <a:r>
              <a:rPr lang="en-US" sz="1800" dirty="0" err="1"/>
              <a:t>Gelman</a:t>
            </a:r>
            <a:r>
              <a:rPr lang="en-US" sz="1800" dirty="0"/>
              <a:t>, submitted to SRCD</a:t>
            </a:r>
          </a:p>
        </p:txBody>
      </p:sp>
    </p:spTree>
    <p:extLst>
      <p:ext uri="{BB962C8B-B14F-4D97-AF65-F5344CB8AC3E}">
        <p14:creationId xmlns:p14="http://schemas.microsoft.com/office/powerpoint/2010/main" val="305801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300566"/>
            <a:ext cx="10772775" cy="1658198"/>
          </a:xfrm>
        </p:spPr>
        <p:txBody>
          <a:bodyPr>
            <a:normAutofit/>
          </a:bodyPr>
          <a:lstStyle/>
          <a:p>
            <a:r>
              <a:rPr lang="en-US" sz="4400" dirty="0">
                <a:solidFill>
                  <a:schemeClr val="accent3"/>
                </a:solidFill>
              </a:rPr>
              <a:t>Pilot 1 DVs: 5 canonical essentialism DVs</a:t>
            </a:r>
          </a:p>
        </p:txBody>
      </p:sp>
      <p:graphicFrame>
        <p:nvGraphicFramePr>
          <p:cNvPr id="7" name="Table 6">
            <a:extLst>
              <a:ext uri="{FF2B5EF4-FFF2-40B4-BE49-F238E27FC236}">
                <a16:creationId xmlns:a16="http://schemas.microsoft.com/office/drawing/2014/main" id="{E12D7093-719F-4D72-9077-5F2B7706D1C6}"/>
              </a:ext>
            </a:extLst>
          </p:cNvPr>
          <p:cNvGraphicFramePr>
            <a:graphicFrameLocks noGrp="1"/>
          </p:cNvGraphicFramePr>
          <p:nvPr>
            <p:extLst>
              <p:ext uri="{D42A27DB-BD31-4B8C-83A1-F6EECF244321}">
                <p14:modId xmlns:p14="http://schemas.microsoft.com/office/powerpoint/2010/main" val="3590508087"/>
              </p:ext>
            </p:extLst>
          </p:nvPr>
        </p:nvGraphicFramePr>
        <p:xfrm>
          <a:off x="517525" y="862150"/>
          <a:ext cx="11487152" cy="5844487"/>
        </p:xfrm>
        <a:graphic>
          <a:graphicData uri="http://schemas.openxmlformats.org/drawingml/2006/table">
            <a:tbl>
              <a:tblPr/>
              <a:tblGrid>
                <a:gridCol w="1301938">
                  <a:extLst>
                    <a:ext uri="{9D8B030D-6E8A-4147-A177-3AD203B41FA5}">
                      <a16:colId xmlns:a16="http://schemas.microsoft.com/office/drawing/2014/main" val="662466025"/>
                    </a:ext>
                  </a:extLst>
                </a:gridCol>
                <a:gridCol w="5664277">
                  <a:extLst>
                    <a:ext uri="{9D8B030D-6E8A-4147-A177-3AD203B41FA5}">
                      <a16:colId xmlns:a16="http://schemas.microsoft.com/office/drawing/2014/main" val="806485389"/>
                    </a:ext>
                  </a:extLst>
                </a:gridCol>
                <a:gridCol w="4520937">
                  <a:extLst>
                    <a:ext uri="{9D8B030D-6E8A-4147-A177-3AD203B41FA5}">
                      <a16:colId xmlns:a16="http://schemas.microsoft.com/office/drawing/2014/main" val="889491598"/>
                    </a:ext>
                  </a:extLst>
                </a:gridCol>
              </a:tblGrid>
              <a:tr h="1306286">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Stability </a:t>
                      </a:r>
                      <a:br>
                        <a:rPr lang="en-US" sz="1800" b="0" i="0" dirty="0">
                          <a:solidFill>
                            <a:schemeClr val="accent3">
                              <a:lumMod val="50000"/>
                            </a:schemeClr>
                          </a:solidFill>
                          <a:effectLst/>
                          <a:latin typeface="Calibri" panose="020F0502020204030204" pitchFamily="34" charset="0"/>
                        </a:rPr>
                      </a:br>
                      <a:r>
                        <a:rPr lang="en-US" sz="1800" b="0" i="0" dirty="0">
                          <a:solidFill>
                            <a:schemeClr val="accent3">
                              <a:lumMod val="50000"/>
                            </a:schemeClr>
                          </a:solidFill>
                          <a:effectLst/>
                          <a:latin typeface="Calibri" panose="020F0502020204030204" pitchFamily="34" charset="0"/>
                        </a:rPr>
                        <a:t>past</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Now, here’s a question for you: Suzy is 8 years old.</a:t>
                      </a:r>
                    </a:p>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she played Yellow-Ball when she was 4 years old?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endParaRPr lang="en-US" sz="1100" b="0" i="0" dirty="0">
                        <a:solidFill>
                          <a:srgbClr val="000000"/>
                        </a:solidFill>
                        <a:effectLst/>
                        <a:latin typeface="Calibri" panose="020F05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04820332"/>
                  </a:ext>
                </a:extLst>
              </a:tr>
              <a:tr h="117272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Stability future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she will always play Yellow-Ball?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endParaRPr lang="en-US" sz="1100" b="0" i="0" dirty="0">
                        <a:solidFill>
                          <a:srgbClr val="000000"/>
                        </a:solidFill>
                        <a:effectLst/>
                        <a:latin typeface="Calibri" panose="020F05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27168498"/>
                  </a:ext>
                </a:extLst>
              </a:tr>
              <a:tr h="1074086">
                <a:tc>
                  <a:txBody>
                    <a:bodyPr/>
                    <a:lstStyle/>
                    <a:p>
                      <a:pPr marL="0" marR="0" algn="l" fontAlgn="t">
                        <a:spcBef>
                          <a:spcPts val="0"/>
                        </a:spcBef>
                        <a:spcAft>
                          <a:spcPts val="0"/>
                        </a:spcAft>
                      </a:pPr>
                      <a:r>
                        <a:rPr lang="en-US" sz="1800" b="0" i="0">
                          <a:solidFill>
                            <a:schemeClr val="accent3">
                              <a:lumMod val="50000"/>
                            </a:schemeClr>
                          </a:solidFill>
                          <a:effectLst/>
                          <a:latin typeface="Calibri" panose="020F0502020204030204" pitchFamily="34" charset="0"/>
                        </a:rPr>
                        <a:t>Innateness stop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Would Suzy stop playing Yellow-Ball if her family tried to stop her from playing Yellow-Ball?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endParaRPr lang="en-US" sz="1100" b="0" i="0" dirty="0">
                        <a:solidFill>
                          <a:srgbClr val="000000"/>
                        </a:solidFill>
                        <a:effectLst/>
                        <a:latin typeface="Calibri" panose="020F05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60348865"/>
                  </a:ext>
                </a:extLst>
              </a:tr>
              <a:tr h="1084217">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Inductive potential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“just this girl,” “a few girls,” or “a whole lot of girls” play Yellow-Ball?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endParaRPr lang="en-US" sz="1100" b="0" i="0" dirty="0">
                        <a:solidFill>
                          <a:srgbClr val="000000"/>
                        </a:solidFill>
                        <a:effectLst/>
                        <a:latin typeface="Calibri" panose="020F05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22852013"/>
                  </a:ext>
                </a:extLst>
              </a:tr>
              <a:tr h="1207173">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Innateness switch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effectLst/>
                          <a:latin typeface="Calibri Light" panose="020F0302020204030204" pitchFamily="34" charset="0"/>
                          <a:cs typeface="Calibri Light" panose="020F0302020204030204" pitchFamily="34" charset="0"/>
                        </a:rPr>
                        <a:t>[Suzy goes to boys classroom] </a:t>
                      </a:r>
                    </a:p>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Which game do you think Suzy will play today? __ </a:t>
                      </a:r>
                      <a:br>
                        <a:rPr lang="en-US" sz="2000" b="0" i="0" dirty="0">
                          <a:solidFill>
                            <a:srgbClr val="000000"/>
                          </a:solidFill>
                          <a:effectLst/>
                          <a:latin typeface="Calibri Light" panose="020F0302020204030204" pitchFamily="34" charset="0"/>
                          <a:cs typeface="Calibri Light" panose="020F0302020204030204" pitchFamily="34" charset="0"/>
                        </a:rPr>
                      </a:br>
                      <a:r>
                        <a:rPr lang="en-US" sz="2000" b="0" i="0" dirty="0">
                          <a:solidFill>
                            <a:srgbClr val="000000"/>
                          </a:solidFill>
                          <a:effectLst/>
                          <a:latin typeface="Calibri Light" panose="020F0302020204030204" pitchFamily="34" charset="0"/>
                          <a:cs typeface="Calibri Light" panose="020F0302020204030204" pitchFamily="34" charset="0"/>
                        </a:rPr>
                        <a:t>For sure __ or maybe __?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endParaRPr lang="en-US" sz="1100" b="0" i="0" dirty="0">
                        <a:solidFill>
                          <a:srgbClr val="000000"/>
                        </a:solidFill>
                        <a:effectLst/>
                        <a:latin typeface="Calibri" panose="020F05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232674"/>
                  </a:ext>
                </a:extLst>
              </a:tr>
            </a:tbl>
          </a:graphicData>
        </a:graphic>
      </p:graphicFrame>
      <p:pic>
        <p:nvPicPr>
          <p:cNvPr id="12" name="Picture 11">
            <a:extLst>
              <a:ext uri="{FF2B5EF4-FFF2-40B4-BE49-F238E27FC236}">
                <a16:creationId xmlns:a16="http://schemas.microsoft.com/office/drawing/2014/main" id="{895F2E3C-77C3-4900-AB00-709C3572E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318" y="914402"/>
            <a:ext cx="767877" cy="1081897"/>
          </a:xfrm>
          <a:prstGeom prst="rect">
            <a:avLst/>
          </a:prstGeom>
        </p:spPr>
      </p:pic>
      <p:pic>
        <p:nvPicPr>
          <p:cNvPr id="13" name="Picture 12">
            <a:extLst>
              <a:ext uri="{FF2B5EF4-FFF2-40B4-BE49-F238E27FC236}">
                <a16:creationId xmlns:a16="http://schemas.microsoft.com/office/drawing/2014/main" id="{EC54081F-D462-4987-B814-DB610CDD3BEE}"/>
              </a:ext>
            </a:extLst>
          </p:cNvPr>
          <p:cNvPicPr>
            <a:picLocks noChangeAspect="1"/>
          </p:cNvPicPr>
          <p:nvPr/>
        </p:nvPicPr>
        <p:blipFill rotWithShape="1">
          <a:blip r:embed="rId4">
            <a:extLst>
              <a:ext uri="{28A0092B-C50C-407E-A947-70E740481C1C}">
                <a14:useLocalDpi xmlns:a14="http://schemas.microsoft.com/office/drawing/2010/main" val="0"/>
              </a:ext>
            </a:extLst>
          </a:blip>
          <a:srcRect l="1942" t="3846" r="1942" b="7526"/>
          <a:stretch/>
        </p:blipFill>
        <p:spPr>
          <a:xfrm>
            <a:off x="9549151" y="914402"/>
            <a:ext cx="1949430" cy="1203960"/>
          </a:xfrm>
          <a:prstGeom prst="rect">
            <a:avLst/>
          </a:prstGeom>
        </p:spPr>
      </p:pic>
      <p:pic>
        <p:nvPicPr>
          <p:cNvPr id="15" name="Picture 14">
            <a:extLst>
              <a:ext uri="{FF2B5EF4-FFF2-40B4-BE49-F238E27FC236}">
                <a16:creationId xmlns:a16="http://schemas.microsoft.com/office/drawing/2014/main" id="{8A4EB512-CCDC-4AF7-B9E4-24F1E40F589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401" t="29445" r="21216" b="12775"/>
          <a:stretch/>
        </p:blipFill>
        <p:spPr>
          <a:xfrm>
            <a:off x="10025329" y="2246810"/>
            <a:ext cx="1112571" cy="1064623"/>
          </a:xfrm>
          <a:prstGeom prst="rect">
            <a:avLst/>
          </a:prstGeom>
        </p:spPr>
      </p:pic>
      <p:pic>
        <p:nvPicPr>
          <p:cNvPr id="16" name="Picture 15">
            <a:extLst>
              <a:ext uri="{FF2B5EF4-FFF2-40B4-BE49-F238E27FC236}">
                <a16:creationId xmlns:a16="http://schemas.microsoft.com/office/drawing/2014/main" id="{50E674D7-70FF-4FAC-B0CE-024A9B2BC551}"/>
              </a:ext>
            </a:extLst>
          </p:cNvPr>
          <p:cNvPicPr>
            <a:picLocks noChangeAspect="1"/>
          </p:cNvPicPr>
          <p:nvPr/>
        </p:nvPicPr>
        <p:blipFill rotWithShape="1">
          <a:blip r:embed="rId4">
            <a:extLst>
              <a:ext uri="{28A0092B-C50C-407E-A947-70E740481C1C}">
                <a14:useLocalDpi xmlns:a14="http://schemas.microsoft.com/office/drawing/2010/main" val="0"/>
              </a:ext>
            </a:extLst>
          </a:blip>
          <a:srcRect l="1942" t="3846" r="1942" b="7526"/>
          <a:stretch/>
        </p:blipFill>
        <p:spPr>
          <a:xfrm>
            <a:off x="7694951" y="2210987"/>
            <a:ext cx="1766550" cy="1091014"/>
          </a:xfrm>
          <a:prstGeom prst="rect">
            <a:avLst/>
          </a:prstGeom>
        </p:spPr>
      </p:pic>
      <p:pic>
        <p:nvPicPr>
          <p:cNvPr id="17" name="Picture 16">
            <a:extLst>
              <a:ext uri="{FF2B5EF4-FFF2-40B4-BE49-F238E27FC236}">
                <a16:creationId xmlns:a16="http://schemas.microsoft.com/office/drawing/2014/main" id="{B27F1FC3-A2E9-4ABE-B387-79AB7C33F379}"/>
              </a:ext>
            </a:extLst>
          </p:cNvPr>
          <p:cNvPicPr>
            <a:picLocks noChangeAspect="1"/>
          </p:cNvPicPr>
          <p:nvPr/>
        </p:nvPicPr>
        <p:blipFill rotWithShape="1">
          <a:blip r:embed="rId4">
            <a:extLst>
              <a:ext uri="{28A0092B-C50C-407E-A947-70E740481C1C}">
                <a14:useLocalDpi xmlns:a14="http://schemas.microsoft.com/office/drawing/2010/main" val="0"/>
              </a:ext>
            </a:extLst>
          </a:blip>
          <a:srcRect l="10014" t="6795" r="12338" b="12558"/>
          <a:stretch/>
        </p:blipFill>
        <p:spPr>
          <a:xfrm>
            <a:off x="9173195" y="3683753"/>
            <a:ext cx="852134" cy="592789"/>
          </a:xfrm>
          <a:prstGeom prst="rect">
            <a:avLst/>
          </a:prstGeom>
        </p:spPr>
      </p:pic>
      <p:pic>
        <p:nvPicPr>
          <p:cNvPr id="18" name="Picture 2" descr="Image result for cartoon parents drawing">
            <a:extLst>
              <a:ext uri="{FF2B5EF4-FFF2-40B4-BE49-F238E27FC236}">
                <a16:creationId xmlns:a16="http://schemas.microsoft.com/office/drawing/2014/main" id="{87BF07DD-C0C7-4E25-B2F5-48B91A5A949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7976" t="9476" r="4355" b="64717"/>
          <a:stretch/>
        </p:blipFill>
        <p:spPr bwMode="auto">
          <a:xfrm>
            <a:off x="10025329" y="3360764"/>
            <a:ext cx="824757" cy="76925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B0C831B0-85CD-4593-9597-36FCB07FF252}"/>
              </a:ext>
            </a:extLst>
          </p:cNvPr>
          <p:cNvGrpSpPr/>
          <p:nvPr/>
        </p:nvGrpSpPr>
        <p:grpSpPr>
          <a:xfrm>
            <a:off x="8507492" y="3475064"/>
            <a:ext cx="665703" cy="645978"/>
            <a:chOff x="887891" y="1985962"/>
            <a:chExt cx="2477533" cy="2404123"/>
          </a:xfrm>
        </p:grpSpPr>
        <p:pic>
          <p:nvPicPr>
            <p:cNvPr id="20" name="Picture 2" descr="Image result for cartoon parents drawing">
              <a:extLst>
                <a:ext uri="{FF2B5EF4-FFF2-40B4-BE49-F238E27FC236}">
                  <a16:creationId xmlns:a16="http://schemas.microsoft.com/office/drawing/2014/main" id="{5155D90D-05D7-4470-9616-B99F0F6A92D7}"/>
                </a:ext>
              </a:extLst>
            </p:cNvPr>
            <p:cNvPicPr>
              <a:picLocks noChangeAspect="1" noChangeArrowheads="1"/>
            </p:cNvPicPr>
            <p:nvPr/>
          </p:nvPicPr>
          <p:blipFill rotWithShape="1">
            <a:blip r:embed="rId7">
              <a:lum contrast="7000"/>
              <a:extLst>
                <a:ext uri="{28A0092B-C50C-407E-A947-70E740481C1C}">
                  <a14:useLocalDpi xmlns:a14="http://schemas.microsoft.com/office/drawing/2010/main" val="0"/>
                </a:ext>
              </a:extLst>
            </a:blip>
            <a:srcRect l="9026" t="16569" r="68641" b="61760"/>
            <a:stretch/>
          </p:blipFill>
          <p:spPr bwMode="auto">
            <a:xfrm>
              <a:off x="887891" y="1985962"/>
              <a:ext cx="2477533" cy="2404123"/>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5EE59FA9-B2B6-4C63-9EFC-62691E266087}"/>
                </a:ext>
              </a:extLst>
            </p:cNvPr>
            <p:cNvSpPr/>
            <p:nvPr/>
          </p:nvSpPr>
          <p:spPr>
            <a:xfrm>
              <a:off x="2482812" y="3030151"/>
              <a:ext cx="233361" cy="162397"/>
            </a:xfrm>
            <a:prstGeom prst="ellipse">
              <a:avLst/>
            </a:prstGeom>
            <a:gradFill flip="none" rotWithShape="1">
              <a:gsLst>
                <a:gs pos="0">
                  <a:srgbClr val="FDBEB1"/>
                </a:gs>
                <a:gs pos="100000">
                  <a:srgbClr val="E6B5B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6D3DF74-4C3F-4BDE-A50C-31AFD9680B43}"/>
                </a:ext>
              </a:extLst>
            </p:cNvPr>
            <p:cNvSpPr/>
            <p:nvPr/>
          </p:nvSpPr>
          <p:spPr>
            <a:xfrm>
              <a:off x="1833563" y="3025627"/>
              <a:ext cx="233361" cy="162396"/>
            </a:xfrm>
            <a:prstGeom prst="ellipse">
              <a:avLst/>
            </a:prstGeom>
            <a:gradFill flip="none" rotWithShape="1">
              <a:gsLst>
                <a:gs pos="0">
                  <a:srgbClr val="FDBEB1"/>
                </a:gs>
                <a:gs pos="100000">
                  <a:srgbClr val="E6B5B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a:extLst>
              <a:ext uri="{FF2B5EF4-FFF2-40B4-BE49-F238E27FC236}">
                <a16:creationId xmlns:a16="http://schemas.microsoft.com/office/drawing/2014/main" id="{20448607-790A-4886-AE37-D642106A2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195" y="4558411"/>
            <a:ext cx="1082969" cy="725347"/>
          </a:xfrm>
          <a:prstGeom prst="rect">
            <a:avLst/>
          </a:prstGeom>
        </p:spPr>
      </p:pic>
      <p:pic>
        <p:nvPicPr>
          <p:cNvPr id="24" name="Picture 23">
            <a:extLst>
              <a:ext uri="{FF2B5EF4-FFF2-40B4-BE49-F238E27FC236}">
                <a16:creationId xmlns:a16="http://schemas.microsoft.com/office/drawing/2014/main" id="{3670F0CB-28E6-4F68-B4B4-D734BC297628}"/>
              </a:ext>
            </a:extLst>
          </p:cNvPr>
          <p:cNvPicPr>
            <a:picLocks noChangeAspect="1"/>
          </p:cNvPicPr>
          <p:nvPr/>
        </p:nvPicPr>
        <p:blipFill rotWithShape="1">
          <a:blip r:embed="rId8">
            <a:extLst>
              <a:ext uri="{28A0092B-C50C-407E-A947-70E740481C1C}">
                <a14:useLocalDpi xmlns:a14="http://schemas.microsoft.com/office/drawing/2010/main" val="0"/>
              </a:ext>
            </a:extLst>
          </a:blip>
          <a:srcRect l="33005" r="30748" b="47606"/>
          <a:stretch/>
        </p:blipFill>
        <p:spPr>
          <a:xfrm>
            <a:off x="8551151" y="4796923"/>
            <a:ext cx="519933" cy="608186"/>
          </a:xfrm>
          <a:prstGeom prst="rect">
            <a:avLst/>
          </a:prstGeom>
        </p:spPr>
      </p:pic>
      <p:pic>
        <p:nvPicPr>
          <p:cNvPr id="25" name="Picture 6" descr="http://clipart-library.com/images/zTX5r8EGc.jpg">
            <a:extLst>
              <a:ext uri="{FF2B5EF4-FFF2-40B4-BE49-F238E27FC236}">
                <a16:creationId xmlns:a16="http://schemas.microsoft.com/office/drawing/2014/main" id="{AA540145-3374-4F61-B094-1F07356C932F}"/>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43957" b="41911"/>
          <a:stretch/>
        </p:blipFill>
        <p:spPr bwMode="auto">
          <a:xfrm>
            <a:off x="10281608" y="4849907"/>
            <a:ext cx="693380" cy="5022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Cartoon Images Of Children Learning Background 1 HD Wallpapers ">
            <a:extLst>
              <a:ext uri="{FF2B5EF4-FFF2-40B4-BE49-F238E27FC236}">
                <a16:creationId xmlns:a16="http://schemas.microsoft.com/office/drawing/2014/main" id="{C8603F4F-7BE1-44C1-A4B7-552AFDCC775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7603" r="2968" b="56061"/>
          <a:stretch/>
        </p:blipFill>
        <p:spPr bwMode="auto">
          <a:xfrm>
            <a:off x="7763196" y="4524619"/>
            <a:ext cx="615523" cy="430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mage result for cartoon school children girls">
            <a:extLst>
              <a:ext uri="{FF2B5EF4-FFF2-40B4-BE49-F238E27FC236}">
                <a16:creationId xmlns:a16="http://schemas.microsoft.com/office/drawing/2014/main" id="{6A6FE739-A2C7-409C-B00C-0175E41B5F5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9527" r="29594" b="47618"/>
          <a:stretch/>
        </p:blipFill>
        <p:spPr bwMode="auto">
          <a:xfrm>
            <a:off x="10969797" y="4351847"/>
            <a:ext cx="693381" cy="6029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9B6E04F-0DDA-468C-BE99-2C26B4B9B10A}"/>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9811" t="5903" r="32663" b="18438"/>
          <a:stretch/>
        </p:blipFill>
        <p:spPr>
          <a:xfrm>
            <a:off x="9354774" y="5561361"/>
            <a:ext cx="719810" cy="1121442"/>
          </a:xfrm>
          <a:prstGeom prst="rect">
            <a:avLst/>
          </a:prstGeom>
        </p:spPr>
      </p:pic>
      <p:sp>
        <p:nvSpPr>
          <p:cNvPr id="29" name="Content Placeholder 2">
            <a:extLst>
              <a:ext uri="{FF2B5EF4-FFF2-40B4-BE49-F238E27FC236}">
                <a16:creationId xmlns:a16="http://schemas.microsoft.com/office/drawing/2014/main" id="{9B8B787E-D503-46D1-B100-30C505F51CF5}"/>
              </a:ext>
            </a:extLst>
          </p:cNvPr>
          <p:cNvSpPr txBox="1">
            <a:spLocks/>
          </p:cNvSpPr>
          <p:nvPr/>
        </p:nvSpPr>
        <p:spPr>
          <a:xfrm rot="16200000">
            <a:off x="-1541911" y="3336252"/>
            <a:ext cx="3624305" cy="3463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solidFill>
                  <a:schemeClr val="bg1">
                    <a:lumMod val="65000"/>
                  </a:schemeClr>
                </a:solidFill>
              </a:rPr>
              <a:t>---</a:t>
            </a:r>
            <a:r>
              <a:rPr lang="en-US" sz="1800" dirty="0"/>
              <a:t>  </a:t>
            </a:r>
            <a:r>
              <a:rPr lang="en-US" sz="1800" dirty="0" err="1"/>
              <a:t>Muradoglu</a:t>
            </a:r>
            <a:r>
              <a:rPr lang="en-US" sz="1800" dirty="0"/>
              <a:t> et al, submitted </a:t>
            </a:r>
            <a:r>
              <a:rPr lang="en-US" sz="1800" dirty="0">
                <a:solidFill>
                  <a:schemeClr val="bg1">
                    <a:lumMod val="65000"/>
                  </a:schemeClr>
                </a:solidFill>
              </a:rPr>
              <a:t>---</a:t>
            </a:r>
          </a:p>
        </p:txBody>
      </p:sp>
      <p:sp>
        <p:nvSpPr>
          <p:cNvPr id="30" name="Content Placeholder 2">
            <a:extLst>
              <a:ext uri="{FF2B5EF4-FFF2-40B4-BE49-F238E27FC236}">
                <a16:creationId xmlns:a16="http://schemas.microsoft.com/office/drawing/2014/main" id="{ADF33A07-265E-4842-BB9E-40825457C6B3}"/>
              </a:ext>
            </a:extLst>
          </p:cNvPr>
          <p:cNvSpPr txBox="1">
            <a:spLocks/>
          </p:cNvSpPr>
          <p:nvPr/>
        </p:nvSpPr>
        <p:spPr>
          <a:xfrm rot="16200000">
            <a:off x="-493676" y="6018597"/>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Tree>
    <p:extLst>
      <p:ext uri="{BB962C8B-B14F-4D97-AF65-F5344CB8AC3E}">
        <p14:creationId xmlns:p14="http://schemas.microsoft.com/office/powerpoint/2010/main" val="18421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300567"/>
            <a:ext cx="10772775" cy="1658198"/>
          </a:xfrm>
        </p:spPr>
        <p:txBody>
          <a:bodyPr>
            <a:normAutofit/>
          </a:bodyPr>
          <a:lstStyle/>
          <a:p>
            <a:r>
              <a:rPr lang="en-US" sz="4400" dirty="0"/>
              <a:t>Pilot 1 data</a:t>
            </a:r>
          </a:p>
        </p:txBody>
      </p:sp>
      <p:pic>
        <p:nvPicPr>
          <p:cNvPr id="7" name="Picture 6">
            <a:extLst>
              <a:ext uri="{FF2B5EF4-FFF2-40B4-BE49-F238E27FC236}">
                <a16:creationId xmlns:a16="http://schemas.microsoft.com/office/drawing/2014/main" id="{A956E740-0A9D-4AB4-B8FF-0D8BC4E80916}"/>
              </a:ext>
            </a:extLst>
          </p:cNvPr>
          <p:cNvPicPr>
            <a:picLocks noChangeAspect="1"/>
          </p:cNvPicPr>
          <p:nvPr/>
        </p:nvPicPr>
        <p:blipFill>
          <a:blip r:embed="rId3"/>
          <a:stretch>
            <a:fillRect/>
          </a:stretch>
        </p:blipFill>
        <p:spPr>
          <a:xfrm>
            <a:off x="4133410" y="1232451"/>
            <a:ext cx="8058590" cy="4974437"/>
          </a:xfrm>
          <a:prstGeom prst="rect">
            <a:avLst/>
          </a:prstGeom>
        </p:spPr>
      </p:pic>
      <p:sp>
        <p:nvSpPr>
          <p:cNvPr id="11" name="Content Placeholder 2">
            <a:extLst>
              <a:ext uri="{FF2B5EF4-FFF2-40B4-BE49-F238E27FC236}">
                <a16:creationId xmlns:a16="http://schemas.microsoft.com/office/drawing/2014/main" id="{C4B0B1EE-1243-46C9-89B5-7B0E6858E55D}"/>
              </a:ext>
            </a:extLst>
          </p:cNvPr>
          <p:cNvSpPr>
            <a:spLocks noGrp="1"/>
          </p:cNvSpPr>
          <p:nvPr>
            <p:ph idx="1"/>
          </p:nvPr>
        </p:nvSpPr>
        <p:spPr>
          <a:xfrm>
            <a:off x="657224" y="1232450"/>
            <a:ext cx="3476186" cy="5396949"/>
          </a:xfrm>
        </p:spPr>
        <p:txBody>
          <a:bodyPr>
            <a:normAutofit/>
          </a:bodyPr>
          <a:lstStyle/>
          <a:p>
            <a:pPr marL="227013" indent="-227013">
              <a:buFont typeface="Arial" panose="020B0604020202020204" pitchFamily="34" charset="0"/>
              <a:buChar char="•"/>
            </a:pPr>
            <a:r>
              <a:rPr lang="en-US" sz="3200" dirty="0"/>
              <a:t>n=14 (excluded 2)</a:t>
            </a:r>
          </a:p>
          <a:p>
            <a:pPr marL="227013" indent="-227013">
              <a:buFont typeface="Arial" panose="020B0604020202020204" pitchFamily="34" charset="0"/>
              <a:buChar char="•"/>
            </a:pPr>
            <a:r>
              <a:rPr lang="en-US" sz="3200" dirty="0"/>
              <a:t>Nonstructural: essentialism boost from formal explanations </a:t>
            </a:r>
            <a:br>
              <a:rPr lang="en-US" sz="3200" dirty="0"/>
            </a:br>
            <a:r>
              <a:rPr lang="en-US" dirty="0"/>
              <a:t>(</a:t>
            </a:r>
            <a:r>
              <a:rPr lang="en-US" dirty="0" err="1"/>
              <a:t>cf</a:t>
            </a:r>
            <a:r>
              <a:rPr lang="en-US" dirty="0"/>
              <a:t> </a:t>
            </a:r>
            <a:r>
              <a:rPr lang="en-US" dirty="0" err="1"/>
              <a:t>Muradoglu</a:t>
            </a:r>
            <a:r>
              <a:rPr lang="en-US" dirty="0"/>
              <a:t> et al, submitted)</a:t>
            </a:r>
            <a:endParaRPr lang="en-US" sz="3200" dirty="0"/>
          </a:p>
          <a:p>
            <a:pPr marL="227013" indent="-227013">
              <a:buFont typeface="Arial" panose="020B0604020202020204" pitchFamily="34" charset="0"/>
              <a:buChar char="•"/>
            </a:pPr>
            <a:r>
              <a:rPr lang="en-US" sz="3200" dirty="0"/>
              <a:t>Structural: </a:t>
            </a:r>
            <a:br>
              <a:rPr lang="en-US" sz="3200" dirty="0"/>
            </a:br>
            <a:r>
              <a:rPr lang="en-US" sz="3200" dirty="0"/>
              <a:t>smaller essentialism boost from formal explanations</a:t>
            </a:r>
            <a:endParaRPr lang="en-US" sz="3200" dirty="0">
              <a:solidFill>
                <a:schemeClr val="accent1"/>
              </a:solidFill>
            </a:endParaRPr>
          </a:p>
          <a:p>
            <a:pPr marL="483045" lvl="1"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662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300566"/>
            <a:ext cx="10772775" cy="1658198"/>
          </a:xfrm>
        </p:spPr>
        <p:txBody>
          <a:bodyPr>
            <a:normAutofit/>
          </a:bodyPr>
          <a:lstStyle/>
          <a:p>
            <a:r>
              <a:rPr lang="en-US" sz="4400" dirty="0">
                <a:solidFill>
                  <a:schemeClr val="accent3"/>
                </a:solidFill>
              </a:rPr>
              <a:t>A worry with essentialism DVs</a:t>
            </a:r>
          </a:p>
        </p:txBody>
      </p:sp>
      <p:graphicFrame>
        <p:nvGraphicFramePr>
          <p:cNvPr id="7" name="Table 6">
            <a:extLst>
              <a:ext uri="{FF2B5EF4-FFF2-40B4-BE49-F238E27FC236}">
                <a16:creationId xmlns:a16="http://schemas.microsoft.com/office/drawing/2014/main" id="{E12D7093-719F-4D72-9077-5F2B7706D1C6}"/>
              </a:ext>
            </a:extLst>
          </p:cNvPr>
          <p:cNvGraphicFramePr>
            <a:graphicFrameLocks noGrp="1"/>
          </p:cNvGraphicFramePr>
          <p:nvPr>
            <p:extLst/>
          </p:nvPr>
        </p:nvGraphicFramePr>
        <p:xfrm>
          <a:off x="517524" y="252548"/>
          <a:ext cx="11547121" cy="6551727"/>
        </p:xfrm>
        <a:graphic>
          <a:graphicData uri="http://schemas.openxmlformats.org/drawingml/2006/table">
            <a:tbl>
              <a:tblPr/>
              <a:tblGrid>
                <a:gridCol w="1386750">
                  <a:extLst>
                    <a:ext uri="{9D8B030D-6E8A-4147-A177-3AD203B41FA5}">
                      <a16:colId xmlns:a16="http://schemas.microsoft.com/office/drawing/2014/main" val="662466025"/>
                    </a:ext>
                  </a:extLst>
                </a:gridCol>
                <a:gridCol w="5646057">
                  <a:extLst>
                    <a:ext uri="{9D8B030D-6E8A-4147-A177-3AD203B41FA5}">
                      <a16:colId xmlns:a16="http://schemas.microsoft.com/office/drawing/2014/main" val="806485389"/>
                    </a:ext>
                  </a:extLst>
                </a:gridCol>
                <a:gridCol w="1645920">
                  <a:extLst>
                    <a:ext uri="{9D8B030D-6E8A-4147-A177-3AD203B41FA5}">
                      <a16:colId xmlns:a16="http://schemas.microsoft.com/office/drawing/2014/main" val="889491598"/>
                    </a:ext>
                  </a:extLst>
                </a:gridCol>
                <a:gridCol w="2868394">
                  <a:extLst>
                    <a:ext uri="{9D8B030D-6E8A-4147-A177-3AD203B41FA5}">
                      <a16:colId xmlns:a16="http://schemas.microsoft.com/office/drawing/2014/main" val="523731370"/>
                    </a:ext>
                  </a:extLst>
                </a:gridCol>
              </a:tblGrid>
              <a:tr h="592577">
                <a:tc>
                  <a:txBody>
                    <a:bodyPr/>
                    <a:lstStyle/>
                    <a:p>
                      <a:pPr marL="0" marR="0" algn="l" fontAlgn="t">
                        <a:spcBef>
                          <a:spcPts val="0"/>
                        </a:spcBef>
                        <a:spcAft>
                          <a:spcPts val="0"/>
                        </a:spcAft>
                      </a:pPr>
                      <a:endParaRPr lang="en-US" sz="1800" b="0" i="0" dirty="0">
                        <a:solidFill>
                          <a:schemeClr val="accent3">
                            <a:lumMod val="50000"/>
                          </a:schemeClr>
                        </a:solidFill>
                        <a:effectLst/>
                        <a:latin typeface="Calibri" panose="020F05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fontAlgn="t">
                        <a:spcBef>
                          <a:spcPts val="0"/>
                        </a:spcBef>
                        <a:spcAft>
                          <a:spcPts val="0"/>
                        </a:spcAft>
                      </a:pPr>
                      <a:endParaRPr lang="en-US" sz="2000" b="0"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t>Essentialist</a:t>
                      </a:r>
                    </a:p>
                  </a:txBody>
                  <a:tcPr anchor="ctr">
                    <a:lnL w="12700" cap="flat" cmpd="sng" algn="ctr">
                      <a:no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tc>
                  <a:txBody>
                    <a:bodyPr/>
                    <a:lstStyle/>
                    <a:p>
                      <a:r>
                        <a:rPr lang="en-US" sz="2400" dirty="0"/>
                        <a:t>Structural</a:t>
                      </a:r>
                    </a:p>
                  </a:txBody>
                  <a:tcPr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extLst>
                  <a:ext uri="{0D108BD9-81ED-4DB2-BD59-A6C34878D82A}">
                    <a16:rowId xmlns:a16="http://schemas.microsoft.com/office/drawing/2014/main" val="1119768154"/>
                  </a:ext>
                </a:extLst>
              </a:tr>
              <a:tr h="1306286">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Stability </a:t>
                      </a:r>
                      <a:br>
                        <a:rPr lang="en-US" sz="1800" b="0" i="0" dirty="0">
                          <a:solidFill>
                            <a:schemeClr val="accent3">
                              <a:lumMod val="50000"/>
                            </a:schemeClr>
                          </a:solidFill>
                          <a:effectLst/>
                          <a:latin typeface="Calibri" panose="020F0502020204030204" pitchFamily="34" charset="0"/>
                        </a:rPr>
                      </a:br>
                      <a:r>
                        <a:rPr lang="en-US" sz="1800" b="0" i="0" dirty="0">
                          <a:solidFill>
                            <a:schemeClr val="accent3">
                              <a:lumMod val="50000"/>
                            </a:schemeClr>
                          </a:solidFill>
                          <a:effectLst/>
                          <a:latin typeface="Calibri" panose="020F0502020204030204" pitchFamily="34" charset="0"/>
                        </a:rPr>
                        <a:t>past</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Now, here’s a question for you: Suzy is 8 years old.</a:t>
                      </a:r>
                    </a:p>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she played Yellow-Ball when she was 4 years old?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Yes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400" b="0" i="0" dirty="0">
                          <a:solidFill>
                            <a:schemeClr val="bg1">
                              <a:lumMod val="50000"/>
                            </a:schemeClr>
                          </a:solidFill>
                          <a:effectLst/>
                          <a:latin typeface="Calibri" panose="020F0502020204030204" pitchFamily="34" charset="0"/>
                        </a:rPr>
                        <a:t>Not same school: </a:t>
                      </a:r>
                      <a:r>
                        <a:rPr lang="en-US" sz="2400" b="0" i="0" dirty="0">
                          <a:solidFill>
                            <a:srgbClr val="000000"/>
                          </a:solidFill>
                          <a:effectLst/>
                          <a:latin typeface="Calibri" panose="020F0502020204030204" pitchFamily="34" charset="0"/>
                        </a:rPr>
                        <a:t>No</a:t>
                      </a:r>
                      <a:br>
                        <a:rPr lang="en-US" sz="2400" b="0" i="0" dirty="0">
                          <a:solidFill>
                            <a:srgbClr val="000000"/>
                          </a:solidFill>
                          <a:effectLst/>
                          <a:latin typeface="Calibri" panose="020F0502020204030204" pitchFamily="34" charset="0"/>
                        </a:rPr>
                      </a:br>
                      <a:r>
                        <a:rPr lang="en-US" sz="2400" b="0" i="0" dirty="0">
                          <a:solidFill>
                            <a:schemeClr val="bg1">
                              <a:lumMod val="50000"/>
                            </a:schemeClr>
                          </a:solidFill>
                          <a:effectLst/>
                          <a:latin typeface="Calibri" panose="020F0502020204030204" pitchFamily="34" charset="0"/>
                        </a:rPr>
                        <a:t>Same school: </a:t>
                      </a:r>
                      <a:r>
                        <a:rPr lang="en-US" sz="2400" b="0" i="0" dirty="0">
                          <a:solidFill>
                            <a:srgbClr val="000000"/>
                          </a:solidFill>
                          <a:effectLst/>
                          <a:latin typeface="Calibri" panose="020F0502020204030204" pitchFamily="34" charset="0"/>
                        </a:rPr>
                        <a:t>Yes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04820332"/>
                  </a:ext>
                </a:extLst>
              </a:tr>
              <a:tr h="117272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Stability future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she will always play Yellow-Ball?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Yes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400" b="0" i="0" dirty="0">
                          <a:solidFill>
                            <a:schemeClr val="bg1">
                              <a:lumMod val="50000"/>
                            </a:schemeClr>
                          </a:solidFill>
                          <a:effectLst/>
                          <a:latin typeface="Calibri" panose="020F0502020204030204" pitchFamily="34" charset="0"/>
                        </a:rPr>
                        <a:t>Not same school: </a:t>
                      </a:r>
                      <a:r>
                        <a:rPr lang="en-US" sz="2400" b="0" i="0" dirty="0">
                          <a:solidFill>
                            <a:srgbClr val="000000"/>
                          </a:solidFill>
                          <a:effectLst/>
                          <a:latin typeface="Calibri" panose="020F0502020204030204" pitchFamily="34" charset="0"/>
                        </a:rPr>
                        <a:t>No?</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827168498"/>
                  </a:ext>
                </a:extLst>
              </a:tr>
              <a:tr h="1074086">
                <a:tc>
                  <a:txBody>
                    <a:bodyPr/>
                    <a:lstStyle/>
                    <a:p>
                      <a:pPr marL="0" marR="0" algn="l" fontAlgn="t">
                        <a:spcBef>
                          <a:spcPts val="0"/>
                        </a:spcBef>
                        <a:spcAft>
                          <a:spcPts val="0"/>
                        </a:spcAft>
                      </a:pPr>
                      <a:r>
                        <a:rPr lang="en-US" sz="1800" b="0" i="0">
                          <a:solidFill>
                            <a:schemeClr val="accent3">
                              <a:lumMod val="50000"/>
                            </a:schemeClr>
                          </a:solidFill>
                          <a:effectLst/>
                          <a:latin typeface="Calibri" panose="020F0502020204030204" pitchFamily="34" charset="0"/>
                        </a:rPr>
                        <a:t>Innateness stop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Would Suzy stop playing Yellow-Ball if her family tried to stop her from playing Yellow-Ball? (Y/N)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No</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No?</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60348865"/>
                  </a:ext>
                </a:extLst>
              </a:tr>
              <a:tr h="1084217">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Inductive potential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Do you think “just this girl,” “a few girls,” or “a whole lot of girls” play Yellow-Ball?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A whole lot</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l" fontAlgn="t">
                        <a:spcBef>
                          <a:spcPts val="0"/>
                        </a:spcBef>
                        <a:spcAft>
                          <a:spcPts val="0"/>
                        </a:spcAft>
                      </a:pPr>
                      <a:r>
                        <a:rPr lang="en-US" sz="2400" b="0" i="0" dirty="0">
                          <a:solidFill>
                            <a:schemeClr val="bg1">
                              <a:lumMod val="50000"/>
                            </a:schemeClr>
                          </a:solidFill>
                          <a:effectLst/>
                          <a:latin typeface="Calibri" panose="020F0502020204030204" pitchFamily="34" charset="0"/>
                        </a:rPr>
                        <a:t>At this school: </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A whole lot</a:t>
                      </a:r>
                      <a:br>
                        <a:rPr lang="en-US" sz="2400" b="0" i="0" dirty="0">
                          <a:solidFill>
                            <a:srgbClr val="000000"/>
                          </a:solidFill>
                          <a:effectLst/>
                          <a:latin typeface="Calibri" panose="020F0502020204030204" pitchFamily="34" charset="0"/>
                        </a:rPr>
                      </a:br>
                      <a:r>
                        <a:rPr lang="en-US" sz="2400" b="0" i="0" dirty="0">
                          <a:solidFill>
                            <a:schemeClr val="bg1">
                              <a:lumMod val="50000"/>
                            </a:schemeClr>
                          </a:solidFill>
                          <a:effectLst/>
                          <a:latin typeface="Calibri" panose="020F0502020204030204" pitchFamily="34" charset="0"/>
                        </a:rPr>
                        <a:t>Outside school: </a:t>
                      </a:r>
                      <a:r>
                        <a:rPr lang="en-US" sz="2400" b="0" i="0" dirty="0">
                          <a:solidFill>
                            <a:srgbClr val="000000"/>
                          </a:solidFill>
                          <a:effectLst/>
                          <a:latin typeface="Calibri" panose="020F0502020204030204" pitchFamily="34" charset="0"/>
                        </a:rPr>
                        <a:t>?</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22852013"/>
                  </a:ext>
                </a:extLst>
              </a:tr>
              <a:tr h="1207173">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Innateness switch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2"/>
                    </a:solidFill>
                  </a:tcPr>
                </a:tc>
                <a:tc>
                  <a:txBody>
                    <a:bodyPr/>
                    <a:lstStyle/>
                    <a:p>
                      <a:pPr marL="0" marR="0" algn="l" fontAlgn="t">
                        <a:spcBef>
                          <a:spcPts val="0"/>
                        </a:spcBef>
                        <a:spcAft>
                          <a:spcPts val="0"/>
                        </a:spcAft>
                      </a:pPr>
                      <a:r>
                        <a:rPr lang="en-US" sz="2000" b="0" i="0" dirty="0">
                          <a:effectLst/>
                          <a:latin typeface="Calibri Light" panose="020F0302020204030204" pitchFamily="34" charset="0"/>
                          <a:cs typeface="Calibri Light" panose="020F0302020204030204" pitchFamily="34" charset="0"/>
                        </a:rPr>
                        <a:t>[Suzy goes to boys classroom] </a:t>
                      </a:r>
                    </a:p>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Which game do you think Suzy will play today? __ </a:t>
                      </a:r>
                      <a:br>
                        <a:rPr lang="en-US" sz="2000" b="0" i="0" dirty="0">
                          <a:solidFill>
                            <a:srgbClr val="000000"/>
                          </a:solidFill>
                          <a:effectLst/>
                          <a:latin typeface="Calibri Light" panose="020F0302020204030204" pitchFamily="34" charset="0"/>
                          <a:cs typeface="Calibri Light" panose="020F0302020204030204" pitchFamily="34" charset="0"/>
                        </a:rPr>
                      </a:br>
                      <a:r>
                        <a:rPr lang="en-US" sz="2000" b="0" i="0" dirty="0">
                          <a:solidFill>
                            <a:srgbClr val="000000"/>
                          </a:solidFill>
                          <a:effectLst/>
                          <a:latin typeface="Calibri Light" panose="020F0302020204030204" pitchFamily="34" charset="0"/>
                          <a:cs typeface="Calibri Light" panose="020F0302020204030204" pitchFamily="34" charset="0"/>
                        </a:rPr>
                        <a:t>For sure __ or maybe __?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2"/>
                    </a:solid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2"/>
                    </a:solid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Green-Ball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2"/>
                    </a:solidFill>
                  </a:tcPr>
                </a:tc>
                <a:extLst>
                  <a:ext uri="{0D108BD9-81ED-4DB2-BD59-A6C34878D82A}">
                    <a16:rowId xmlns:a16="http://schemas.microsoft.com/office/drawing/2014/main" val="26232674"/>
                  </a:ext>
                </a:extLst>
              </a:tr>
            </a:tbl>
          </a:graphicData>
        </a:graphic>
      </p:graphicFrame>
      <p:sp>
        <p:nvSpPr>
          <p:cNvPr id="29" name="Content Placeholder 2">
            <a:extLst>
              <a:ext uri="{FF2B5EF4-FFF2-40B4-BE49-F238E27FC236}">
                <a16:creationId xmlns:a16="http://schemas.microsoft.com/office/drawing/2014/main" id="{9B8B787E-D503-46D1-B100-30C505F51CF5}"/>
              </a:ext>
            </a:extLst>
          </p:cNvPr>
          <p:cNvSpPr txBox="1">
            <a:spLocks/>
          </p:cNvSpPr>
          <p:nvPr/>
        </p:nvSpPr>
        <p:spPr>
          <a:xfrm rot="16200000">
            <a:off x="-1541911" y="3336252"/>
            <a:ext cx="3624305" cy="3463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solidFill>
                  <a:schemeClr val="bg1">
                    <a:lumMod val="65000"/>
                  </a:schemeClr>
                </a:solidFill>
              </a:rPr>
              <a:t>---</a:t>
            </a:r>
            <a:r>
              <a:rPr lang="en-US" sz="1800" dirty="0"/>
              <a:t>  </a:t>
            </a:r>
            <a:r>
              <a:rPr lang="en-US" sz="1800" dirty="0" err="1"/>
              <a:t>Muradoglu</a:t>
            </a:r>
            <a:r>
              <a:rPr lang="en-US" sz="1800" dirty="0"/>
              <a:t> et al, submitted </a:t>
            </a:r>
            <a:r>
              <a:rPr lang="en-US" sz="1800" dirty="0">
                <a:solidFill>
                  <a:schemeClr val="bg1">
                    <a:lumMod val="65000"/>
                  </a:schemeClr>
                </a:solidFill>
              </a:rPr>
              <a:t>---</a:t>
            </a:r>
          </a:p>
        </p:txBody>
      </p:sp>
      <p:sp>
        <p:nvSpPr>
          <p:cNvPr id="31" name="Content Placeholder 2">
            <a:extLst>
              <a:ext uri="{FF2B5EF4-FFF2-40B4-BE49-F238E27FC236}">
                <a16:creationId xmlns:a16="http://schemas.microsoft.com/office/drawing/2014/main" id="{02EA59A0-B99A-48ED-8A87-2C06A8C6B5DE}"/>
              </a:ext>
            </a:extLst>
          </p:cNvPr>
          <p:cNvSpPr txBox="1">
            <a:spLocks/>
          </p:cNvSpPr>
          <p:nvPr/>
        </p:nvSpPr>
        <p:spPr>
          <a:xfrm rot="16200000">
            <a:off x="-508817" y="5942606"/>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Tree>
    <p:extLst>
      <p:ext uri="{BB962C8B-B14F-4D97-AF65-F5344CB8AC3E}">
        <p14:creationId xmlns:p14="http://schemas.microsoft.com/office/powerpoint/2010/main" val="198763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300567"/>
            <a:ext cx="10772775" cy="1658198"/>
          </a:xfrm>
        </p:spPr>
        <p:txBody>
          <a:bodyPr>
            <a:normAutofit/>
          </a:bodyPr>
          <a:lstStyle/>
          <a:p>
            <a:r>
              <a:rPr lang="en-US" sz="4400" dirty="0">
                <a:solidFill>
                  <a:schemeClr val="accent3"/>
                </a:solidFill>
              </a:rPr>
              <a:t>A worry with essentialism DVs</a:t>
            </a:r>
          </a:p>
        </p:txBody>
      </p:sp>
      <p:graphicFrame>
        <p:nvGraphicFramePr>
          <p:cNvPr id="5" name="Table 4">
            <a:extLst>
              <a:ext uri="{FF2B5EF4-FFF2-40B4-BE49-F238E27FC236}">
                <a16:creationId xmlns:a16="http://schemas.microsoft.com/office/drawing/2014/main" id="{EC6A573C-FC9F-469B-86F9-85F547F905FA}"/>
              </a:ext>
            </a:extLst>
          </p:cNvPr>
          <p:cNvGraphicFramePr>
            <a:graphicFrameLocks noGrp="1"/>
          </p:cNvGraphicFramePr>
          <p:nvPr>
            <p:extLst>
              <p:ext uri="{D42A27DB-BD31-4B8C-83A1-F6EECF244321}">
                <p14:modId xmlns:p14="http://schemas.microsoft.com/office/powerpoint/2010/main" val="970911114"/>
              </p:ext>
            </p:extLst>
          </p:nvPr>
        </p:nvGraphicFramePr>
        <p:xfrm>
          <a:off x="610915" y="1463642"/>
          <a:ext cx="11289348" cy="3695582"/>
        </p:xfrm>
        <a:graphic>
          <a:graphicData uri="http://schemas.openxmlformats.org/drawingml/2006/table">
            <a:tbl>
              <a:tblPr firstRow="1" bandRow="1">
                <a:tableStyleId>{5C22544A-7EE6-4342-B048-85BDC9FD1C3A}</a:tableStyleId>
              </a:tblPr>
              <a:tblGrid>
                <a:gridCol w="3781514">
                  <a:extLst>
                    <a:ext uri="{9D8B030D-6E8A-4147-A177-3AD203B41FA5}">
                      <a16:colId xmlns:a16="http://schemas.microsoft.com/office/drawing/2014/main" val="1682883675"/>
                    </a:ext>
                  </a:extLst>
                </a:gridCol>
                <a:gridCol w="3534564">
                  <a:extLst>
                    <a:ext uri="{9D8B030D-6E8A-4147-A177-3AD203B41FA5}">
                      <a16:colId xmlns:a16="http://schemas.microsoft.com/office/drawing/2014/main" val="3240754241"/>
                    </a:ext>
                  </a:extLst>
                </a:gridCol>
                <a:gridCol w="3973270">
                  <a:extLst>
                    <a:ext uri="{9D8B030D-6E8A-4147-A177-3AD203B41FA5}">
                      <a16:colId xmlns:a16="http://schemas.microsoft.com/office/drawing/2014/main" val="3932419090"/>
                    </a:ext>
                  </a:extLst>
                </a:gridCol>
              </a:tblGrid>
              <a:tr h="710410">
                <a:tc>
                  <a:txBody>
                    <a:bodyPr/>
                    <a:lstStyle/>
                    <a:p>
                      <a:endParaRPr lang="en-US" sz="2400" dirty="0"/>
                    </a:p>
                  </a:txBody>
                  <a:tcPr anchor="ctr"/>
                </a:tc>
                <a:tc>
                  <a:txBody>
                    <a:bodyPr/>
                    <a:lstStyle/>
                    <a:p>
                      <a:r>
                        <a:rPr lang="en-US" sz="2400" dirty="0"/>
                        <a:t>Essentialist representation</a:t>
                      </a:r>
                    </a:p>
                  </a:txBody>
                  <a:tcPr anchor="ctr"/>
                </a:tc>
                <a:tc>
                  <a:txBody>
                    <a:bodyPr/>
                    <a:lstStyle/>
                    <a:p>
                      <a:r>
                        <a:rPr lang="en-US" sz="2400" dirty="0"/>
                        <a:t>Structural representation</a:t>
                      </a:r>
                    </a:p>
                  </a:txBody>
                  <a:tcPr anchor="ctr"/>
                </a:tc>
                <a:extLst>
                  <a:ext uri="{0D108BD9-81ED-4DB2-BD59-A6C34878D82A}">
                    <a16:rowId xmlns:a16="http://schemas.microsoft.com/office/drawing/2014/main" val="311838575"/>
                  </a:ext>
                </a:extLst>
              </a:tr>
              <a:tr h="1335472">
                <a:tc>
                  <a:txBody>
                    <a:bodyPr/>
                    <a:lstStyle/>
                    <a:p>
                      <a:r>
                        <a:rPr lang="en-US" sz="2400" dirty="0"/>
                        <a:t>When will an individual</a:t>
                      </a:r>
                      <a:br>
                        <a:rPr lang="en-US" sz="2400" dirty="0"/>
                      </a:br>
                      <a:r>
                        <a:rPr lang="en-US" sz="2400" dirty="0"/>
                        <a:t>exhibit the same property? </a:t>
                      </a:r>
                      <a:br>
                        <a:rPr lang="en-US" sz="2400" dirty="0"/>
                      </a:br>
                      <a:r>
                        <a:rPr lang="en-US" sz="2000" dirty="0"/>
                        <a:t>(stability, innateness)</a:t>
                      </a:r>
                      <a:endParaRPr lang="en-US" sz="2400" dirty="0"/>
                    </a:p>
                  </a:txBody>
                  <a:tcPr anchor="ctr"/>
                </a:tc>
                <a:tc>
                  <a:txBody>
                    <a:bodyPr/>
                    <a:lstStyle/>
                    <a:p>
                      <a:r>
                        <a:rPr lang="en-US" sz="2400" dirty="0"/>
                        <a:t>Always</a:t>
                      </a:r>
                    </a:p>
                  </a:txBody>
                  <a:tcPr anchor="ctr"/>
                </a:tc>
                <a:tc>
                  <a:txBody>
                    <a:bodyPr/>
                    <a:lstStyle/>
                    <a:p>
                      <a:r>
                        <a:rPr lang="en-US" sz="2400" dirty="0"/>
                        <a:t>When structural factors in environment are stable</a:t>
                      </a:r>
                    </a:p>
                  </a:txBody>
                  <a:tcPr anchor="ctr"/>
                </a:tc>
                <a:extLst>
                  <a:ext uri="{0D108BD9-81ED-4DB2-BD59-A6C34878D82A}">
                    <a16:rowId xmlns:a16="http://schemas.microsoft.com/office/drawing/2014/main" val="1212802487"/>
                  </a:ext>
                </a:extLst>
              </a:tr>
              <a:tr h="1649700">
                <a:tc>
                  <a:txBody>
                    <a:bodyPr/>
                    <a:lstStyle/>
                    <a:p>
                      <a:r>
                        <a:rPr lang="en-US" sz="2400" dirty="0"/>
                        <a:t>Will other category members</a:t>
                      </a:r>
                      <a:br>
                        <a:rPr lang="en-US" sz="2400" dirty="0"/>
                      </a:br>
                      <a:r>
                        <a:rPr lang="en-US" sz="2400" dirty="0"/>
                        <a:t>exhibit the same property?</a:t>
                      </a:r>
                      <a:br>
                        <a:rPr lang="en-US" sz="2400" dirty="0"/>
                      </a:br>
                      <a:r>
                        <a:rPr lang="en-US" sz="2000" dirty="0"/>
                        <a:t>(inductive potential)</a:t>
                      </a:r>
                      <a:endParaRPr lang="en-US" sz="2400" dirty="0"/>
                    </a:p>
                  </a:txBody>
                  <a:tcPr anchor="ctr"/>
                </a:tc>
                <a:tc>
                  <a:txBody>
                    <a:bodyPr/>
                    <a:lstStyle/>
                    <a:p>
                      <a:r>
                        <a:rPr lang="en-US" sz="2400" dirty="0"/>
                        <a:t>Always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they too are experiencing structural factors in environment</a:t>
                      </a:r>
                    </a:p>
                  </a:txBody>
                  <a:tcPr anchor="ctr"/>
                </a:tc>
                <a:extLst>
                  <a:ext uri="{0D108BD9-81ED-4DB2-BD59-A6C34878D82A}">
                    <a16:rowId xmlns:a16="http://schemas.microsoft.com/office/drawing/2014/main" val="3416542513"/>
                  </a:ext>
                </a:extLst>
              </a:tr>
            </a:tbl>
          </a:graphicData>
        </a:graphic>
      </p:graphicFrame>
      <p:sp>
        <p:nvSpPr>
          <p:cNvPr id="9" name="Content Placeholder 2">
            <a:extLst>
              <a:ext uri="{FF2B5EF4-FFF2-40B4-BE49-F238E27FC236}">
                <a16:creationId xmlns:a16="http://schemas.microsoft.com/office/drawing/2014/main" id="{1B4A837C-8B33-42F9-855B-52F78DA2976B}"/>
              </a:ext>
            </a:extLst>
          </p:cNvPr>
          <p:cNvSpPr>
            <a:spLocks noGrp="1"/>
          </p:cNvSpPr>
          <p:nvPr>
            <p:ph idx="1"/>
          </p:nvPr>
        </p:nvSpPr>
        <p:spPr>
          <a:xfrm>
            <a:off x="6313441" y="846944"/>
            <a:ext cx="3274696" cy="504909"/>
          </a:xfrm>
        </p:spPr>
        <p:txBody>
          <a:bodyPr>
            <a:normAutofit/>
          </a:bodyPr>
          <a:lstStyle/>
          <a:p>
            <a:pPr marL="0" indent="0" algn="ctr">
              <a:buNone/>
            </a:pPr>
            <a:r>
              <a:rPr lang="en-US" sz="2800" dirty="0">
                <a:solidFill>
                  <a:schemeClr val="bg1">
                    <a:lumMod val="50000"/>
                  </a:schemeClr>
                </a:solidFill>
                <a:latin typeface="Cambria" panose="02040503050406030204" pitchFamily="18" charset="0"/>
                <a:ea typeface="Cambria" panose="02040503050406030204" pitchFamily="18" charset="0"/>
              </a:rPr>
              <a:t>Formal explanation</a:t>
            </a:r>
          </a:p>
        </p:txBody>
      </p:sp>
      <p:cxnSp>
        <p:nvCxnSpPr>
          <p:cNvPr id="10" name="Connector: Curved 9">
            <a:extLst>
              <a:ext uri="{FF2B5EF4-FFF2-40B4-BE49-F238E27FC236}">
                <a16:creationId xmlns:a16="http://schemas.microsoft.com/office/drawing/2014/main" id="{A58C0C36-D906-43D9-9A80-BEEC7CB4E113}"/>
              </a:ext>
            </a:extLst>
          </p:cNvPr>
          <p:cNvCxnSpPr>
            <a:cxnSpLocks/>
          </p:cNvCxnSpPr>
          <p:nvPr/>
        </p:nvCxnSpPr>
        <p:spPr>
          <a:xfrm>
            <a:off x="9522822" y="1086336"/>
            <a:ext cx="496388" cy="252454"/>
          </a:xfrm>
          <a:prstGeom prst="curvedConnector3">
            <a:avLst>
              <a:gd name="adj1" fmla="val 973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41F0F104-FCD6-47B2-B3D7-DE13B0D88C7B}"/>
              </a:ext>
            </a:extLst>
          </p:cNvPr>
          <p:cNvCxnSpPr>
            <a:cxnSpLocks/>
          </p:cNvCxnSpPr>
          <p:nvPr/>
        </p:nvCxnSpPr>
        <p:spPr>
          <a:xfrm flipH="1">
            <a:off x="5795554" y="1086336"/>
            <a:ext cx="496388" cy="252454"/>
          </a:xfrm>
          <a:prstGeom prst="curvedConnector3">
            <a:avLst>
              <a:gd name="adj1" fmla="val 97368"/>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B0271F4-8302-4605-B8DD-EDE816D78C75}"/>
              </a:ext>
            </a:extLst>
          </p:cNvPr>
          <p:cNvSpPr txBox="1">
            <a:spLocks/>
          </p:cNvSpPr>
          <p:nvPr/>
        </p:nvSpPr>
        <p:spPr>
          <a:xfrm>
            <a:off x="556780" y="5265236"/>
            <a:ext cx="11635220" cy="159276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27013" indent="-227013">
              <a:buFont typeface="Arial" panose="020B0604020202020204" pitchFamily="34" charset="0"/>
              <a:buChar char="•"/>
            </a:pPr>
            <a:r>
              <a:rPr lang="en-US" sz="3200" dirty="0"/>
              <a:t>Essentialist vs structural best differentiated by environmental change</a:t>
            </a:r>
          </a:p>
          <a:p>
            <a:pPr marL="227013" indent="-227013">
              <a:buFont typeface="Arial" panose="020B0604020202020204" pitchFamily="34" charset="0"/>
              <a:buChar char="•"/>
            </a:pPr>
            <a:r>
              <a:rPr lang="en-US" sz="3200" dirty="0"/>
              <a:t>Adjust wording of DVs / focus only on DVs that involve environmental change? </a:t>
            </a:r>
          </a:p>
        </p:txBody>
      </p:sp>
    </p:spTree>
    <p:extLst>
      <p:ext uri="{BB962C8B-B14F-4D97-AF65-F5344CB8AC3E}">
        <p14:creationId xmlns:p14="http://schemas.microsoft.com/office/powerpoint/2010/main" val="412485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12D7093-719F-4D72-9077-5F2B7706D1C6}"/>
              </a:ext>
            </a:extLst>
          </p:cNvPr>
          <p:cNvGraphicFramePr>
            <a:graphicFrameLocks noGrp="1"/>
          </p:cNvGraphicFramePr>
          <p:nvPr>
            <p:extLst>
              <p:ext uri="{D42A27DB-BD31-4B8C-83A1-F6EECF244321}">
                <p14:modId xmlns:p14="http://schemas.microsoft.com/office/powerpoint/2010/main" val="1501035646"/>
              </p:ext>
            </p:extLst>
          </p:nvPr>
        </p:nvGraphicFramePr>
        <p:xfrm>
          <a:off x="415924" y="138248"/>
          <a:ext cx="11674476" cy="6371750"/>
        </p:xfrm>
        <a:graphic>
          <a:graphicData uri="http://schemas.openxmlformats.org/drawingml/2006/table">
            <a:tbl>
              <a:tblPr/>
              <a:tblGrid>
                <a:gridCol w="1402045">
                  <a:extLst>
                    <a:ext uri="{9D8B030D-6E8A-4147-A177-3AD203B41FA5}">
                      <a16:colId xmlns:a16="http://schemas.microsoft.com/office/drawing/2014/main" val="662466025"/>
                    </a:ext>
                  </a:extLst>
                </a:gridCol>
                <a:gridCol w="7097431">
                  <a:extLst>
                    <a:ext uri="{9D8B030D-6E8A-4147-A177-3AD203B41FA5}">
                      <a16:colId xmlns:a16="http://schemas.microsoft.com/office/drawing/2014/main" val="806485389"/>
                    </a:ext>
                  </a:extLst>
                </a:gridCol>
                <a:gridCol w="1536700">
                  <a:extLst>
                    <a:ext uri="{9D8B030D-6E8A-4147-A177-3AD203B41FA5}">
                      <a16:colId xmlns:a16="http://schemas.microsoft.com/office/drawing/2014/main" val="889491598"/>
                    </a:ext>
                  </a:extLst>
                </a:gridCol>
                <a:gridCol w="1638300">
                  <a:extLst>
                    <a:ext uri="{9D8B030D-6E8A-4147-A177-3AD203B41FA5}">
                      <a16:colId xmlns:a16="http://schemas.microsoft.com/office/drawing/2014/main" val="523731370"/>
                    </a:ext>
                  </a:extLst>
                </a:gridCol>
              </a:tblGrid>
              <a:tr h="592577">
                <a:tc>
                  <a:txBody>
                    <a:bodyPr/>
                    <a:lstStyle/>
                    <a:p>
                      <a:pPr marL="0" marR="0" algn="l" fontAlgn="t">
                        <a:spcBef>
                          <a:spcPts val="0"/>
                        </a:spcBef>
                        <a:spcAft>
                          <a:spcPts val="0"/>
                        </a:spcAft>
                      </a:pPr>
                      <a:endParaRPr lang="en-US" sz="1800" b="0" i="0" dirty="0">
                        <a:solidFill>
                          <a:schemeClr val="accent3">
                            <a:lumMod val="50000"/>
                          </a:schemeClr>
                        </a:solidFill>
                        <a:effectLst/>
                        <a:latin typeface="Calibri" panose="020F05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fontAlgn="t">
                        <a:spcBef>
                          <a:spcPts val="0"/>
                        </a:spcBef>
                        <a:spcAft>
                          <a:spcPts val="0"/>
                        </a:spcAft>
                      </a:pPr>
                      <a:r>
                        <a:rPr lang="en-US" sz="2000" b="0" i="0" dirty="0">
                          <a:solidFill>
                            <a:srgbClr val="000000"/>
                          </a:solidFill>
                          <a:effectLst/>
                          <a:latin typeface="Calibri Light" panose="020F0302020204030204" pitchFamily="34" charset="0"/>
                          <a:cs typeface="Calibri Light" panose="020F0302020204030204" pitchFamily="34" charset="0"/>
                        </a:rPr>
                        <a:t> </a:t>
                      </a: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t>Essentialist</a:t>
                      </a:r>
                    </a:p>
                  </a:txBody>
                  <a:tcPr anchor="ctr">
                    <a:lnL w="12700" cap="flat" cmpd="sng" algn="ctr">
                      <a:no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tc>
                  <a:txBody>
                    <a:bodyPr/>
                    <a:lstStyle/>
                    <a:p>
                      <a:r>
                        <a:rPr lang="en-US" sz="2400" dirty="0"/>
                        <a:t>Structural</a:t>
                      </a:r>
                    </a:p>
                  </a:txBody>
                  <a:tcPr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extLst>
                  <a:ext uri="{0D108BD9-81ED-4DB2-BD59-A6C34878D82A}">
                    <a16:rowId xmlns:a16="http://schemas.microsoft.com/office/drawing/2014/main" val="1119768154"/>
                  </a:ext>
                </a:extLst>
              </a:tr>
              <a:tr h="1080657">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Force-choice explanation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a:t>
                      </a:r>
                      <a:r>
                        <a:rPr lang="en-US" sz="2000" b="0" i="0" u="none" strike="noStrike" kern="1200" baseline="0" dirty="0" err="1">
                          <a:solidFill>
                            <a:schemeClr val="tx1"/>
                          </a:solidFill>
                          <a:latin typeface="+mn-lt"/>
                          <a:ea typeface="+mn-ea"/>
                          <a:cs typeface="+mn-cs"/>
                        </a:rPr>
                        <a:t>indiv</a:t>
                      </a:r>
                      <a:r>
                        <a:rPr lang="en-US" sz="2000" b="0" i="0" u="none" strike="noStrike" kern="1200" baseline="0" dirty="0">
                          <a:solidFill>
                            <a:schemeClr val="tx1"/>
                          </a:solidFill>
                          <a:latin typeface="+mn-lt"/>
                          <a:ea typeface="+mn-ea"/>
                          <a:cs typeface="+mn-cs"/>
                        </a:rPr>
                        <a:t>) So, Suzy plays Yellow-Ball a lot at her school.</a:t>
                      </a:r>
                      <a:br>
                        <a:rPr lang="en-US" sz="2000" b="0" i="0" u="none" strike="noStrike" kern="1200" baseline="0" dirty="0">
                          <a:solidFill>
                            <a:schemeClr val="tx1"/>
                          </a:solidFill>
                          <a:latin typeface="+mn-lt"/>
                          <a:ea typeface="+mn-ea"/>
                          <a:cs typeface="+mn-cs"/>
                        </a:rPr>
                      </a:br>
                      <a:r>
                        <a:rPr lang="en-US" sz="2000" b="0" i="0" u="none" strike="noStrike" kern="1200" baseline="0" dirty="0">
                          <a:solidFill>
                            <a:schemeClr val="tx1"/>
                          </a:solidFill>
                          <a:latin typeface="+mn-lt"/>
                          <a:ea typeface="+mn-ea"/>
                          <a:cs typeface="+mn-cs"/>
                        </a:rPr>
                        <a:t>Is it because Suzy likes playing Yellow-Ball, or is it because of the size of the buckets in her classroom?</a:t>
                      </a:r>
                    </a:p>
                    <a:p>
                      <a:r>
                        <a:rPr lang="en-US" sz="2000" b="1" i="0" u="none" strike="noStrike" kern="1200" baseline="0" dirty="0">
                          <a:solidFill>
                            <a:schemeClr val="tx1"/>
                          </a:solidFill>
                          <a:highlight>
                            <a:srgbClr val="FFFF00"/>
                          </a:highlight>
                          <a:latin typeface="+mn-lt"/>
                          <a:ea typeface="+mn-ea"/>
                          <a:cs typeface="+mn-cs"/>
                        </a:rPr>
                        <a:t>(group) </a:t>
                      </a:r>
                      <a:r>
                        <a:rPr lang="en-US" sz="2000" b="1" i="0" u="none" strike="noStrike" kern="1200" baseline="0" dirty="0">
                          <a:solidFill>
                            <a:schemeClr val="tx1"/>
                          </a:solidFill>
                          <a:latin typeface="+mn-lt"/>
                          <a:ea typeface="+mn-ea"/>
                          <a:cs typeface="+mn-cs"/>
                        </a:rPr>
                        <a:t>So, the girls in the girls’ classroom play Yellow-Ball a lot at their school, and the boys in the boys’ classroom play Green-Ball a lot at their school. Is it because girls and boys like playing with different balls, or is it because of the buckets in their classrooms?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Preference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Buckets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335263269"/>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Inductive potential – new category member</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another school. (show the balls, no buckets) </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What game do you think Lucy will play? ___</a:t>
                      </a:r>
                    </a:p>
                    <a:p>
                      <a:pPr marL="0" marR="0" algn="l" fontAlgn="t">
                        <a:spcBef>
                          <a:spcPts val="0"/>
                        </a:spcBef>
                        <a:spcAft>
                          <a:spcPts val="0"/>
                        </a:spcAft>
                      </a:pPr>
                      <a:r>
                        <a:rPr lang="en-US" sz="2000" b="0" i="0" dirty="0">
                          <a:solidFill>
                            <a:schemeClr val="bg1">
                              <a:lumMod val="75000"/>
                            </a:schemeClr>
                          </a:solidFill>
                          <a:effectLst/>
                          <a:latin typeface="Calibri Light" panose="020F0302020204030204" pitchFamily="34" charset="0"/>
                          <a:cs typeface="Calibri Light" panose="020F0302020204030204" pitchFamily="34" charset="0"/>
                        </a:rPr>
                        <a:t>For sure __ or maybe __?</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Chance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03871197"/>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Normative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effectLst/>
                          <a:latin typeface="+mn-lt"/>
                          <a:ea typeface="+mn-ea"/>
                          <a:cs typeface="+mn-cs"/>
                        </a:rPr>
                        <a:t>(group) Would it be okay or not okay for girls to play Green-Ball?</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effectLst/>
                          <a:highlight>
                            <a:srgbClr val="FFFF00"/>
                          </a:highlight>
                          <a:latin typeface="+mn-lt"/>
                          <a:ea typeface="+mn-ea"/>
                          <a:cs typeface="+mn-cs"/>
                        </a:rPr>
                        <a:t>(</a:t>
                      </a:r>
                      <a:r>
                        <a:rPr lang="en-US" sz="2000" b="1" i="0" u="none" strike="noStrike" kern="1200" baseline="0" dirty="0" err="1">
                          <a:solidFill>
                            <a:schemeClr val="tx1"/>
                          </a:solidFill>
                          <a:effectLst/>
                          <a:highlight>
                            <a:srgbClr val="FFFF00"/>
                          </a:highlight>
                          <a:latin typeface="+mn-lt"/>
                          <a:ea typeface="+mn-ea"/>
                          <a:cs typeface="+mn-cs"/>
                        </a:rPr>
                        <a:t>indiv</a:t>
                      </a:r>
                      <a:r>
                        <a:rPr lang="en-US" sz="2000" b="1" i="0" u="none" strike="noStrike" kern="1200" baseline="0" dirty="0">
                          <a:solidFill>
                            <a:schemeClr val="tx1"/>
                          </a:solidFill>
                          <a:effectLst/>
                          <a:highlight>
                            <a:srgbClr val="FFFF00"/>
                          </a:highlight>
                          <a:latin typeface="+mn-lt"/>
                          <a:ea typeface="+mn-ea"/>
                          <a:cs typeface="+mn-cs"/>
                        </a:rPr>
                        <a:t>) </a:t>
                      </a:r>
                      <a:r>
                        <a:rPr lang="en-US" sz="2000" b="1" i="0" u="none" strike="noStrike" kern="1200" baseline="0" dirty="0">
                          <a:solidFill>
                            <a:schemeClr val="tx1"/>
                          </a:solidFill>
                          <a:effectLst/>
                          <a:latin typeface="+mn-lt"/>
                          <a:ea typeface="+mn-ea"/>
                          <a:cs typeface="+mn-cs"/>
                        </a:rPr>
                        <a:t>Here’s Katie. Katie is a girl who plays Green-Ball. Is it okay or not okay for Katie to play Green-Ball? (okay/not okay)</a:t>
                      </a:r>
                      <a:endParaRPr lang="en-US" sz="2000" b="1"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Not 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89314855"/>
                  </a:ext>
                </a:extLst>
              </a:tr>
              <a:tr h="1207173">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Innateness switch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effectLst/>
                          <a:latin typeface="Calibri Light" panose="020F0302020204030204" pitchFamily="34" charset="0"/>
                          <a:cs typeface="Calibri Light" panose="020F0302020204030204" pitchFamily="34" charset="0"/>
                        </a:rPr>
                        <a:t>[Suzy goes to boys classroom] </a:t>
                      </a:r>
                    </a:p>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Which game do you think Suzy will play today? ___</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For sure __ or maybe __?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Green-Ball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232674"/>
                  </a:ext>
                </a:extLst>
              </a:tr>
            </a:tbl>
          </a:graphicData>
        </a:graphic>
      </p:graphicFrame>
      <p:sp>
        <p:nvSpPr>
          <p:cNvPr id="2" name="Title 1"/>
          <p:cNvSpPr>
            <a:spLocks noGrp="1"/>
          </p:cNvSpPr>
          <p:nvPr>
            <p:ph type="title"/>
          </p:nvPr>
        </p:nvSpPr>
        <p:spPr>
          <a:xfrm>
            <a:off x="415925" y="-414866"/>
            <a:ext cx="10772775" cy="1658198"/>
          </a:xfrm>
        </p:spPr>
        <p:txBody>
          <a:bodyPr>
            <a:normAutofit/>
          </a:bodyPr>
          <a:lstStyle/>
          <a:p>
            <a:r>
              <a:rPr lang="en-US" sz="4000" dirty="0">
                <a:solidFill>
                  <a:schemeClr val="accent3"/>
                </a:solidFill>
              </a:rPr>
              <a:t>Pilot 2.1 DVs </a:t>
            </a:r>
            <a:r>
              <a:rPr lang="en-US" sz="3200" dirty="0">
                <a:solidFill>
                  <a:schemeClr val="accent3"/>
                </a:solidFill>
              </a:rPr>
              <a:t>(n=4 all structural)</a:t>
            </a:r>
            <a:endParaRPr lang="en-US" sz="4000" dirty="0">
              <a:solidFill>
                <a:schemeClr val="accent3"/>
              </a:solidFill>
            </a:endParaRPr>
          </a:p>
        </p:txBody>
      </p:sp>
      <p:sp>
        <p:nvSpPr>
          <p:cNvPr id="9" name="Content Placeholder 2">
            <a:extLst>
              <a:ext uri="{FF2B5EF4-FFF2-40B4-BE49-F238E27FC236}">
                <a16:creationId xmlns:a16="http://schemas.microsoft.com/office/drawing/2014/main" id="{1D4940BF-CE56-4138-9DF6-7287CF4BFBE5}"/>
              </a:ext>
            </a:extLst>
          </p:cNvPr>
          <p:cNvSpPr txBox="1">
            <a:spLocks/>
          </p:cNvSpPr>
          <p:nvPr/>
        </p:nvSpPr>
        <p:spPr>
          <a:xfrm rot="16200000">
            <a:off x="-577360" y="6019380"/>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
        <p:nvSpPr>
          <p:cNvPr id="11" name="Content Placeholder 2">
            <a:extLst>
              <a:ext uri="{FF2B5EF4-FFF2-40B4-BE49-F238E27FC236}">
                <a16:creationId xmlns:a16="http://schemas.microsoft.com/office/drawing/2014/main" id="{FB013C54-5DAE-4A38-9515-851874CA6219}"/>
              </a:ext>
            </a:extLst>
          </p:cNvPr>
          <p:cNvSpPr txBox="1">
            <a:spLocks/>
          </p:cNvSpPr>
          <p:nvPr/>
        </p:nvSpPr>
        <p:spPr>
          <a:xfrm rot="16200000">
            <a:off x="-1838717" y="3374533"/>
            <a:ext cx="4121152" cy="280180"/>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 -------------------- New ---------------------</a:t>
            </a:r>
          </a:p>
        </p:txBody>
      </p:sp>
    </p:spTree>
    <p:extLst>
      <p:ext uri="{BB962C8B-B14F-4D97-AF65-F5344CB8AC3E}">
        <p14:creationId xmlns:p14="http://schemas.microsoft.com/office/powerpoint/2010/main" val="186278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12D7093-719F-4D72-9077-5F2B7706D1C6}"/>
              </a:ext>
            </a:extLst>
          </p:cNvPr>
          <p:cNvGraphicFramePr>
            <a:graphicFrameLocks noGrp="1"/>
          </p:cNvGraphicFramePr>
          <p:nvPr>
            <p:extLst>
              <p:ext uri="{D42A27DB-BD31-4B8C-83A1-F6EECF244321}">
                <p14:modId xmlns:p14="http://schemas.microsoft.com/office/powerpoint/2010/main" val="3936883990"/>
              </p:ext>
            </p:extLst>
          </p:nvPr>
        </p:nvGraphicFramePr>
        <p:xfrm>
          <a:off x="415924" y="138248"/>
          <a:ext cx="11674476" cy="6371750"/>
        </p:xfrm>
        <a:graphic>
          <a:graphicData uri="http://schemas.openxmlformats.org/drawingml/2006/table">
            <a:tbl>
              <a:tblPr/>
              <a:tblGrid>
                <a:gridCol w="1402045">
                  <a:extLst>
                    <a:ext uri="{9D8B030D-6E8A-4147-A177-3AD203B41FA5}">
                      <a16:colId xmlns:a16="http://schemas.microsoft.com/office/drawing/2014/main" val="662466025"/>
                    </a:ext>
                  </a:extLst>
                </a:gridCol>
                <a:gridCol w="7097431">
                  <a:extLst>
                    <a:ext uri="{9D8B030D-6E8A-4147-A177-3AD203B41FA5}">
                      <a16:colId xmlns:a16="http://schemas.microsoft.com/office/drawing/2014/main" val="806485389"/>
                    </a:ext>
                  </a:extLst>
                </a:gridCol>
                <a:gridCol w="1536700">
                  <a:extLst>
                    <a:ext uri="{9D8B030D-6E8A-4147-A177-3AD203B41FA5}">
                      <a16:colId xmlns:a16="http://schemas.microsoft.com/office/drawing/2014/main" val="889491598"/>
                    </a:ext>
                  </a:extLst>
                </a:gridCol>
                <a:gridCol w="1638300">
                  <a:extLst>
                    <a:ext uri="{9D8B030D-6E8A-4147-A177-3AD203B41FA5}">
                      <a16:colId xmlns:a16="http://schemas.microsoft.com/office/drawing/2014/main" val="523731370"/>
                    </a:ext>
                  </a:extLst>
                </a:gridCol>
              </a:tblGrid>
              <a:tr h="592577">
                <a:tc>
                  <a:txBody>
                    <a:bodyPr/>
                    <a:lstStyle/>
                    <a:p>
                      <a:pPr marL="0" marR="0" algn="l" fontAlgn="t">
                        <a:spcBef>
                          <a:spcPts val="0"/>
                        </a:spcBef>
                        <a:spcAft>
                          <a:spcPts val="0"/>
                        </a:spcAft>
                      </a:pPr>
                      <a:endParaRPr lang="en-US" sz="1800" b="0" i="0" dirty="0">
                        <a:solidFill>
                          <a:schemeClr val="accent3">
                            <a:lumMod val="50000"/>
                          </a:schemeClr>
                        </a:solidFill>
                        <a:effectLst/>
                        <a:latin typeface="Calibri" panose="020F05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fontAlgn="t">
                        <a:spcBef>
                          <a:spcPts val="0"/>
                        </a:spcBef>
                        <a:spcAft>
                          <a:spcPts val="0"/>
                        </a:spcAft>
                      </a:pPr>
                      <a:endParaRPr lang="en-US" sz="2000" b="0"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t>Essentialist</a:t>
                      </a:r>
                    </a:p>
                  </a:txBody>
                  <a:tcPr anchor="ctr">
                    <a:lnL w="12700" cap="flat" cmpd="sng" algn="ctr">
                      <a:no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tc>
                  <a:txBody>
                    <a:bodyPr/>
                    <a:lstStyle/>
                    <a:p>
                      <a:r>
                        <a:rPr lang="en-US" sz="2400" dirty="0"/>
                        <a:t>Structural</a:t>
                      </a:r>
                    </a:p>
                  </a:txBody>
                  <a:tcPr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extLst>
                  <a:ext uri="{0D108BD9-81ED-4DB2-BD59-A6C34878D82A}">
                    <a16:rowId xmlns:a16="http://schemas.microsoft.com/office/drawing/2014/main" val="1119768154"/>
                  </a:ext>
                </a:extLst>
              </a:tr>
              <a:tr h="1080657">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Force-choice explanation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highlight>
                            <a:srgbClr val="FFFF00"/>
                          </a:highlight>
                          <a:latin typeface="+mn-lt"/>
                          <a:ea typeface="+mn-ea"/>
                          <a:cs typeface="+mn-cs"/>
                        </a:rPr>
                        <a:t>(</a:t>
                      </a:r>
                      <a:r>
                        <a:rPr lang="en-US" sz="2000" b="1" i="0" u="none" strike="noStrike" kern="1200" baseline="0" dirty="0" err="1">
                          <a:solidFill>
                            <a:schemeClr val="tx1"/>
                          </a:solidFill>
                          <a:highlight>
                            <a:srgbClr val="FFFF00"/>
                          </a:highlight>
                          <a:latin typeface="+mn-lt"/>
                          <a:ea typeface="+mn-ea"/>
                          <a:cs typeface="+mn-cs"/>
                        </a:rPr>
                        <a:t>indiv</a:t>
                      </a:r>
                      <a:r>
                        <a:rPr lang="en-US" sz="2000" b="1" i="0" u="none" strike="noStrike" kern="1200" baseline="0" dirty="0">
                          <a:solidFill>
                            <a:schemeClr val="tx1"/>
                          </a:solidFill>
                          <a:highlight>
                            <a:srgbClr val="FFFF00"/>
                          </a:highlight>
                          <a:latin typeface="+mn-lt"/>
                          <a:ea typeface="+mn-ea"/>
                          <a:cs typeface="+mn-cs"/>
                        </a:rPr>
                        <a:t>)</a:t>
                      </a:r>
                      <a:r>
                        <a:rPr lang="en-US" sz="2000" b="1" i="0" u="none" strike="noStrike" kern="1200" baseline="0" dirty="0">
                          <a:solidFill>
                            <a:schemeClr val="tx1"/>
                          </a:solidFill>
                          <a:latin typeface="+mn-lt"/>
                          <a:ea typeface="+mn-ea"/>
                          <a:cs typeface="+mn-cs"/>
                        </a:rPr>
                        <a:t> So, Suzy plays Yellow-Ball a lot at her school.</a:t>
                      </a:r>
                      <a:br>
                        <a:rPr lang="en-US" sz="2000" b="1" i="0" u="none" strike="noStrike" kern="1200" baseline="0" dirty="0">
                          <a:solidFill>
                            <a:schemeClr val="tx1"/>
                          </a:solidFill>
                          <a:latin typeface="+mn-lt"/>
                          <a:ea typeface="+mn-ea"/>
                          <a:cs typeface="+mn-cs"/>
                        </a:rPr>
                      </a:br>
                      <a:r>
                        <a:rPr lang="en-US" sz="2000" b="1" i="0" u="none" strike="noStrike" kern="1200" baseline="0" dirty="0">
                          <a:solidFill>
                            <a:schemeClr val="tx1"/>
                          </a:solidFill>
                          <a:latin typeface="+mn-lt"/>
                          <a:ea typeface="+mn-ea"/>
                          <a:cs typeface="+mn-cs"/>
                        </a:rPr>
                        <a:t>Is it because Suzy likes playing Yellow-Ball, or is it because of</a:t>
                      </a:r>
                      <a:r>
                        <a:rPr lang="en-US" sz="2000" b="0" i="0" u="none" strike="noStrike" kern="1200" baseline="0" dirty="0">
                          <a:solidFill>
                            <a:schemeClr val="tx1"/>
                          </a:solidFill>
                          <a:latin typeface="+mn-lt"/>
                          <a:ea typeface="+mn-ea"/>
                          <a:cs typeface="+mn-cs"/>
                        </a:rPr>
                        <a:t> </a:t>
                      </a:r>
                      <a:br>
                        <a:rPr lang="en-US" sz="2000" b="0" i="0" u="none" strike="noStrike" kern="1200" baseline="0" dirty="0">
                          <a:solidFill>
                            <a:schemeClr val="tx1"/>
                          </a:solidFill>
                          <a:latin typeface="+mn-lt"/>
                          <a:ea typeface="+mn-ea"/>
                          <a:cs typeface="+mn-cs"/>
                        </a:rPr>
                      </a:br>
                      <a:r>
                        <a:rPr lang="en-US" sz="2000" b="0" i="0" u="none" strike="noStrike" kern="1200" baseline="0" dirty="0">
                          <a:solidFill>
                            <a:schemeClr val="bg1">
                              <a:lumMod val="75000"/>
                            </a:schemeClr>
                          </a:solidFill>
                          <a:latin typeface="+mn-lt"/>
                          <a:ea typeface="+mn-ea"/>
                          <a:cs typeface="+mn-cs"/>
                        </a:rPr>
                        <a:t>the size of</a:t>
                      </a:r>
                      <a:r>
                        <a:rPr lang="en-US" sz="2000" b="1" i="0" u="none" strike="noStrike" kern="1200" baseline="0" dirty="0">
                          <a:solidFill>
                            <a:schemeClr val="tx1"/>
                          </a:solidFill>
                          <a:latin typeface="+mn-lt"/>
                          <a:ea typeface="+mn-ea"/>
                          <a:cs typeface="+mn-cs"/>
                        </a:rPr>
                        <a:t> the buckets in her classroom?</a:t>
                      </a:r>
                      <a:endParaRPr lang="en-US" sz="2000" b="0" i="0" u="none" strike="noStrike" kern="1200" baseline="0" dirty="0">
                        <a:solidFill>
                          <a:schemeClr val="tx1"/>
                        </a:solidFill>
                        <a:latin typeface="+mn-lt"/>
                        <a:ea typeface="+mn-ea"/>
                        <a:cs typeface="+mn-cs"/>
                      </a:endParaRPr>
                    </a:p>
                    <a:p>
                      <a:r>
                        <a:rPr lang="en-US" sz="2000" b="0" i="0" u="none" strike="noStrike" kern="1200" baseline="0" dirty="0">
                          <a:solidFill>
                            <a:schemeClr val="tx1"/>
                          </a:solidFill>
                          <a:latin typeface="+mn-lt"/>
                          <a:ea typeface="+mn-ea"/>
                          <a:cs typeface="+mn-cs"/>
                        </a:rPr>
                        <a:t>(group) So, the girls in the girls’ classroom play Yellow-Ball a lot at their school, and the boys in the boys’ classroom play Green-Ball a lot at their school. Is it because girls and boys like playing with different balls, or is it because of the buckets in their classrooms?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Preference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Buckets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335263269"/>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Inductive potential – new category member</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another school. (show the balls, no buckets) </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What game do you think Lucy will play? ___</a:t>
                      </a:r>
                    </a:p>
                    <a:p>
                      <a:pPr marL="0" marR="0" algn="l" fontAlgn="t">
                        <a:spcBef>
                          <a:spcPts val="0"/>
                        </a:spcBef>
                        <a:spcAft>
                          <a:spcPts val="0"/>
                        </a:spcAft>
                      </a:pPr>
                      <a:r>
                        <a:rPr lang="en-US" sz="2000" b="0" i="0" dirty="0">
                          <a:solidFill>
                            <a:schemeClr val="bg1">
                              <a:lumMod val="75000"/>
                            </a:schemeClr>
                          </a:solidFill>
                          <a:effectLst/>
                          <a:latin typeface="Calibri Light" panose="020F0302020204030204" pitchFamily="34" charset="0"/>
                          <a:cs typeface="Calibri Light" panose="020F0302020204030204" pitchFamily="34" charset="0"/>
                        </a:rPr>
                        <a:t>For sure __ or maybe __?</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Chance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03871197"/>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Normative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effectLst/>
                          <a:highlight>
                            <a:srgbClr val="FFFF00"/>
                          </a:highlight>
                          <a:latin typeface="+mn-lt"/>
                          <a:ea typeface="+mn-ea"/>
                          <a:cs typeface="+mn-cs"/>
                        </a:rPr>
                        <a:t>(group)</a:t>
                      </a:r>
                      <a:r>
                        <a:rPr lang="en-US" sz="2000" b="1" i="0" u="none" strike="noStrike" kern="1200" baseline="0" dirty="0">
                          <a:solidFill>
                            <a:schemeClr val="tx1"/>
                          </a:solidFill>
                          <a:effectLst/>
                          <a:latin typeface="+mn-lt"/>
                          <a:ea typeface="+mn-ea"/>
                          <a:cs typeface="+mn-cs"/>
                        </a:rPr>
                        <a:t> Would it be okay or not okay for girls to play Green-Ball? </a:t>
                      </a:r>
                      <a:endParaRPr lang="en-US" sz="20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effectLst/>
                          <a:latin typeface="+mn-lt"/>
                          <a:ea typeface="+mn-ea"/>
                          <a:cs typeface="+mn-cs"/>
                        </a:rPr>
                        <a:t>(</a:t>
                      </a:r>
                      <a:r>
                        <a:rPr lang="en-US" sz="2000" b="0" i="0" u="none" strike="noStrike" kern="1200" baseline="0" dirty="0" err="1">
                          <a:solidFill>
                            <a:schemeClr val="tx1"/>
                          </a:solidFill>
                          <a:effectLst/>
                          <a:latin typeface="+mn-lt"/>
                          <a:ea typeface="+mn-ea"/>
                          <a:cs typeface="+mn-cs"/>
                        </a:rPr>
                        <a:t>indiv</a:t>
                      </a:r>
                      <a:r>
                        <a:rPr lang="en-US" sz="2000" b="0" i="0" u="none" strike="noStrike" kern="1200" baseline="0" dirty="0">
                          <a:solidFill>
                            <a:schemeClr val="tx1"/>
                          </a:solidFill>
                          <a:effectLst/>
                          <a:latin typeface="+mn-lt"/>
                          <a:ea typeface="+mn-ea"/>
                          <a:cs typeface="+mn-cs"/>
                        </a:rPr>
                        <a:t>) Here’s Katie. Katie is a girl who plays Green-Ball. Is it okay or not okay for Katie to play Green-Ball? (okay/not okay)</a:t>
                      </a:r>
                      <a:endParaRPr lang="en-US" sz="2000" b="0"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Not 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89314855"/>
                  </a:ext>
                </a:extLst>
              </a:tr>
              <a:tr h="1207173">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Innateness switch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effectLst/>
                          <a:latin typeface="Calibri Light" panose="020F0302020204030204" pitchFamily="34" charset="0"/>
                          <a:cs typeface="Calibri Light" panose="020F0302020204030204" pitchFamily="34" charset="0"/>
                        </a:rPr>
                        <a:t>[Suzy goes to boys classroom] </a:t>
                      </a:r>
                    </a:p>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Which game do you think Suzy will play today? ___</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For sure __ or maybe __?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Green-Ball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232674"/>
                  </a:ext>
                </a:extLst>
              </a:tr>
            </a:tbl>
          </a:graphicData>
        </a:graphic>
      </p:graphicFrame>
      <p:sp>
        <p:nvSpPr>
          <p:cNvPr id="2" name="Title 1"/>
          <p:cNvSpPr>
            <a:spLocks noGrp="1"/>
          </p:cNvSpPr>
          <p:nvPr>
            <p:ph type="title"/>
          </p:nvPr>
        </p:nvSpPr>
        <p:spPr>
          <a:xfrm>
            <a:off x="415925" y="-414866"/>
            <a:ext cx="10772775" cy="1658198"/>
          </a:xfrm>
        </p:spPr>
        <p:txBody>
          <a:bodyPr>
            <a:normAutofit/>
          </a:bodyPr>
          <a:lstStyle/>
          <a:p>
            <a:r>
              <a:rPr lang="en-US" sz="4000" dirty="0">
                <a:solidFill>
                  <a:schemeClr val="accent3"/>
                </a:solidFill>
              </a:rPr>
              <a:t>Pilot 2.2 DVs </a:t>
            </a:r>
            <a:r>
              <a:rPr lang="en-US" sz="3200" dirty="0">
                <a:solidFill>
                  <a:schemeClr val="accent3"/>
                </a:solidFill>
              </a:rPr>
              <a:t>(n=9, excluded another 2)</a:t>
            </a:r>
            <a:endParaRPr lang="en-US" sz="4000" dirty="0">
              <a:solidFill>
                <a:schemeClr val="accent3"/>
              </a:solidFill>
            </a:endParaRPr>
          </a:p>
        </p:txBody>
      </p:sp>
      <p:sp>
        <p:nvSpPr>
          <p:cNvPr id="9" name="Content Placeholder 2">
            <a:extLst>
              <a:ext uri="{FF2B5EF4-FFF2-40B4-BE49-F238E27FC236}">
                <a16:creationId xmlns:a16="http://schemas.microsoft.com/office/drawing/2014/main" id="{1D4940BF-CE56-4138-9DF6-7287CF4BFBE5}"/>
              </a:ext>
            </a:extLst>
          </p:cNvPr>
          <p:cNvSpPr txBox="1">
            <a:spLocks/>
          </p:cNvSpPr>
          <p:nvPr/>
        </p:nvSpPr>
        <p:spPr>
          <a:xfrm rot="16200000">
            <a:off x="-577360" y="6019380"/>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
        <p:nvSpPr>
          <p:cNvPr id="11" name="Content Placeholder 2">
            <a:extLst>
              <a:ext uri="{FF2B5EF4-FFF2-40B4-BE49-F238E27FC236}">
                <a16:creationId xmlns:a16="http://schemas.microsoft.com/office/drawing/2014/main" id="{FB013C54-5DAE-4A38-9515-851874CA6219}"/>
              </a:ext>
            </a:extLst>
          </p:cNvPr>
          <p:cNvSpPr txBox="1">
            <a:spLocks/>
          </p:cNvSpPr>
          <p:nvPr/>
        </p:nvSpPr>
        <p:spPr>
          <a:xfrm rot="16200000">
            <a:off x="-1838717" y="3374533"/>
            <a:ext cx="4121152" cy="280180"/>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 -------------------- New ---------------------</a:t>
            </a:r>
          </a:p>
        </p:txBody>
      </p:sp>
    </p:spTree>
    <p:extLst>
      <p:ext uri="{BB962C8B-B14F-4D97-AF65-F5344CB8AC3E}">
        <p14:creationId xmlns:p14="http://schemas.microsoft.com/office/powerpoint/2010/main" val="377298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12D7093-719F-4D72-9077-5F2B7706D1C6}"/>
              </a:ext>
            </a:extLst>
          </p:cNvPr>
          <p:cNvGraphicFramePr>
            <a:graphicFrameLocks noGrp="1"/>
          </p:cNvGraphicFramePr>
          <p:nvPr>
            <p:extLst>
              <p:ext uri="{D42A27DB-BD31-4B8C-83A1-F6EECF244321}">
                <p14:modId xmlns:p14="http://schemas.microsoft.com/office/powerpoint/2010/main" val="1850372315"/>
              </p:ext>
            </p:extLst>
          </p:nvPr>
        </p:nvGraphicFramePr>
        <p:xfrm>
          <a:off x="415924" y="138248"/>
          <a:ext cx="11674476" cy="6371750"/>
        </p:xfrm>
        <a:graphic>
          <a:graphicData uri="http://schemas.openxmlformats.org/drawingml/2006/table">
            <a:tbl>
              <a:tblPr/>
              <a:tblGrid>
                <a:gridCol w="1402045">
                  <a:extLst>
                    <a:ext uri="{9D8B030D-6E8A-4147-A177-3AD203B41FA5}">
                      <a16:colId xmlns:a16="http://schemas.microsoft.com/office/drawing/2014/main" val="662466025"/>
                    </a:ext>
                  </a:extLst>
                </a:gridCol>
                <a:gridCol w="7097431">
                  <a:extLst>
                    <a:ext uri="{9D8B030D-6E8A-4147-A177-3AD203B41FA5}">
                      <a16:colId xmlns:a16="http://schemas.microsoft.com/office/drawing/2014/main" val="806485389"/>
                    </a:ext>
                  </a:extLst>
                </a:gridCol>
                <a:gridCol w="1536700">
                  <a:extLst>
                    <a:ext uri="{9D8B030D-6E8A-4147-A177-3AD203B41FA5}">
                      <a16:colId xmlns:a16="http://schemas.microsoft.com/office/drawing/2014/main" val="889491598"/>
                    </a:ext>
                  </a:extLst>
                </a:gridCol>
                <a:gridCol w="1638300">
                  <a:extLst>
                    <a:ext uri="{9D8B030D-6E8A-4147-A177-3AD203B41FA5}">
                      <a16:colId xmlns:a16="http://schemas.microsoft.com/office/drawing/2014/main" val="523731370"/>
                    </a:ext>
                  </a:extLst>
                </a:gridCol>
              </a:tblGrid>
              <a:tr h="592577">
                <a:tc>
                  <a:txBody>
                    <a:bodyPr/>
                    <a:lstStyle/>
                    <a:p>
                      <a:pPr marL="0" marR="0" algn="l" fontAlgn="t">
                        <a:spcBef>
                          <a:spcPts val="0"/>
                        </a:spcBef>
                        <a:spcAft>
                          <a:spcPts val="0"/>
                        </a:spcAft>
                      </a:pPr>
                      <a:endParaRPr lang="en-US" sz="1800" b="0" i="0" dirty="0">
                        <a:solidFill>
                          <a:schemeClr val="accent3">
                            <a:lumMod val="50000"/>
                          </a:schemeClr>
                        </a:solidFill>
                        <a:effectLst/>
                        <a:latin typeface="Calibri" panose="020F05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fontAlgn="t">
                        <a:spcBef>
                          <a:spcPts val="0"/>
                        </a:spcBef>
                        <a:spcAft>
                          <a:spcPts val="0"/>
                        </a:spcAft>
                      </a:pPr>
                      <a:endParaRPr lang="en-US" sz="2000" b="0"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t>Essentialist</a:t>
                      </a:r>
                    </a:p>
                  </a:txBody>
                  <a:tcPr anchor="ctr">
                    <a:lnL w="12700" cap="flat" cmpd="sng" algn="ctr">
                      <a:no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tc>
                  <a:txBody>
                    <a:bodyPr/>
                    <a:lstStyle/>
                    <a:p>
                      <a:r>
                        <a:rPr lang="en-US" sz="2400" dirty="0"/>
                        <a:t>Structural</a:t>
                      </a:r>
                    </a:p>
                  </a:txBody>
                  <a:tcPr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solidFill>
                  </a:tcPr>
                </a:tc>
                <a:extLst>
                  <a:ext uri="{0D108BD9-81ED-4DB2-BD59-A6C34878D82A}">
                    <a16:rowId xmlns:a16="http://schemas.microsoft.com/office/drawing/2014/main" val="1119768154"/>
                  </a:ext>
                </a:extLst>
              </a:tr>
              <a:tr h="1080657">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Force-choice explanation</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latin typeface="+mn-lt"/>
                          <a:ea typeface="+mn-ea"/>
                          <a:cs typeface="+mn-cs"/>
                        </a:rPr>
                        <a:t>(</a:t>
                      </a:r>
                      <a:r>
                        <a:rPr lang="en-US" sz="2000" b="1" i="0" u="none" strike="noStrike" kern="1200" baseline="0" dirty="0" err="1">
                          <a:solidFill>
                            <a:schemeClr val="tx1"/>
                          </a:solidFill>
                          <a:latin typeface="+mn-lt"/>
                          <a:ea typeface="+mn-ea"/>
                          <a:cs typeface="+mn-cs"/>
                        </a:rPr>
                        <a:t>indiv</a:t>
                      </a:r>
                      <a:r>
                        <a:rPr lang="en-US" sz="2000" b="1" i="0" u="none" strike="noStrike" kern="1200" baseline="0" dirty="0">
                          <a:solidFill>
                            <a:schemeClr val="tx1"/>
                          </a:solidFill>
                          <a:latin typeface="+mn-lt"/>
                          <a:ea typeface="+mn-ea"/>
                          <a:cs typeface="+mn-cs"/>
                        </a:rPr>
                        <a:t>) So, Suzy plays Yellow-Ball a lot at her school.</a:t>
                      </a:r>
                      <a:br>
                        <a:rPr lang="en-US" sz="2000" b="1" i="0" u="none" strike="noStrike" kern="1200" baseline="0" dirty="0">
                          <a:solidFill>
                            <a:schemeClr val="tx1"/>
                          </a:solidFill>
                          <a:latin typeface="+mn-lt"/>
                          <a:ea typeface="+mn-ea"/>
                          <a:cs typeface="+mn-cs"/>
                        </a:rPr>
                      </a:br>
                      <a:r>
                        <a:rPr lang="en-US" sz="2000" b="1" i="0" u="none" strike="noStrike" kern="1200" baseline="0" dirty="0">
                          <a:solidFill>
                            <a:schemeClr val="tx1"/>
                          </a:solidFill>
                          <a:latin typeface="+mn-lt"/>
                          <a:ea typeface="+mn-ea"/>
                          <a:cs typeface="+mn-cs"/>
                        </a:rPr>
                        <a:t>Is it because Suzy likes playing Yellow-Ball, or is it because of</a:t>
                      </a:r>
                      <a:r>
                        <a:rPr lang="en-US" sz="2000" b="0" i="0" u="none" strike="noStrike" kern="1200" baseline="0" dirty="0">
                          <a:solidFill>
                            <a:schemeClr val="tx1"/>
                          </a:solidFill>
                          <a:latin typeface="+mn-lt"/>
                          <a:ea typeface="+mn-ea"/>
                          <a:cs typeface="+mn-cs"/>
                        </a:rPr>
                        <a:t> </a:t>
                      </a:r>
                      <a:br>
                        <a:rPr lang="en-US" sz="2000" b="0" i="0" u="none" strike="noStrike" kern="1200" baseline="0" dirty="0">
                          <a:solidFill>
                            <a:schemeClr val="tx1"/>
                          </a:solidFill>
                          <a:latin typeface="+mn-lt"/>
                          <a:ea typeface="+mn-ea"/>
                          <a:cs typeface="+mn-cs"/>
                        </a:rPr>
                      </a:br>
                      <a:r>
                        <a:rPr lang="en-US" sz="2000" b="1" i="0" u="none" strike="noStrike" kern="1200" baseline="0" dirty="0">
                          <a:solidFill>
                            <a:schemeClr val="tx1"/>
                          </a:solidFill>
                          <a:highlight>
                            <a:srgbClr val="FFFF00"/>
                          </a:highlight>
                          <a:latin typeface="+mn-lt"/>
                          <a:ea typeface="+mn-ea"/>
                          <a:cs typeface="+mn-cs"/>
                        </a:rPr>
                        <a:t>the size</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of the buckets in her classroom?</a:t>
                      </a:r>
                      <a:endParaRPr lang="en-US" sz="2000" b="0" i="0" u="none" strike="noStrike" kern="1200" baseline="0" dirty="0">
                        <a:solidFill>
                          <a:schemeClr val="tx1"/>
                        </a:solidFill>
                        <a:latin typeface="+mn-lt"/>
                        <a:ea typeface="+mn-ea"/>
                        <a:cs typeface="+mn-cs"/>
                      </a:endParaRPr>
                    </a:p>
                    <a:p>
                      <a:r>
                        <a:rPr lang="en-US" sz="2000" b="0" i="0" u="none" strike="noStrike" kern="1200" baseline="0" dirty="0">
                          <a:solidFill>
                            <a:schemeClr val="tx1"/>
                          </a:solidFill>
                          <a:latin typeface="+mn-lt"/>
                          <a:ea typeface="+mn-ea"/>
                          <a:cs typeface="+mn-cs"/>
                        </a:rPr>
                        <a:t>(group) So, the girls in the girls’ classroom play Yellow-Ball a lot at their school, and the boys in the boys’ classroom play Green-Ball a lot at their school. Is it because girls and boys like playing with different balls, or is it because of the buckets in their classrooms?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Preference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Buckets</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335263269"/>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Inductive potential – new category member</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another school. (show the balls, no buckets) </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What game do you think Lucy will play? ___</a:t>
                      </a:r>
                    </a:p>
                    <a:p>
                      <a:pPr marL="0" marR="0" algn="l" fontAlgn="t">
                        <a:spcBef>
                          <a:spcPts val="0"/>
                        </a:spcBef>
                        <a:spcAft>
                          <a:spcPts val="0"/>
                        </a:spcAft>
                      </a:pPr>
                      <a:r>
                        <a:rPr lang="en-US" sz="2000" b="1" i="0" dirty="0">
                          <a:solidFill>
                            <a:srgbClr val="000000"/>
                          </a:solidFill>
                          <a:effectLst/>
                          <a:highlight>
                            <a:srgbClr val="FFFF00"/>
                          </a:highlight>
                          <a:latin typeface="Calibri Light" panose="020F0302020204030204" pitchFamily="34" charset="0"/>
                          <a:cs typeface="Calibri Light" panose="020F0302020204030204" pitchFamily="34" charset="0"/>
                        </a:rPr>
                        <a:t>For sure __ or maybe __?</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Chance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03871197"/>
                  </a:ext>
                </a:extLst>
              </a:tr>
              <a:tr h="1003995">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Normative</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1" i="0" u="none" strike="noStrike" kern="1200" baseline="0" dirty="0">
                          <a:solidFill>
                            <a:schemeClr val="tx1"/>
                          </a:solidFill>
                          <a:effectLst/>
                          <a:latin typeface="+mn-lt"/>
                          <a:ea typeface="+mn-ea"/>
                          <a:cs typeface="+mn-cs"/>
                        </a:rPr>
                        <a:t>(group) Would it be okay or not okay for girls to play Green-Ball? </a:t>
                      </a:r>
                      <a:endParaRPr lang="en-US" sz="20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effectLst/>
                          <a:latin typeface="+mn-lt"/>
                          <a:ea typeface="+mn-ea"/>
                          <a:cs typeface="+mn-cs"/>
                        </a:rPr>
                        <a:t>(</a:t>
                      </a:r>
                      <a:r>
                        <a:rPr lang="en-US" sz="2000" b="0" i="0" u="none" strike="noStrike" kern="1200" baseline="0" dirty="0" err="1">
                          <a:solidFill>
                            <a:schemeClr val="tx1"/>
                          </a:solidFill>
                          <a:effectLst/>
                          <a:latin typeface="+mn-lt"/>
                          <a:ea typeface="+mn-ea"/>
                          <a:cs typeface="+mn-cs"/>
                        </a:rPr>
                        <a:t>indiv</a:t>
                      </a:r>
                      <a:r>
                        <a:rPr lang="en-US" sz="2000" b="0" i="0" u="none" strike="noStrike" kern="1200" baseline="0" dirty="0">
                          <a:solidFill>
                            <a:schemeClr val="tx1"/>
                          </a:solidFill>
                          <a:effectLst/>
                          <a:latin typeface="+mn-lt"/>
                          <a:ea typeface="+mn-ea"/>
                          <a:cs typeface="+mn-cs"/>
                        </a:rPr>
                        <a:t>) Here’s Katie. Katie is a girl who plays Green-Ball. Is it okay or not okay for Katie to play Green-Ball? (okay/not okay)</a:t>
                      </a:r>
                      <a:endParaRPr lang="en-US" sz="2000" b="0" i="0" dirty="0">
                        <a:solidFill>
                          <a:srgbClr val="000000"/>
                        </a:solidFill>
                        <a:effectLst/>
                        <a:latin typeface="Calibri Light" panose="020F0302020204030204" pitchFamily="34" charset="0"/>
                        <a:cs typeface="Calibri Light" panose="020F030202020403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Not 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Okay</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89314855"/>
                  </a:ext>
                </a:extLst>
              </a:tr>
              <a:tr h="1207173">
                <a:tc>
                  <a:txBody>
                    <a:bodyPr/>
                    <a:lstStyle/>
                    <a:p>
                      <a:pPr marL="0" marR="0" algn="l" fontAlgn="t">
                        <a:spcBef>
                          <a:spcPts val="0"/>
                        </a:spcBef>
                        <a:spcAft>
                          <a:spcPts val="0"/>
                        </a:spcAft>
                      </a:pPr>
                      <a:r>
                        <a:rPr lang="en-US" sz="1800" b="0" i="0" dirty="0">
                          <a:solidFill>
                            <a:schemeClr val="accent3">
                              <a:lumMod val="50000"/>
                            </a:schemeClr>
                          </a:solidFill>
                          <a:effectLst/>
                          <a:latin typeface="Calibri" panose="020F0502020204030204" pitchFamily="34" charset="0"/>
                        </a:rPr>
                        <a:t>Innateness switch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000" b="1" i="0" dirty="0">
                          <a:effectLst/>
                          <a:latin typeface="Calibri Light" panose="020F0302020204030204" pitchFamily="34" charset="0"/>
                          <a:cs typeface="Calibri Light" panose="020F0302020204030204" pitchFamily="34" charset="0"/>
                        </a:rPr>
                        <a:t>[Suzy goes to boys classroom] </a:t>
                      </a:r>
                    </a:p>
                    <a:p>
                      <a:pPr marL="0" marR="0" algn="l" fontAlgn="t">
                        <a:spcBef>
                          <a:spcPts val="0"/>
                        </a:spcBef>
                        <a:spcAft>
                          <a:spcPts val="0"/>
                        </a:spcAft>
                      </a:pPr>
                      <a:r>
                        <a:rPr lang="en-US" sz="2000" b="1" i="0" dirty="0">
                          <a:solidFill>
                            <a:srgbClr val="000000"/>
                          </a:solidFill>
                          <a:effectLst/>
                          <a:latin typeface="Calibri Light" panose="020F0302020204030204" pitchFamily="34" charset="0"/>
                          <a:cs typeface="Calibri Light" panose="020F0302020204030204" pitchFamily="34" charset="0"/>
                        </a:rPr>
                        <a:t>Which game do you think Suzy will play today? ___</a:t>
                      </a:r>
                      <a:br>
                        <a:rPr lang="en-US" sz="2000" b="1" i="0" dirty="0">
                          <a:solidFill>
                            <a:srgbClr val="000000"/>
                          </a:solidFill>
                          <a:effectLst/>
                          <a:latin typeface="Calibri Light" panose="020F0302020204030204" pitchFamily="34" charset="0"/>
                          <a:cs typeface="Calibri Light" panose="020F0302020204030204" pitchFamily="34" charset="0"/>
                        </a:rPr>
                      </a:br>
                      <a:r>
                        <a:rPr lang="en-US" sz="2000" b="1" i="0" dirty="0">
                          <a:solidFill>
                            <a:srgbClr val="000000"/>
                          </a:solidFill>
                          <a:effectLst/>
                          <a:latin typeface="Calibri Light" panose="020F0302020204030204" pitchFamily="34" charset="0"/>
                          <a:cs typeface="Calibri Light" panose="020F0302020204030204" pitchFamily="34" charset="0"/>
                        </a:rPr>
                        <a:t>For sure __ or maybe __? </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Yellow-Ball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l" fontAlgn="t">
                        <a:spcBef>
                          <a:spcPts val="0"/>
                        </a:spcBef>
                        <a:spcAft>
                          <a:spcPts val="0"/>
                        </a:spcAft>
                      </a:pPr>
                      <a:r>
                        <a:rPr lang="en-US" sz="2400" b="0" i="0" dirty="0">
                          <a:solidFill>
                            <a:srgbClr val="000000"/>
                          </a:solidFill>
                          <a:effectLst/>
                          <a:latin typeface="Calibri" panose="020F0502020204030204" pitchFamily="34" charset="0"/>
                        </a:rPr>
                        <a:t>For sure </a:t>
                      </a:r>
                      <a:br>
                        <a:rPr lang="en-US" sz="2400" b="0" i="0" dirty="0">
                          <a:solidFill>
                            <a:srgbClr val="000000"/>
                          </a:solidFill>
                          <a:effectLst/>
                          <a:latin typeface="Calibri" panose="020F0502020204030204" pitchFamily="34" charset="0"/>
                        </a:rPr>
                      </a:br>
                      <a:r>
                        <a:rPr lang="en-US" sz="2400" b="0" i="0" dirty="0">
                          <a:solidFill>
                            <a:srgbClr val="000000"/>
                          </a:solidFill>
                          <a:effectLst/>
                          <a:latin typeface="Calibri" panose="020F0502020204030204" pitchFamily="34" charset="0"/>
                        </a:rPr>
                        <a:t>Green-Ball</a:t>
                      </a: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232674"/>
                  </a:ext>
                </a:extLst>
              </a:tr>
            </a:tbl>
          </a:graphicData>
        </a:graphic>
      </p:graphicFrame>
      <p:sp>
        <p:nvSpPr>
          <p:cNvPr id="2" name="Title 1"/>
          <p:cNvSpPr>
            <a:spLocks noGrp="1"/>
          </p:cNvSpPr>
          <p:nvPr>
            <p:ph type="title"/>
          </p:nvPr>
        </p:nvSpPr>
        <p:spPr>
          <a:xfrm>
            <a:off x="415925" y="-414866"/>
            <a:ext cx="10772775" cy="1658198"/>
          </a:xfrm>
        </p:spPr>
        <p:txBody>
          <a:bodyPr>
            <a:normAutofit/>
          </a:bodyPr>
          <a:lstStyle/>
          <a:p>
            <a:r>
              <a:rPr lang="en-US" sz="4000" dirty="0">
                <a:solidFill>
                  <a:schemeClr val="accent3"/>
                </a:solidFill>
              </a:rPr>
              <a:t>Pilot 2.3 DVs </a:t>
            </a:r>
            <a:r>
              <a:rPr lang="en-US" sz="3200" dirty="0">
                <a:solidFill>
                  <a:schemeClr val="accent3"/>
                </a:solidFill>
              </a:rPr>
              <a:t>(n=7)</a:t>
            </a:r>
            <a:endParaRPr lang="en-US" sz="4000" dirty="0">
              <a:solidFill>
                <a:schemeClr val="accent3"/>
              </a:solidFill>
            </a:endParaRPr>
          </a:p>
        </p:txBody>
      </p:sp>
      <p:sp>
        <p:nvSpPr>
          <p:cNvPr id="9" name="Content Placeholder 2">
            <a:extLst>
              <a:ext uri="{FF2B5EF4-FFF2-40B4-BE49-F238E27FC236}">
                <a16:creationId xmlns:a16="http://schemas.microsoft.com/office/drawing/2014/main" id="{1D4940BF-CE56-4138-9DF6-7287CF4BFBE5}"/>
              </a:ext>
            </a:extLst>
          </p:cNvPr>
          <p:cNvSpPr txBox="1">
            <a:spLocks/>
          </p:cNvSpPr>
          <p:nvPr/>
        </p:nvSpPr>
        <p:spPr>
          <a:xfrm rot="16200000">
            <a:off x="-577360" y="6019380"/>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
        <p:nvSpPr>
          <p:cNvPr id="11" name="Content Placeholder 2">
            <a:extLst>
              <a:ext uri="{FF2B5EF4-FFF2-40B4-BE49-F238E27FC236}">
                <a16:creationId xmlns:a16="http://schemas.microsoft.com/office/drawing/2014/main" id="{FB013C54-5DAE-4A38-9515-851874CA6219}"/>
              </a:ext>
            </a:extLst>
          </p:cNvPr>
          <p:cNvSpPr txBox="1">
            <a:spLocks/>
          </p:cNvSpPr>
          <p:nvPr/>
        </p:nvSpPr>
        <p:spPr>
          <a:xfrm rot="16200000">
            <a:off x="-1838717" y="3374533"/>
            <a:ext cx="4121152" cy="280180"/>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 -------------------- New ---------------------</a:t>
            </a:r>
          </a:p>
        </p:txBody>
      </p:sp>
    </p:spTree>
    <p:extLst>
      <p:ext uri="{BB962C8B-B14F-4D97-AF65-F5344CB8AC3E}">
        <p14:creationId xmlns:p14="http://schemas.microsoft.com/office/powerpoint/2010/main" val="7193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solidFill>
                  <a:schemeClr val="accent3"/>
                </a:solidFill>
              </a:rPr>
              <a:t>Essentialism</a:t>
            </a:r>
          </a:p>
        </p:txBody>
      </p:sp>
      <p:sp>
        <p:nvSpPr>
          <p:cNvPr id="5" name="Content Placeholder 2"/>
          <p:cNvSpPr txBox="1">
            <a:spLocks/>
          </p:cNvSpPr>
          <p:nvPr/>
        </p:nvSpPr>
        <p:spPr>
          <a:xfrm>
            <a:off x="7679437" y="6339841"/>
            <a:ext cx="4375404" cy="43434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Gelman</a:t>
            </a:r>
            <a:r>
              <a:rPr lang="en-US" sz="1800" dirty="0"/>
              <a:t> 2003/2004</a:t>
            </a:r>
          </a:p>
          <a:p>
            <a:pPr>
              <a:buFont typeface="Arial" pitchFamily="34" charset="0"/>
              <a:buChar char="•"/>
            </a:pPr>
            <a:endParaRPr lang="en-US" sz="1800" dirty="0"/>
          </a:p>
        </p:txBody>
      </p:sp>
      <p:sp>
        <p:nvSpPr>
          <p:cNvPr id="7" name="Content Placeholder 2"/>
          <p:cNvSpPr>
            <a:spLocks noGrp="1"/>
          </p:cNvSpPr>
          <p:nvPr>
            <p:ph idx="1"/>
          </p:nvPr>
        </p:nvSpPr>
        <p:spPr>
          <a:xfrm>
            <a:off x="676656" y="2011679"/>
            <a:ext cx="10753725" cy="4041163"/>
          </a:xfrm>
        </p:spPr>
        <p:txBody>
          <a:bodyPr>
            <a:normAutofit/>
          </a:bodyPr>
          <a:lstStyle/>
          <a:p>
            <a:pPr marL="227013" indent="-227013">
              <a:buFont typeface="Arial" panose="020B0604020202020204" pitchFamily="34" charset="0"/>
              <a:buChar char="•"/>
            </a:pPr>
            <a:r>
              <a:rPr lang="en-US" sz="3200" dirty="0"/>
              <a:t>A cognitive bias to believe that:</a:t>
            </a:r>
          </a:p>
          <a:p>
            <a:pPr marL="483045" lvl="1" indent="-227013">
              <a:buFont typeface="Arial" panose="020B0604020202020204" pitchFamily="34" charset="0"/>
              <a:buChar char="•"/>
            </a:pPr>
            <a:r>
              <a:rPr lang="en-US" sz="3200" dirty="0"/>
              <a:t>categories represent real distinctions in the world</a:t>
            </a:r>
          </a:p>
          <a:p>
            <a:pPr marL="483045" lvl="1" indent="-227013">
              <a:buFont typeface="Arial" panose="020B0604020202020204" pitchFamily="34" charset="0"/>
              <a:buChar char="•"/>
            </a:pPr>
            <a:r>
              <a:rPr lang="en-US" sz="3200" dirty="0"/>
              <a:t>category members share an “essence” that gives rise to shared properties that are innate and unchangeable</a:t>
            </a:r>
          </a:p>
          <a:p>
            <a:pPr marL="227013" indent="-227013">
              <a:buFont typeface="Arial" panose="020B0604020202020204" pitchFamily="34" charset="0"/>
              <a:buChar char="•"/>
            </a:pPr>
            <a:r>
              <a:rPr lang="en-US" sz="3200" dirty="0"/>
              <a:t>Cultural variation in what particular social categories children </a:t>
            </a:r>
            <a:r>
              <a:rPr lang="en-US" sz="3200" dirty="0" err="1"/>
              <a:t>essentialize</a:t>
            </a:r>
            <a:endParaRPr lang="en-US" sz="3200" dirty="0"/>
          </a:p>
          <a:p>
            <a:pPr marL="227013" indent="-227013">
              <a:buFont typeface="Arial" panose="020B0604020202020204" pitchFamily="34" charset="0"/>
              <a:buChar char="•"/>
            </a:pPr>
            <a:r>
              <a:rPr lang="en-US" sz="3200" dirty="0"/>
              <a:t>The role of social input (e.g. </a:t>
            </a:r>
            <a:r>
              <a:rPr lang="en-US" sz="3200" b="1" dirty="0"/>
              <a:t>language</a:t>
            </a:r>
            <a:r>
              <a:rPr lang="en-US" sz="3200" dirty="0"/>
              <a:t>) in guiding children to </a:t>
            </a:r>
            <a:r>
              <a:rPr lang="en-US" sz="3200" dirty="0" err="1"/>
              <a:t>essentialize</a:t>
            </a:r>
            <a:r>
              <a:rPr lang="en-US" sz="3200" dirty="0"/>
              <a:t> particular categories</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922181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design summary</a:t>
            </a:r>
          </a:p>
        </p:txBody>
      </p:sp>
      <p:graphicFrame>
        <p:nvGraphicFramePr>
          <p:cNvPr id="3" name="Table 2">
            <a:extLst>
              <a:ext uri="{FF2B5EF4-FFF2-40B4-BE49-F238E27FC236}">
                <a16:creationId xmlns:a16="http://schemas.microsoft.com/office/drawing/2014/main" id="{5CF1DC64-A527-4DD1-8AA1-7A7A7BB74946}"/>
              </a:ext>
            </a:extLst>
          </p:cNvPr>
          <p:cNvGraphicFramePr>
            <a:graphicFrameLocks noGrp="1"/>
          </p:cNvGraphicFramePr>
          <p:nvPr>
            <p:extLst>
              <p:ext uri="{D42A27DB-BD31-4B8C-83A1-F6EECF244321}">
                <p14:modId xmlns:p14="http://schemas.microsoft.com/office/powerpoint/2010/main" val="2507975525"/>
              </p:ext>
            </p:extLst>
          </p:nvPr>
        </p:nvGraphicFramePr>
        <p:xfrm>
          <a:off x="3568993" y="1028437"/>
          <a:ext cx="8406811" cy="5063846"/>
        </p:xfrm>
        <a:graphic>
          <a:graphicData uri="http://schemas.openxmlformats.org/drawingml/2006/table">
            <a:tbl>
              <a:tblPr firstRow="1" bandRow="1">
                <a:tableStyleId>{5C22544A-7EE6-4342-B048-85BDC9FD1C3A}</a:tableStyleId>
              </a:tblPr>
              <a:tblGrid>
                <a:gridCol w="1718932">
                  <a:extLst>
                    <a:ext uri="{9D8B030D-6E8A-4147-A177-3AD203B41FA5}">
                      <a16:colId xmlns:a16="http://schemas.microsoft.com/office/drawing/2014/main" val="1052076771"/>
                    </a:ext>
                  </a:extLst>
                </a:gridCol>
                <a:gridCol w="2052084">
                  <a:extLst>
                    <a:ext uri="{9D8B030D-6E8A-4147-A177-3AD203B41FA5}">
                      <a16:colId xmlns:a16="http://schemas.microsoft.com/office/drawing/2014/main" val="1158544051"/>
                    </a:ext>
                  </a:extLst>
                </a:gridCol>
                <a:gridCol w="2541181">
                  <a:extLst>
                    <a:ext uri="{9D8B030D-6E8A-4147-A177-3AD203B41FA5}">
                      <a16:colId xmlns:a16="http://schemas.microsoft.com/office/drawing/2014/main" val="1846803997"/>
                    </a:ext>
                  </a:extLst>
                </a:gridCol>
                <a:gridCol w="2094614">
                  <a:extLst>
                    <a:ext uri="{9D8B030D-6E8A-4147-A177-3AD203B41FA5}">
                      <a16:colId xmlns:a16="http://schemas.microsoft.com/office/drawing/2014/main" val="91800449"/>
                    </a:ext>
                  </a:extLst>
                </a:gridCol>
              </a:tblGrid>
              <a:tr h="483217">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834045">
                <a:tc>
                  <a:txBody>
                    <a:bodyPr/>
                    <a:lstStyle/>
                    <a:p>
                      <a:pPr marL="0" marR="0" algn="l" fontAlgn="t">
                        <a:spcBef>
                          <a:spcPts val="0"/>
                        </a:spcBef>
                        <a:spcAft>
                          <a:spcPts val="0"/>
                        </a:spcAft>
                      </a:pPr>
                      <a:endParaRPr lang="en-US" sz="18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n=4 (all structural)</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n=9, </a:t>
                      </a:r>
                      <a:br>
                        <a:rPr lang="en-US" dirty="0"/>
                      </a:br>
                      <a:r>
                        <a:rPr lang="en-US" dirty="0"/>
                        <a:t>excluded another 2 (4yo)</a:t>
                      </a:r>
                      <a:endParaRPr lang="en-US" dirty="0">
                        <a:solidFill>
                          <a:schemeClr val="tx1"/>
                        </a:solidFill>
                      </a:endParaRPr>
                    </a:p>
                  </a:txBody>
                  <a:tcPr anchor="ctr"/>
                </a:tc>
                <a:tc>
                  <a:txBody>
                    <a:bodyPr/>
                    <a:lstStyle/>
                    <a:p>
                      <a:pPr algn="ctr"/>
                      <a:r>
                        <a:rPr lang="en-US" dirty="0"/>
                        <a:t>n=7</a:t>
                      </a:r>
                      <a:endParaRPr lang="en-US" dirty="0">
                        <a:solidFill>
                          <a:schemeClr val="tx1"/>
                        </a:solidFill>
                      </a:endParaRPr>
                    </a:p>
                  </a:txBody>
                  <a:tcPr anchor="ctr"/>
                </a:tc>
                <a:extLst>
                  <a:ext uri="{0D108BD9-81ED-4DB2-BD59-A6C34878D82A}">
                    <a16:rowId xmlns:a16="http://schemas.microsoft.com/office/drawing/2014/main" val="2746805357"/>
                  </a:ext>
                </a:extLst>
              </a:tr>
              <a:tr h="847284">
                <a:tc>
                  <a:txBody>
                    <a:bodyPr/>
                    <a:lstStyle/>
                    <a:p>
                      <a:pPr marL="0" marR="0" algn="l" fontAlgn="t">
                        <a:spcBef>
                          <a:spcPts val="0"/>
                        </a:spcBef>
                        <a:spcAft>
                          <a:spcPts val="0"/>
                        </a:spcAft>
                      </a:pPr>
                      <a:r>
                        <a:rPr lang="en-US" sz="1800" dirty="0">
                          <a:effectLst/>
                        </a:rPr>
                        <a:t>Force-choice explanation</a:t>
                      </a:r>
                      <a:endParaRPr lang="en-US" sz="18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dirty="0"/>
                        <a:t>group</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indiv</a:t>
                      </a:r>
                      <a:endParaRPr lang="en-US" dirty="0">
                        <a:solidFill>
                          <a:schemeClr val="tx1"/>
                        </a:solidFill>
                      </a:endParaRPr>
                    </a:p>
                  </a:txBody>
                  <a:tcPr anchor="ctr"/>
                </a:tc>
                <a:tc>
                  <a:txBody>
                    <a:bodyPr/>
                    <a:lstStyle/>
                    <a:p>
                      <a:pPr algn="ctr"/>
                      <a:r>
                        <a:rPr lang="en-US" dirty="0" err="1"/>
                        <a:t>indiv</a:t>
                      </a:r>
                      <a:r>
                        <a:rPr lang="en-US" dirty="0"/>
                        <a:t>, “the size”</a:t>
                      </a:r>
                      <a:endParaRPr lang="en-US" dirty="0">
                        <a:solidFill>
                          <a:schemeClr val="tx1"/>
                        </a:solidFill>
                      </a:endParaRPr>
                    </a:p>
                  </a:txBody>
                  <a:tcPr anchor="ctr"/>
                </a:tc>
                <a:extLst>
                  <a:ext uri="{0D108BD9-81ED-4DB2-BD59-A6C34878D82A}">
                    <a16:rowId xmlns:a16="http://schemas.microsoft.com/office/drawing/2014/main" val="847968290"/>
                  </a:ext>
                </a:extLst>
              </a:tr>
              <a:tr h="1562180">
                <a:tc>
                  <a:txBody>
                    <a:bodyPr/>
                    <a:lstStyle/>
                    <a:p>
                      <a:pPr marL="0" marR="0" algn="l" fontAlgn="t">
                        <a:spcBef>
                          <a:spcPts val="0"/>
                        </a:spcBef>
                        <a:spcAft>
                          <a:spcPts val="0"/>
                        </a:spcAft>
                      </a:pPr>
                      <a:r>
                        <a:rPr lang="en-US" sz="1800" dirty="0">
                          <a:effectLst/>
                        </a:rPr>
                        <a:t>Inductive potential – </a:t>
                      </a:r>
                      <a:br>
                        <a:rPr lang="en-US" sz="1800" dirty="0">
                          <a:effectLst/>
                        </a:rPr>
                      </a:br>
                      <a:r>
                        <a:rPr lang="en-US" sz="1800" dirty="0">
                          <a:effectLst/>
                        </a:rPr>
                        <a:t>new category member</a:t>
                      </a:r>
                      <a:endParaRPr lang="en-US" sz="18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dirty="0"/>
                        <a:t>2 responses</a:t>
                      </a:r>
                      <a:endParaRPr lang="en-US"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dirty="0"/>
                        <a:t>4 responses</a:t>
                      </a:r>
                      <a:endParaRPr lang="en-US" dirty="0">
                        <a:solidFill>
                          <a:schemeClr val="tx1"/>
                        </a:solidFill>
                      </a:endParaRPr>
                    </a:p>
                  </a:txBody>
                  <a:tcPr anchor="ctr"/>
                </a:tc>
                <a:extLst>
                  <a:ext uri="{0D108BD9-81ED-4DB2-BD59-A6C34878D82A}">
                    <a16:rowId xmlns:a16="http://schemas.microsoft.com/office/drawing/2014/main" val="3575712111"/>
                  </a:ext>
                </a:extLst>
              </a:tr>
              <a:tr h="489836">
                <a:tc>
                  <a:txBody>
                    <a:bodyPr/>
                    <a:lstStyle/>
                    <a:p>
                      <a:pPr marL="0" marR="0" algn="l" fontAlgn="t">
                        <a:spcBef>
                          <a:spcPts val="0"/>
                        </a:spcBef>
                        <a:spcAft>
                          <a:spcPts val="0"/>
                        </a:spcAft>
                      </a:pPr>
                      <a:r>
                        <a:rPr lang="en-US" sz="1800" dirty="0">
                          <a:effectLst/>
                        </a:rPr>
                        <a:t>Normative</a:t>
                      </a:r>
                      <a:endParaRPr lang="en-US" sz="18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dirty="0" err="1"/>
                        <a:t>indiv</a:t>
                      </a:r>
                      <a:endParaRPr lang="en-US" dirty="0">
                        <a:solidFill>
                          <a:schemeClr val="tx1"/>
                        </a:solidFill>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group</a:t>
                      </a:r>
                      <a:endParaRPr lang="en-US" dirty="0">
                        <a:solidFill>
                          <a:schemeClr val="tx1"/>
                        </a:solidFill>
                      </a:endParaRPr>
                    </a:p>
                  </a:txBody>
                  <a:tcPr anchor="ctr"/>
                </a:tc>
                <a:tc hMerge="1">
                  <a:txBody>
                    <a:bodyPr/>
                    <a:lstStyle/>
                    <a:p>
                      <a:pPr algn="ct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84847837"/>
                  </a:ext>
                </a:extLst>
              </a:tr>
              <a:tr h="847284">
                <a:tc>
                  <a:txBody>
                    <a:bodyPr/>
                    <a:lstStyle/>
                    <a:p>
                      <a:pPr marL="0" marR="0" algn="l" fontAlgn="t">
                        <a:spcBef>
                          <a:spcPts val="0"/>
                        </a:spcBef>
                        <a:spcAft>
                          <a:spcPts val="0"/>
                        </a:spcAft>
                      </a:pPr>
                      <a:r>
                        <a:rPr lang="en-US" sz="1800" dirty="0">
                          <a:effectLst/>
                        </a:rPr>
                        <a:t>Innateness switch </a:t>
                      </a:r>
                      <a:endParaRPr lang="en-US" sz="18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dirty="0"/>
                        <a:t>same</a:t>
                      </a:r>
                      <a:endParaRPr lang="en-US"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8" name="Content Placeholder 2">
            <a:extLst>
              <a:ext uri="{FF2B5EF4-FFF2-40B4-BE49-F238E27FC236}">
                <a16:creationId xmlns:a16="http://schemas.microsoft.com/office/drawing/2014/main" id="{CD916FB1-41DF-4B67-8D67-5625E40887BC}"/>
              </a:ext>
            </a:extLst>
          </p:cNvPr>
          <p:cNvSpPr txBox="1">
            <a:spLocks/>
          </p:cNvSpPr>
          <p:nvPr/>
        </p:nvSpPr>
        <p:spPr>
          <a:xfrm rot="16200000">
            <a:off x="2209866" y="3760468"/>
            <a:ext cx="2411694" cy="306560"/>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 New ------------</a:t>
            </a:r>
          </a:p>
        </p:txBody>
      </p:sp>
      <p:sp>
        <p:nvSpPr>
          <p:cNvPr id="10" name="Content Placeholder 2">
            <a:extLst>
              <a:ext uri="{FF2B5EF4-FFF2-40B4-BE49-F238E27FC236}">
                <a16:creationId xmlns:a16="http://schemas.microsoft.com/office/drawing/2014/main" id="{E1AA3EF2-668B-42B9-A42E-0BCEB8CD2733}"/>
              </a:ext>
            </a:extLst>
          </p:cNvPr>
          <p:cNvSpPr txBox="1">
            <a:spLocks/>
          </p:cNvSpPr>
          <p:nvPr/>
        </p:nvSpPr>
        <p:spPr>
          <a:xfrm rot="16200000">
            <a:off x="2631905" y="5719360"/>
            <a:ext cx="1558118" cy="31605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dirty="0"/>
              <a:t>Vasilyeva et al</a:t>
            </a:r>
          </a:p>
        </p:txBody>
      </p:sp>
      <p:sp>
        <p:nvSpPr>
          <p:cNvPr id="11" name="Content Placeholder 2">
            <a:extLst>
              <a:ext uri="{FF2B5EF4-FFF2-40B4-BE49-F238E27FC236}">
                <a16:creationId xmlns:a16="http://schemas.microsoft.com/office/drawing/2014/main" id="{DF5E36F1-4856-40A6-9773-F15209C08C4B}"/>
              </a:ext>
            </a:extLst>
          </p:cNvPr>
          <p:cNvSpPr>
            <a:spLocks noGrp="1"/>
          </p:cNvSpPr>
          <p:nvPr>
            <p:ph idx="1"/>
          </p:nvPr>
        </p:nvSpPr>
        <p:spPr>
          <a:xfrm>
            <a:off x="360991" y="1243332"/>
            <a:ext cx="2821745" cy="5063846"/>
          </a:xfrm>
        </p:spPr>
        <p:txBody>
          <a:bodyPr>
            <a:normAutofit/>
          </a:bodyPr>
          <a:lstStyle/>
          <a:p>
            <a:pPr marL="0" indent="0">
              <a:buNone/>
            </a:pPr>
            <a:r>
              <a:rPr lang="en-US" dirty="0"/>
              <a:t>Essentialism measure = average of…</a:t>
            </a:r>
          </a:p>
          <a:p>
            <a:pPr marL="227013" indent="-227013">
              <a:buFont typeface="Arial" panose="020B0604020202020204" pitchFamily="34" charset="0"/>
              <a:buChar char="•"/>
            </a:pPr>
            <a:r>
              <a:rPr lang="en-US" dirty="0"/>
              <a:t>All DVs</a:t>
            </a:r>
          </a:p>
          <a:p>
            <a:pPr marL="227013" indent="-227013">
              <a:buFont typeface="Arial" panose="020B0604020202020204" pitchFamily="34" charset="0"/>
              <a:buChar char="•"/>
            </a:pPr>
            <a:r>
              <a:rPr lang="en-US" dirty="0"/>
              <a:t>Innateness switch only</a:t>
            </a:r>
            <a:br>
              <a:rPr lang="en-US" dirty="0"/>
            </a:br>
            <a:r>
              <a:rPr lang="en-US" sz="1800" dirty="0"/>
              <a:t>(</a:t>
            </a:r>
            <a:r>
              <a:rPr lang="en-US" sz="1800" dirty="0" err="1"/>
              <a:t>cf</a:t>
            </a:r>
            <a:r>
              <a:rPr lang="en-US" sz="1800" dirty="0"/>
              <a:t> Vasilyeva et al)</a:t>
            </a:r>
            <a:endParaRPr lang="en-US" dirty="0"/>
          </a:p>
          <a:p>
            <a:pPr marL="227013" indent="-227013">
              <a:buFont typeface="Arial" panose="020B0604020202020204" pitchFamily="34" charset="0"/>
              <a:buChar char="•"/>
            </a:pPr>
            <a:r>
              <a:rPr lang="en-US" dirty="0"/>
              <a:t>All DVs excluding normative</a:t>
            </a:r>
          </a:p>
          <a:p>
            <a:pPr marL="483045" lvl="1" indent="-227013">
              <a:buFont typeface="Arial" panose="020B0604020202020204" pitchFamily="34" charset="0"/>
              <a:buChar char="•"/>
            </a:pPr>
            <a:r>
              <a:rPr lang="en-US" dirty="0">
                <a:solidFill>
                  <a:schemeClr val="tx1"/>
                </a:solidFill>
              </a:rPr>
              <a:t>Normativity may not be part of essentialism </a:t>
            </a:r>
            <a:br>
              <a:rPr lang="en-US" dirty="0">
                <a:solidFill>
                  <a:schemeClr val="tx1"/>
                </a:solidFill>
              </a:rPr>
            </a:br>
            <a:r>
              <a:rPr lang="en-US" dirty="0">
                <a:solidFill>
                  <a:schemeClr val="tx1"/>
                </a:solidFill>
              </a:rPr>
              <a:t>per se</a:t>
            </a:r>
          </a:p>
          <a:p>
            <a:pPr marL="483045" lvl="1" indent="-227013">
              <a:buFont typeface="Arial" panose="020B0604020202020204" pitchFamily="34" charset="0"/>
              <a:buChar char="•"/>
            </a:pPr>
            <a:endParaRPr lang="en-US" dirty="0"/>
          </a:p>
          <a:p>
            <a:pPr marL="483045" lvl="1" indent="-227013">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840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 vs 2.3 (all DVs)</a:t>
            </a:r>
          </a:p>
        </p:txBody>
      </p:sp>
      <p:pic>
        <p:nvPicPr>
          <p:cNvPr id="20" name="Picture 19">
            <a:extLst>
              <a:ext uri="{FF2B5EF4-FFF2-40B4-BE49-F238E27FC236}">
                <a16:creationId xmlns:a16="http://schemas.microsoft.com/office/drawing/2014/main" id="{7DF6721C-9A0B-4761-9067-0D3B5BC94B87}"/>
              </a:ext>
            </a:extLst>
          </p:cNvPr>
          <p:cNvPicPr>
            <a:picLocks noChangeAspect="1"/>
          </p:cNvPicPr>
          <p:nvPr/>
        </p:nvPicPr>
        <p:blipFill>
          <a:blip r:embed="rId3"/>
          <a:stretch>
            <a:fillRect/>
          </a:stretch>
        </p:blipFill>
        <p:spPr>
          <a:xfrm>
            <a:off x="887641" y="2741758"/>
            <a:ext cx="4573603" cy="4116242"/>
          </a:xfrm>
          <a:prstGeom prst="rect">
            <a:avLst/>
          </a:prstGeom>
        </p:spPr>
      </p:pic>
      <p:pic>
        <p:nvPicPr>
          <p:cNvPr id="22" name="Picture 21">
            <a:extLst>
              <a:ext uri="{FF2B5EF4-FFF2-40B4-BE49-F238E27FC236}">
                <a16:creationId xmlns:a16="http://schemas.microsoft.com/office/drawing/2014/main" id="{F459D59F-5E21-4949-BCBA-320E1FFB4671}"/>
              </a:ext>
            </a:extLst>
          </p:cNvPr>
          <p:cNvPicPr>
            <a:picLocks noChangeAspect="1"/>
          </p:cNvPicPr>
          <p:nvPr/>
        </p:nvPicPr>
        <p:blipFill>
          <a:blip r:embed="rId4"/>
          <a:stretch>
            <a:fillRect/>
          </a:stretch>
        </p:blipFill>
        <p:spPr>
          <a:xfrm>
            <a:off x="4241793" y="2741758"/>
            <a:ext cx="4573603" cy="4116242"/>
          </a:xfrm>
          <a:prstGeom prst="rect">
            <a:avLst/>
          </a:prstGeom>
        </p:spPr>
      </p:pic>
      <p:pic>
        <p:nvPicPr>
          <p:cNvPr id="24" name="Picture 23">
            <a:extLst>
              <a:ext uri="{FF2B5EF4-FFF2-40B4-BE49-F238E27FC236}">
                <a16:creationId xmlns:a16="http://schemas.microsoft.com/office/drawing/2014/main" id="{2AFE318D-F02C-497E-B8B8-DF5F50BED49B}"/>
              </a:ext>
            </a:extLst>
          </p:cNvPr>
          <p:cNvPicPr>
            <a:picLocks noChangeAspect="1"/>
          </p:cNvPicPr>
          <p:nvPr/>
        </p:nvPicPr>
        <p:blipFill>
          <a:blip r:embed="rId5"/>
          <a:stretch>
            <a:fillRect/>
          </a:stretch>
        </p:blipFill>
        <p:spPr>
          <a:xfrm>
            <a:off x="7606827" y="2741758"/>
            <a:ext cx="4573603" cy="4116242"/>
          </a:xfrm>
          <a:prstGeom prst="rect">
            <a:avLst/>
          </a:prstGeom>
        </p:spPr>
      </p:pic>
      <p:graphicFrame>
        <p:nvGraphicFramePr>
          <p:cNvPr id="7" name="Table 6">
            <a:extLst>
              <a:ext uri="{FF2B5EF4-FFF2-40B4-BE49-F238E27FC236}">
                <a16:creationId xmlns:a16="http://schemas.microsoft.com/office/drawing/2014/main" id="{454DA450-3E3D-4024-95FA-718009901150}"/>
              </a:ext>
            </a:extLst>
          </p:cNvPr>
          <p:cNvGraphicFramePr>
            <a:graphicFrameLocks noGrp="1"/>
          </p:cNvGraphicFramePr>
          <p:nvPr>
            <p:extLst>
              <p:ext uri="{D42A27DB-BD31-4B8C-83A1-F6EECF244321}">
                <p14:modId xmlns:p14="http://schemas.microsoft.com/office/powerpoint/2010/main" val="3218557836"/>
              </p:ext>
            </p:extLst>
          </p:nvPr>
        </p:nvGraphicFramePr>
        <p:xfrm>
          <a:off x="212725" y="648798"/>
          <a:ext cx="11661320" cy="209296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Force-choice explanation</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a:t>group</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indiv</a:t>
                      </a:r>
                      <a:endParaRPr lang="en-US" sz="1600" dirty="0">
                        <a:solidFill>
                          <a:schemeClr val="tx1"/>
                        </a:solidFill>
                      </a:endParaRPr>
                    </a:p>
                  </a:txBody>
                  <a:tcPr anchor="ctr"/>
                </a:tc>
                <a:tc>
                  <a:txBody>
                    <a:bodyPr/>
                    <a:lstStyle/>
                    <a:p>
                      <a:pPr algn="ctr"/>
                      <a:r>
                        <a:rPr lang="en-US" sz="1600" dirty="0" err="1"/>
                        <a:t>indiv</a:t>
                      </a:r>
                      <a:r>
                        <a:rPr lang="en-US" sz="1600" dirty="0"/>
                        <a:t>, “the size”</a:t>
                      </a:r>
                      <a:endParaRPr lang="en-US" sz="1600" dirty="0">
                        <a:solidFill>
                          <a:schemeClr val="tx1"/>
                        </a:solidFill>
                      </a:endParaRPr>
                    </a:p>
                  </a:txBody>
                  <a:tcPr anchor="ctr"/>
                </a:tc>
                <a:extLst>
                  <a:ext uri="{0D108BD9-81ED-4DB2-BD59-A6C34878D82A}">
                    <a16:rowId xmlns:a16="http://schemas.microsoft.com/office/drawing/2014/main" val="847968290"/>
                  </a:ext>
                </a:extLst>
              </a:tr>
              <a:tr h="341237">
                <a:tc>
                  <a:txBody>
                    <a:bodyPr/>
                    <a:lstStyle/>
                    <a:p>
                      <a:pPr marL="0" marR="0" algn="l" fontAlgn="t">
                        <a:spcBef>
                          <a:spcPts val="0"/>
                        </a:spcBef>
                        <a:spcAft>
                          <a:spcPts val="0"/>
                        </a:spcAft>
                      </a:pPr>
                      <a:r>
                        <a:rPr lang="en-US" sz="1600" dirty="0">
                          <a:effectLst/>
                        </a:rPr>
                        <a:t>Inductive potential</a:t>
                      </a:r>
                      <a:endParaRPr lang="en-US" sz="16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sz="1600" dirty="0"/>
                        <a:t>2 responses</a:t>
                      </a:r>
                      <a:endParaRPr lang="en-US" sz="1600"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600" dirty="0"/>
                        <a:t>4 responses</a:t>
                      </a:r>
                      <a:endParaRPr lang="en-US" sz="1600" dirty="0">
                        <a:solidFill>
                          <a:schemeClr val="tx1"/>
                        </a:solidFill>
                      </a:endParaRPr>
                    </a:p>
                  </a:txBody>
                  <a:tcPr anchor="ctr"/>
                </a:tc>
                <a:extLst>
                  <a:ext uri="{0D108BD9-81ED-4DB2-BD59-A6C34878D82A}">
                    <a16:rowId xmlns:a16="http://schemas.microsoft.com/office/drawing/2014/main" val="3575712111"/>
                  </a:ext>
                </a:extLst>
              </a:tr>
              <a:tr h="230357">
                <a:tc>
                  <a:txBody>
                    <a:bodyPr/>
                    <a:lstStyle/>
                    <a:p>
                      <a:pPr marL="0" marR="0" algn="l" fontAlgn="t">
                        <a:spcBef>
                          <a:spcPts val="0"/>
                        </a:spcBef>
                        <a:spcAft>
                          <a:spcPts val="0"/>
                        </a:spcAft>
                      </a:pPr>
                      <a:r>
                        <a:rPr lang="en-US" sz="1600" dirty="0">
                          <a:effectLst/>
                        </a:rPr>
                        <a:t>Normative</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err="1"/>
                        <a:t>indiv</a:t>
                      </a:r>
                      <a:endParaRPr lang="en-US" sz="1600" dirty="0">
                        <a:solidFill>
                          <a:schemeClr val="tx1"/>
                        </a:solidFill>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group</a:t>
                      </a:r>
                      <a:endParaRPr lang="en-US" sz="1600" dirty="0">
                        <a:solidFill>
                          <a:schemeClr val="tx1"/>
                        </a:solidFill>
                      </a:endParaRPr>
                    </a:p>
                  </a:txBody>
                  <a:tcPr anchor="ctr"/>
                </a:tc>
                <a:tc hMerge="1">
                  <a:txBody>
                    <a:bodyPr/>
                    <a:lstStyle/>
                    <a:p>
                      <a:pPr algn="ct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84847837"/>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8" name="TextBox 7">
            <a:extLst>
              <a:ext uri="{FF2B5EF4-FFF2-40B4-BE49-F238E27FC236}">
                <a16:creationId xmlns:a16="http://schemas.microsoft.com/office/drawing/2014/main" id="{78908FAF-A917-48DD-9545-D0B0DA66CEEC}"/>
              </a:ext>
            </a:extLst>
          </p:cNvPr>
          <p:cNvSpPr txBox="1"/>
          <p:nvPr/>
        </p:nvSpPr>
        <p:spPr>
          <a:xfrm>
            <a:off x="8462493" y="2855921"/>
            <a:ext cx="2184444" cy="369332"/>
          </a:xfrm>
          <a:prstGeom prst="rect">
            <a:avLst/>
          </a:prstGeom>
          <a:noFill/>
        </p:spPr>
        <p:txBody>
          <a:bodyPr wrap="none" rtlCol="0">
            <a:spAutoFit/>
          </a:bodyPr>
          <a:lstStyle/>
          <a:p>
            <a:r>
              <a:rPr lang="en-US" dirty="0">
                <a:solidFill>
                  <a:schemeClr val="bg1">
                    <a:lumMod val="50000"/>
                  </a:schemeClr>
                </a:solidFill>
              </a:rPr>
              <a:t>Trending as predicted</a:t>
            </a:r>
          </a:p>
        </p:txBody>
      </p:sp>
      <p:sp>
        <p:nvSpPr>
          <p:cNvPr id="9" name="TextBox 8">
            <a:extLst>
              <a:ext uri="{FF2B5EF4-FFF2-40B4-BE49-F238E27FC236}">
                <a16:creationId xmlns:a16="http://schemas.microsoft.com/office/drawing/2014/main" id="{6832F0C3-D48C-45A8-91B0-FD5090664297}"/>
              </a:ext>
            </a:extLst>
          </p:cNvPr>
          <p:cNvSpPr txBox="1"/>
          <p:nvPr/>
        </p:nvSpPr>
        <p:spPr>
          <a:xfrm>
            <a:off x="1719891" y="2855921"/>
            <a:ext cx="2184444" cy="369332"/>
          </a:xfrm>
          <a:prstGeom prst="rect">
            <a:avLst/>
          </a:prstGeom>
          <a:noFill/>
        </p:spPr>
        <p:txBody>
          <a:bodyPr wrap="none" rtlCol="0">
            <a:spAutoFit/>
          </a:bodyPr>
          <a:lstStyle/>
          <a:p>
            <a:r>
              <a:rPr lang="en-US" dirty="0">
                <a:solidFill>
                  <a:schemeClr val="bg1">
                    <a:lumMod val="50000"/>
                  </a:schemeClr>
                </a:solidFill>
              </a:rPr>
              <a:t>Trending as predicted</a:t>
            </a:r>
          </a:p>
        </p:txBody>
      </p:sp>
    </p:spTree>
    <p:extLst>
      <p:ext uri="{BB962C8B-B14F-4D97-AF65-F5344CB8AC3E}">
        <p14:creationId xmlns:p14="http://schemas.microsoft.com/office/powerpoint/2010/main" val="182696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2.2+2.3 (all DVs)</a:t>
            </a:r>
          </a:p>
        </p:txBody>
      </p:sp>
      <p:pic>
        <p:nvPicPr>
          <p:cNvPr id="20" name="Picture 19">
            <a:extLst>
              <a:ext uri="{FF2B5EF4-FFF2-40B4-BE49-F238E27FC236}">
                <a16:creationId xmlns:a16="http://schemas.microsoft.com/office/drawing/2014/main" id="{7DF6721C-9A0B-4761-9067-0D3B5BC94B87}"/>
              </a:ext>
            </a:extLst>
          </p:cNvPr>
          <p:cNvPicPr>
            <a:picLocks noChangeAspect="1"/>
          </p:cNvPicPr>
          <p:nvPr/>
        </p:nvPicPr>
        <p:blipFill rotWithShape="1">
          <a:blip r:embed="rId3"/>
          <a:srcRect r="28279"/>
          <a:stretch/>
        </p:blipFill>
        <p:spPr>
          <a:xfrm>
            <a:off x="909411" y="2737468"/>
            <a:ext cx="3265776" cy="4098104"/>
          </a:xfrm>
          <a:prstGeom prst="rect">
            <a:avLst/>
          </a:prstGeom>
        </p:spPr>
      </p:pic>
      <p:pic>
        <p:nvPicPr>
          <p:cNvPr id="5" name="Picture 4">
            <a:extLst>
              <a:ext uri="{FF2B5EF4-FFF2-40B4-BE49-F238E27FC236}">
                <a16:creationId xmlns:a16="http://schemas.microsoft.com/office/drawing/2014/main" id="{73365100-14E2-46F9-9C24-EC78288C5634}"/>
              </a:ext>
            </a:extLst>
          </p:cNvPr>
          <p:cNvPicPr>
            <a:picLocks noChangeAspect="1"/>
          </p:cNvPicPr>
          <p:nvPr/>
        </p:nvPicPr>
        <p:blipFill>
          <a:blip r:embed="rId4"/>
          <a:stretch>
            <a:fillRect/>
          </a:stretch>
        </p:blipFill>
        <p:spPr>
          <a:xfrm>
            <a:off x="5956294" y="2741758"/>
            <a:ext cx="4553449" cy="4098104"/>
          </a:xfrm>
          <a:prstGeom prst="rect">
            <a:avLst/>
          </a:prstGeom>
        </p:spPr>
      </p:pic>
      <p:graphicFrame>
        <p:nvGraphicFramePr>
          <p:cNvPr id="6" name="Table 5">
            <a:extLst>
              <a:ext uri="{FF2B5EF4-FFF2-40B4-BE49-F238E27FC236}">
                <a16:creationId xmlns:a16="http://schemas.microsoft.com/office/drawing/2014/main" id="{AB9C3896-C742-4D32-B3BC-292A18AA9B52}"/>
              </a:ext>
            </a:extLst>
          </p:cNvPr>
          <p:cNvGraphicFramePr>
            <a:graphicFrameLocks noGrp="1"/>
          </p:cNvGraphicFramePr>
          <p:nvPr>
            <p:extLst>
              <p:ext uri="{D42A27DB-BD31-4B8C-83A1-F6EECF244321}">
                <p14:modId xmlns:p14="http://schemas.microsoft.com/office/powerpoint/2010/main" val="2921689799"/>
              </p:ext>
            </p:extLst>
          </p:nvPr>
        </p:nvGraphicFramePr>
        <p:xfrm>
          <a:off x="212725" y="648798"/>
          <a:ext cx="11661320" cy="209296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Force-choice explanation</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a:t>group</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indiv</a:t>
                      </a:r>
                      <a:endParaRPr lang="en-US" sz="1600" dirty="0">
                        <a:solidFill>
                          <a:schemeClr val="tx1"/>
                        </a:solidFill>
                      </a:endParaRPr>
                    </a:p>
                  </a:txBody>
                  <a:tcPr anchor="ctr"/>
                </a:tc>
                <a:tc>
                  <a:txBody>
                    <a:bodyPr/>
                    <a:lstStyle/>
                    <a:p>
                      <a:pPr algn="ctr"/>
                      <a:r>
                        <a:rPr lang="en-US" sz="1600" dirty="0" err="1"/>
                        <a:t>indiv</a:t>
                      </a:r>
                      <a:r>
                        <a:rPr lang="en-US" sz="1600" dirty="0"/>
                        <a:t>, “the size”</a:t>
                      </a:r>
                      <a:endParaRPr lang="en-US" sz="1600" dirty="0">
                        <a:solidFill>
                          <a:schemeClr val="tx1"/>
                        </a:solidFill>
                      </a:endParaRPr>
                    </a:p>
                  </a:txBody>
                  <a:tcPr anchor="ctr"/>
                </a:tc>
                <a:extLst>
                  <a:ext uri="{0D108BD9-81ED-4DB2-BD59-A6C34878D82A}">
                    <a16:rowId xmlns:a16="http://schemas.microsoft.com/office/drawing/2014/main" val="847968290"/>
                  </a:ext>
                </a:extLst>
              </a:tr>
              <a:tr h="341237">
                <a:tc>
                  <a:txBody>
                    <a:bodyPr/>
                    <a:lstStyle/>
                    <a:p>
                      <a:pPr marL="0" marR="0" algn="l" fontAlgn="t">
                        <a:spcBef>
                          <a:spcPts val="0"/>
                        </a:spcBef>
                        <a:spcAft>
                          <a:spcPts val="0"/>
                        </a:spcAft>
                      </a:pPr>
                      <a:r>
                        <a:rPr lang="en-US" sz="1600" dirty="0">
                          <a:effectLst/>
                        </a:rPr>
                        <a:t>Inductive potential</a:t>
                      </a:r>
                      <a:endParaRPr lang="en-US" sz="16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sz="1600" dirty="0"/>
                        <a:t>2 responses</a:t>
                      </a:r>
                      <a:endParaRPr lang="en-US" sz="1600"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600" dirty="0"/>
                        <a:t>4 responses</a:t>
                      </a:r>
                      <a:endParaRPr lang="en-US" sz="1600" dirty="0">
                        <a:solidFill>
                          <a:schemeClr val="tx1"/>
                        </a:solidFill>
                      </a:endParaRPr>
                    </a:p>
                  </a:txBody>
                  <a:tcPr anchor="ctr"/>
                </a:tc>
                <a:extLst>
                  <a:ext uri="{0D108BD9-81ED-4DB2-BD59-A6C34878D82A}">
                    <a16:rowId xmlns:a16="http://schemas.microsoft.com/office/drawing/2014/main" val="3575712111"/>
                  </a:ext>
                </a:extLst>
              </a:tr>
              <a:tr h="230357">
                <a:tc>
                  <a:txBody>
                    <a:bodyPr/>
                    <a:lstStyle/>
                    <a:p>
                      <a:pPr marL="0" marR="0" algn="l" fontAlgn="t">
                        <a:spcBef>
                          <a:spcPts val="0"/>
                        </a:spcBef>
                        <a:spcAft>
                          <a:spcPts val="0"/>
                        </a:spcAft>
                      </a:pPr>
                      <a:r>
                        <a:rPr lang="en-US" sz="1600" dirty="0">
                          <a:effectLst/>
                        </a:rPr>
                        <a:t>Normative</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err="1"/>
                        <a:t>indiv</a:t>
                      </a:r>
                      <a:endParaRPr lang="en-US" sz="1600" dirty="0">
                        <a:solidFill>
                          <a:schemeClr val="tx1"/>
                        </a:solidFill>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group</a:t>
                      </a:r>
                      <a:endParaRPr lang="en-US" sz="1600" dirty="0">
                        <a:solidFill>
                          <a:schemeClr val="tx1"/>
                        </a:solidFill>
                      </a:endParaRPr>
                    </a:p>
                  </a:txBody>
                  <a:tcPr anchor="ctr"/>
                </a:tc>
                <a:tc hMerge="1">
                  <a:txBody>
                    <a:bodyPr/>
                    <a:lstStyle/>
                    <a:p>
                      <a:pPr algn="ct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84847837"/>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7" name="TextBox 6">
            <a:extLst>
              <a:ext uri="{FF2B5EF4-FFF2-40B4-BE49-F238E27FC236}">
                <a16:creationId xmlns:a16="http://schemas.microsoft.com/office/drawing/2014/main" id="{B8B76FA8-2569-44BE-BD98-5BEE82F3F6D4}"/>
              </a:ext>
            </a:extLst>
          </p:cNvPr>
          <p:cNvSpPr txBox="1"/>
          <p:nvPr/>
        </p:nvSpPr>
        <p:spPr>
          <a:xfrm>
            <a:off x="6829637" y="2820182"/>
            <a:ext cx="2184444" cy="369332"/>
          </a:xfrm>
          <a:prstGeom prst="rect">
            <a:avLst/>
          </a:prstGeom>
          <a:noFill/>
        </p:spPr>
        <p:txBody>
          <a:bodyPr wrap="none" rtlCol="0">
            <a:spAutoFit/>
          </a:bodyPr>
          <a:lstStyle/>
          <a:p>
            <a:r>
              <a:rPr lang="en-US" dirty="0">
                <a:solidFill>
                  <a:schemeClr val="bg1">
                    <a:lumMod val="50000"/>
                  </a:schemeClr>
                </a:solidFill>
              </a:rPr>
              <a:t>Trending as predicted</a:t>
            </a:r>
          </a:p>
        </p:txBody>
      </p:sp>
      <p:sp>
        <p:nvSpPr>
          <p:cNvPr id="8" name="TextBox 7">
            <a:extLst>
              <a:ext uri="{FF2B5EF4-FFF2-40B4-BE49-F238E27FC236}">
                <a16:creationId xmlns:a16="http://schemas.microsoft.com/office/drawing/2014/main" id="{53AF755C-04A6-4D43-AD1F-64FAC57E7317}"/>
              </a:ext>
            </a:extLst>
          </p:cNvPr>
          <p:cNvSpPr txBox="1"/>
          <p:nvPr/>
        </p:nvSpPr>
        <p:spPr>
          <a:xfrm>
            <a:off x="9246265" y="3482256"/>
            <a:ext cx="2240550" cy="646331"/>
          </a:xfrm>
          <a:prstGeom prst="rect">
            <a:avLst/>
          </a:prstGeom>
          <a:noFill/>
        </p:spPr>
        <p:txBody>
          <a:bodyPr wrap="square" rtlCol="0">
            <a:spAutoFit/>
          </a:bodyPr>
          <a:lstStyle/>
          <a:p>
            <a:r>
              <a:rPr lang="en-US" dirty="0">
                <a:solidFill>
                  <a:schemeClr val="bg1">
                    <a:lumMod val="50000"/>
                  </a:schemeClr>
                </a:solidFill>
              </a:rPr>
              <a:t>Unlike Vasilyeva et al,</a:t>
            </a:r>
            <a:br>
              <a:rPr lang="en-US" dirty="0">
                <a:solidFill>
                  <a:schemeClr val="bg1">
                    <a:lumMod val="50000"/>
                  </a:schemeClr>
                </a:solidFill>
              </a:rPr>
            </a:br>
            <a:r>
              <a:rPr lang="en-US" dirty="0">
                <a:solidFill>
                  <a:srgbClr val="FF0000"/>
                </a:solidFill>
              </a:rPr>
              <a:t>control</a:t>
            </a:r>
            <a:r>
              <a:rPr lang="en-US" dirty="0">
                <a:solidFill>
                  <a:schemeClr val="bg1">
                    <a:lumMod val="50000"/>
                  </a:schemeClr>
                </a:solidFill>
              </a:rPr>
              <a:t>: </a:t>
            </a:r>
            <a:r>
              <a:rPr lang="en-US" dirty="0" err="1">
                <a:solidFill>
                  <a:schemeClr val="bg1">
                    <a:lumMod val="50000"/>
                  </a:schemeClr>
                </a:solidFill>
              </a:rPr>
              <a:t>nonstr</a:t>
            </a:r>
            <a:r>
              <a:rPr lang="en-US" dirty="0">
                <a:solidFill>
                  <a:schemeClr val="bg1">
                    <a:lumMod val="50000"/>
                  </a:schemeClr>
                </a:solidFill>
              </a:rPr>
              <a:t> = str?</a:t>
            </a:r>
          </a:p>
        </p:txBody>
      </p:sp>
    </p:spTree>
    <p:extLst>
      <p:ext uri="{BB962C8B-B14F-4D97-AF65-F5344CB8AC3E}">
        <p14:creationId xmlns:p14="http://schemas.microsoft.com/office/powerpoint/2010/main" val="100804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+ 2.2 + 2.3 (innateness switch only)</a:t>
            </a:r>
          </a:p>
        </p:txBody>
      </p:sp>
      <p:pic>
        <p:nvPicPr>
          <p:cNvPr id="4" name="Picture 3">
            <a:extLst>
              <a:ext uri="{FF2B5EF4-FFF2-40B4-BE49-F238E27FC236}">
                <a16:creationId xmlns:a16="http://schemas.microsoft.com/office/drawing/2014/main" id="{127FB6D2-EBF9-4FC1-B0D4-1271365D9508}"/>
              </a:ext>
            </a:extLst>
          </p:cNvPr>
          <p:cNvPicPr>
            <a:picLocks noChangeAspect="1"/>
          </p:cNvPicPr>
          <p:nvPr/>
        </p:nvPicPr>
        <p:blipFill>
          <a:blip r:embed="rId3"/>
          <a:stretch>
            <a:fillRect/>
          </a:stretch>
        </p:blipFill>
        <p:spPr>
          <a:xfrm>
            <a:off x="3962395" y="2741757"/>
            <a:ext cx="4332779" cy="3899501"/>
          </a:xfrm>
          <a:prstGeom prst="rect">
            <a:avLst/>
          </a:prstGeom>
        </p:spPr>
      </p:pic>
      <p:sp>
        <p:nvSpPr>
          <p:cNvPr id="10" name="TextBox 9">
            <a:extLst>
              <a:ext uri="{FF2B5EF4-FFF2-40B4-BE49-F238E27FC236}">
                <a16:creationId xmlns:a16="http://schemas.microsoft.com/office/drawing/2014/main" id="{61E5D96D-B9FA-4B2A-881F-4FE387CB4E5E}"/>
              </a:ext>
            </a:extLst>
          </p:cNvPr>
          <p:cNvSpPr txBox="1"/>
          <p:nvPr/>
        </p:nvSpPr>
        <p:spPr>
          <a:xfrm>
            <a:off x="7059824" y="3334434"/>
            <a:ext cx="2752831" cy="646331"/>
          </a:xfrm>
          <a:prstGeom prst="rect">
            <a:avLst/>
          </a:prstGeom>
          <a:noFill/>
        </p:spPr>
        <p:txBody>
          <a:bodyPr wrap="square" rtlCol="0">
            <a:spAutoFit/>
          </a:bodyPr>
          <a:lstStyle/>
          <a:p>
            <a:r>
              <a:rPr lang="en-US" dirty="0">
                <a:solidFill>
                  <a:schemeClr val="bg1">
                    <a:lumMod val="50000"/>
                  </a:schemeClr>
                </a:solidFill>
              </a:rPr>
              <a:t>Trending like Vasilyeva et al,</a:t>
            </a:r>
            <a:br>
              <a:rPr lang="en-US" dirty="0">
                <a:solidFill>
                  <a:schemeClr val="bg1">
                    <a:lumMod val="50000"/>
                  </a:schemeClr>
                </a:solidFill>
              </a:rPr>
            </a:br>
            <a:r>
              <a:rPr lang="en-US" dirty="0">
                <a:solidFill>
                  <a:srgbClr val="FF0000"/>
                </a:solidFill>
              </a:rPr>
              <a:t>control</a:t>
            </a:r>
            <a:r>
              <a:rPr lang="en-US" dirty="0">
                <a:solidFill>
                  <a:schemeClr val="bg1">
                    <a:lumMod val="50000"/>
                  </a:schemeClr>
                </a:solidFill>
              </a:rPr>
              <a:t>: </a:t>
            </a:r>
            <a:r>
              <a:rPr lang="en-US" dirty="0" err="1">
                <a:solidFill>
                  <a:schemeClr val="bg1">
                    <a:lumMod val="50000"/>
                  </a:schemeClr>
                </a:solidFill>
              </a:rPr>
              <a:t>nonstr</a:t>
            </a:r>
            <a:r>
              <a:rPr lang="en-US" dirty="0">
                <a:solidFill>
                  <a:schemeClr val="bg1">
                    <a:lumMod val="50000"/>
                  </a:schemeClr>
                </a:solidFill>
              </a:rPr>
              <a:t> &gt; str</a:t>
            </a:r>
          </a:p>
        </p:txBody>
      </p:sp>
      <p:graphicFrame>
        <p:nvGraphicFramePr>
          <p:cNvPr id="6" name="Table 5">
            <a:extLst>
              <a:ext uri="{FF2B5EF4-FFF2-40B4-BE49-F238E27FC236}">
                <a16:creationId xmlns:a16="http://schemas.microsoft.com/office/drawing/2014/main" id="{F8B13F13-9B72-490A-9BF7-3FE3C4750AAA}"/>
              </a:ext>
            </a:extLst>
          </p:cNvPr>
          <p:cNvGraphicFramePr>
            <a:graphicFrameLocks noGrp="1"/>
          </p:cNvGraphicFramePr>
          <p:nvPr>
            <p:extLst>
              <p:ext uri="{D42A27DB-BD31-4B8C-83A1-F6EECF244321}">
                <p14:modId xmlns:p14="http://schemas.microsoft.com/office/powerpoint/2010/main" val="1679815697"/>
              </p:ext>
            </p:extLst>
          </p:nvPr>
        </p:nvGraphicFramePr>
        <p:xfrm>
          <a:off x="212725" y="648798"/>
          <a:ext cx="11661320" cy="105664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Tree>
    <p:extLst>
      <p:ext uri="{BB962C8B-B14F-4D97-AF65-F5344CB8AC3E}">
        <p14:creationId xmlns:p14="http://schemas.microsoft.com/office/powerpoint/2010/main" val="41856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 vs 2.3 (all DVs but normative)</a:t>
            </a:r>
          </a:p>
        </p:txBody>
      </p:sp>
      <p:pic>
        <p:nvPicPr>
          <p:cNvPr id="7" name="Picture 6">
            <a:extLst>
              <a:ext uri="{FF2B5EF4-FFF2-40B4-BE49-F238E27FC236}">
                <a16:creationId xmlns:a16="http://schemas.microsoft.com/office/drawing/2014/main" id="{3DFF7A80-494B-4BD9-A875-78B53113DD8F}"/>
              </a:ext>
            </a:extLst>
          </p:cNvPr>
          <p:cNvPicPr>
            <a:picLocks noChangeAspect="1"/>
          </p:cNvPicPr>
          <p:nvPr/>
        </p:nvPicPr>
        <p:blipFill>
          <a:blip r:embed="rId3"/>
          <a:stretch>
            <a:fillRect/>
          </a:stretch>
        </p:blipFill>
        <p:spPr>
          <a:xfrm>
            <a:off x="936365" y="2741758"/>
            <a:ext cx="4548683" cy="4093814"/>
          </a:xfrm>
          <a:prstGeom prst="rect">
            <a:avLst/>
          </a:prstGeom>
        </p:spPr>
      </p:pic>
      <p:pic>
        <p:nvPicPr>
          <p:cNvPr id="9" name="Picture 8">
            <a:extLst>
              <a:ext uri="{FF2B5EF4-FFF2-40B4-BE49-F238E27FC236}">
                <a16:creationId xmlns:a16="http://schemas.microsoft.com/office/drawing/2014/main" id="{369FB3F7-2A4E-41F5-BB45-32FD4B0D87BF}"/>
              </a:ext>
            </a:extLst>
          </p:cNvPr>
          <p:cNvPicPr>
            <a:picLocks noChangeAspect="1"/>
          </p:cNvPicPr>
          <p:nvPr/>
        </p:nvPicPr>
        <p:blipFill>
          <a:blip r:embed="rId4"/>
          <a:stretch>
            <a:fillRect/>
          </a:stretch>
        </p:blipFill>
        <p:spPr>
          <a:xfrm>
            <a:off x="4267625" y="2741758"/>
            <a:ext cx="4548683" cy="4093814"/>
          </a:xfrm>
          <a:prstGeom prst="rect">
            <a:avLst/>
          </a:prstGeom>
        </p:spPr>
      </p:pic>
      <p:pic>
        <p:nvPicPr>
          <p:cNvPr id="5" name="Picture 4">
            <a:extLst>
              <a:ext uri="{FF2B5EF4-FFF2-40B4-BE49-F238E27FC236}">
                <a16:creationId xmlns:a16="http://schemas.microsoft.com/office/drawing/2014/main" id="{503B754F-03FB-44D3-92B6-4B5E1F138CAF}"/>
              </a:ext>
            </a:extLst>
          </p:cNvPr>
          <p:cNvPicPr>
            <a:picLocks noChangeAspect="1"/>
          </p:cNvPicPr>
          <p:nvPr/>
        </p:nvPicPr>
        <p:blipFill>
          <a:blip r:embed="rId5"/>
          <a:stretch>
            <a:fillRect/>
          </a:stretch>
        </p:blipFill>
        <p:spPr>
          <a:xfrm>
            <a:off x="7643317" y="2741758"/>
            <a:ext cx="4548683" cy="4093814"/>
          </a:xfrm>
          <a:prstGeom prst="rect">
            <a:avLst/>
          </a:prstGeom>
        </p:spPr>
      </p:pic>
      <p:graphicFrame>
        <p:nvGraphicFramePr>
          <p:cNvPr id="13" name="Table 12">
            <a:extLst>
              <a:ext uri="{FF2B5EF4-FFF2-40B4-BE49-F238E27FC236}">
                <a16:creationId xmlns:a16="http://schemas.microsoft.com/office/drawing/2014/main" id="{DA7BF1A9-48A4-41E5-972E-4842FFCDF3EE}"/>
              </a:ext>
            </a:extLst>
          </p:cNvPr>
          <p:cNvGraphicFramePr>
            <a:graphicFrameLocks noGrp="1"/>
          </p:cNvGraphicFramePr>
          <p:nvPr>
            <p:extLst>
              <p:ext uri="{D42A27DB-BD31-4B8C-83A1-F6EECF244321}">
                <p14:modId xmlns:p14="http://schemas.microsoft.com/office/powerpoint/2010/main" val="1341808497"/>
              </p:ext>
            </p:extLst>
          </p:nvPr>
        </p:nvGraphicFramePr>
        <p:xfrm>
          <a:off x="212725" y="648798"/>
          <a:ext cx="11661320" cy="174752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Force-choice explanation</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a:t>group</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indiv</a:t>
                      </a:r>
                      <a:endParaRPr lang="en-US" sz="1600" dirty="0">
                        <a:solidFill>
                          <a:schemeClr val="tx1"/>
                        </a:solidFill>
                      </a:endParaRPr>
                    </a:p>
                  </a:txBody>
                  <a:tcPr anchor="ctr"/>
                </a:tc>
                <a:tc>
                  <a:txBody>
                    <a:bodyPr/>
                    <a:lstStyle/>
                    <a:p>
                      <a:pPr algn="ctr"/>
                      <a:r>
                        <a:rPr lang="en-US" sz="1600" dirty="0" err="1"/>
                        <a:t>indiv</a:t>
                      </a:r>
                      <a:r>
                        <a:rPr lang="en-US" sz="1600" dirty="0"/>
                        <a:t>, “the size”</a:t>
                      </a:r>
                      <a:endParaRPr lang="en-US" sz="1600" dirty="0">
                        <a:solidFill>
                          <a:schemeClr val="tx1"/>
                        </a:solidFill>
                      </a:endParaRPr>
                    </a:p>
                  </a:txBody>
                  <a:tcPr anchor="ctr"/>
                </a:tc>
                <a:extLst>
                  <a:ext uri="{0D108BD9-81ED-4DB2-BD59-A6C34878D82A}">
                    <a16:rowId xmlns:a16="http://schemas.microsoft.com/office/drawing/2014/main" val="847968290"/>
                  </a:ext>
                </a:extLst>
              </a:tr>
              <a:tr h="341237">
                <a:tc>
                  <a:txBody>
                    <a:bodyPr/>
                    <a:lstStyle/>
                    <a:p>
                      <a:pPr marL="0" marR="0" algn="l" fontAlgn="t">
                        <a:spcBef>
                          <a:spcPts val="0"/>
                        </a:spcBef>
                        <a:spcAft>
                          <a:spcPts val="0"/>
                        </a:spcAft>
                      </a:pPr>
                      <a:r>
                        <a:rPr lang="en-US" sz="1600" dirty="0">
                          <a:effectLst/>
                        </a:rPr>
                        <a:t>Inductive potential</a:t>
                      </a:r>
                      <a:endParaRPr lang="en-US" sz="16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sz="1600" dirty="0"/>
                        <a:t>2 responses</a:t>
                      </a:r>
                      <a:endParaRPr lang="en-US" sz="1600"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600" dirty="0"/>
                        <a:t>4 responses</a:t>
                      </a:r>
                      <a:endParaRPr lang="en-US" sz="1600" dirty="0">
                        <a:solidFill>
                          <a:schemeClr val="tx1"/>
                        </a:solidFill>
                      </a:endParaRPr>
                    </a:p>
                  </a:txBody>
                  <a:tcPr anchor="ctr"/>
                </a:tc>
                <a:extLst>
                  <a:ext uri="{0D108BD9-81ED-4DB2-BD59-A6C34878D82A}">
                    <a16:rowId xmlns:a16="http://schemas.microsoft.com/office/drawing/2014/main" val="3575712111"/>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14" name="TextBox 13">
            <a:extLst>
              <a:ext uri="{FF2B5EF4-FFF2-40B4-BE49-F238E27FC236}">
                <a16:creationId xmlns:a16="http://schemas.microsoft.com/office/drawing/2014/main" id="{B9A58F83-6986-46A0-8335-E51B8EDFAB70}"/>
              </a:ext>
            </a:extLst>
          </p:cNvPr>
          <p:cNvSpPr txBox="1"/>
          <p:nvPr/>
        </p:nvSpPr>
        <p:spPr>
          <a:xfrm>
            <a:off x="8323364" y="2841954"/>
            <a:ext cx="2865336" cy="369332"/>
          </a:xfrm>
          <a:prstGeom prst="rect">
            <a:avLst/>
          </a:prstGeom>
          <a:noFill/>
        </p:spPr>
        <p:txBody>
          <a:bodyPr wrap="none" rtlCol="0">
            <a:spAutoFit/>
          </a:bodyPr>
          <a:lstStyle/>
          <a:p>
            <a:r>
              <a:rPr lang="en-US" dirty="0">
                <a:solidFill>
                  <a:schemeClr val="bg1">
                    <a:lumMod val="50000"/>
                  </a:schemeClr>
                </a:solidFill>
              </a:rPr>
              <a:t>Essentialism boost persists?</a:t>
            </a:r>
          </a:p>
        </p:txBody>
      </p:sp>
      <p:sp>
        <p:nvSpPr>
          <p:cNvPr id="15" name="TextBox 14">
            <a:extLst>
              <a:ext uri="{FF2B5EF4-FFF2-40B4-BE49-F238E27FC236}">
                <a16:creationId xmlns:a16="http://schemas.microsoft.com/office/drawing/2014/main" id="{8D0E8ED3-BBF2-4070-A62E-221062F490B1}"/>
              </a:ext>
            </a:extLst>
          </p:cNvPr>
          <p:cNvSpPr txBox="1"/>
          <p:nvPr/>
        </p:nvSpPr>
        <p:spPr>
          <a:xfrm>
            <a:off x="5949966" y="2841954"/>
            <a:ext cx="292068" cy="369332"/>
          </a:xfrm>
          <a:prstGeom prst="rect">
            <a:avLst/>
          </a:prstGeom>
          <a:noFill/>
        </p:spPr>
        <p:txBody>
          <a:bodyPr wrap="none" rtlCol="0">
            <a:spAutoFit/>
          </a:bodyPr>
          <a:lstStyle/>
          <a:p>
            <a:r>
              <a:rPr lang="en-US" dirty="0">
                <a:solidFill>
                  <a:schemeClr val="bg1">
                    <a:lumMod val="50000"/>
                  </a:schemeClr>
                </a:solidFill>
              </a:rPr>
              <a:t>?</a:t>
            </a:r>
          </a:p>
        </p:txBody>
      </p:sp>
    </p:spTree>
    <p:extLst>
      <p:ext uri="{BB962C8B-B14F-4D97-AF65-F5344CB8AC3E}">
        <p14:creationId xmlns:p14="http://schemas.microsoft.com/office/powerpoint/2010/main" val="363326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2.2+2.3 (all DVs but normative)</a:t>
            </a:r>
          </a:p>
        </p:txBody>
      </p:sp>
      <p:pic>
        <p:nvPicPr>
          <p:cNvPr id="6" name="Picture 5">
            <a:extLst>
              <a:ext uri="{FF2B5EF4-FFF2-40B4-BE49-F238E27FC236}">
                <a16:creationId xmlns:a16="http://schemas.microsoft.com/office/drawing/2014/main" id="{30EF296A-B8B5-483D-8107-D796944A01C9}"/>
              </a:ext>
            </a:extLst>
          </p:cNvPr>
          <p:cNvPicPr>
            <a:picLocks noChangeAspect="1"/>
          </p:cNvPicPr>
          <p:nvPr/>
        </p:nvPicPr>
        <p:blipFill>
          <a:blip r:embed="rId3"/>
          <a:stretch>
            <a:fillRect/>
          </a:stretch>
        </p:blipFill>
        <p:spPr>
          <a:xfrm>
            <a:off x="6896100" y="2740226"/>
            <a:ext cx="4529970" cy="4076973"/>
          </a:xfrm>
          <a:prstGeom prst="rect">
            <a:avLst/>
          </a:prstGeom>
        </p:spPr>
      </p:pic>
      <p:pic>
        <p:nvPicPr>
          <p:cNvPr id="8" name="Picture 7">
            <a:extLst>
              <a:ext uri="{FF2B5EF4-FFF2-40B4-BE49-F238E27FC236}">
                <a16:creationId xmlns:a16="http://schemas.microsoft.com/office/drawing/2014/main" id="{09AD8942-349B-4403-BDAC-5EC90D8A3B67}"/>
              </a:ext>
            </a:extLst>
          </p:cNvPr>
          <p:cNvPicPr>
            <a:picLocks noChangeAspect="1"/>
          </p:cNvPicPr>
          <p:nvPr/>
        </p:nvPicPr>
        <p:blipFill rotWithShape="1">
          <a:blip r:embed="rId4"/>
          <a:srcRect r="27612"/>
          <a:stretch/>
        </p:blipFill>
        <p:spPr>
          <a:xfrm>
            <a:off x="1023253" y="2723385"/>
            <a:ext cx="3292711" cy="4093814"/>
          </a:xfrm>
          <a:prstGeom prst="rect">
            <a:avLst/>
          </a:prstGeom>
        </p:spPr>
      </p:pic>
      <p:graphicFrame>
        <p:nvGraphicFramePr>
          <p:cNvPr id="9" name="Table 8">
            <a:extLst>
              <a:ext uri="{FF2B5EF4-FFF2-40B4-BE49-F238E27FC236}">
                <a16:creationId xmlns:a16="http://schemas.microsoft.com/office/drawing/2014/main" id="{50E1EEFD-7815-49DF-B268-1F85E8E6301F}"/>
              </a:ext>
            </a:extLst>
          </p:cNvPr>
          <p:cNvGraphicFramePr>
            <a:graphicFrameLocks noGrp="1"/>
          </p:cNvGraphicFramePr>
          <p:nvPr>
            <p:extLst>
              <p:ext uri="{D42A27DB-BD31-4B8C-83A1-F6EECF244321}">
                <p14:modId xmlns:p14="http://schemas.microsoft.com/office/powerpoint/2010/main" val="2601695224"/>
              </p:ext>
            </p:extLst>
          </p:nvPr>
        </p:nvGraphicFramePr>
        <p:xfrm>
          <a:off x="212725" y="648798"/>
          <a:ext cx="11661320" cy="174752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Force-choice explanation</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a:t>group</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indiv</a:t>
                      </a:r>
                      <a:endParaRPr lang="en-US" sz="1600" dirty="0">
                        <a:solidFill>
                          <a:schemeClr val="tx1"/>
                        </a:solidFill>
                      </a:endParaRPr>
                    </a:p>
                  </a:txBody>
                  <a:tcPr anchor="ctr"/>
                </a:tc>
                <a:tc>
                  <a:txBody>
                    <a:bodyPr/>
                    <a:lstStyle/>
                    <a:p>
                      <a:pPr algn="ctr"/>
                      <a:r>
                        <a:rPr lang="en-US" sz="1600" dirty="0" err="1"/>
                        <a:t>indiv</a:t>
                      </a:r>
                      <a:r>
                        <a:rPr lang="en-US" sz="1600" dirty="0"/>
                        <a:t>, “the size”</a:t>
                      </a:r>
                      <a:endParaRPr lang="en-US" sz="1600" dirty="0">
                        <a:solidFill>
                          <a:schemeClr val="tx1"/>
                        </a:solidFill>
                      </a:endParaRPr>
                    </a:p>
                  </a:txBody>
                  <a:tcPr anchor="ctr"/>
                </a:tc>
                <a:extLst>
                  <a:ext uri="{0D108BD9-81ED-4DB2-BD59-A6C34878D82A}">
                    <a16:rowId xmlns:a16="http://schemas.microsoft.com/office/drawing/2014/main" val="847968290"/>
                  </a:ext>
                </a:extLst>
              </a:tr>
              <a:tr h="341237">
                <a:tc>
                  <a:txBody>
                    <a:bodyPr/>
                    <a:lstStyle/>
                    <a:p>
                      <a:pPr marL="0" marR="0" algn="l" fontAlgn="t">
                        <a:spcBef>
                          <a:spcPts val="0"/>
                        </a:spcBef>
                        <a:spcAft>
                          <a:spcPts val="0"/>
                        </a:spcAft>
                      </a:pPr>
                      <a:r>
                        <a:rPr lang="en-US" sz="1600" dirty="0">
                          <a:effectLst/>
                        </a:rPr>
                        <a:t>Inductive potential</a:t>
                      </a:r>
                      <a:endParaRPr lang="en-US" sz="16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sz="1600" dirty="0"/>
                        <a:t>2 responses</a:t>
                      </a:r>
                      <a:endParaRPr lang="en-US" sz="1600"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600" dirty="0"/>
                        <a:t>4 responses</a:t>
                      </a:r>
                      <a:endParaRPr lang="en-US" sz="1600" dirty="0">
                        <a:solidFill>
                          <a:schemeClr val="tx1"/>
                        </a:solidFill>
                      </a:endParaRPr>
                    </a:p>
                  </a:txBody>
                  <a:tcPr anchor="ctr"/>
                </a:tc>
                <a:extLst>
                  <a:ext uri="{0D108BD9-81ED-4DB2-BD59-A6C34878D82A}">
                    <a16:rowId xmlns:a16="http://schemas.microsoft.com/office/drawing/2014/main" val="3575712111"/>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10" name="TextBox 9">
            <a:extLst>
              <a:ext uri="{FF2B5EF4-FFF2-40B4-BE49-F238E27FC236}">
                <a16:creationId xmlns:a16="http://schemas.microsoft.com/office/drawing/2014/main" id="{F0E664E0-A54D-4680-B0BD-0178F8B2A382}"/>
              </a:ext>
            </a:extLst>
          </p:cNvPr>
          <p:cNvSpPr txBox="1"/>
          <p:nvPr/>
        </p:nvSpPr>
        <p:spPr>
          <a:xfrm>
            <a:off x="7520988" y="2782669"/>
            <a:ext cx="3280193" cy="646331"/>
          </a:xfrm>
          <a:prstGeom prst="rect">
            <a:avLst/>
          </a:prstGeom>
          <a:noFill/>
        </p:spPr>
        <p:txBody>
          <a:bodyPr wrap="none" rtlCol="0">
            <a:spAutoFit/>
          </a:bodyPr>
          <a:lstStyle/>
          <a:p>
            <a:r>
              <a:rPr lang="en-US" dirty="0">
                <a:solidFill>
                  <a:schemeClr val="bg1">
                    <a:lumMod val="50000"/>
                  </a:schemeClr>
                </a:solidFill>
              </a:rPr>
              <a:t>Not much of an essentialist boost</a:t>
            </a:r>
            <a:br>
              <a:rPr lang="en-US" dirty="0">
                <a:solidFill>
                  <a:schemeClr val="bg1">
                    <a:lumMod val="50000"/>
                  </a:schemeClr>
                </a:solidFill>
              </a:rPr>
            </a:br>
            <a:r>
              <a:rPr lang="en-US" dirty="0">
                <a:solidFill>
                  <a:schemeClr val="bg1">
                    <a:lumMod val="50000"/>
                  </a:schemeClr>
                </a:solidFill>
              </a:rPr>
              <a:t>in either context</a:t>
            </a:r>
          </a:p>
        </p:txBody>
      </p:sp>
    </p:spTree>
    <p:extLst>
      <p:ext uri="{BB962C8B-B14F-4D97-AF65-F5344CB8AC3E}">
        <p14:creationId xmlns:p14="http://schemas.microsoft.com/office/powerpoint/2010/main" val="207839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2.2+2.3 (all DVs but normative)</a:t>
            </a:r>
          </a:p>
        </p:txBody>
      </p:sp>
      <p:pic>
        <p:nvPicPr>
          <p:cNvPr id="5" name="Picture 4">
            <a:extLst>
              <a:ext uri="{FF2B5EF4-FFF2-40B4-BE49-F238E27FC236}">
                <a16:creationId xmlns:a16="http://schemas.microsoft.com/office/drawing/2014/main" id="{21B97B76-172F-458D-B8A2-312FD3B83EAE}"/>
              </a:ext>
            </a:extLst>
          </p:cNvPr>
          <p:cNvPicPr>
            <a:picLocks noChangeAspect="1"/>
          </p:cNvPicPr>
          <p:nvPr/>
        </p:nvPicPr>
        <p:blipFill>
          <a:blip r:embed="rId3"/>
          <a:stretch>
            <a:fillRect/>
          </a:stretch>
        </p:blipFill>
        <p:spPr>
          <a:xfrm>
            <a:off x="3799110" y="2741758"/>
            <a:ext cx="4573603" cy="4116242"/>
          </a:xfrm>
          <a:prstGeom prst="rect">
            <a:avLst/>
          </a:prstGeom>
        </p:spPr>
      </p:pic>
      <p:graphicFrame>
        <p:nvGraphicFramePr>
          <p:cNvPr id="9" name="Table 8">
            <a:extLst>
              <a:ext uri="{FF2B5EF4-FFF2-40B4-BE49-F238E27FC236}">
                <a16:creationId xmlns:a16="http://schemas.microsoft.com/office/drawing/2014/main" id="{F9938363-853C-4E72-B99B-6B50C7AE14CD}"/>
              </a:ext>
            </a:extLst>
          </p:cNvPr>
          <p:cNvGraphicFramePr>
            <a:graphicFrameLocks noGrp="1"/>
          </p:cNvGraphicFramePr>
          <p:nvPr>
            <p:extLst>
              <p:ext uri="{D42A27DB-BD31-4B8C-83A1-F6EECF244321}">
                <p14:modId xmlns:p14="http://schemas.microsoft.com/office/powerpoint/2010/main" val="2949119758"/>
              </p:ext>
            </p:extLst>
          </p:nvPr>
        </p:nvGraphicFramePr>
        <p:xfrm>
          <a:off x="212725" y="648798"/>
          <a:ext cx="11661320" cy="174752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Force-choice explanation</a:t>
                      </a: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algn="ctr"/>
                      <a:r>
                        <a:rPr lang="en-US" sz="1600" dirty="0"/>
                        <a:t>group</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indiv</a:t>
                      </a:r>
                      <a:endParaRPr lang="en-US" sz="1600" dirty="0">
                        <a:solidFill>
                          <a:schemeClr val="tx1"/>
                        </a:solidFill>
                      </a:endParaRPr>
                    </a:p>
                  </a:txBody>
                  <a:tcPr anchor="ctr"/>
                </a:tc>
                <a:tc>
                  <a:txBody>
                    <a:bodyPr/>
                    <a:lstStyle/>
                    <a:p>
                      <a:pPr algn="ctr"/>
                      <a:r>
                        <a:rPr lang="en-US" sz="1600" dirty="0" err="1"/>
                        <a:t>indiv</a:t>
                      </a:r>
                      <a:r>
                        <a:rPr lang="en-US" sz="1600" dirty="0"/>
                        <a:t>, “the size”</a:t>
                      </a:r>
                      <a:endParaRPr lang="en-US" sz="1600" dirty="0">
                        <a:solidFill>
                          <a:schemeClr val="tx1"/>
                        </a:solidFill>
                      </a:endParaRPr>
                    </a:p>
                  </a:txBody>
                  <a:tcPr anchor="ctr"/>
                </a:tc>
                <a:extLst>
                  <a:ext uri="{0D108BD9-81ED-4DB2-BD59-A6C34878D82A}">
                    <a16:rowId xmlns:a16="http://schemas.microsoft.com/office/drawing/2014/main" val="847968290"/>
                  </a:ext>
                </a:extLst>
              </a:tr>
              <a:tr h="341237">
                <a:tc>
                  <a:txBody>
                    <a:bodyPr/>
                    <a:lstStyle/>
                    <a:p>
                      <a:pPr marL="0" marR="0" algn="l" fontAlgn="t">
                        <a:spcBef>
                          <a:spcPts val="0"/>
                        </a:spcBef>
                        <a:spcAft>
                          <a:spcPts val="0"/>
                        </a:spcAft>
                      </a:pPr>
                      <a:r>
                        <a:rPr lang="en-US" sz="1600" dirty="0">
                          <a:effectLst/>
                        </a:rPr>
                        <a:t>Inductive potential</a:t>
                      </a:r>
                      <a:endParaRPr lang="en-US" sz="1600" b="0" i="0" dirty="0">
                        <a:solidFill>
                          <a:schemeClr val="tx1"/>
                        </a:solidFill>
                        <a:effectLst/>
                        <a:latin typeface="Calibri" panose="020F0502020204030204" pitchFamily="34" charset="0"/>
                      </a:endParaRPr>
                    </a:p>
                  </a:txBody>
                  <a:tcPr marL="50800" marR="50800" marT="50800" marB="50800" anchor="ctr"/>
                </a:tc>
                <a:tc gridSpan="2">
                  <a:txBody>
                    <a:bodyPr/>
                    <a:lstStyle/>
                    <a:p>
                      <a:pPr algn="ctr"/>
                      <a:r>
                        <a:rPr lang="en-US" sz="1600" dirty="0"/>
                        <a:t>2 responses</a:t>
                      </a:r>
                      <a:endParaRPr lang="en-US" sz="1600" dirty="0">
                        <a:solidFill>
                          <a:schemeClr val="tx1"/>
                        </a:solidFill>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600" dirty="0"/>
                        <a:t>4 responses</a:t>
                      </a:r>
                      <a:endParaRPr lang="en-US" sz="1600" dirty="0">
                        <a:solidFill>
                          <a:schemeClr val="tx1"/>
                        </a:solidFill>
                      </a:endParaRPr>
                    </a:p>
                  </a:txBody>
                  <a:tcPr anchor="ctr"/>
                </a:tc>
                <a:extLst>
                  <a:ext uri="{0D108BD9-81ED-4DB2-BD59-A6C34878D82A}">
                    <a16:rowId xmlns:a16="http://schemas.microsoft.com/office/drawing/2014/main" val="3575712111"/>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
        <p:nvSpPr>
          <p:cNvPr id="10" name="TextBox 9">
            <a:extLst>
              <a:ext uri="{FF2B5EF4-FFF2-40B4-BE49-F238E27FC236}">
                <a16:creationId xmlns:a16="http://schemas.microsoft.com/office/drawing/2014/main" id="{1A4F4EFE-5B11-4A06-8399-9F4690C30ED7}"/>
              </a:ext>
            </a:extLst>
          </p:cNvPr>
          <p:cNvSpPr txBox="1"/>
          <p:nvPr/>
        </p:nvSpPr>
        <p:spPr>
          <a:xfrm>
            <a:off x="7031131" y="2813651"/>
            <a:ext cx="3280193" cy="646331"/>
          </a:xfrm>
          <a:prstGeom prst="rect">
            <a:avLst/>
          </a:prstGeom>
          <a:noFill/>
        </p:spPr>
        <p:txBody>
          <a:bodyPr wrap="none" rtlCol="0">
            <a:spAutoFit/>
          </a:bodyPr>
          <a:lstStyle/>
          <a:p>
            <a:r>
              <a:rPr lang="en-US" dirty="0">
                <a:solidFill>
                  <a:schemeClr val="bg1">
                    <a:lumMod val="50000"/>
                  </a:schemeClr>
                </a:solidFill>
              </a:rPr>
              <a:t>Not much of an essentialist boost</a:t>
            </a:r>
            <a:br>
              <a:rPr lang="en-US" dirty="0">
                <a:solidFill>
                  <a:schemeClr val="bg1">
                    <a:lumMod val="50000"/>
                  </a:schemeClr>
                </a:solidFill>
              </a:rPr>
            </a:br>
            <a:r>
              <a:rPr lang="en-US" dirty="0">
                <a:solidFill>
                  <a:schemeClr val="bg1">
                    <a:lumMod val="50000"/>
                  </a:schemeClr>
                </a:solidFill>
              </a:rPr>
              <a:t>in either context</a:t>
            </a:r>
          </a:p>
        </p:txBody>
      </p:sp>
    </p:spTree>
    <p:extLst>
      <p:ext uri="{BB962C8B-B14F-4D97-AF65-F5344CB8AC3E}">
        <p14:creationId xmlns:p14="http://schemas.microsoft.com/office/powerpoint/2010/main" val="4288813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Pilot 2 takeaways</a:t>
            </a:r>
          </a:p>
        </p:txBody>
      </p:sp>
      <p:sp>
        <p:nvSpPr>
          <p:cNvPr id="5" name="Content Placeholder 2"/>
          <p:cNvSpPr>
            <a:spLocks noGrp="1"/>
          </p:cNvSpPr>
          <p:nvPr>
            <p:ph idx="1"/>
          </p:nvPr>
        </p:nvSpPr>
        <p:spPr>
          <a:xfrm>
            <a:off x="466724" y="1232452"/>
            <a:ext cx="11725276" cy="5625548"/>
          </a:xfrm>
        </p:spPr>
        <p:txBody>
          <a:bodyPr>
            <a:normAutofit/>
          </a:bodyPr>
          <a:lstStyle/>
          <a:p>
            <a:pPr marL="227013" indent="-227013">
              <a:buFont typeface="Arial" panose="020B0604020202020204" pitchFamily="34" charset="0"/>
              <a:buChar char="•"/>
            </a:pPr>
            <a:r>
              <a:rPr lang="en-US" sz="3200" dirty="0"/>
              <a:t>In average of all 4 new DVs…</a:t>
            </a:r>
          </a:p>
          <a:p>
            <a:pPr marL="483045" lvl="1" indent="-227013">
              <a:buFont typeface="Arial" panose="020B0604020202020204" pitchFamily="34" charset="0"/>
              <a:buChar char="•"/>
            </a:pPr>
            <a:r>
              <a:rPr lang="en-US" sz="3200" dirty="0"/>
              <a:t>Seeing pattern from </a:t>
            </a:r>
            <a:r>
              <a:rPr lang="en-US" sz="3200" dirty="0" err="1"/>
              <a:t>Muradoglu</a:t>
            </a:r>
            <a:r>
              <a:rPr lang="en-US" sz="3200" dirty="0"/>
              <a:t> et al (who used 5 canonical DVs)– </a:t>
            </a:r>
            <a:br>
              <a:rPr lang="en-US" sz="3200" dirty="0"/>
            </a:br>
            <a:r>
              <a:rPr lang="en-US" sz="3200" dirty="0"/>
              <a:t>formal explanations boost essentialism in nonstructural context</a:t>
            </a:r>
          </a:p>
          <a:p>
            <a:pPr marL="483045" lvl="1" indent="-227013">
              <a:buFont typeface="Arial" panose="020B0604020202020204" pitchFamily="34" charset="0"/>
              <a:buChar char="•"/>
            </a:pPr>
            <a:r>
              <a:rPr lang="en-US" sz="3200" dirty="0"/>
              <a:t>Seeing my predicted pattern – </a:t>
            </a:r>
            <a:br>
              <a:rPr lang="en-US" sz="3200" dirty="0"/>
            </a:br>
            <a:r>
              <a:rPr lang="en-US" sz="3200" dirty="0"/>
              <a:t>formal explanations boost essentialism to a lesser extent in structural context than in the nonstructural context</a:t>
            </a:r>
          </a:p>
          <a:p>
            <a:pPr marL="227013" indent="-227013">
              <a:buFont typeface="Arial" panose="020B0604020202020204" pitchFamily="34" charset="0"/>
              <a:buChar char="•"/>
            </a:pPr>
            <a:r>
              <a:rPr lang="en-US" sz="3200" dirty="0"/>
              <a:t>In innateness switch only…</a:t>
            </a:r>
          </a:p>
          <a:p>
            <a:pPr marL="483045" lvl="1" indent="-227013">
              <a:buFont typeface="Arial" panose="020B0604020202020204" pitchFamily="34" charset="0"/>
              <a:buChar char="•"/>
            </a:pPr>
            <a:r>
              <a:rPr lang="en-US" sz="3200" dirty="0"/>
              <a:t>Seeing pattern from Vasilyeva et al (who used innateness switch) – </a:t>
            </a:r>
            <a:br>
              <a:rPr lang="en-US" sz="3200" dirty="0"/>
            </a:br>
            <a:r>
              <a:rPr lang="en-US" sz="3200" dirty="0"/>
              <a:t>structural context lowers essentialism, vs nonstructural context</a:t>
            </a:r>
          </a:p>
          <a:p>
            <a:pPr marL="227013" indent="-227013">
              <a:buFont typeface="Arial" panose="020B0604020202020204" pitchFamily="34" charset="0"/>
              <a:buChar char="•"/>
            </a:pPr>
            <a:r>
              <a:rPr lang="en-US" sz="3200" dirty="0"/>
              <a:t>Normativity item as part of essentialism battery, </a:t>
            </a:r>
            <a:br>
              <a:rPr lang="en-US" sz="3200" dirty="0"/>
            </a:br>
            <a:r>
              <a:rPr lang="en-US" sz="3200" dirty="0"/>
              <a:t>or as separate item for exploratory analysis?</a:t>
            </a:r>
          </a:p>
          <a:p>
            <a:pPr marL="227013"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51316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9163-7440-49CA-A1CF-0DCC6E0AD66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A9E0E1-1171-4EE8-89EB-6C3F3825A7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63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Power analysis</a:t>
            </a:r>
          </a:p>
        </p:txBody>
      </p:sp>
      <p:graphicFrame>
        <p:nvGraphicFramePr>
          <p:cNvPr id="6" name="Table 5">
            <a:extLst>
              <a:ext uri="{FF2B5EF4-FFF2-40B4-BE49-F238E27FC236}">
                <a16:creationId xmlns:a16="http://schemas.microsoft.com/office/drawing/2014/main" id="{6ADAC111-8FAA-4FB1-B293-559C391D4FFF}"/>
              </a:ext>
            </a:extLst>
          </p:cNvPr>
          <p:cNvGraphicFramePr>
            <a:graphicFrameLocks noGrp="1"/>
          </p:cNvGraphicFramePr>
          <p:nvPr>
            <p:extLst>
              <p:ext uri="{D42A27DB-BD31-4B8C-83A1-F6EECF244321}">
                <p14:modId xmlns:p14="http://schemas.microsoft.com/office/powerpoint/2010/main" val="494844753"/>
              </p:ext>
            </p:extLst>
          </p:nvPr>
        </p:nvGraphicFramePr>
        <p:xfrm>
          <a:off x="906515" y="626165"/>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{mean,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sd</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txBody>
                  <a:tcPr anchor="ct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txBody>
                  <a:tcPr anchor="ct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063118708"/>
                  </a:ext>
                </a:extLst>
              </a:tr>
            </a:tbl>
          </a:graphicData>
        </a:graphic>
      </p:graphicFrame>
      <p:sp>
        <p:nvSpPr>
          <p:cNvPr id="7" name="Rectangle 6">
            <a:extLst>
              <a:ext uri="{FF2B5EF4-FFF2-40B4-BE49-F238E27FC236}">
                <a16:creationId xmlns:a16="http://schemas.microsoft.com/office/drawing/2014/main" id="{D7C3A577-FD7A-46EF-A9B4-E5B3A85BF6FA}"/>
              </a:ext>
            </a:extLst>
          </p:cNvPr>
          <p:cNvSpPr/>
          <p:nvPr/>
        </p:nvSpPr>
        <p:spPr>
          <a:xfrm>
            <a:off x="5824998" y="242440"/>
            <a:ext cx="4114203" cy="400110"/>
          </a:xfrm>
          <a:prstGeom prst="rect">
            <a:avLst/>
          </a:prstGeom>
        </p:spPr>
        <p:txBody>
          <a:bodyPr wrap="none">
            <a:spAutoFit/>
          </a:bodyPr>
          <a:lstStyle/>
          <a:p>
            <a:r>
              <a:rPr lang="en-US" sz="2000" dirty="0">
                <a:solidFill>
                  <a:schemeClr val="bg1">
                    <a:lumMod val="50000"/>
                  </a:schemeClr>
                </a:solidFill>
              </a:rPr>
              <a:t>(Vasilyeva, </a:t>
            </a:r>
            <a:r>
              <a:rPr lang="en-US" sz="2000" dirty="0" err="1">
                <a:solidFill>
                  <a:schemeClr val="bg1">
                    <a:lumMod val="50000"/>
                  </a:schemeClr>
                </a:solidFill>
              </a:rPr>
              <a:t>Lombrozo</a:t>
            </a:r>
            <a:r>
              <a:rPr lang="en-US" sz="2000" dirty="0">
                <a:solidFill>
                  <a:schemeClr val="bg1">
                    <a:lumMod val="50000"/>
                  </a:schemeClr>
                </a:solidFill>
              </a:rPr>
              <a:t>, &amp; Gopnik, 2018)</a:t>
            </a:r>
          </a:p>
        </p:txBody>
      </p:sp>
      <p:sp>
        <p:nvSpPr>
          <p:cNvPr id="8" name="Rectangle 7">
            <a:extLst>
              <a:ext uri="{FF2B5EF4-FFF2-40B4-BE49-F238E27FC236}">
                <a16:creationId xmlns:a16="http://schemas.microsoft.com/office/drawing/2014/main" id="{C64A46AC-EED5-4A65-9F7F-21291928C25E}"/>
              </a:ext>
            </a:extLst>
          </p:cNvPr>
          <p:cNvSpPr/>
          <p:nvPr/>
        </p:nvSpPr>
        <p:spPr>
          <a:xfrm>
            <a:off x="1507406" y="2438580"/>
            <a:ext cx="2608535" cy="400110"/>
          </a:xfrm>
          <a:prstGeom prst="rect">
            <a:avLst/>
          </a:prstGeom>
        </p:spPr>
        <p:txBody>
          <a:bodyPr wrap="none">
            <a:spAutoFit/>
          </a:bodyPr>
          <a:lstStyle/>
          <a:p>
            <a:r>
              <a:rPr lang="en-US" sz="2000" dirty="0">
                <a:solidFill>
                  <a:schemeClr val="bg1">
                    <a:lumMod val="50000"/>
                  </a:schemeClr>
                </a:solidFill>
              </a:rPr>
              <a:t>(</a:t>
            </a:r>
            <a:r>
              <a:rPr lang="en-US" sz="2000" dirty="0" err="1">
                <a:solidFill>
                  <a:schemeClr val="bg1">
                    <a:lumMod val="50000"/>
                  </a:schemeClr>
                </a:solidFill>
              </a:rPr>
              <a:t>Muradoglu</a:t>
            </a:r>
            <a:r>
              <a:rPr lang="en-US" sz="2000" dirty="0">
                <a:solidFill>
                  <a:schemeClr val="bg1">
                    <a:lumMod val="50000"/>
                  </a:schemeClr>
                </a:solidFill>
              </a:rPr>
              <a:t> et al, 2019)</a:t>
            </a:r>
          </a:p>
        </p:txBody>
      </p:sp>
      <p:sp>
        <p:nvSpPr>
          <p:cNvPr id="48" name="Content Placeholder 2">
            <a:extLst>
              <a:ext uri="{FF2B5EF4-FFF2-40B4-BE49-F238E27FC236}">
                <a16:creationId xmlns:a16="http://schemas.microsoft.com/office/drawing/2014/main" id="{C95A3E37-A54F-4840-8606-D96C1391E54E}"/>
              </a:ext>
            </a:extLst>
          </p:cNvPr>
          <p:cNvSpPr>
            <a:spLocks noGrp="1"/>
          </p:cNvSpPr>
          <p:nvPr>
            <p:ph idx="1"/>
          </p:nvPr>
        </p:nvSpPr>
        <p:spPr>
          <a:xfrm>
            <a:off x="466724" y="3154927"/>
            <a:ext cx="11725276" cy="5625548"/>
          </a:xfrm>
        </p:spPr>
        <p:txBody>
          <a:bodyPr>
            <a:normAutofit/>
          </a:bodyPr>
          <a:lstStyle/>
          <a:p>
            <a:pPr marL="227013" indent="-227013">
              <a:buFont typeface="Arial" panose="020B0604020202020204" pitchFamily="34" charset="0"/>
              <a:buChar char="•"/>
            </a:pPr>
            <a:r>
              <a:rPr lang="en-US" sz="3200" dirty="0"/>
              <a:t>Pull mean, </a:t>
            </a:r>
            <a:r>
              <a:rPr lang="en-US" sz="3200" dirty="0" err="1"/>
              <a:t>sds</a:t>
            </a:r>
            <a:r>
              <a:rPr lang="en-US" sz="3200" dirty="0"/>
              <a:t> from prior studies for 3 out of 4 cells</a:t>
            </a:r>
          </a:p>
          <a:p>
            <a:pPr marL="227013" indent="-227013">
              <a:buFont typeface="Arial" panose="020B0604020202020204" pitchFamily="34" charset="0"/>
              <a:buChar char="•"/>
            </a:pPr>
            <a:r>
              <a:rPr lang="en-US" sz="3200" dirty="0"/>
              <a:t>Set remaining cell (</a:t>
            </a:r>
            <a:r>
              <a:rPr lang="en-US" dirty="0">
                <a:latin typeface="Courier New" panose="02070309020205020404" pitchFamily="49" charset="0"/>
                <a:cs typeface="Courier New" panose="02070309020205020404" pitchFamily="49" charset="0"/>
              </a:rPr>
              <a:t>structural formal</a:t>
            </a:r>
            <a:r>
              <a:rPr lang="en-US" sz="3200" dirty="0"/>
              <a:t>) equal to </a:t>
            </a:r>
            <a:r>
              <a:rPr lang="en-US" dirty="0">
                <a:latin typeface="Courier New" panose="02070309020205020404" pitchFamily="49" charset="0"/>
                <a:cs typeface="Courier New" panose="02070309020205020404" pitchFamily="49" charset="0"/>
              </a:rPr>
              <a:t>structural control</a:t>
            </a:r>
            <a:endParaRPr lang="en-US" sz="3200" dirty="0">
              <a:latin typeface="Courier New" panose="02070309020205020404" pitchFamily="49" charset="0"/>
              <a:cs typeface="Courier New" panose="02070309020205020404" pitchFamily="49" charset="0"/>
            </a:endParaRPr>
          </a:p>
          <a:p>
            <a:pPr marL="227013" indent="-227013">
              <a:buFont typeface="Arial" panose="020B0604020202020204" pitchFamily="34" charset="0"/>
              <a:buChar char="•"/>
            </a:pPr>
            <a:r>
              <a:rPr lang="en-US" sz="3200" dirty="0"/>
              <a:t>Simulate lots of datasets of </a:t>
            </a:r>
            <a:r>
              <a:rPr lang="en-US" sz="3200" i="1" dirty="0"/>
              <a:t>n </a:t>
            </a:r>
            <a:r>
              <a:rPr lang="en-US" sz="3200" dirty="0"/>
              <a:t>sample size</a:t>
            </a:r>
          </a:p>
          <a:p>
            <a:pPr marL="227013" indent="-227013">
              <a:buFont typeface="Arial" panose="020B0604020202020204" pitchFamily="34" charset="0"/>
              <a:buChar char="•"/>
            </a:pPr>
            <a:r>
              <a:rPr lang="en-US" sz="3200" dirty="0"/>
              <a:t>Run ANOVA for </a:t>
            </a:r>
            <a:r>
              <a:rPr lang="en-US" dirty="0">
                <a:latin typeface="Courier New" panose="02070309020205020404" pitchFamily="49" charset="0"/>
                <a:cs typeface="Courier New" panose="02070309020205020404" pitchFamily="49" charset="0"/>
              </a:rPr>
              <a:t>context * explanation </a:t>
            </a:r>
            <a:r>
              <a:rPr lang="en-US" sz="3200" dirty="0"/>
              <a:t>interaction on each dataset</a:t>
            </a:r>
          </a:p>
          <a:p>
            <a:pPr marL="227013" indent="-227013">
              <a:buFont typeface="Arial" panose="020B0604020202020204" pitchFamily="34" charset="0"/>
              <a:buChar char="•"/>
            </a:pPr>
            <a:r>
              <a:rPr lang="en-US" sz="3200" dirty="0"/>
              <a:t>Calculate power for </a:t>
            </a:r>
            <a:r>
              <a:rPr lang="en-US" sz="3200" i="1" dirty="0"/>
              <a:t>n</a:t>
            </a:r>
            <a:endParaRPr lang="en-US" sz="3200" dirty="0"/>
          </a:p>
          <a:p>
            <a:pPr marL="227013"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715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t>Linguistic cues for essentialism</a:t>
            </a:r>
          </a:p>
        </p:txBody>
      </p:sp>
      <p:sp>
        <p:nvSpPr>
          <p:cNvPr id="5" name="Content Placeholder 2"/>
          <p:cNvSpPr txBox="1">
            <a:spLocks/>
          </p:cNvSpPr>
          <p:nvPr/>
        </p:nvSpPr>
        <p:spPr>
          <a:xfrm>
            <a:off x="6082748" y="6351103"/>
            <a:ext cx="5972093" cy="42307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t>Rhodes, Leslie, </a:t>
            </a:r>
            <a:r>
              <a:rPr lang="en-US" sz="1800" dirty="0" err="1"/>
              <a:t>Tworek</a:t>
            </a:r>
            <a:r>
              <a:rPr lang="en-US" sz="1800" dirty="0"/>
              <a:t>, 2012; </a:t>
            </a:r>
            <a:r>
              <a:rPr lang="en-US" sz="1800" dirty="0" err="1"/>
              <a:t>Cimpian</a:t>
            </a:r>
            <a:r>
              <a:rPr lang="en-US" sz="1800" dirty="0"/>
              <a:t> &amp; </a:t>
            </a:r>
            <a:r>
              <a:rPr lang="en-US" sz="1800" dirty="0" err="1"/>
              <a:t>Markman</a:t>
            </a:r>
            <a:r>
              <a:rPr lang="en-US" sz="1800" dirty="0"/>
              <a:t> 2009/2011</a:t>
            </a:r>
          </a:p>
          <a:p>
            <a:pPr>
              <a:buFont typeface="Arial" pitchFamily="34" charset="0"/>
              <a:buChar char="•"/>
            </a:pPr>
            <a:endParaRPr lang="en-US" sz="1800" dirty="0"/>
          </a:p>
        </p:txBody>
      </p:sp>
      <p:sp>
        <p:nvSpPr>
          <p:cNvPr id="7" name="Content Placeholder 2"/>
          <p:cNvSpPr>
            <a:spLocks noGrp="1"/>
          </p:cNvSpPr>
          <p:nvPr>
            <p:ph idx="1"/>
          </p:nvPr>
        </p:nvSpPr>
        <p:spPr>
          <a:xfrm>
            <a:off x="676656" y="2011679"/>
            <a:ext cx="10753725" cy="4041163"/>
          </a:xfrm>
        </p:spPr>
        <p:txBody>
          <a:bodyPr>
            <a:normAutofit/>
          </a:bodyPr>
          <a:lstStyle/>
          <a:p>
            <a:pPr marL="227013" indent="-227013">
              <a:buFont typeface="Arial" panose="020B0604020202020204" pitchFamily="34" charset="0"/>
              <a:buChar char="•"/>
            </a:pPr>
            <a:r>
              <a:rPr lang="en-US" sz="3200" dirty="0"/>
              <a:t>Generics</a:t>
            </a:r>
          </a:p>
          <a:p>
            <a:pPr marL="483045" lvl="1" indent="-227013">
              <a:buFont typeface="Arial" panose="020B0604020202020204" pitchFamily="34" charset="0"/>
              <a:buChar char="•"/>
            </a:pPr>
            <a:r>
              <a:rPr lang="en-US" sz="2800" dirty="0">
                <a:latin typeface="Cambria" panose="02040503050406030204" pitchFamily="18" charset="0"/>
                <a:ea typeface="Cambria" panose="02040503050406030204" pitchFamily="18" charset="0"/>
                <a:cs typeface="Helvetica" panose="020B0604020202020204" pitchFamily="34" charset="0"/>
              </a:rPr>
              <a:t>“Girls play with dolls”, “A girl plays with dolls”</a:t>
            </a:r>
          </a:p>
          <a:p>
            <a:pPr marL="483045" lvl="1" indent="-227013">
              <a:buFont typeface="Arial" panose="020B0604020202020204" pitchFamily="34" charset="0"/>
              <a:buChar char="•"/>
            </a:pPr>
            <a:r>
              <a:rPr lang="en-US" sz="3200" dirty="0"/>
              <a:t>Suggests the property is a non-accidental and central property for that category</a:t>
            </a:r>
            <a:endParaRPr lang="en-US" sz="3200" dirty="0">
              <a:latin typeface="Cambria" panose="02040503050406030204" pitchFamily="18" charset="0"/>
              <a:ea typeface="Cambria" panose="02040503050406030204" pitchFamily="18" charset="0"/>
              <a:cs typeface="Helvetica" panose="020B0604020202020204" pitchFamily="34" charset="0"/>
            </a:endParaRPr>
          </a:p>
          <a:p>
            <a:pPr marL="227013" indent="-227013">
              <a:buFont typeface="Arial" panose="020B0604020202020204" pitchFamily="34" charset="0"/>
              <a:buChar char="•"/>
            </a:pPr>
            <a:r>
              <a:rPr lang="en-US" sz="3200" dirty="0"/>
              <a:t>Formal explanations?</a:t>
            </a:r>
            <a:endParaRPr lang="en-US" sz="28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1325562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098BD52-422C-4C83-A437-C8F9C143178A}"/>
              </a:ext>
            </a:extLst>
          </p:cNvPr>
          <p:cNvPicPr>
            <a:picLocks noChangeAspect="1"/>
          </p:cNvPicPr>
          <p:nvPr/>
        </p:nvPicPr>
        <p:blipFill>
          <a:blip r:embed="rId3"/>
          <a:stretch>
            <a:fillRect/>
          </a:stretch>
        </p:blipFill>
        <p:spPr>
          <a:xfrm>
            <a:off x="465838" y="2199399"/>
            <a:ext cx="6223320" cy="3594285"/>
          </a:xfrm>
          <a:prstGeom prst="rect">
            <a:avLst/>
          </a:prstGeom>
        </p:spPr>
      </p:pic>
      <p:sp>
        <p:nvSpPr>
          <p:cNvPr id="2" name="Title 1"/>
          <p:cNvSpPr>
            <a:spLocks noGrp="1"/>
          </p:cNvSpPr>
          <p:nvPr>
            <p:ph type="title"/>
          </p:nvPr>
        </p:nvSpPr>
        <p:spPr>
          <a:xfrm>
            <a:off x="657224" y="-117633"/>
            <a:ext cx="10772775" cy="1658198"/>
          </a:xfrm>
        </p:spPr>
        <p:txBody>
          <a:bodyPr>
            <a:normAutofit/>
          </a:bodyPr>
          <a:lstStyle/>
          <a:p>
            <a:r>
              <a:rPr lang="en-US" sz="4400" dirty="0"/>
              <a:t>Power analysis</a:t>
            </a:r>
          </a:p>
        </p:txBody>
      </p:sp>
      <p:sp>
        <p:nvSpPr>
          <p:cNvPr id="11" name="Rectangle 10">
            <a:extLst>
              <a:ext uri="{FF2B5EF4-FFF2-40B4-BE49-F238E27FC236}">
                <a16:creationId xmlns:a16="http://schemas.microsoft.com/office/drawing/2014/main" id="{2D01E2E8-C180-4E8E-AA59-4A4BFEC01DB1}"/>
              </a:ext>
            </a:extLst>
          </p:cNvPr>
          <p:cNvSpPr/>
          <p:nvPr/>
        </p:nvSpPr>
        <p:spPr>
          <a:xfrm>
            <a:off x="815163" y="5799358"/>
            <a:ext cx="1091099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Although the main effect of condition was not significant, p = .11, the condition by age interaction was, p = .044. Six-year-olds, but not 5-year </a:t>
            </a:r>
            <a:r>
              <a:rPr lang="en-US" dirty="0" err="1">
                <a:latin typeface="Times New Roman" panose="02020603050405020304" pitchFamily="18" charset="0"/>
                <a:cs typeface="Times New Roman" panose="02020603050405020304" pitchFamily="18" charset="0"/>
              </a:rPr>
              <a:t>olds</a:t>
            </a:r>
            <a:r>
              <a:rPr lang="en-US" dirty="0">
                <a:latin typeface="Times New Roman" panose="02020603050405020304" pitchFamily="18" charset="0"/>
                <a:cs typeface="Times New Roman" panose="02020603050405020304" pitchFamily="18" charset="0"/>
              </a:rPr>
              <a:t>, showed higher essentialism for properties introduced via formal explanations (</a:t>
            </a:r>
            <a:r>
              <a:rPr lang="en-US"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 .011 and .999, respectively; see Figure 2). Children also gave more essentialist responses with age, p = .003.</a:t>
            </a:r>
          </a:p>
        </p:txBody>
      </p:sp>
      <p:pic>
        <p:nvPicPr>
          <p:cNvPr id="12" name="Picture 11">
            <a:extLst>
              <a:ext uri="{FF2B5EF4-FFF2-40B4-BE49-F238E27FC236}">
                <a16:creationId xmlns:a16="http://schemas.microsoft.com/office/drawing/2014/main" id="{2EA406E7-FD46-428F-AEA1-111985CF1D9E}"/>
              </a:ext>
            </a:extLst>
          </p:cNvPr>
          <p:cNvPicPr>
            <a:picLocks noChangeAspect="1"/>
          </p:cNvPicPr>
          <p:nvPr/>
        </p:nvPicPr>
        <p:blipFill rotWithShape="1">
          <a:blip r:embed="rId4"/>
          <a:srcRect l="61396" t="21272" b="29834"/>
          <a:stretch/>
        </p:blipFill>
        <p:spPr>
          <a:xfrm>
            <a:off x="6689158" y="3113799"/>
            <a:ext cx="2602515" cy="1457618"/>
          </a:xfrm>
          <a:prstGeom prst="rect">
            <a:avLst/>
          </a:prstGeom>
        </p:spPr>
      </p:pic>
      <p:graphicFrame>
        <p:nvGraphicFramePr>
          <p:cNvPr id="16" name="Table 15">
            <a:extLst>
              <a:ext uri="{FF2B5EF4-FFF2-40B4-BE49-F238E27FC236}">
                <a16:creationId xmlns:a16="http://schemas.microsoft.com/office/drawing/2014/main" id="{485F3226-8C1A-47F0-A9CF-5D6FD767A716}"/>
              </a:ext>
            </a:extLst>
          </p:cNvPr>
          <p:cNvGraphicFramePr>
            <a:graphicFrameLocks noGrp="1"/>
          </p:cNvGraphicFramePr>
          <p:nvPr>
            <p:extLst>
              <p:ext uri="{D42A27DB-BD31-4B8C-83A1-F6EECF244321}">
                <p14:modId xmlns:p14="http://schemas.microsoft.com/office/powerpoint/2010/main" val="3934403504"/>
              </p:ext>
            </p:extLst>
          </p:nvPr>
        </p:nvGraphicFramePr>
        <p:xfrm>
          <a:off x="906515" y="626165"/>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{0.59, 0.16}</a:t>
                      </a:r>
                    </a:p>
                  </a:txBody>
                  <a:tcPr anchor="ctr">
                    <a:solidFill>
                      <a:srgbClr val="FFFFC5"/>
                    </a:solidFill>
                  </a:tcP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{0.64, 0.19}</a:t>
                      </a:r>
                      <a:endParaRPr lang="en-US" sz="2400" dirty="0">
                        <a:latin typeface="Courier New" panose="02070309020205020404" pitchFamily="49" charset="0"/>
                        <a:cs typeface="Courier New" panose="02070309020205020404" pitchFamily="49" charset="0"/>
                      </a:endParaRPr>
                    </a:p>
                  </a:txBody>
                  <a:tcPr anchor="ctr">
                    <a:solidFill>
                      <a:srgbClr val="FFFFC5"/>
                    </a:solidFill>
                  </a:tcP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063118708"/>
                  </a:ext>
                </a:extLst>
              </a:tr>
            </a:tbl>
          </a:graphicData>
        </a:graphic>
      </p:graphicFrame>
      <p:sp>
        <p:nvSpPr>
          <p:cNvPr id="17" name="Rectangle 16">
            <a:extLst>
              <a:ext uri="{FF2B5EF4-FFF2-40B4-BE49-F238E27FC236}">
                <a16:creationId xmlns:a16="http://schemas.microsoft.com/office/drawing/2014/main" id="{7B6E6773-DCF4-4DE0-8EE3-6D70489EA0C8}"/>
              </a:ext>
            </a:extLst>
          </p:cNvPr>
          <p:cNvSpPr/>
          <p:nvPr/>
        </p:nvSpPr>
        <p:spPr>
          <a:xfrm>
            <a:off x="5824998" y="242440"/>
            <a:ext cx="4114203" cy="400110"/>
          </a:xfrm>
          <a:prstGeom prst="rect">
            <a:avLst/>
          </a:prstGeom>
        </p:spPr>
        <p:txBody>
          <a:bodyPr wrap="none">
            <a:spAutoFit/>
          </a:bodyPr>
          <a:lstStyle/>
          <a:p>
            <a:r>
              <a:rPr lang="en-US" sz="2000" dirty="0">
                <a:solidFill>
                  <a:schemeClr val="bg1">
                    <a:lumMod val="50000"/>
                  </a:schemeClr>
                </a:solidFill>
              </a:rPr>
              <a:t>(Vasilyeva, </a:t>
            </a:r>
            <a:r>
              <a:rPr lang="en-US" sz="2000" dirty="0" err="1">
                <a:solidFill>
                  <a:schemeClr val="bg1">
                    <a:lumMod val="50000"/>
                  </a:schemeClr>
                </a:solidFill>
              </a:rPr>
              <a:t>Lombrozo</a:t>
            </a:r>
            <a:r>
              <a:rPr lang="en-US" sz="2000" dirty="0">
                <a:solidFill>
                  <a:schemeClr val="bg1">
                    <a:lumMod val="50000"/>
                  </a:schemeClr>
                </a:solidFill>
              </a:rPr>
              <a:t>, &amp; Gopnik, 2018)</a:t>
            </a:r>
          </a:p>
        </p:txBody>
      </p:sp>
      <p:sp>
        <p:nvSpPr>
          <p:cNvPr id="18" name="Rectangle 17">
            <a:extLst>
              <a:ext uri="{FF2B5EF4-FFF2-40B4-BE49-F238E27FC236}">
                <a16:creationId xmlns:a16="http://schemas.microsoft.com/office/drawing/2014/main" id="{795C96C0-42CB-4205-B2B7-8EDED26B79B1}"/>
              </a:ext>
            </a:extLst>
          </p:cNvPr>
          <p:cNvSpPr/>
          <p:nvPr/>
        </p:nvSpPr>
        <p:spPr>
          <a:xfrm>
            <a:off x="1507406" y="2438580"/>
            <a:ext cx="2608535" cy="400110"/>
          </a:xfrm>
          <a:prstGeom prst="rect">
            <a:avLst/>
          </a:prstGeom>
        </p:spPr>
        <p:txBody>
          <a:bodyPr wrap="none">
            <a:spAutoFit/>
          </a:bodyPr>
          <a:lstStyle/>
          <a:p>
            <a:r>
              <a:rPr lang="en-US" sz="2000" b="1" dirty="0">
                <a:solidFill>
                  <a:schemeClr val="bg1">
                    <a:lumMod val="50000"/>
                  </a:schemeClr>
                </a:solidFill>
              </a:rPr>
              <a:t>(</a:t>
            </a:r>
            <a:r>
              <a:rPr lang="en-US" sz="2000" b="1" dirty="0" err="1">
                <a:solidFill>
                  <a:schemeClr val="bg1">
                    <a:lumMod val="50000"/>
                  </a:schemeClr>
                </a:solidFill>
              </a:rPr>
              <a:t>Muradoglu</a:t>
            </a:r>
            <a:r>
              <a:rPr lang="en-US" sz="2000" b="1" dirty="0">
                <a:solidFill>
                  <a:schemeClr val="bg1">
                    <a:lumMod val="50000"/>
                  </a:schemeClr>
                </a:solidFill>
              </a:rPr>
              <a:t> et al, 2019)</a:t>
            </a:r>
          </a:p>
        </p:txBody>
      </p:sp>
      <p:sp>
        <p:nvSpPr>
          <p:cNvPr id="19" name="TextBox 18">
            <a:extLst>
              <a:ext uri="{FF2B5EF4-FFF2-40B4-BE49-F238E27FC236}">
                <a16:creationId xmlns:a16="http://schemas.microsoft.com/office/drawing/2014/main" id="{5E8DF41B-FA65-48A7-93EB-9D0BDD832767}"/>
              </a:ext>
            </a:extLst>
          </p:cNvPr>
          <p:cNvSpPr txBox="1"/>
          <p:nvPr/>
        </p:nvSpPr>
        <p:spPr>
          <a:xfrm>
            <a:off x="8109871" y="2840592"/>
            <a:ext cx="2683042" cy="369332"/>
          </a:xfrm>
          <a:prstGeom prst="rect">
            <a:avLst/>
          </a:prstGeom>
          <a:noFill/>
        </p:spPr>
        <p:txBody>
          <a:bodyPr wrap="none" rtlCol="0">
            <a:spAutoFit/>
          </a:bodyPr>
          <a:lstStyle/>
          <a:p>
            <a:r>
              <a:rPr lang="en-US" dirty="0"/>
              <a:t>of subject average of 5 DVs</a:t>
            </a:r>
          </a:p>
        </p:txBody>
      </p:sp>
    </p:spTree>
    <p:extLst>
      <p:ext uri="{BB962C8B-B14F-4D97-AF65-F5344CB8AC3E}">
        <p14:creationId xmlns:p14="http://schemas.microsoft.com/office/powerpoint/2010/main" val="31095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Power analysis</a:t>
            </a:r>
          </a:p>
        </p:txBody>
      </p:sp>
      <p:graphicFrame>
        <p:nvGraphicFramePr>
          <p:cNvPr id="16" name="Table 15">
            <a:extLst>
              <a:ext uri="{FF2B5EF4-FFF2-40B4-BE49-F238E27FC236}">
                <a16:creationId xmlns:a16="http://schemas.microsoft.com/office/drawing/2014/main" id="{485F3226-8C1A-47F0-A9CF-5D6FD767A716}"/>
              </a:ext>
            </a:extLst>
          </p:cNvPr>
          <p:cNvGraphicFramePr>
            <a:graphicFrameLocks noGrp="1"/>
          </p:cNvGraphicFramePr>
          <p:nvPr>
            <p:extLst>
              <p:ext uri="{D42A27DB-BD31-4B8C-83A1-F6EECF244321}">
                <p14:modId xmlns:p14="http://schemas.microsoft.com/office/powerpoint/2010/main" val="1918575344"/>
              </p:ext>
            </p:extLst>
          </p:nvPr>
        </p:nvGraphicFramePr>
        <p:xfrm>
          <a:off x="906515" y="626165"/>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{0.59, 0.16}</a:t>
                      </a:r>
                    </a:p>
                  </a:txBody>
                  <a:tcPr anchor="ctr">
                    <a:solidFill>
                      <a:srgbClr val="FFFFC5"/>
                    </a:solidFill>
                  </a:tcP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solidFill>
                      <a:srgbClr val="FFFFC5"/>
                    </a:solidFill>
                  </a:tcP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{0.64, 0.19}</a:t>
                      </a:r>
                      <a:endParaRPr lang="en-US" sz="2400" dirty="0">
                        <a:latin typeface="Courier New" panose="02070309020205020404" pitchFamily="49" charset="0"/>
                        <a:cs typeface="Courier New" panose="02070309020205020404" pitchFamily="49" charset="0"/>
                      </a:endParaRPr>
                    </a:p>
                  </a:txBody>
                  <a:tcPr anchor="ctr">
                    <a:solidFill>
                      <a:schemeClr val="tx2">
                        <a:lumMod val="10000"/>
                        <a:lumOff val="90000"/>
                      </a:schemeClr>
                    </a:solidFill>
                  </a:tcP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063118708"/>
                  </a:ext>
                </a:extLst>
              </a:tr>
            </a:tbl>
          </a:graphicData>
        </a:graphic>
      </p:graphicFrame>
      <p:sp>
        <p:nvSpPr>
          <p:cNvPr id="17" name="Rectangle 16">
            <a:extLst>
              <a:ext uri="{FF2B5EF4-FFF2-40B4-BE49-F238E27FC236}">
                <a16:creationId xmlns:a16="http://schemas.microsoft.com/office/drawing/2014/main" id="{7B6E6773-DCF4-4DE0-8EE3-6D70489EA0C8}"/>
              </a:ext>
            </a:extLst>
          </p:cNvPr>
          <p:cNvSpPr/>
          <p:nvPr/>
        </p:nvSpPr>
        <p:spPr>
          <a:xfrm>
            <a:off x="5824998" y="242440"/>
            <a:ext cx="4114203" cy="400110"/>
          </a:xfrm>
          <a:prstGeom prst="rect">
            <a:avLst/>
          </a:prstGeom>
        </p:spPr>
        <p:txBody>
          <a:bodyPr wrap="none">
            <a:spAutoFit/>
          </a:bodyPr>
          <a:lstStyle/>
          <a:p>
            <a:r>
              <a:rPr lang="en-US" sz="2000" b="1" dirty="0">
                <a:solidFill>
                  <a:schemeClr val="bg1">
                    <a:lumMod val="50000"/>
                  </a:schemeClr>
                </a:solidFill>
              </a:rPr>
              <a:t>(Vasilyeva, </a:t>
            </a:r>
            <a:r>
              <a:rPr lang="en-US" sz="2000" b="1" dirty="0" err="1">
                <a:solidFill>
                  <a:schemeClr val="bg1">
                    <a:lumMod val="50000"/>
                  </a:schemeClr>
                </a:solidFill>
              </a:rPr>
              <a:t>Lombrozo</a:t>
            </a:r>
            <a:r>
              <a:rPr lang="en-US" sz="2000" b="1" dirty="0">
                <a:solidFill>
                  <a:schemeClr val="bg1">
                    <a:lumMod val="50000"/>
                  </a:schemeClr>
                </a:solidFill>
              </a:rPr>
              <a:t>, &amp; Gopnik, 2018)</a:t>
            </a:r>
          </a:p>
        </p:txBody>
      </p:sp>
      <p:sp>
        <p:nvSpPr>
          <p:cNvPr id="18" name="Rectangle 17">
            <a:extLst>
              <a:ext uri="{FF2B5EF4-FFF2-40B4-BE49-F238E27FC236}">
                <a16:creationId xmlns:a16="http://schemas.microsoft.com/office/drawing/2014/main" id="{795C96C0-42CB-4205-B2B7-8EDED26B79B1}"/>
              </a:ext>
            </a:extLst>
          </p:cNvPr>
          <p:cNvSpPr/>
          <p:nvPr/>
        </p:nvSpPr>
        <p:spPr>
          <a:xfrm>
            <a:off x="1507406" y="2438580"/>
            <a:ext cx="2608535" cy="400110"/>
          </a:xfrm>
          <a:prstGeom prst="rect">
            <a:avLst/>
          </a:prstGeom>
        </p:spPr>
        <p:txBody>
          <a:bodyPr wrap="none">
            <a:spAutoFit/>
          </a:bodyPr>
          <a:lstStyle/>
          <a:p>
            <a:r>
              <a:rPr lang="en-US" sz="2000" dirty="0">
                <a:solidFill>
                  <a:schemeClr val="bg1">
                    <a:lumMod val="50000"/>
                  </a:schemeClr>
                </a:solidFill>
              </a:rPr>
              <a:t>(</a:t>
            </a:r>
            <a:r>
              <a:rPr lang="en-US" sz="2000" dirty="0" err="1">
                <a:solidFill>
                  <a:schemeClr val="bg1">
                    <a:lumMod val="50000"/>
                  </a:schemeClr>
                </a:solidFill>
              </a:rPr>
              <a:t>Muradoglu</a:t>
            </a:r>
            <a:r>
              <a:rPr lang="en-US" sz="2000" dirty="0">
                <a:solidFill>
                  <a:schemeClr val="bg1">
                    <a:lumMod val="50000"/>
                  </a:schemeClr>
                </a:solidFill>
              </a:rPr>
              <a:t> et al, 2019)</a:t>
            </a:r>
          </a:p>
        </p:txBody>
      </p:sp>
      <p:pic>
        <p:nvPicPr>
          <p:cNvPr id="4" name="Picture 3">
            <a:extLst>
              <a:ext uri="{FF2B5EF4-FFF2-40B4-BE49-F238E27FC236}">
                <a16:creationId xmlns:a16="http://schemas.microsoft.com/office/drawing/2014/main" id="{E0DBC70F-21D0-4E70-87A3-A4A7D1FA1A28}"/>
              </a:ext>
            </a:extLst>
          </p:cNvPr>
          <p:cNvPicPr>
            <a:picLocks noChangeAspect="1"/>
          </p:cNvPicPr>
          <p:nvPr/>
        </p:nvPicPr>
        <p:blipFill rotWithShape="1">
          <a:blip r:embed="rId3"/>
          <a:srcRect r="184"/>
          <a:stretch/>
        </p:blipFill>
        <p:spPr>
          <a:xfrm>
            <a:off x="744873" y="2838690"/>
            <a:ext cx="9939721" cy="4019310"/>
          </a:xfrm>
          <a:prstGeom prst="rect">
            <a:avLst/>
          </a:prstGeom>
        </p:spPr>
      </p:pic>
      <p:sp>
        <p:nvSpPr>
          <p:cNvPr id="11" name="Rectangle 10">
            <a:extLst>
              <a:ext uri="{FF2B5EF4-FFF2-40B4-BE49-F238E27FC236}">
                <a16:creationId xmlns:a16="http://schemas.microsoft.com/office/drawing/2014/main" id="{2D01E2E8-C180-4E8E-AA59-4A4BFEC01DB1}"/>
              </a:ext>
            </a:extLst>
          </p:cNvPr>
          <p:cNvSpPr/>
          <p:nvPr/>
        </p:nvSpPr>
        <p:spPr>
          <a:xfrm>
            <a:off x="3614766" y="2985990"/>
            <a:ext cx="7671335" cy="3046988"/>
          </a:xfrm>
          <a:prstGeom prst="rect">
            <a:avLst/>
          </a:prstGeom>
          <a:solidFill>
            <a:schemeClr val="bg1"/>
          </a:solidFill>
        </p:spPr>
        <p:txBody>
          <a:bodyPr wrap="square">
            <a:spAutoFit/>
          </a:bodyPr>
          <a:lstStyle/>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r>
              <a:rPr lang="en-US" sz="1600" dirty="0">
                <a:latin typeface="Times New Roman" panose="02020603050405020304" pitchFamily="18" charset="0"/>
                <a:cs typeface="Times New Roman" panose="02020603050405020304" pitchFamily="18" charset="0"/>
              </a:rPr>
              <a:t>For the mutability judgment task… an ANOVA with framing condition and age group as between-subjects factors revealed the predicted main effect of framing, F(1, 85) = 8.95, p = .004, </a:t>
            </a:r>
            <a:r>
              <a:rPr lang="en-US" sz="1600" dirty="0" err="1">
                <a:latin typeface="Times New Roman" panose="02020603050405020304" pitchFamily="18" charset="0"/>
                <a:cs typeface="Times New Roman" panose="02020603050405020304" pitchFamily="18" charset="0"/>
              </a:rPr>
              <a:t>partial_eta_p_sq</a:t>
            </a:r>
            <a:r>
              <a:rPr lang="en-US" sz="1600" dirty="0">
                <a:latin typeface="Times New Roman" panose="02020603050405020304" pitchFamily="18" charset="0"/>
                <a:cs typeface="Times New Roman" panose="02020603050405020304" pitchFamily="18" charset="0"/>
              </a:rPr>
              <a:t> = .095, with no main effect of age group, F(1, 85) = 1.05, p = .309, nor interaction, F(1, 85) = .01, p = .984. Similarly, adults rated the target property as more mutable under the structural than nonstructural framing, t(65) = 8.04, p = .001, d = 2.00.</a:t>
            </a:r>
          </a:p>
        </p:txBody>
      </p:sp>
      <p:sp>
        <p:nvSpPr>
          <p:cNvPr id="14" name="TextBox 13">
            <a:extLst>
              <a:ext uri="{FF2B5EF4-FFF2-40B4-BE49-F238E27FC236}">
                <a16:creationId xmlns:a16="http://schemas.microsoft.com/office/drawing/2014/main" id="{02E82F8D-77B0-4159-92E5-B53F6BC33FAB}"/>
              </a:ext>
            </a:extLst>
          </p:cNvPr>
          <p:cNvSpPr txBox="1"/>
          <p:nvPr/>
        </p:nvSpPr>
        <p:spPr>
          <a:xfrm>
            <a:off x="321931" y="3153797"/>
            <a:ext cx="301686" cy="369332"/>
          </a:xfrm>
          <a:prstGeom prst="rect">
            <a:avLst/>
          </a:prstGeom>
          <a:noFill/>
        </p:spPr>
        <p:txBody>
          <a:bodyPr wrap="none" rtlCol="0">
            <a:spAutoFit/>
          </a:bodyPr>
          <a:lstStyle/>
          <a:p>
            <a:r>
              <a:rPr lang="en-US" dirty="0">
                <a:latin typeface="+mj-lt"/>
                <a:cs typeface="Courier New" panose="02070309020205020404" pitchFamily="49" charset="0"/>
              </a:rPr>
              <a:t>0</a:t>
            </a:r>
          </a:p>
        </p:txBody>
      </p:sp>
      <p:sp>
        <p:nvSpPr>
          <p:cNvPr id="15" name="TextBox 14">
            <a:extLst>
              <a:ext uri="{FF2B5EF4-FFF2-40B4-BE49-F238E27FC236}">
                <a16:creationId xmlns:a16="http://schemas.microsoft.com/office/drawing/2014/main" id="{A9712AC0-A330-4F83-AC65-E347E1EEE713}"/>
              </a:ext>
            </a:extLst>
          </p:cNvPr>
          <p:cNvSpPr txBox="1"/>
          <p:nvPr/>
        </p:nvSpPr>
        <p:spPr>
          <a:xfrm>
            <a:off x="311424" y="5430717"/>
            <a:ext cx="301686" cy="369332"/>
          </a:xfrm>
          <a:prstGeom prst="rect">
            <a:avLst/>
          </a:prstGeom>
          <a:noFill/>
        </p:spPr>
        <p:txBody>
          <a:bodyPr wrap="none" rtlCol="0">
            <a:spAutoFit/>
          </a:bodyPr>
          <a:lstStyle/>
          <a:p>
            <a:r>
              <a:rPr lang="en-US" dirty="0">
                <a:latin typeface="+mj-lt"/>
                <a:cs typeface="Courier New" panose="02070309020205020404" pitchFamily="49" charset="0"/>
              </a:rPr>
              <a:t>1</a:t>
            </a:r>
          </a:p>
        </p:txBody>
      </p:sp>
      <p:sp>
        <p:nvSpPr>
          <p:cNvPr id="19" name="TextBox 18">
            <a:extLst>
              <a:ext uri="{FF2B5EF4-FFF2-40B4-BE49-F238E27FC236}">
                <a16:creationId xmlns:a16="http://schemas.microsoft.com/office/drawing/2014/main" id="{3A7AF429-2726-4DD9-A1A5-6A12788B7273}"/>
              </a:ext>
            </a:extLst>
          </p:cNvPr>
          <p:cNvSpPr txBox="1"/>
          <p:nvPr/>
        </p:nvSpPr>
        <p:spPr>
          <a:xfrm>
            <a:off x="193025" y="2884170"/>
            <a:ext cx="1833707" cy="369332"/>
          </a:xfrm>
          <a:prstGeom prst="rect">
            <a:avLst/>
          </a:prstGeom>
          <a:solidFill>
            <a:schemeClr val="bg1"/>
          </a:solidFill>
        </p:spPr>
        <p:txBody>
          <a:bodyPr wrap="none" rtlCol="0">
            <a:spAutoFit/>
          </a:bodyPr>
          <a:lstStyle/>
          <a:p>
            <a:r>
              <a:rPr lang="en-US" dirty="0">
                <a:latin typeface="+mj-lt"/>
                <a:cs typeface="Courier New" panose="02070309020205020404" pitchFamily="49" charset="0"/>
              </a:rPr>
              <a:t>Innateness switch</a:t>
            </a:r>
          </a:p>
        </p:txBody>
      </p:sp>
      <p:cxnSp>
        <p:nvCxnSpPr>
          <p:cNvPr id="7" name="Connector: Curved 6">
            <a:extLst>
              <a:ext uri="{FF2B5EF4-FFF2-40B4-BE49-F238E27FC236}">
                <a16:creationId xmlns:a16="http://schemas.microsoft.com/office/drawing/2014/main" id="{9E4A65DD-1209-485E-AF3D-1453D9681DE1}"/>
              </a:ext>
            </a:extLst>
          </p:cNvPr>
          <p:cNvCxnSpPr>
            <a:cxnSpLocks/>
          </p:cNvCxnSpPr>
          <p:nvPr/>
        </p:nvCxnSpPr>
        <p:spPr>
          <a:xfrm rot="10800000" flipV="1">
            <a:off x="2727445" y="3842455"/>
            <a:ext cx="1171470" cy="20634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E68A1462-BD08-47A6-99E6-A94BA1F53C31}"/>
              </a:ext>
            </a:extLst>
          </p:cNvPr>
          <p:cNvCxnSpPr>
            <a:cxnSpLocks/>
          </p:cNvCxnSpPr>
          <p:nvPr/>
        </p:nvCxnSpPr>
        <p:spPr>
          <a:xfrm rot="10800000" flipV="1">
            <a:off x="2268602" y="3387204"/>
            <a:ext cx="1630313" cy="744921"/>
          </a:xfrm>
          <a:prstGeom prst="curvedConnector3">
            <a:avLst>
              <a:gd name="adj1" fmla="val 10313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E1E83B11-F82F-41F4-A4A0-C7F40A621B1C}"/>
              </a:ext>
            </a:extLst>
          </p:cNvPr>
          <p:cNvGraphicFramePr>
            <a:graphicFrameLocks noGrp="1"/>
          </p:cNvGraphicFramePr>
          <p:nvPr>
            <p:extLst>
              <p:ext uri="{D42A27DB-BD31-4B8C-83A1-F6EECF244321}">
                <p14:modId xmlns:p14="http://schemas.microsoft.com/office/powerpoint/2010/main" val="296950110"/>
              </p:ext>
            </p:extLst>
          </p:nvPr>
        </p:nvGraphicFramePr>
        <p:xfrm>
          <a:off x="4021248" y="2520307"/>
          <a:ext cx="3299210" cy="1478280"/>
        </p:xfrm>
        <a:graphic>
          <a:graphicData uri="http://schemas.openxmlformats.org/drawingml/2006/table">
            <a:tbl>
              <a:tblPr firstRow="1" bandRow="1">
                <a:tableStyleId>{5C22544A-7EE6-4342-B048-85BDC9FD1C3A}</a:tableStyleId>
              </a:tblPr>
              <a:tblGrid>
                <a:gridCol w="1495474">
                  <a:extLst>
                    <a:ext uri="{9D8B030D-6E8A-4147-A177-3AD203B41FA5}">
                      <a16:colId xmlns:a16="http://schemas.microsoft.com/office/drawing/2014/main" val="775452724"/>
                    </a:ext>
                  </a:extLst>
                </a:gridCol>
                <a:gridCol w="897046">
                  <a:extLst>
                    <a:ext uri="{9D8B030D-6E8A-4147-A177-3AD203B41FA5}">
                      <a16:colId xmlns:a16="http://schemas.microsoft.com/office/drawing/2014/main" val="1812199056"/>
                    </a:ext>
                  </a:extLst>
                </a:gridCol>
                <a:gridCol w="906690">
                  <a:extLst>
                    <a:ext uri="{9D8B030D-6E8A-4147-A177-3AD203B41FA5}">
                      <a16:colId xmlns:a16="http://schemas.microsoft.com/office/drawing/2014/main" val="53993511"/>
                    </a:ext>
                  </a:extLst>
                </a:gridCol>
              </a:tblGrid>
              <a:tr h="370840">
                <a:tc>
                  <a:txBody>
                    <a:bodyPr/>
                    <a:lstStyle/>
                    <a:p>
                      <a:r>
                        <a:rPr lang="en-US" b="0" dirty="0">
                          <a:solidFill>
                            <a:schemeClr val="tx1"/>
                          </a:solidFill>
                        </a:rPr>
                        <a:t>1 DV</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M_mut</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SE_mut</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5028041"/>
                  </a:ext>
                </a:extLst>
              </a:tr>
              <a:tr h="175882">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269347"/>
                  </a:ext>
                </a:extLst>
              </a:tr>
              <a:tr h="370840">
                <a:tc>
                  <a:txBody>
                    <a:bodyPr/>
                    <a:lstStyle/>
                    <a:p>
                      <a:r>
                        <a:rPr lang="en-US" b="0" dirty="0">
                          <a:solidFill>
                            <a:schemeClr val="tx1"/>
                          </a:solidFill>
                        </a:rPr>
                        <a:t>nonstructural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2.50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4404009"/>
                  </a:ext>
                </a:extLst>
              </a:tr>
              <a:tr h="370840">
                <a:tc>
                  <a:txBody>
                    <a:bodyPr/>
                    <a:lstStyle/>
                    <a:p>
                      <a:r>
                        <a:rPr lang="en-US" b="0" dirty="0">
                          <a:solidFill>
                            <a:schemeClr val="tx1"/>
                          </a:solidFill>
                        </a:rPr>
                        <a:t>structural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3.17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0.19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18722125"/>
                  </a:ext>
                </a:extLst>
              </a:tr>
            </a:tbl>
          </a:graphicData>
        </a:graphic>
      </p:graphicFrame>
      <p:pic>
        <p:nvPicPr>
          <p:cNvPr id="13" name="Picture 12">
            <a:extLst>
              <a:ext uri="{FF2B5EF4-FFF2-40B4-BE49-F238E27FC236}">
                <a16:creationId xmlns:a16="http://schemas.microsoft.com/office/drawing/2014/main" id="{5BD7C9F1-B8E8-4CED-8F2E-9C0023DBD5FD}"/>
              </a:ext>
            </a:extLst>
          </p:cNvPr>
          <p:cNvPicPr>
            <a:picLocks noChangeAspect="1"/>
          </p:cNvPicPr>
          <p:nvPr/>
        </p:nvPicPr>
        <p:blipFill rotWithShape="1">
          <a:blip r:embed="rId3"/>
          <a:srcRect l="84997" t="29552" r="120" b="44500"/>
          <a:stretch/>
        </p:blipFill>
        <p:spPr>
          <a:xfrm>
            <a:off x="4037493" y="2997488"/>
            <a:ext cx="1407362" cy="990263"/>
          </a:xfrm>
          <a:prstGeom prst="rect">
            <a:avLst/>
          </a:prstGeom>
        </p:spPr>
      </p:pic>
    </p:spTree>
    <p:extLst>
      <p:ext uri="{BB962C8B-B14F-4D97-AF65-F5344CB8AC3E}">
        <p14:creationId xmlns:p14="http://schemas.microsoft.com/office/powerpoint/2010/main" val="3495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Power analysis</a:t>
            </a:r>
          </a:p>
        </p:txBody>
      </p:sp>
      <p:graphicFrame>
        <p:nvGraphicFramePr>
          <p:cNvPr id="16" name="Table 15">
            <a:extLst>
              <a:ext uri="{FF2B5EF4-FFF2-40B4-BE49-F238E27FC236}">
                <a16:creationId xmlns:a16="http://schemas.microsoft.com/office/drawing/2014/main" id="{485F3226-8C1A-47F0-A9CF-5D6FD767A716}"/>
              </a:ext>
            </a:extLst>
          </p:cNvPr>
          <p:cNvGraphicFramePr>
            <a:graphicFrameLocks noGrp="1"/>
          </p:cNvGraphicFramePr>
          <p:nvPr>
            <p:extLst>
              <p:ext uri="{D42A27DB-BD31-4B8C-83A1-F6EECF244321}">
                <p14:modId xmlns:p14="http://schemas.microsoft.com/office/powerpoint/2010/main" val="1998729096"/>
              </p:ext>
            </p:extLst>
          </p:nvPr>
        </p:nvGraphicFramePr>
        <p:xfrm>
          <a:off x="906515" y="626165"/>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{0.59, 0.16}</a:t>
                      </a:r>
                    </a:p>
                  </a:txBody>
                  <a:tcPr anchor="ctr">
                    <a:solidFill>
                      <a:srgbClr val="FFFFC5"/>
                    </a:solidFill>
                  </a:tcPr>
                </a:tc>
                <a:tc>
                  <a:txBody>
                    <a:bodyPr/>
                    <a:lstStyle/>
                    <a:p>
                      <a:pPr algn="ctr"/>
                      <a:r>
                        <a:rPr lang="en-US" sz="1800" dirty="0">
                          <a:latin typeface="Courier New" panose="02070309020205020404" pitchFamily="49" charset="0"/>
                          <a:cs typeface="Courier New" panose="02070309020205020404" pitchFamily="49" charset="0"/>
                        </a:rPr>
                        <a:t>{0.28, 0.30}</a:t>
                      </a:r>
                      <a:endParaRPr lang="en-US" sz="1800" dirty="0"/>
                    </a:p>
                  </a:txBody>
                  <a:tcPr anchor="ctr">
                    <a:solidFill>
                      <a:srgbClr val="FFFFC5"/>
                    </a:solidFill>
                  </a:tcP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{0.64, 0.19}</a:t>
                      </a:r>
                      <a:endParaRPr lang="en-US" sz="2400" dirty="0">
                        <a:latin typeface="Courier New" panose="02070309020205020404" pitchFamily="49" charset="0"/>
                        <a:cs typeface="Courier New" panose="02070309020205020404" pitchFamily="49" charset="0"/>
                      </a:endParaRPr>
                    </a:p>
                  </a:txBody>
                  <a:tcPr anchor="ctr">
                    <a:solidFill>
                      <a:schemeClr val="tx2">
                        <a:lumMod val="10000"/>
                        <a:lumOff val="90000"/>
                      </a:schemeClr>
                    </a:solidFill>
                  </a:tcPr>
                </a:tc>
                <a:tc>
                  <a:txBody>
                    <a:bodyPr/>
                    <a:lstStyle/>
                    <a:p>
                      <a:pPr algn="ctr"/>
                      <a:r>
                        <a:rPr lang="en-US" sz="1800" dirty="0">
                          <a:latin typeface="Courier New" panose="02070309020205020404" pitchFamily="49" charset="0"/>
                          <a:cs typeface="Courier New" panose="02070309020205020404" pitchFamily="49" charset="0"/>
                        </a:rPr>
                        <a:t>{mean, </a:t>
                      </a:r>
                      <a:r>
                        <a:rPr lang="en-US" sz="1800" dirty="0" err="1">
                          <a:latin typeface="Courier New" panose="02070309020205020404" pitchFamily="49" charset="0"/>
                          <a:cs typeface="Courier New" panose="02070309020205020404" pitchFamily="49" charset="0"/>
                        </a:rPr>
                        <a:t>sd</a:t>
                      </a:r>
                      <a:r>
                        <a:rPr lang="en-US" sz="1800" dirty="0">
                          <a:latin typeface="Courier New" panose="02070309020205020404" pitchFamily="49" charset="0"/>
                          <a:cs typeface="Courier New" panose="02070309020205020404" pitchFamily="49" charset="0"/>
                        </a:rPr>
                        <a:t>}</a:t>
                      </a:r>
                      <a:endParaRPr lang="en-US" sz="1800" dirty="0"/>
                    </a:p>
                  </a:txBody>
                  <a:tcPr anchor="ctr"/>
                </a:tc>
                <a:extLst>
                  <a:ext uri="{0D108BD9-81ED-4DB2-BD59-A6C34878D82A}">
                    <a16:rowId xmlns:a16="http://schemas.microsoft.com/office/drawing/2014/main" val="3063118708"/>
                  </a:ext>
                </a:extLst>
              </a:tr>
            </a:tbl>
          </a:graphicData>
        </a:graphic>
      </p:graphicFrame>
      <p:sp>
        <p:nvSpPr>
          <p:cNvPr id="17" name="Rectangle 16">
            <a:extLst>
              <a:ext uri="{FF2B5EF4-FFF2-40B4-BE49-F238E27FC236}">
                <a16:creationId xmlns:a16="http://schemas.microsoft.com/office/drawing/2014/main" id="{7B6E6773-DCF4-4DE0-8EE3-6D70489EA0C8}"/>
              </a:ext>
            </a:extLst>
          </p:cNvPr>
          <p:cNvSpPr/>
          <p:nvPr/>
        </p:nvSpPr>
        <p:spPr>
          <a:xfrm>
            <a:off x="5824998" y="242440"/>
            <a:ext cx="4114203" cy="400110"/>
          </a:xfrm>
          <a:prstGeom prst="rect">
            <a:avLst/>
          </a:prstGeom>
        </p:spPr>
        <p:txBody>
          <a:bodyPr wrap="none">
            <a:spAutoFit/>
          </a:bodyPr>
          <a:lstStyle/>
          <a:p>
            <a:r>
              <a:rPr lang="en-US" sz="2000" b="1" dirty="0">
                <a:solidFill>
                  <a:schemeClr val="bg1">
                    <a:lumMod val="50000"/>
                  </a:schemeClr>
                </a:solidFill>
              </a:rPr>
              <a:t>(Vasilyeva, </a:t>
            </a:r>
            <a:r>
              <a:rPr lang="en-US" sz="2000" b="1" dirty="0" err="1">
                <a:solidFill>
                  <a:schemeClr val="bg1">
                    <a:lumMod val="50000"/>
                  </a:schemeClr>
                </a:solidFill>
              </a:rPr>
              <a:t>Lombrozo</a:t>
            </a:r>
            <a:r>
              <a:rPr lang="en-US" sz="2000" b="1" dirty="0">
                <a:solidFill>
                  <a:schemeClr val="bg1">
                    <a:lumMod val="50000"/>
                  </a:schemeClr>
                </a:solidFill>
              </a:rPr>
              <a:t>, &amp; Gopnik, 2018)</a:t>
            </a:r>
          </a:p>
        </p:txBody>
      </p:sp>
      <p:sp>
        <p:nvSpPr>
          <p:cNvPr id="18" name="Rectangle 17">
            <a:extLst>
              <a:ext uri="{FF2B5EF4-FFF2-40B4-BE49-F238E27FC236}">
                <a16:creationId xmlns:a16="http://schemas.microsoft.com/office/drawing/2014/main" id="{795C96C0-42CB-4205-B2B7-8EDED26B79B1}"/>
              </a:ext>
            </a:extLst>
          </p:cNvPr>
          <p:cNvSpPr/>
          <p:nvPr/>
        </p:nvSpPr>
        <p:spPr>
          <a:xfrm>
            <a:off x="1507406" y="2438580"/>
            <a:ext cx="2608535" cy="400110"/>
          </a:xfrm>
          <a:prstGeom prst="rect">
            <a:avLst/>
          </a:prstGeom>
        </p:spPr>
        <p:txBody>
          <a:bodyPr wrap="none">
            <a:spAutoFit/>
          </a:bodyPr>
          <a:lstStyle/>
          <a:p>
            <a:r>
              <a:rPr lang="en-US" sz="2000" dirty="0">
                <a:solidFill>
                  <a:schemeClr val="bg1">
                    <a:lumMod val="50000"/>
                  </a:schemeClr>
                </a:solidFill>
              </a:rPr>
              <a:t>(</a:t>
            </a:r>
            <a:r>
              <a:rPr lang="en-US" sz="2000" dirty="0" err="1">
                <a:solidFill>
                  <a:schemeClr val="bg1">
                    <a:lumMod val="50000"/>
                  </a:schemeClr>
                </a:solidFill>
              </a:rPr>
              <a:t>Muradoglu</a:t>
            </a:r>
            <a:r>
              <a:rPr lang="en-US" sz="2000" dirty="0">
                <a:solidFill>
                  <a:schemeClr val="bg1">
                    <a:lumMod val="50000"/>
                  </a:schemeClr>
                </a:solidFill>
              </a:rPr>
              <a:t> et al, 2019)</a:t>
            </a:r>
          </a:p>
        </p:txBody>
      </p:sp>
      <p:pic>
        <p:nvPicPr>
          <p:cNvPr id="4" name="Picture 3">
            <a:extLst>
              <a:ext uri="{FF2B5EF4-FFF2-40B4-BE49-F238E27FC236}">
                <a16:creationId xmlns:a16="http://schemas.microsoft.com/office/drawing/2014/main" id="{E0DBC70F-21D0-4E70-87A3-A4A7D1FA1A28}"/>
              </a:ext>
            </a:extLst>
          </p:cNvPr>
          <p:cNvPicPr>
            <a:picLocks noChangeAspect="1"/>
          </p:cNvPicPr>
          <p:nvPr/>
        </p:nvPicPr>
        <p:blipFill rotWithShape="1">
          <a:blip r:embed="rId3"/>
          <a:srcRect r="184"/>
          <a:stretch/>
        </p:blipFill>
        <p:spPr>
          <a:xfrm>
            <a:off x="744873" y="2838690"/>
            <a:ext cx="9939721" cy="4019310"/>
          </a:xfrm>
          <a:prstGeom prst="rect">
            <a:avLst/>
          </a:prstGeom>
        </p:spPr>
      </p:pic>
      <p:sp>
        <p:nvSpPr>
          <p:cNvPr id="11" name="Rectangle 10">
            <a:extLst>
              <a:ext uri="{FF2B5EF4-FFF2-40B4-BE49-F238E27FC236}">
                <a16:creationId xmlns:a16="http://schemas.microsoft.com/office/drawing/2014/main" id="{2D01E2E8-C180-4E8E-AA59-4A4BFEC01DB1}"/>
              </a:ext>
            </a:extLst>
          </p:cNvPr>
          <p:cNvSpPr/>
          <p:nvPr/>
        </p:nvSpPr>
        <p:spPr>
          <a:xfrm>
            <a:off x="3614766" y="2985990"/>
            <a:ext cx="7671335" cy="3046988"/>
          </a:xfrm>
          <a:prstGeom prst="rect">
            <a:avLst/>
          </a:prstGeom>
          <a:solidFill>
            <a:schemeClr val="bg1"/>
          </a:solidFill>
        </p:spPr>
        <p:txBody>
          <a:bodyPr wrap="square">
            <a:spAutoFit/>
          </a:bodyPr>
          <a:lstStyle/>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endParaRPr lang="en-US" sz="1600" dirty="0">
              <a:latin typeface="Times New Roman" panose="02020603050405020304" pitchFamily="18" charset="0"/>
              <a:cs typeface="Times New Roman" panose="02020603050405020304" pitchFamily="18" charset="0"/>
            </a:endParaRPr>
          </a:p>
          <a:p>
            <a:pPr marL="1376363"/>
            <a:r>
              <a:rPr lang="en-US" sz="1600" dirty="0">
                <a:latin typeface="Times New Roman" panose="02020603050405020304" pitchFamily="18" charset="0"/>
                <a:cs typeface="Times New Roman" panose="02020603050405020304" pitchFamily="18" charset="0"/>
              </a:rPr>
              <a:t>For the mutability judgment task… an ANOVA with framing condition and age group as between-subjects factors revealed the predicted main effect of framing, F(1, 85) = 8.95, p = .004, </a:t>
            </a:r>
            <a:r>
              <a:rPr lang="en-US" sz="1600" dirty="0" err="1">
                <a:latin typeface="Times New Roman" panose="02020603050405020304" pitchFamily="18" charset="0"/>
                <a:cs typeface="Times New Roman" panose="02020603050405020304" pitchFamily="18" charset="0"/>
              </a:rPr>
              <a:t>partial_eta_p_sq</a:t>
            </a:r>
            <a:r>
              <a:rPr lang="en-US" sz="1600" dirty="0">
                <a:latin typeface="Times New Roman" panose="02020603050405020304" pitchFamily="18" charset="0"/>
                <a:cs typeface="Times New Roman" panose="02020603050405020304" pitchFamily="18" charset="0"/>
              </a:rPr>
              <a:t> = .095, with no main effect of age group, F(1, 85) = 1.05, p = .309, nor interaction, F(1, 85) = .01, p = .984. Similarly, adults rated the target property as more mutable under the structural than nonstructural framing, t(65) = 8.04, p = .001, d = 2.00.</a:t>
            </a:r>
          </a:p>
        </p:txBody>
      </p:sp>
      <p:sp>
        <p:nvSpPr>
          <p:cNvPr id="14" name="TextBox 13">
            <a:extLst>
              <a:ext uri="{FF2B5EF4-FFF2-40B4-BE49-F238E27FC236}">
                <a16:creationId xmlns:a16="http://schemas.microsoft.com/office/drawing/2014/main" id="{02E82F8D-77B0-4159-92E5-B53F6BC33FAB}"/>
              </a:ext>
            </a:extLst>
          </p:cNvPr>
          <p:cNvSpPr txBox="1"/>
          <p:nvPr/>
        </p:nvSpPr>
        <p:spPr>
          <a:xfrm>
            <a:off x="321931" y="3153797"/>
            <a:ext cx="301686" cy="369332"/>
          </a:xfrm>
          <a:prstGeom prst="rect">
            <a:avLst/>
          </a:prstGeom>
          <a:noFill/>
        </p:spPr>
        <p:txBody>
          <a:bodyPr wrap="none" rtlCol="0">
            <a:spAutoFit/>
          </a:bodyPr>
          <a:lstStyle/>
          <a:p>
            <a:r>
              <a:rPr lang="en-US" dirty="0">
                <a:latin typeface="+mj-lt"/>
                <a:cs typeface="Courier New" panose="02070309020205020404" pitchFamily="49" charset="0"/>
              </a:rPr>
              <a:t>0</a:t>
            </a:r>
          </a:p>
        </p:txBody>
      </p:sp>
      <p:sp>
        <p:nvSpPr>
          <p:cNvPr id="15" name="TextBox 14">
            <a:extLst>
              <a:ext uri="{FF2B5EF4-FFF2-40B4-BE49-F238E27FC236}">
                <a16:creationId xmlns:a16="http://schemas.microsoft.com/office/drawing/2014/main" id="{A9712AC0-A330-4F83-AC65-E347E1EEE713}"/>
              </a:ext>
            </a:extLst>
          </p:cNvPr>
          <p:cNvSpPr txBox="1"/>
          <p:nvPr/>
        </p:nvSpPr>
        <p:spPr>
          <a:xfrm>
            <a:off x="311424" y="5430717"/>
            <a:ext cx="301686" cy="369332"/>
          </a:xfrm>
          <a:prstGeom prst="rect">
            <a:avLst/>
          </a:prstGeom>
          <a:noFill/>
        </p:spPr>
        <p:txBody>
          <a:bodyPr wrap="none" rtlCol="0">
            <a:spAutoFit/>
          </a:bodyPr>
          <a:lstStyle/>
          <a:p>
            <a:r>
              <a:rPr lang="en-US" dirty="0">
                <a:latin typeface="+mj-lt"/>
                <a:cs typeface="Courier New" panose="02070309020205020404" pitchFamily="49" charset="0"/>
              </a:rPr>
              <a:t>1</a:t>
            </a:r>
          </a:p>
        </p:txBody>
      </p:sp>
      <p:sp>
        <p:nvSpPr>
          <p:cNvPr id="19" name="TextBox 18">
            <a:extLst>
              <a:ext uri="{FF2B5EF4-FFF2-40B4-BE49-F238E27FC236}">
                <a16:creationId xmlns:a16="http://schemas.microsoft.com/office/drawing/2014/main" id="{3A7AF429-2726-4DD9-A1A5-6A12788B7273}"/>
              </a:ext>
            </a:extLst>
          </p:cNvPr>
          <p:cNvSpPr txBox="1"/>
          <p:nvPr/>
        </p:nvSpPr>
        <p:spPr>
          <a:xfrm>
            <a:off x="193025" y="2884170"/>
            <a:ext cx="1833707" cy="369332"/>
          </a:xfrm>
          <a:prstGeom prst="rect">
            <a:avLst/>
          </a:prstGeom>
          <a:solidFill>
            <a:schemeClr val="bg1"/>
          </a:solidFill>
        </p:spPr>
        <p:txBody>
          <a:bodyPr wrap="none" rtlCol="0">
            <a:spAutoFit/>
          </a:bodyPr>
          <a:lstStyle/>
          <a:p>
            <a:r>
              <a:rPr lang="en-US" dirty="0">
                <a:latin typeface="+mj-lt"/>
                <a:cs typeface="Courier New" panose="02070309020205020404" pitchFamily="49" charset="0"/>
              </a:rPr>
              <a:t>Innateness switch</a:t>
            </a:r>
          </a:p>
        </p:txBody>
      </p:sp>
      <p:cxnSp>
        <p:nvCxnSpPr>
          <p:cNvPr id="7" name="Connector: Curved 6">
            <a:extLst>
              <a:ext uri="{FF2B5EF4-FFF2-40B4-BE49-F238E27FC236}">
                <a16:creationId xmlns:a16="http://schemas.microsoft.com/office/drawing/2014/main" id="{9E4A65DD-1209-485E-AF3D-1453D9681DE1}"/>
              </a:ext>
            </a:extLst>
          </p:cNvPr>
          <p:cNvCxnSpPr>
            <a:cxnSpLocks/>
          </p:cNvCxnSpPr>
          <p:nvPr/>
        </p:nvCxnSpPr>
        <p:spPr>
          <a:xfrm rot="10800000" flipV="1">
            <a:off x="2727445" y="3842455"/>
            <a:ext cx="1171470" cy="20634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E68A1462-BD08-47A6-99E6-A94BA1F53C31}"/>
              </a:ext>
            </a:extLst>
          </p:cNvPr>
          <p:cNvCxnSpPr>
            <a:cxnSpLocks/>
          </p:cNvCxnSpPr>
          <p:nvPr/>
        </p:nvCxnSpPr>
        <p:spPr>
          <a:xfrm rot="10800000" flipV="1">
            <a:off x="2268602" y="3387204"/>
            <a:ext cx="1630313" cy="744921"/>
          </a:xfrm>
          <a:prstGeom prst="curvedConnector3">
            <a:avLst>
              <a:gd name="adj1" fmla="val 10313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E1E83B11-F82F-41F4-A4A0-C7F40A621B1C}"/>
              </a:ext>
            </a:extLst>
          </p:cNvPr>
          <p:cNvGraphicFramePr>
            <a:graphicFrameLocks noGrp="1"/>
          </p:cNvGraphicFramePr>
          <p:nvPr>
            <p:extLst>
              <p:ext uri="{D42A27DB-BD31-4B8C-83A1-F6EECF244321}">
                <p14:modId xmlns:p14="http://schemas.microsoft.com/office/powerpoint/2010/main" val="4168626623"/>
              </p:ext>
            </p:extLst>
          </p:nvPr>
        </p:nvGraphicFramePr>
        <p:xfrm>
          <a:off x="4021247" y="2520307"/>
          <a:ext cx="8009513" cy="1630680"/>
        </p:xfrm>
        <a:graphic>
          <a:graphicData uri="http://schemas.openxmlformats.org/drawingml/2006/table">
            <a:tbl>
              <a:tblPr firstRow="1" bandRow="1">
                <a:tableStyleId>{5C22544A-7EE6-4342-B048-85BDC9FD1C3A}</a:tableStyleId>
              </a:tblPr>
              <a:tblGrid>
                <a:gridCol w="1474778">
                  <a:extLst>
                    <a:ext uri="{9D8B030D-6E8A-4147-A177-3AD203B41FA5}">
                      <a16:colId xmlns:a16="http://schemas.microsoft.com/office/drawing/2014/main" val="775452724"/>
                    </a:ext>
                  </a:extLst>
                </a:gridCol>
                <a:gridCol w="866274">
                  <a:extLst>
                    <a:ext uri="{9D8B030D-6E8A-4147-A177-3AD203B41FA5}">
                      <a16:colId xmlns:a16="http://schemas.microsoft.com/office/drawing/2014/main" val="1812199056"/>
                    </a:ext>
                  </a:extLst>
                </a:gridCol>
                <a:gridCol w="904775">
                  <a:extLst>
                    <a:ext uri="{9D8B030D-6E8A-4147-A177-3AD203B41FA5}">
                      <a16:colId xmlns:a16="http://schemas.microsoft.com/office/drawing/2014/main" val="53993511"/>
                    </a:ext>
                  </a:extLst>
                </a:gridCol>
                <a:gridCol w="1684421">
                  <a:extLst>
                    <a:ext uri="{9D8B030D-6E8A-4147-A177-3AD203B41FA5}">
                      <a16:colId xmlns:a16="http://schemas.microsoft.com/office/drawing/2014/main" val="1986896129"/>
                    </a:ext>
                  </a:extLst>
                </a:gridCol>
                <a:gridCol w="1511166">
                  <a:extLst>
                    <a:ext uri="{9D8B030D-6E8A-4147-A177-3AD203B41FA5}">
                      <a16:colId xmlns:a16="http://schemas.microsoft.com/office/drawing/2014/main" val="766225114"/>
                    </a:ext>
                  </a:extLst>
                </a:gridCol>
                <a:gridCol w="1568099">
                  <a:extLst>
                    <a:ext uri="{9D8B030D-6E8A-4147-A177-3AD203B41FA5}">
                      <a16:colId xmlns:a16="http://schemas.microsoft.com/office/drawing/2014/main" val="445879739"/>
                    </a:ext>
                  </a:extLst>
                </a:gridCol>
              </a:tblGrid>
              <a:tr h="370840">
                <a:tc>
                  <a:txBody>
                    <a:bodyPr/>
                    <a:lstStyle/>
                    <a:p>
                      <a:r>
                        <a:rPr lang="en-US" b="0" dirty="0">
                          <a:solidFill>
                            <a:schemeClr val="tx1"/>
                          </a:solidFill>
                        </a:rPr>
                        <a:t>1 DV</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M_mut</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SE_mut</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M_innateness</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err="1">
                          <a:solidFill>
                            <a:schemeClr val="tx1"/>
                          </a:solidFill>
                        </a:rPr>
                        <a:t>SE_innateness</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rPr>
                        <a:t>SD_innateness</a:t>
                      </a:r>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65028041"/>
                  </a:ext>
                </a:extLst>
              </a:tr>
              <a:tr h="175882">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400" b="0" dirty="0">
                          <a:solidFill>
                            <a:schemeClr val="tx1"/>
                          </a:solidFill>
                        </a:rPr>
                        <a:t>=1 - (M_mut-1)/(4-1)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0" noProof="0" dirty="0" err="1">
                          <a:ln>
                            <a:noFill/>
                          </a:ln>
                          <a:solidFill>
                            <a:prstClr val="black"/>
                          </a:solidFill>
                          <a:effectLst/>
                          <a:uLnTx/>
                          <a:uFillTx/>
                          <a:latin typeface="+mn-lt"/>
                          <a:ea typeface="+mn-ea"/>
                          <a:cs typeface="+mn-cs"/>
                        </a:rPr>
                        <a:t>SE_mut</a:t>
                      </a:r>
                      <a:r>
                        <a:rPr kumimoji="0" lang="en-US" sz="1400" b="0" i="0" u="none" strike="noStrike" kern="1200" cap="none" spc="0" normalizeH="0" baseline="0" noProof="0" dirty="0">
                          <a:ln>
                            <a:noFill/>
                          </a:ln>
                          <a:solidFill>
                            <a:prstClr val="black"/>
                          </a:solidFill>
                          <a:effectLst/>
                          <a:uLnTx/>
                          <a:uFillTx/>
                          <a:latin typeface="+mn-lt"/>
                          <a:ea typeface="+mn-ea"/>
                          <a:cs typeface="+mn-cs"/>
                        </a:rPr>
                        <a:t> / (4-1)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0" noProof="0" dirty="0" err="1">
                          <a:ln>
                            <a:noFill/>
                          </a:ln>
                          <a:solidFill>
                            <a:prstClr val="black"/>
                          </a:solidFill>
                          <a:effectLst/>
                          <a:uLnTx/>
                          <a:uFillTx/>
                          <a:latin typeface="+mn-lt"/>
                          <a:ea typeface="+mn-ea"/>
                          <a:cs typeface="+mn-cs"/>
                        </a:rPr>
                        <a:t>SE_innateness</a:t>
                      </a:r>
                      <a:r>
                        <a:rPr kumimoji="0" lang="en-US" sz="1400" b="0" i="0" u="none" strike="noStrike" kern="1200" cap="none" spc="0" normalizeH="0" baseline="0" noProof="0" dirty="0">
                          <a:ln>
                            <a:noFill/>
                          </a:ln>
                          <a:solidFill>
                            <a:prstClr val="black"/>
                          </a:solidFill>
                          <a:effectLst/>
                          <a:uLnTx/>
                          <a:uFillTx/>
                          <a:latin typeface="+mn-lt"/>
                          <a:ea typeface="+mn-ea"/>
                          <a:cs typeface="+mn-cs"/>
                        </a:rPr>
                        <a:t> * sqrt(n=24)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269347"/>
                  </a:ext>
                </a:extLst>
              </a:tr>
              <a:tr h="370840">
                <a:tc>
                  <a:txBody>
                    <a:bodyPr/>
                    <a:lstStyle/>
                    <a:p>
                      <a:r>
                        <a:rPr lang="en-US" b="0" dirty="0">
                          <a:solidFill>
                            <a:schemeClr val="tx1"/>
                          </a:solidFill>
                        </a:rPr>
                        <a:t>nonstructural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2.50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0.50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5"/>
                    </a:solidFill>
                  </a:tcPr>
                </a:tc>
                <a:tc>
                  <a:txBody>
                    <a:bodyPr/>
                    <a:lstStyle/>
                    <a:p>
                      <a:r>
                        <a:rPr lang="en-US" b="0" dirty="0">
                          <a:solidFill>
                            <a:schemeClr val="tx1"/>
                          </a:solidFill>
                        </a:rPr>
                        <a:t>0.06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0.30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5"/>
                    </a:solidFill>
                  </a:tcPr>
                </a:tc>
                <a:extLst>
                  <a:ext uri="{0D108BD9-81ED-4DB2-BD59-A6C34878D82A}">
                    <a16:rowId xmlns:a16="http://schemas.microsoft.com/office/drawing/2014/main" val="834404009"/>
                  </a:ext>
                </a:extLst>
              </a:tr>
              <a:tr h="370840">
                <a:tc>
                  <a:txBody>
                    <a:bodyPr/>
                    <a:lstStyle/>
                    <a:p>
                      <a:r>
                        <a:rPr lang="en-US" b="0" dirty="0">
                          <a:solidFill>
                            <a:schemeClr val="tx1"/>
                          </a:solidFill>
                        </a:rPr>
                        <a:t>structural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3.17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0.19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0.28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5"/>
                    </a:solidFill>
                  </a:tcPr>
                </a:tc>
                <a:tc>
                  <a:txBody>
                    <a:bodyPr/>
                    <a:lstStyle/>
                    <a:p>
                      <a:r>
                        <a:rPr lang="en-US" b="0" dirty="0">
                          <a:solidFill>
                            <a:schemeClr val="tx1"/>
                          </a:solidFill>
                        </a:rPr>
                        <a:t>0.06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0.30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5"/>
                    </a:solidFill>
                  </a:tcPr>
                </a:tc>
                <a:extLst>
                  <a:ext uri="{0D108BD9-81ED-4DB2-BD59-A6C34878D82A}">
                    <a16:rowId xmlns:a16="http://schemas.microsoft.com/office/drawing/2014/main" val="3518722125"/>
                  </a:ext>
                </a:extLst>
              </a:tr>
            </a:tbl>
          </a:graphicData>
        </a:graphic>
      </p:graphicFrame>
      <p:pic>
        <p:nvPicPr>
          <p:cNvPr id="13" name="Picture 12">
            <a:extLst>
              <a:ext uri="{FF2B5EF4-FFF2-40B4-BE49-F238E27FC236}">
                <a16:creationId xmlns:a16="http://schemas.microsoft.com/office/drawing/2014/main" id="{5BD7C9F1-B8E8-4CED-8F2E-9C0023DBD5FD}"/>
              </a:ext>
            </a:extLst>
          </p:cNvPr>
          <p:cNvPicPr>
            <a:picLocks noChangeAspect="1"/>
          </p:cNvPicPr>
          <p:nvPr/>
        </p:nvPicPr>
        <p:blipFill rotWithShape="1">
          <a:blip r:embed="rId3"/>
          <a:srcRect l="84997" t="29552" r="120" b="44500"/>
          <a:stretch/>
        </p:blipFill>
        <p:spPr>
          <a:xfrm>
            <a:off x="4037493" y="3151488"/>
            <a:ext cx="1407362" cy="990263"/>
          </a:xfrm>
          <a:prstGeom prst="rect">
            <a:avLst/>
          </a:prstGeom>
        </p:spPr>
      </p:pic>
    </p:spTree>
    <p:extLst>
      <p:ext uri="{BB962C8B-B14F-4D97-AF65-F5344CB8AC3E}">
        <p14:creationId xmlns:p14="http://schemas.microsoft.com/office/powerpoint/2010/main" val="16323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Power analysis</a:t>
            </a:r>
          </a:p>
        </p:txBody>
      </p:sp>
      <p:graphicFrame>
        <p:nvGraphicFramePr>
          <p:cNvPr id="16" name="Table 15">
            <a:extLst>
              <a:ext uri="{FF2B5EF4-FFF2-40B4-BE49-F238E27FC236}">
                <a16:creationId xmlns:a16="http://schemas.microsoft.com/office/drawing/2014/main" id="{485F3226-8C1A-47F0-A9CF-5D6FD767A716}"/>
              </a:ext>
            </a:extLst>
          </p:cNvPr>
          <p:cNvGraphicFramePr>
            <a:graphicFrameLocks noGrp="1"/>
          </p:cNvGraphicFramePr>
          <p:nvPr>
            <p:extLst>
              <p:ext uri="{D42A27DB-BD31-4B8C-83A1-F6EECF244321}">
                <p14:modId xmlns:p14="http://schemas.microsoft.com/office/powerpoint/2010/main" val="2900281690"/>
              </p:ext>
            </p:extLst>
          </p:nvPr>
        </p:nvGraphicFramePr>
        <p:xfrm>
          <a:off x="906515" y="626165"/>
          <a:ext cx="9188996" cy="1828800"/>
        </p:xfrm>
        <a:graphic>
          <a:graphicData uri="http://schemas.openxmlformats.org/drawingml/2006/table">
            <a:tbl>
              <a:tblPr firstRow="1" firstCol="1">
                <a:tableStyleId>{5C22544A-7EE6-4342-B048-85BDC9FD1C3A}</a:tableStyleId>
              </a:tblPr>
              <a:tblGrid>
                <a:gridCol w="2297249">
                  <a:extLst>
                    <a:ext uri="{9D8B030D-6E8A-4147-A177-3AD203B41FA5}">
                      <a16:colId xmlns:a16="http://schemas.microsoft.com/office/drawing/2014/main" val="628928182"/>
                    </a:ext>
                  </a:extLst>
                </a:gridCol>
                <a:gridCol w="2297249">
                  <a:extLst>
                    <a:ext uri="{9D8B030D-6E8A-4147-A177-3AD203B41FA5}">
                      <a16:colId xmlns:a16="http://schemas.microsoft.com/office/drawing/2014/main" val="4192275074"/>
                    </a:ext>
                  </a:extLst>
                </a:gridCol>
                <a:gridCol w="2297249">
                  <a:extLst>
                    <a:ext uri="{9D8B030D-6E8A-4147-A177-3AD203B41FA5}">
                      <a16:colId xmlns:a16="http://schemas.microsoft.com/office/drawing/2014/main" val="3310858033"/>
                    </a:ext>
                  </a:extLst>
                </a:gridCol>
                <a:gridCol w="2297249">
                  <a:extLst>
                    <a:ext uri="{9D8B030D-6E8A-4147-A177-3AD203B41FA5}">
                      <a16:colId xmlns:a16="http://schemas.microsoft.com/office/drawing/2014/main" val="412194582"/>
                    </a:ext>
                  </a:extLst>
                </a:gridCol>
              </a:tblGrid>
              <a:tr h="397752">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context</a:t>
                      </a:r>
                    </a:p>
                  </a:txBody>
                  <a:tcPr anchor="ctr"/>
                </a:tc>
                <a:tc hMerge="1">
                  <a:txBody>
                    <a:bodyPr/>
                    <a:lstStyle/>
                    <a:p>
                      <a:endParaRPr lang="en-US" dirty="0"/>
                    </a:p>
                  </a:txBody>
                  <a:tcPr/>
                </a:tc>
                <a:extLst>
                  <a:ext uri="{0D108BD9-81ED-4DB2-BD59-A6C34878D82A}">
                    <a16:rowId xmlns:a16="http://schemas.microsoft.com/office/drawing/2014/main" val="801308262"/>
                  </a:ext>
                </a:extLst>
              </a:tr>
              <a:tr h="397752">
                <a:tc>
                  <a:txBody>
                    <a:bodyPr/>
                    <a:lstStyle/>
                    <a:p>
                      <a:pPr algn="ctr"/>
                      <a:endParaRPr lang="en-US" sz="2400" dirty="0"/>
                    </a:p>
                  </a:txBody>
                  <a:tcPr anchor="ctr">
                    <a:noFill/>
                  </a:tcPr>
                </a:tc>
                <a:tc>
                  <a:txBody>
                    <a:bodyPr/>
                    <a:lstStyle/>
                    <a:p>
                      <a:pPr algn="ctr"/>
                      <a:endParaRPr lang="en-US" sz="2400" dirty="0"/>
                    </a:p>
                  </a:txBody>
                  <a:tcPr anchor="ctr">
                    <a:noFill/>
                  </a:tcPr>
                </a:tc>
                <a:tc>
                  <a:txBody>
                    <a:bodyPr/>
                    <a:lstStyle/>
                    <a:p>
                      <a:pPr algn="ctr"/>
                      <a:r>
                        <a:rPr lang="en-US" sz="2400" dirty="0"/>
                        <a:t>nonstructural</a:t>
                      </a:r>
                    </a:p>
                  </a:txBody>
                  <a:tcPr anchor="ctr">
                    <a:solidFill>
                      <a:schemeClr val="accent1">
                        <a:lumMod val="60000"/>
                        <a:lumOff val="40000"/>
                      </a:schemeClr>
                    </a:solidFill>
                  </a:tcPr>
                </a:tc>
                <a:tc>
                  <a:txBody>
                    <a:bodyPr/>
                    <a:lstStyle/>
                    <a:p>
                      <a:pPr algn="ctr"/>
                      <a:r>
                        <a:rPr lang="en-US" sz="2400" dirty="0"/>
                        <a:t>structural</a:t>
                      </a:r>
                    </a:p>
                  </a:txBody>
                  <a:tcPr anchor="ctr">
                    <a:solidFill>
                      <a:schemeClr val="accent1">
                        <a:lumMod val="60000"/>
                        <a:lumOff val="40000"/>
                      </a:schemeClr>
                    </a:solidFill>
                  </a:tcPr>
                </a:tc>
                <a:extLst>
                  <a:ext uri="{0D108BD9-81ED-4DB2-BD59-A6C34878D82A}">
                    <a16:rowId xmlns:a16="http://schemas.microsoft.com/office/drawing/2014/main" val="410083851"/>
                  </a:ext>
                </a:extLst>
              </a:tr>
              <a:tr h="397752">
                <a:tc rowSpan="2">
                  <a:txBody>
                    <a:bodyPr/>
                    <a:lstStyle/>
                    <a:p>
                      <a:pPr algn="ctr"/>
                      <a:r>
                        <a:rPr lang="en-US" sz="2400" dirty="0"/>
                        <a:t>explanation</a:t>
                      </a:r>
                    </a:p>
                  </a:txBody>
                  <a:tcPr anchor="ctr"/>
                </a:tc>
                <a:tc>
                  <a:txBody>
                    <a:bodyPr/>
                    <a:lstStyle/>
                    <a:p>
                      <a:pPr algn="ctr"/>
                      <a:r>
                        <a:rPr lang="en-US" sz="2400" dirty="0"/>
                        <a:t>control</a:t>
                      </a:r>
                    </a:p>
                  </a:txBody>
                  <a:tcPr anchor="ct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{0.59, 0.16}</a:t>
                      </a:r>
                    </a:p>
                  </a:txBody>
                  <a:tcPr anchor="ctr">
                    <a:solidFill>
                      <a:schemeClr val="tx2">
                        <a:lumMod val="10000"/>
                        <a:lumOff val="90000"/>
                      </a:schemeClr>
                    </a:solidFill>
                  </a:tcPr>
                </a:tc>
                <a:tc>
                  <a:txBody>
                    <a:bodyPr/>
                    <a:lstStyle/>
                    <a:p>
                      <a:pPr algn="ctr"/>
                      <a:r>
                        <a:rPr lang="en-US" sz="1800" dirty="0">
                          <a:latin typeface="Courier New" panose="02070309020205020404" pitchFamily="49" charset="0"/>
                          <a:cs typeface="Courier New" panose="02070309020205020404" pitchFamily="49" charset="0"/>
                        </a:rPr>
                        <a:t>{0.28, 0.30}</a:t>
                      </a:r>
                      <a:endParaRPr lang="en-US" sz="1800" dirty="0"/>
                    </a:p>
                  </a:txBody>
                  <a:tcPr anchor="ctr">
                    <a:solidFill>
                      <a:schemeClr val="tx2">
                        <a:lumMod val="10000"/>
                        <a:lumOff val="90000"/>
                      </a:schemeClr>
                    </a:solidFill>
                  </a:tcPr>
                </a:tc>
                <a:extLst>
                  <a:ext uri="{0D108BD9-81ED-4DB2-BD59-A6C34878D82A}">
                    <a16:rowId xmlns:a16="http://schemas.microsoft.com/office/drawing/2014/main" val="3794474735"/>
                  </a:ext>
                </a:extLst>
              </a:tr>
              <a:tr h="397752">
                <a:tc vMerge="1">
                  <a:txBody>
                    <a:bodyPr/>
                    <a:lstStyle/>
                    <a:p>
                      <a:endParaRPr lang="en-US" dirty="0"/>
                    </a:p>
                  </a:txBody>
                  <a:tcPr/>
                </a:tc>
                <a:tc>
                  <a:txBody>
                    <a:bodyPr/>
                    <a:lstStyle/>
                    <a:p>
                      <a:pPr algn="ctr"/>
                      <a:r>
                        <a:rPr lang="en-US" sz="2400" dirty="0"/>
                        <a:t>formal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{0.64, 0.19}</a:t>
                      </a:r>
                      <a:endParaRPr lang="en-US" sz="2400" dirty="0">
                        <a:latin typeface="Courier New" panose="02070309020205020404" pitchFamily="49" charset="0"/>
                        <a:cs typeface="Courier New" panose="02070309020205020404" pitchFamily="49" charset="0"/>
                      </a:endParaRPr>
                    </a:p>
                  </a:txBody>
                  <a:tcPr anchor="ctr">
                    <a:solidFill>
                      <a:schemeClr val="tx2">
                        <a:lumMod val="10000"/>
                        <a:lumOff val="90000"/>
                      </a:schemeClr>
                    </a:solidFill>
                  </a:tcPr>
                </a:tc>
                <a:tc>
                  <a:txBody>
                    <a:bodyPr/>
                    <a:lstStyle/>
                    <a:p>
                      <a:pPr algn="ctr"/>
                      <a:r>
                        <a:rPr lang="en-US" sz="1800" dirty="0">
                          <a:latin typeface="Courier New" panose="02070309020205020404" pitchFamily="49" charset="0"/>
                          <a:cs typeface="Courier New" panose="02070309020205020404" pitchFamily="49" charset="0"/>
                        </a:rPr>
                        <a:t>{0.28, 0.30}</a:t>
                      </a:r>
                      <a:endParaRPr lang="en-US" sz="1800" dirty="0"/>
                    </a:p>
                  </a:txBody>
                  <a:tcPr anchor="ctr">
                    <a:solidFill>
                      <a:srgbClr val="FFFFC5"/>
                    </a:solidFill>
                  </a:tcPr>
                </a:tc>
                <a:extLst>
                  <a:ext uri="{0D108BD9-81ED-4DB2-BD59-A6C34878D82A}">
                    <a16:rowId xmlns:a16="http://schemas.microsoft.com/office/drawing/2014/main" val="3063118708"/>
                  </a:ext>
                </a:extLst>
              </a:tr>
            </a:tbl>
          </a:graphicData>
        </a:graphic>
      </p:graphicFrame>
      <p:sp>
        <p:nvSpPr>
          <p:cNvPr id="17" name="Rectangle 16">
            <a:extLst>
              <a:ext uri="{FF2B5EF4-FFF2-40B4-BE49-F238E27FC236}">
                <a16:creationId xmlns:a16="http://schemas.microsoft.com/office/drawing/2014/main" id="{7B6E6773-DCF4-4DE0-8EE3-6D70489EA0C8}"/>
              </a:ext>
            </a:extLst>
          </p:cNvPr>
          <p:cNvSpPr/>
          <p:nvPr/>
        </p:nvSpPr>
        <p:spPr>
          <a:xfrm>
            <a:off x="5824998" y="242440"/>
            <a:ext cx="4114203" cy="400110"/>
          </a:xfrm>
          <a:prstGeom prst="rect">
            <a:avLst/>
          </a:prstGeom>
        </p:spPr>
        <p:txBody>
          <a:bodyPr wrap="none">
            <a:spAutoFit/>
          </a:bodyPr>
          <a:lstStyle/>
          <a:p>
            <a:r>
              <a:rPr lang="en-US" sz="2000" b="1" dirty="0">
                <a:solidFill>
                  <a:schemeClr val="bg1">
                    <a:lumMod val="50000"/>
                  </a:schemeClr>
                </a:solidFill>
              </a:rPr>
              <a:t>(Vasilyeva, </a:t>
            </a:r>
            <a:r>
              <a:rPr lang="en-US" sz="2000" b="1" dirty="0" err="1">
                <a:solidFill>
                  <a:schemeClr val="bg1">
                    <a:lumMod val="50000"/>
                  </a:schemeClr>
                </a:solidFill>
              </a:rPr>
              <a:t>Lombrozo</a:t>
            </a:r>
            <a:r>
              <a:rPr lang="en-US" sz="2000" b="1" dirty="0">
                <a:solidFill>
                  <a:schemeClr val="bg1">
                    <a:lumMod val="50000"/>
                  </a:schemeClr>
                </a:solidFill>
              </a:rPr>
              <a:t>, &amp; Gopnik, 2018)</a:t>
            </a:r>
          </a:p>
        </p:txBody>
      </p:sp>
      <p:sp>
        <p:nvSpPr>
          <p:cNvPr id="18" name="Rectangle 17">
            <a:extLst>
              <a:ext uri="{FF2B5EF4-FFF2-40B4-BE49-F238E27FC236}">
                <a16:creationId xmlns:a16="http://schemas.microsoft.com/office/drawing/2014/main" id="{795C96C0-42CB-4205-B2B7-8EDED26B79B1}"/>
              </a:ext>
            </a:extLst>
          </p:cNvPr>
          <p:cNvSpPr/>
          <p:nvPr/>
        </p:nvSpPr>
        <p:spPr>
          <a:xfrm>
            <a:off x="1507406" y="2438580"/>
            <a:ext cx="2608535" cy="400110"/>
          </a:xfrm>
          <a:prstGeom prst="rect">
            <a:avLst/>
          </a:prstGeom>
        </p:spPr>
        <p:txBody>
          <a:bodyPr wrap="none">
            <a:spAutoFit/>
          </a:bodyPr>
          <a:lstStyle/>
          <a:p>
            <a:r>
              <a:rPr lang="en-US" sz="2000" dirty="0">
                <a:solidFill>
                  <a:schemeClr val="bg1">
                    <a:lumMod val="50000"/>
                  </a:schemeClr>
                </a:solidFill>
              </a:rPr>
              <a:t>(</a:t>
            </a:r>
            <a:r>
              <a:rPr lang="en-US" sz="2000" dirty="0" err="1">
                <a:solidFill>
                  <a:schemeClr val="bg1">
                    <a:lumMod val="50000"/>
                  </a:schemeClr>
                </a:solidFill>
              </a:rPr>
              <a:t>Muradoglu</a:t>
            </a:r>
            <a:r>
              <a:rPr lang="en-US" sz="2000" dirty="0">
                <a:solidFill>
                  <a:schemeClr val="bg1">
                    <a:lumMod val="50000"/>
                  </a:schemeClr>
                </a:solidFill>
              </a:rPr>
              <a:t> et al, 2019)</a:t>
            </a:r>
          </a:p>
        </p:txBody>
      </p:sp>
    </p:spTree>
    <p:extLst>
      <p:ext uri="{BB962C8B-B14F-4D97-AF65-F5344CB8AC3E}">
        <p14:creationId xmlns:p14="http://schemas.microsoft.com/office/powerpoint/2010/main" val="13616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A06C-B32E-4ED1-97C1-5C191BE7757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40A20EF-9C1A-4C87-8D2B-B272D38788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5682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BE36B56-D2DB-444A-B524-E79CEC48CE1C}"/>
              </a:ext>
            </a:extLst>
          </p:cNvPr>
          <p:cNvPicPr>
            <a:picLocks noChangeAspect="1"/>
          </p:cNvPicPr>
          <p:nvPr/>
        </p:nvPicPr>
        <p:blipFill>
          <a:blip r:embed="rId3"/>
          <a:stretch>
            <a:fillRect/>
          </a:stretch>
        </p:blipFill>
        <p:spPr>
          <a:xfrm>
            <a:off x="510044" y="2741966"/>
            <a:ext cx="4573371" cy="4116034"/>
          </a:xfrm>
          <a:prstGeom prst="rect">
            <a:avLst/>
          </a:prstGeom>
        </p:spPr>
      </p:pic>
      <p:pic>
        <p:nvPicPr>
          <p:cNvPr id="13" name="Picture 12">
            <a:extLst>
              <a:ext uri="{FF2B5EF4-FFF2-40B4-BE49-F238E27FC236}">
                <a16:creationId xmlns:a16="http://schemas.microsoft.com/office/drawing/2014/main" id="{1FFB2288-A370-4A17-BC1A-C9EFA67D89E0}"/>
              </a:ext>
            </a:extLst>
          </p:cNvPr>
          <p:cNvPicPr>
            <a:picLocks noChangeAspect="1"/>
          </p:cNvPicPr>
          <p:nvPr/>
        </p:nvPicPr>
        <p:blipFill>
          <a:blip r:embed="rId4"/>
          <a:stretch>
            <a:fillRect/>
          </a:stretch>
        </p:blipFill>
        <p:spPr>
          <a:xfrm>
            <a:off x="3851369" y="2738626"/>
            <a:ext cx="4528638" cy="4075774"/>
          </a:xfrm>
          <a:prstGeom prst="rect">
            <a:avLst/>
          </a:prstGeom>
        </p:spPr>
      </p:pic>
      <p:sp>
        <p:nvSpPr>
          <p:cNvPr id="2" name="Title 1"/>
          <p:cNvSpPr>
            <a:spLocks noGrp="1"/>
          </p:cNvSpPr>
          <p:nvPr>
            <p:ph type="title"/>
          </p:nvPr>
        </p:nvSpPr>
        <p:spPr>
          <a:xfrm>
            <a:off x="415925" y="-414866"/>
            <a:ext cx="10772775" cy="1658198"/>
          </a:xfrm>
        </p:spPr>
        <p:txBody>
          <a:bodyPr>
            <a:normAutofit/>
          </a:bodyPr>
          <a:lstStyle/>
          <a:p>
            <a:r>
              <a:rPr lang="en-US" sz="4000" dirty="0"/>
              <a:t>Pilot 2 results: 2.1 vs 2.2 vs 2.3 (innateness switch only)</a:t>
            </a:r>
          </a:p>
        </p:txBody>
      </p:sp>
      <p:pic>
        <p:nvPicPr>
          <p:cNvPr id="15" name="Picture 14">
            <a:extLst>
              <a:ext uri="{FF2B5EF4-FFF2-40B4-BE49-F238E27FC236}">
                <a16:creationId xmlns:a16="http://schemas.microsoft.com/office/drawing/2014/main" id="{FBB2B9C8-BC34-44DF-9177-AFCA3F501ABF}"/>
              </a:ext>
            </a:extLst>
          </p:cNvPr>
          <p:cNvPicPr>
            <a:picLocks noChangeAspect="1"/>
          </p:cNvPicPr>
          <p:nvPr/>
        </p:nvPicPr>
        <p:blipFill>
          <a:blip r:embed="rId5"/>
          <a:stretch>
            <a:fillRect/>
          </a:stretch>
        </p:blipFill>
        <p:spPr>
          <a:xfrm>
            <a:off x="7194086" y="2741966"/>
            <a:ext cx="4573371" cy="4116034"/>
          </a:xfrm>
          <a:prstGeom prst="rect">
            <a:avLst/>
          </a:prstGeom>
        </p:spPr>
      </p:pic>
      <p:sp>
        <p:nvSpPr>
          <p:cNvPr id="21" name="TextBox 20">
            <a:extLst>
              <a:ext uri="{FF2B5EF4-FFF2-40B4-BE49-F238E27FC236}">
                <a16:creationId xmlns:a16="http://schemas.microsoft.com/office/drawing/2014/main" id="{816911E1-3FB6-4385-BD71-981EC0785BF6}"/>
              </a:ext>
            </a:extLst>
          </p:cNvPr>
          <p:cNvSpPr txBox="1"/>
          <p:nvPr/>
        </p:nvSpPr>
        <p:spPr>
          <a:xfrm>
            <a:off x="9067920" y="2804440"/>
            <a:ext cx="2752831" cy="646331"/>
          </a:xfrm>
          <a:prstGeom prst="rect">
            <a:avLst/>
          </a:prstGeom>
          <a:noFill/>
        </p:spPr>
        <p:txBody>
          <a:bodyPr wrap="square" rtlCol="0">
            <a:spAutoFit/>
          </a:bodyPr>
          <a:lstStyle/>
          <a:p>
            <a:r>
              <a:rPr lang="en-US" dirty="0">
                <a:solidFill>
                  <a:schemeClr val="bg1">
                    <a:lumMod val="50000"/>
                  </a:schemeClr>
                </a:solidFill>
              </a:rPr>
              <a:t>Trending like Vasilyeva et al,</a:t>
            </a:r>
            <a:br>
              <a:rPr lang="en-US" dirty="0">
                <a:solidFill>
                  <a:schemeClr val="bg1">
                    <a:lumMod val="50000"/>
                  </a:schemeClr>
                </a:solidFill>
              </a:rPr>
            </a:br>
            <a:r>
              <a:rPr lang="en-US" dirty="0">
                <a:solidFill>
                  <a:srgbClr val="FF0000"/>
                </a:solidFill>
              </a:rPr>
              <a:t>control</a:t>
            </a:r>
            <a:r>
              <a:rPr lang="en-US" dirty="0">
                <a:solidFill>
                  <a:schemeClr val="bg1">
                    <a:lumMod val="50000"/>
                  </a:schemeClr>
                </a:solidFill>
              </a:rPr>
              <a:t>: </a:t>
            </a:r>
            <a:r>
              <a:rPr lang="en-US" dirty="0" err="1">
                <a:solidFill>
                  <a:schemeClr val="bg1">
                    <a:lumMod val="50000"/>
                  </a:schemeClr>
                </a:solidFill>
              </a:rPr>
              <a:t>nonstr</a:t>
            </a:r>
            <a:r>
              <a:rPr lang="en-US" dirty="0">
                <a:solidFill>
                  <a:schemeClr val="bg1">
                    <a:lumMod val="50000"/>
                  </a:schemeClr>
                </a:solidFill>
              </a:rPr>
              <a:t> &gt; str</a:t>
            </a:r>
          </a:p>
        </p:txBody>
      </p:sp>
      <p:sp>
        <p:nvSpPr>
          <p:cNvPr id="23" name="TextBox 22">
            <a:extLst>
              <a:ext uri="{FF2B5EF4-FFF2-40B4-BE49-F238E27FC236}">
                <a16:creationId xmlns:a16="http://schemas.microsoft.com/office/drawing/2014/main" id="{904D2B80-A399-4F17-9939-D45A287A71C6}"/>
              </a:ext>
            </a:extLst>
          </p:cNvPr>
          <p:cNvSpPr txBox="1"/>
          <p:nvPr/>
        </p:nvSpPr>
        <p:spPr>
          <a:xfrm>
            <a:off x="4441255" y="2782669"/>
            <a:ext cx="2752831" cy="646331"/>
          </a:xfrm>
          <a:prstGeom prst="rect">
            <a:avLst/>
          </a:prstGeom>
          <a:noFill/>
        </p:spPr>
        <p:txBody>
          <a:bodyPr wrap="square" rtlCol="0">
            <a:spAutoFit/>
          </a:bodyPr>
          <a:lstStyle/>
          <a:p>
            <a:r>
              <a:rPr lang="en-US" dirty="0">
                <a:solidFill>
                  <a:schemeClr val="bg1">
                    <a:lumMod val="50000"/>
                  </a:schemeClr>
                </a:solidFill>
              </a:rPr>
              <a:t>Trending like Vasilyeva et al,</a:t>
            </a:r>
            <a:br>
              <a:rPr lang="en-US" dirty="0">
                <a:solidFill>
                  <a:schemeClr val="bg1">
                    <a:lumMod val="50000"/>
                  </a:schemeClr>
                </a:solidFill>
              </a:rPr>
            </a:br>
            <a:r>
              <a:rPr lang="en-US" dirty="0">
                <a:solidFill>
                  <a:srgbClr val="FF0000"/>
                </a:solidFill>
              </a:rPr>
              <a:t>control</a:t>
            </a:r>
            <a:r>
              <a:rPr lang="en-US" dirty="0">
                <a:solidFill>
                  <a:schemeClr val="bg1">
                    <a:lumMod val="50000"/>
                  </a:schemeClr>
                </a:solidFill>
              </a:rPr>
              <a:t>: </a:t>
            </a:r>
            <a:r>
              <a:rPr lang="en-US" dirty="0" err="1">
                <a:solidFill>
                  <a:schemeClr val="bg1">
                    <a:lumMod val="50000"/>
                  </a:schemeClr>
                </a:solidFill>
              </a:rPr>
              <a:t>nonstr</a:t>
            </a:r>
            <a:r>
              <a:rPr lang="en-US" dirty="0">
                <a:solidFill>
                  <a:schemeClr val="bg1">
                    <a:lumMod val="50000"/>
                  </a:schemeClr>
                </a:solidFill>
              </a:rPr>
              <a:t> &gt; str</a:t>
            </a:r>
          </a:p>
        </p:txBody>
      </p:sp>
      <p:graphicFrame>
        <p:nvGraphicFramePr>
          <p:cNvPr id="10" name="Table 9">
            <a:extLst>
              <a:ext uri="{FF2B5EF4-FFF2-40B4-BE49-F238E27FC236}">
                <a16:creationId xmlns:a16="http://schemas.microsoft.com/office/drawing/2014/main" id="{E1D72579-9660-4F58-B396-2ECF2D2F336B}"/>
              </a:ext>
            </a:extLst>
          </p:cNvPr>
          <p:cNvGraphicFramePr>
            <a:graphicFrameLocks noGrp="1"/>
          </p:cNvGraphicFramePr>
          <p:nvPr>
            <p:extLst>
              <p:ext uri="{D42A27DB-BD31-4B8C-83A1-F6EECF244321}">
                <p14:modId xmlns:p14="http://schemas.microsoft.com/office/powerpoint/2010/main" val="98809724"/>
              </p:ext>
            </p:extLst>
          </p:nvPr>
        </p:nvGraphicFramePr>
        <p:xfrm>
          <a:off x="212725" y="648798"/>
          <a:ext cx="11661320" cy="1056640"/>
        </p:xfrm>
        <a:graphic>
          <a:graphicData uri="http://schemas.openxmlformats.org/drawingml/2006/table">
            <a:tbl>
              <a:tblPr firstRow="1" bandRow="1">
                <a:tableStyleId>{5C22544A-7EE6-4342-B048-85BDC9FD1C3A}</a:tableStyleId>
              </a:tblPr>
              <a:tblGrid>
                <a:gridCol w="2384379">
                  <a:extLst>
                    <a:ext uri="{9D8B030D-6E8A-4147-A177-3AD203B41FA5}">
                      <a16:colId xmlns:a16="http://schemas.microsoft.com/office/drawing/2014/main" val="1052076771"/>
                    </a:ext>
                  </a:extLst>
                </a:gridCol>
                <a:gridCol w="2846503">
                  <a:extLst>
                    <a:ext uri="{9D8B030D-6E8A-4147-A177-3AD203B41FA5}">
                      <a16:colId xmlns:a16="http://schemas.microsoft.com/office/drawing/2014/main" val="1158544051"/>
                    </a:ext>
                  </a:extLst>
                </a:gridCol>
                <a:gridCol w="3524941">
                  <a:extLst>
                    <a:ext uri="{9D8B030D-6E8A-4147-A177-3AD203B41FA5}">
                      <a16:colId xmlns:a16="http://schemas.microsoft.com/office/drawing/2014/main" val="1846803997"/>
                    </a:ext>
                  </a:extLst>
                </a:gridCol>
                <a:gridCol w="2905497">
                  <a:extLst>
                    <a:ext uri="{9D8B030D-6E8A-4147-A177-3AD203B41FA5}">
                      <a16:colId xmlns:a16="http://schemas.microsoft.com/office/drawing/2014/main" val="91800449"/>
                    </a:ext>
                  </a:extLst>
                </a:gridCol>
              </a:tblGrid>
              <a:tr h="243908">
                <a:tc>
                  <a:txBody>
                    <a:bodyPr/>
                    <a:lstStyle/>
                    <a:p>
                      <a:pPr algn="ctr"/>
                      <a:endParaRPr lang="en-US" dirty="0">
                        <a:solidFill>
                          <a:schemeClr val="tx1"/>
                        </a:solidFill>
                      </a:endParaRPr>
                    </a:p>
                  </a:txBody>
                  <a:tcPr anchor="ctr"/>
                </a:tc>
                <a:tc>
                  <a:txBody>
                    <a:bodyPr/>
                    <a:lstStyle/>
                    <a:p>
                      <a:pPr algn="ctr"/>
                      <a:r>
                        <a:rPr lang="en-US" dirty="0"/>
                        <a:t>2.1</a:t>
                      </a:r>
                      <a:endParaRPr lang="en-US" dirty="0">
                        <a:solidFill>
                          <a:schemeClr val="tx1"/>
                        </a:solidFill>
                      </a:endParaRPr>
                    </a:p>
                  </a:txBody>
                  <a:tcPr anchor="ctr"/>
                </a:tc>
                <a:tc>
                  <a:txBody>
                    <a:bodyPr/>
                    <a:lstStyle/>
                    <a:p>
                      <a:pPr algn="ctr"/>
                      <a:r>
                        <a:rPr lang="en-US" dirty="0"/>
                        <a:t>2.2</a:t>
                      </a:r>
                      <a:endParaRPr lang="en-US" dirty="0">
                        <a:solidFill>
                          <a:schemeClr val="tx1"/>
                        </a:solidFill>
                      </a:endParaRPr>
                    </a:p>
                  </a:txBody>
                  <a:tcPr anchor="ctr"/>
                </a:tc>
                <a:tc>
                  <a:txBody>
                    <a:bodyPr/>
                    <a:lstStyle/>
                    <a:p>
                      <a:pPr algn="ctr"/>
                      <a:r>
                        <a:rPr lang="en-US" dirty="0"/>
                        <a:t>2.3</a:t>
                      </a:r>
                      <a:endParaRPr lang="en-US" dirty="0">
                        <a:solidFill>
                          <a:schemeClr val="tx1"/>
                        </a:solidFill>
                      </a:endParaRPr>
                    </a:p>
                  </a:txBody>
                  <a:tcPr anchor="ctr"/>
                </a:tc>
                <a:extLst>
                  <a:ext uri="{0D108BD9-81ED-4DB2-BD59-A6C34878D82A}">
                    <a16:rowId xmlns:a16="http://schemas.microsoft.com/office/drawing/2014/main" val="3572119438"/>
                  </a:ext>
                </a:extLst>
              </a:tr>
              <a:tr h="230357">
                <a:tc>
                  <a:txBody>
                    <a:bodyPr/>
                    <a:lstStyle/>
                    <a:p>
                      <a:pPr marL="0" marR="0" algn="l" fontAlgn="t">
                        <a:spcBef>
                          <a:spcPts val="0"/>
                        </a:spcBef>
                        <a:spcAft>
                          <a:spcPts val="0"/>
                        </a:spcAft>
                      </a:pPr>
                      <a:endParaRPr lang="en-US" sz="1600" b="0" i="0" dirty="0">
                        <a:solidFill>
                          <a:schemeClr val="tx1"/>
                        </a:solidFill>
                        <a:effectLst/>
                        <a:latin typeface="Calibri" panose="020F0502020204030204" pitchFamily="34" charset="0"/>
                      </a:endParaRPr>
                    </a:p>
                  </a:txBody>
                  <a:tcPr marL="50800" marR="50800" marT="50800" marB="5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n=4 (all structural)</a:t>
                      </a:r>
                      <a:endParaRPr lang="en-US"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n=9</a:t>
                      </a:r>
                      <a:endParaRPr lang="en-US" sz="1600" dirty="0">
                        <a:solidFill>
                          <a:schemeClr val="tx1"/>
                        </a:solidFill>
                      </a:endParaRPr>
                    </a:p>
                  </a:txBody>
                  <a:tcPr anchor="ctr"/>
                </a:tc>
                <a:tc>
                  <a:txBody>
                    <a:bodyPr/>
                    <a:lstStyle/>
                    <a:p>
                      <a:pPr algn="ctr"/>
                      <a:r>
                        <a:rPr lang="en-US" sz="1600" dirty="0"/>
                        <a:t>n=7</a:t>
                      </a:r>
                      <a:endParaRPr lang="en-US" sz="1600" dirty="0">
                        <a:solidFill>
                          <a:schemeClr val="tx1"/>
                        </a:solidFill>
                      </a:endParaRPr>
                    </a:p>
                  </a:txBody>
                  <a:tcPr anchor="ctr"/>
                </a:tc>
                <a:extLst>
                  <a:ext uri="{0D108BD9-81ED-4DB2-BD59-A6C34878D82A}">
                    <a16:rowId xmlns:a16="http://schemas.microsoft.com/office/drawing/2014/main" val="2746805357"/>
                  </a:ext>
                </a:extLst>
              </a:tr>
              <a:tr h="230357">
                <a:tc>
                  <a:txBody>
                    <a:bodyPr/>
                    <a:lstStyle/>
                    <a:p>
                      <a:pPr marL="0" marR="0" algn="l" fontAlgn="t">
                        <a:spcBef>
                          <a:spcPts val="0"/>
                        </a:spcBef>
                        <a:spcAft>
                          <a:spcPts val="0"/>
                        </a:spcAft>
                      </a:pPr>
                      <a:r>
                        <a:rPr lang="en-US" sz="1600" dirty="0">
                          <a:effectLst/>
                        </a:rPr>
                        <a:t>Innateness switch </a:t>
                      </a:r>
                      <a:endParaRPr lang="en-US" sz="1600" b="0" i="0" dirty="0">
                        <a:solidFill>
                          <a:schemeClr val="tx1"/>
                        </a:solidFill>
                        <a:effectLst/>
                        <a:latin typeface="Calibri" panose="020F0502020204030204" pitchFamily="34" charset="0"/>
                      </a:endParaRPr>
                    </a:p>
                  </a:txBody>
                  <a:tcPr marL="50800" marR="50800" marT="50800" marB="50800" anchor="ctr"/>
                </a:tc>
                <a:tc gridSpan="3">
                  <a:txBody>
                    <a:bodyPr/>
                    <a:lstStyle/>
                    <a:p>
                      <a:pPr algn="ctr"/>
                      <a:r>
                        <a:rPr lang="en-US" sz="1600" dirty="0"/>
                        <a:t>same</a:t>
                      </a:r>
                      <a:endParaRPr lang="en-US" sz="1600" dirty="0">
                        <a:solidFill>
                          <a:schemeClr val="tx1"/>
                        </a:solidFill>
                      </a:endParaRP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778032775"/>
                  </a:ext>
                </a:extLst>
              </a:tr>
            </a:tbl>
          </a:graphicData>
        </a:graphic>
      </p:graphicFrame>
    </p:spTree>
    <p:extLst>
      <p:ext uri="{BB962C8B-B14F-4D97-AF65-F5344CB8AC3E}">
        <p14:creationId xmlns:p14="http://schemas.microsoft.com/office/powerpoint/2010/main" val="358841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977778" y="1738393"/>
            <a:ext cx="2715030" cy="62206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3200" dirty="0"/>
              <a:t>has a property</a:t>
            </a:r>
          </a:p>
          <a:p>
            <a:pPr>
              <a:buFont typeface="Arial" pitchFamily="34" charset="0"/>
              <a:buChar char="•"/>
            </a:pPr>
            <a:endParaRPr lang="en-US" sz="3200" dirty="0"/>
          </a:p>
        </p:txBody>
      </p:sp>
      <p:sp>
        <p:nvSpPr>
          <p:cNvPr id="8" name="Content Placeholder 2"/>
          <p:cNvSpPr txBox="1">
            <a:spLocks/>
          </p:cNvSpPr>
          <p:nvPr/>
        </p:nvSpPr>
        <p:spPr>
          <a:xfrm>
            <a:off x="5462588" y="1738393"/>
            <a:ext cx="2715030" cy="62206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3200" b="1" dirty="0"/>
              <a:t>because</a:t>
            </a:r>
          </a:p>
          <a:p>
            <a:pPr>
              <a:buFont typeface="Arial" pitchFamily="34" charset="0"/>
              <a:buChar char="•"/>
            </a:pPr>
            <a:endParaRPr lang="en-US" sz="3200" dirty="0"/>
          </a:p>
        </p:txBody>
      </p:sp>
      <p:sp>
        <p:nvSpPr>
          <p:cNvPr id="2" name="Title 1"/>
          <p:cNvSpPr>
            <a:spLocks noGrp="1"/>
          </p:cNvSpPr>
          <p:nvPr>
            <p:ph type="title"/>
          </p:nvPr>
        </p:nvSpPr>
        <p:spPr>
          <a:xfrm>
            <a:off x="657224" y="0"/>
            <a:ext cx="10772775" cy="1658198"/>
          </a:xfrm>
        </p:spPr>
        <p:txBody>
          <a:bodyPr>
            <a:normAutofit/>
          </a:bodyPr>
          <a:lstStyle/>
          <a:p>
            <a:r>
              <a:rPr lang="en-US" sz="4400" dirty="0"/>
              <a:t>Formal explanations</a:t>
            </a:r>
          </a:p>
        </p:txBody>
      </p:sp>
      <p:sp>
        <p:nvSpPr>
          <p:cNvPr id="4" name="Rectangle 3"/>
          <p:cNvSpPr/>
          <p:nvPr/>
        </p:nvSpPr>
        <p:spPr>
          <a:xfrm>
            <a:off x="1456413" y="2360461"/>
            <a:ext cx="8012349" cy="523220"/>
          </a:xfrm>
          <a:prstGeom prst="rect">
            <a:avLst/>
          </a:prstGeom>
        </p:spPr>
        <p:txBody>
          <a:bodyPr wrap="square">
            <a:spAutoFit/>
          </a:bodyPr>
          <a:lstStyle/>
          <a:p>
            <a:pPr marL="256032" lvl="1" algn="ctr"/>
            <a:r>
              <a:rPr lang="en-US" sz="2800" dirty="0">
                <a:latin typeface="Cambria" panose="02040503050406030204" pitchFamily="18" charset="0"/>
                <a:ea typeface="Cambria" panose="02040503050406030204" pitchFamily="18" charset="0"/>
              </a:rPr>
              <a:t>“</a:t>
            </a:r>
            <a:r>
              <a:rPr lang="en-US" sz="2800" dirty="0">
                <a:solidFill>
                  <a:srgbClr val="0070C0"/>
                </a:solidFill>
                <a:latin typeface="Cambria" panose="02040503050406030204" pitchFamily="18" charset="0"/>
                <a:ea typeface="Cambria" panose="02040503050406030204" pitchFamily="18" charset="0"/>
              </a:rPr>
              <a:t>Suzy</a:t>
            </a:r>
            <a:r>
              <a:rPr lang="en-US" sz="2800" dirty="0">
                <a:solidFill>
                  <a:schemeClr val="tx2"/>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plays with dolls </a:t>
            </a:r>
            <a:r>
              <a:rPr lang="en-US" sz="2800" b="1" dirty="0">
                <a:latin typeface="Cambria" panose="02040503050406030204" pitchFamily="18" charset="0"/>
                <a:ea typeface="Cambria" panose="02040503050406030204" pitchFamily="18" charset="0"/>
              </a:rPr>
              <a:t>because</a:t>
            </a:r>
            <a:r>
              <a:rPr lang="en-US" sz="2800" dirty="0">
                <a:latin typeface="Cambria" panose="02040503050406030204" pitchFamily="18" charset="0"/>
                <a:ea typeface="Cambria" panose="02040503050406030204" pitchFamily="18" charset="0"/>
              </a:rPr>
              <a:t> Suzy </a:t>
            </a:r>
            <a:r>
              <a:rPr lang="en-US" sz="2800" dirty="0">
                <a:solidFill>
                  <a:schemeClr val="accent1"/>
                </a:solidFill>
                <a:latin typeface="Cambria" panose="02040503050406030204" pitchFamily="18" charset="0"/>
                <a:ea typeface="Cambria" panose="02040503050406030204" pitchFamily="18" charset="0"/>
              </a:rPr>
              <a:t>is a girl</a:t>
            </a:r>
            <a:r>
              <a:rPr lang="en-US" sz="2800" dirty="0">
                <a:latin typeface="Cambria" panose="02040503050406030204" pitchFamily="18" charset="0"/>
                <a:ea typeface="Cambria" panose="02040503050406030204" pitchFamily="18" charset="0"/>
              </a:rPr>
              <a:t>”</a:t>
            </a:r>
          </a:p>
        </p:txBody>
      </p:sp>
      <p:sp>
        <p:nvSpPr>
          <p:cNvPr id="5" name="Content Placeholder 2"/>
          <p:cNvSpPr>
            <a:spLocks noGrp="1"/>
          </p:cNvSpPr>
          <p:nvPr>
            <p:ph idx="1"/>
          </p:nvPr>
        </p:nvSpPr>
        <p:spPr>
          <a:xfrm>
            <a:off x="657224" y="3185260"/>
            <a:ext cx="10663446" cy="4041163"/>
          </a:xfrm>
        </p:spPr>
        <p:txBody>
          <a:bodyPr>
            <a:normAutofit/>
          </a:bodyPr>
          <a:lstStyle/>
          <a:p>
            <a:pPr marL="227013" indent="-227013">
              <a:buFont typeface="Arial" panose="020B0604020202020204" pitchFamily="34" charset="0"/>
              <a:buChar char="•"/>
            </a:pPr>
            <a:r>
              <a:rPr lang="en-US" sz="3200" dirty="0"/>
              <a:t>Suggests:</a:t>
            </a:r>
          </a:p>
          <a:p>
            <a:pPr marL="483045" lvl="1" indent="-227013">
              <a:buFont typeface="Arial" panose="020B0604020202020204" pitchFamily="34" charset="0"/>
              <a:buChar char="•"/>
            </a:pPr>
            <a:r>
              <a:rPr lang="en-US" sz="3200" dirty="0"/>
              <a:t>having that property is central to what it means to be a category member</a:t>
            </a:r>
          </a:p>
          <a:p>
            <a:pPr marL="483045" lvl="1" indent="-227013">
              <a:buFont typeface="Arial" panose="020B0604020202020204" pitchFamily="34" charset="0"/>
              <a:buChar char="•"/>
            </a:pPr>
            <a:r>
              <a:rPr lang="en-US" sz="3200" dirty="0"/>
              <a:t>there is something inherent about being a category member that gives rise to that property</a:t>
            </a:r>
          </a:p>
          <a:p>
            <a:pPr>
              <a:buFont typeface="Arial" panose="020B0604020202020204" pitchFamily="34" charset="0"/>
              <a:buChar char="•"/>
            </a:pPr>
            <a:endParaRPr lang="en-US" sz="3200" dirty="0"/>
          </a:p>
        </p:txBody>
      </p:sp>
      <p:sp>
        <p:nvSpPr>
          <p:cNvPr id="6" name="Content Placeholder 2"/>
          <p:cNvSpPr txBox="1">
            <a:spLocks/>
          </p:cNvSpPr>
          <p:nvPr/>
        </p:nvSpPr>
        <p:spPr>
          <a:xfrm>
            <a:off x="762001" y="1738393"/>
            <a:ext cx="2305455" cy="62206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3200" dirty="0">
                <a:solidFill>
                  <a:srgbClr val="0070C0"/>
                </a:solidFill>
              </a:rPr>
              <a:t>an individual</a:t>
            </a:r>
          </a:p>
          <a:p>
            <a:pPr>
              <a:buFont typeface="Arial" pitchFamily="34" charset="0"/>
              <a:buChar char="•"/>
            </a:pPr>
            <a:endParaRPr lang="en-US" sz="3200" dirty="0">
              <a:solidFill>
                <a:srgbClr val="0070C0"/>
              </a:solidFill>
            </a:endParaRPr>
          </a:p>
        </p:txBody>
      </p:sp>
      <p:sp>
        <p:nvSpPr>
          <p:cNvPr id="9" name="Content Placeholder 2"/>
          <p:cNvSpPr txBox="1">
            <a:spLocks/>
          </p:cNvSpPr>
          <p:nvPr/>
        </p:nvSpPr>
        <p:spPr>
          <a:xfrm>
            <a:off x="6980407" y="1738393"/>
            <a:ext cx="4870315" cy="62206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3200" dirty="0">
                <a:solidFill>
                  <a:schemeClr val="tx1"/>
                </a:solidFill>
              </a:rPr>
              <a:t>it </a:t>
            </a:r>
            <a:r>
              <a:rPr lang="en-US" sz="3200" dirty="0">
                <a:solidFill>
                  <a:schemeClr val="accent1"/>
                </a:solidFill>
              </a:rPr>
              <a:t>is a member of _ category</a:t>
            </a:r>
          </a:p>
          <a:p>
            <a:pPr>
              <a:buFont typeface="Arial" pitchFamily="34" charset="0"/>
              <a:buChar char="•"/>
            </a:pPr>
            <a:endParaRPr lang="en-US" sz="3200" dirty="0"/>
          </a:p>
        </p:txBody>
      </p:sp>
      <p:sp>
        <p:nvSpPr>
          <p:cNvPr id="10"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Prasada</a:t>
            </a:r>
            <a:r>
              <a:rPr lang="en-US" sz="1800" dirty="0"/>
              <a:t> &amp; Dillingham 2006/2009; </a:t>
            </a:r>
            <a:r>
              <a:rPr lang="en-US" sz="1800" dirty="0" err="1"/>
              <a:t>Gelman</a:t>
            </a:r>
            <a:r>
              <a:rPr lang="en-US" sz="1800" dirty="0"/>
              <a:t>, </a:t>
            </a:r>
            <a:r>
              <a:rPr lang="en-US" sz="1800" dirty="0" err="1"/>
              <a:t>Cimpian</a:t>
            </a:r>
            <a:r>
              <a:rPr lang="en-US" sz="1800" dirty="0"/>
              <a:t>, Roberts, 2018</a:t>
            </a:r>
          </a:p>
        </p:txBody>
      </p:sp>
    </p:spTree>
    <p:extLst>
      <p:ext uri="{BB962C8B-B14F-4D97-AF65-F5344CB8AC3E}">
        <p14:creationId xmlns:p14="http://schemas.microsoft.com/office/powerpoint/2010/main" val="360355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57224" y="1257156"/>
            <a:ext cx="11534776" cy="5600844"/>
          </a:xfrm>
        </p:spPr>
        <p:txBody>
          <a:bodyPr>
            <a:normAutofit lnSpcReduction="10000"/>
          </a:bodyPr>
          <a:lstStyle/>
          <a:p>
            <a:pPr marL="227013" indent="-227013">
              <a:buFont typeface="Arial" panose="020B0604020202020204" pitchFamily="34" charset="0"/>
              <a:buChar char="•"/>
            </a:pPr>
            <a:r>
              <a:rPr lang="en-US" sz="3200" dirty="0"/>
              <a:t>5,6yo: formal vs control explanation</a:t>
            </a:r>
          </a:p>
          <a:p>
            <a:pPr marL="227013" indent="-227013">
              <a:buFont typeface="Arial" panose="020B0604020202020204" pitchFamily="34" charset="0"/>
              <a:buChar char="•"/>
            </a:pPr>
            <a:r>
              <a:rPr lang="en-US" sz="3200" dirty="0"/>
              <a:t>4 trials = 2 novel behavior, 2 novel behavioral preference</a:t>
            </a:r>
          </a:p>
          <a:p>
            <a:pPr marL="483045" lvl="1" indent="-227013">
              <a:buFont typeface="Arial" panose="020B0604020202020204" pitchFamily="34" charset="0"/>
              <a:buChar char="•"/>
            </a:pPr>
            <a:r>
              <a:rPr lang="en-US" sz="3200" dirty="0"/>
              <a:t>Exp 1: animals: </a:t>
            </a:r>
            <a:r>
              <a:rPr lang="en-US" sz="2800" dirty="0">
                <a:solidFill>
                  <a:prstClr val="black"/>
                </a:solidFill>
                <a:latin typeface="Cambria" panose="02040503050406030204" pitchFamily="18" charset="0"/>
                <a:ea typeface="Cambria" panose="02040503050406030204" pitchFamily="18" charset="0"/>
              </a:rPr>
              <a:t>“</a:t>
            </a:r>
            <a:r>
              <a:rPr lang="en-US" sz="2800" dirty="0">
                <a:solidFill>
                  <a:srgbClr val="0070C0"/>
                </a:solidFill>
                <a:latin typeface="Cambria" panose="02040503050406030204" pitchFamily="18" charset="0"/>
                <a:ea typeface="Cambria" panose="02040503050406030204" pitchFamily="18" charset="0"/>
              </a:rPr>
              <a:t>It </a:t>
            </a:r>
            <a:r>
              <a:rPr lang="en-US" sz="2800" dirty="0">
                <a:solidFill>
                  <a:prstClr val="black"/>
                </a:solidFill>
                <a:latin typeface="Cambria" panose="02040503050406030204" pitchFamily="18" charset="0"/>
                <a:ea typeface="Cambria" panose="02040503050406030204" pitchFamily="18" charset="0"/>
              </a:rPr>
              <a:t>flaps its ears to cool off </a:t>
            </a:r>
            <a:r>
              <a:rPr lang="en-US" sz="2800" b="1" dirty="0">
                <a:solidFill>
                  <a:prstClr val="black"/>
                </a:solidFill>
                <a:latin typeface="Cambria" panose="02040503050406030204" pitchFamily="18" charset="0"/>
                <a:ea typeface="Cambria" panose="02040503050406030204" pitchFamily="18" charset="0"/>
              </a:rPr>
              <a:t>because</a:t>
            </a:r>
            <a:r>
              <a:rPr lang="en-US" sz="2800" dirty="0">
                <a:solidFill>
                  <a:prstClr val="black"/>
                </a:solidFill>
                <a:latin typeface="Cambria" panose="02040503050406030204" pitchFamily="18" charset="0"/>
                <a:ea typeface="Cambria" panose="02040503050406030204" pitchFamily="18" charset="0"/>
              </a:rPr>
              <a:t> it </a:t>
            </a:r>
            <a:r>
              <a:rPr lang="en-US" sz="2800" dirty="0">
                <a:solidFill>
                  <a:srgbClr val="50B4C8"/>
                </a:solidFill>
                <a:latin typeface="Cambria" panose="02040503050406030204" pitchFamily="18" charset="0"/>
                <a:ea typeface="Cambria" panose="02040503050406030204" pitchFamily="18" charset="0"/>
              </a:rPr>
              <a:t>is an elephant</a:t>
            </a:r>
            <a:r>
              <a:rPr lang="en-US" sz="2800" dirty="0">
                <a:solidFill>
                  <a:prstClr val="black"/>
                </a:solidFill>
                <a:latin typeface="Cambria" panose="02040503050406030204" pitchFamily="18" charset="0"/>
                <a:ea typeface="Cambria" panose="02040503050406030204" pitchFamily="18" charset="0"/>
              </a:rPr>
              <a:t>”</a:t>
            </a:r>
            <a:br>
              <a:rPr lang="en-US" sz="2800" dirty="0">
                <a:solidFill>
                  <a:prstClr val="black"/>
                </a:solidFill>
                <a:latin typeface="Cambria" panose="02040503050406030204" pitchFamily="18" charset="0"/>
                <a:ea typeface="Cambria" panose="02040503050406030204" pitchFamily="18" charset="0"/>
              </a:rPr>
            </a:br>
            <a:r>
              <a:rPr lang="en-US" sz="2800" dirty="0">
                <a:solidFill>
                  <a:prstClr val="black"/>
                </a:solidFill>
                <a:latin typeface="+mj-lt"/>
                <a:ea typeface="Cambria" panose="02040503050406030204" pitchFamily="18" charset="0"/>
                <a:sym typeface="Wingdings" panose="05000000000000000000" pitchFamily="2" charset="2"/>
              </a:rPr>
              <a:t> </a:t>
            </a:r>
            <a:r>
              <a:rPr lang="en-US" sz="3200" dirty="0">
                <a:solidFill>
                  <a:prstClr val="black">
                    <a:lumMod val="85000"/>
                    <a:lumOff val="15000"/>
                  </a:prstClr>
                </a:solidFill>
                <a:sym typeface="Wingdings" panose="05000000000000000000" pitchFamily="2" charset="2"/>
              </a:rPr>
              <a:t>b</a:t>
            </a:r>
            <a:r>
              <a:rPr lang="en-US" sz="3200" dirty="0">
                <a:solidFill>
                  <a:prstClr val="black">
                    <a:lumMod val="85000"/>
                    <a:lumOff val="15000"/>
                  </a:prstClr>
                </a:solidFill>
              </a:rPr>
              <a:t>oosted essentialism in 5-6yo</a:t>
            </a:r>
            <a:endParaRPr lang="en-US" sz="3200" dirty="0">
              <a:latin typeface="+mj-lt"/>
            </a:endParaRPr>
          </a:p>
          <a:p>
            <a:pPr marL="483045" lvl="1" indent="-227013">
              <a:buFont typeface="Arial" panose="020B0604020202020204" pitchFamily="34" charset="0"/>
              <a:buChar char="•"/>
            </a:pPr>
            <a:r>
              <a:rPr lang="en-US" sz="3200" dirty="0"/>
              <a:t>Exp 2: girls: </a:t>
            </a:r>
            <a:r>
              <a:rPr lang="en-US" sz="2800" dirty="0">
                <a:solidFill>
                  <a:prstClr val="black"/>
                </a:solidFill>
                <a:latin typeface="Cambria" panose="02040503050406030204" pitchFamily="18" charset="0"/>
                <a:ea typeface="Cambria" panose="02040503050406030204" pitchFamily="18" charset="0"/>
              </a:rPr>
              <a:t>“</a:t>
            </a:r>
            <a:r>
              <a:rPr lang="en-US" sz="2800" dirty="0">
                <a:solidFill>
                  <a:srgbClr val="0070C0"/>
                </a:solidFill>
                <a:latin typeface="Cambria" panose="02040503050406030204" pitchFamily="18" charset="0"/>
                <a:ea typeface="Cambria" panose="02040503050406030204" pitchFamily="18" charset="0"/>
              </a:rPr>
              <a:t>Margaret </a:t>
            </a:r>
            <a:r>
              <a:rPr lang="en-US" sz="2800" dirty="0">
                <a:solidFill>
                  <a:prstClr val="black"/>
                </a:solidFill>
                <a:latin typeface="Cambria" panose="02040503050406030204" pitchFamily="18" charset="0"/>
                <a:ea typeface="Cambria" panose="02040503050406030204" pitchFamily="18" charset="0"/>
              </a:rPr>
              <a:t>likes to eat gooseberries </a:t>
            </a:r>
            <a:r>
              <a:rPr lang="en-US" sz="2800" b="1" dirty="0">
                <a:solidFill>
                  <a:prstClr val="black"/>
                </a:solidFill>
                <a:latin typeface="Cambria" panose="02040503050406030204" pitchFamily="18" charset="0"/>
                <a:ea typeface="Cambria" panose="02040503050406030204" pitchFamily="18" charset="0"/>
              </a:rPr>
              <a:t>because</a:t>
            </a:r>
            <a:r>
              <a:rPr lang="en-US" sz="2800" dirty="0">
                <a:solidFill>
                  <a:prstClr val="black"/>
                </a:solidFill>
                <a:latin typeface="Cambria" panose="02040503050406030204" pitchFamily="18" charset="0"/>
                <a:ea typeface="Cambria" panose="02040503050406030204" pitchFamily="18" charset="0"/>
              </a:rPr>
              <a:t> she </a:t>
            </a:r>
            <a:r>
              <a:rPr lang="en-US" sz="2800" dirty="0">
                <a:solidFill>
                  <a:srgbClr val="50B4C8"/>
                </a:solidFill>
                <a:latin typeface="Cambria" panose="02040503050406030204" pitchFamily="18" charset="0"/>
                <a:ea typeface="Cambria" panose="02040503050406030204" pitchFamily="18" charset="0"/>
              </a:rPr>
              <a:t>is a girl</a:t>
            </a:r>
            <a:r>
              <a:rPr lang="en-US" sz="2800" dirty="0">
                <a:solidFill>
                  <a:prstClr val="black"/>
                </a:solidFill>
                <a:latin typeface="Cambria" panose="02040503050406030204" pitchFamily="18" charset="0"/>
                <a:ea typeface="Cambria" panose="02040503050406030204" pitchFamily="18" charset="0"/>
              </a:rPr>
              <a:t>”</a:t>
            </a:r>
            <a:br>
              <a:rPr lang="en-US" sz="2800" dirty="0">
                <a:solidFill>
                  <a:prstClr val="black"/>
                </a:solidFill>
                <a:latin typeface="Cambria" panose="02040503050406030204" pitchFamily="18" charset="0"/>
                <a:ea typeface="Cambria" panose="02040503050406030204" pitchFamily="18" charset="0"/>
              </a:rPr>
            </a:br>
            <a:r>
              <a:rPr lang="en-US" sz="2800" dirty="0">
                <a:solidFill>
                  <a:prstClr val="black"/>
                </a:solidFill>
                <a:ea typeface="Cambria" panose="02040503050406030204" pitchFamily="18" charset="0"/>
                <a:sym typeface="Wingdings" panose="05000000000000000000" pitchFamily="2" charset="2"/>
              </a:rPr>
              <a:t> </a:t>
            </a:r>
            <a:r>
              <a:rPr lang="en-US" sz="3200" dirty="0">
                <a:solidFill>
                  <a:prstClr val="black">
                    <a:lumMod val="85000"/>
                    <a:lumOff val="15000"/>
                  </a:prstClr>
                </a:solidFill>
                <a:sym typeface="Wingdings" panose="05000000000000000000" pitchFamily="2" charset="2"/>
              </a:rPr>
              <a:t>boosted essentialism in 6yo, not 5yo</a:t>
            </a:r>
            <a:endParaRPr lang="en-US" sz="3200" dirty="0">
              <a:sym typeface="Wingdings" panose="05000000000000000000" pitchFamily="2" charset="2"/>
            </a:endParaRPr>
          </a:p>
          <a:p>
            <a:pPr marL="227013" lvl="0" indent="-227013">
              <a:buFont typeface="Arial" panose="020B0604020202020204" pitchFamily="34" charset="0"/>
              <a:buChar char="•"/>
            </a:pPr>
            <a:r>
              <a:rPr lang="en-US" sz="3200" dirty="0">
                <a:solidFill>
                  <a:schemeClr val="accent3"/>
                </a:solidFill>
              </a:rPr>
              <a:t>Essentialism DVs: canonical 5-item battery (avg) </a:t>
            </a:r>
            <a:r>
              <a:rPr lang="en-US" sz="2800" dirty="0">
                <a:solidFill>
                  <a:schemeClr val="tx1"/>
                </a:solidFill>
              </a:rPr>
              <a:t>x 4 trials</a:t>
            </a:r>
          </a:p>
          <a:p>
            <a:pPr marL="483045" lvl="1" indent="-227013">
              <a:buFont typeface="Arial" panose="020B0604020202020204" pitchFamily="34" charset="0"/>
              <a:buChar char="•"/>
            </a:pPr>
            <a:r>
              <a:rPr lang="en-US" sz="2800" dirty="0"/>
              <a:t>Stability in past 	</a:t>
            </a:r>
          </a:p>
          <a:p>
            <a:pPr marL="483045" lvl="1" indent="-227013">
              <a:buFont typeface="Arial" panose="020B0604020202020204" pitchFamily="34" charset="0"/>
              <a:buChar char="•"/>
            </a:pPr>
            <a:r>
              <a:rPr lang="en-US" sz="2800" dirty="0"/>
              <a:t>Stability in future</a:t>
            </a:r>
          </a:p>
          <a:p>
            <a:pPr marL="483045" lvl="1" indent="-227013">
              <a:buFont typeface="Arial" panose="020B0604020202020204" pitchFamily="34" charset="0"/>
              <a:buChar char="•"/>
            </a:pPr>
            <a:r>
              <a:rPr lang="en-US" sz="2800" dirty="0"/>
              <a:t>[Innateness when environment is switched,</a:t>
            </a:r>
          </a:p>
          <a:p>
            <a:pPr marL="483045" lvl="1" indent="-227013">
              <a:buFont typeface="Arial" panose="020B0604020202020204" pitchFamily="34" charset="0"/>
              <a:buChar char="•"/>
            </a:pPr>
            <a:r>
              <a:rPr lang="en-US" sz="2800" dirty="0"/>
              <a:t>Innateness when family tries to stop property]</a:t>
            </a:r>
          </a:p>
          <a:p>
            <a:pPr marL="483045" lvl="1" indent="-227013">
              <a:buFont typeface="Arial" panose="020B0604020202020204" pitchFamily="34" charset="0"/>
              <a:buChar char="•"/>
            </a:pPr>
            <a:r>
              <a:rPr lang="en-US" sz="2800" dirty="0"/>
              <a:t>Inductive potential</a:t>
            </a:r>
          </a:p>
        </p:txBody>
      </p:sp>
      <p:sp>
        <p:nvSpPr>
          <p:cNvPr id="2" name="Title 1"/>
          <p:cNvSpPr>
            <a:spLocks noGrp="1"/>
          </p:cNvSpPr>
          <p:nvPr>
            <p:ph type="title"/>
          </p:nvPr>
        </p:nvSpPr>
        <p:spPr>
          <a:xfrm>
            <a:off x="657224" y="0"/>
            <a:ext cx="10772775" cy="1658198"/>
          </a:xfrm>
        </p:spPr>
        <p:txBody>
          <a:bodyPr>
            <a:normAutofit/>
          </a:bodyPr>
          <a:lstStyle/>
          <a:p>
            <a:r>
              <a:rPr lang="en-US" sz="4400" dirty="0"/>
              <a:t>Formal explanations </a:t>
            </a:r>
            <a:r>
              <a:rPr lang="en-US" sz="4400" dirty="0">
                <a:sym typeface="Wingdings" panose="05000000000000000000" pitchFamily="2" charset="2"/>
              </a:rPr>
              <a:t>can boost </a:t>
            </a:r>
            <a:r>
              <a:rPr lang="en-US" sz="4400" dirty="0"/>
              <a:t>essentialism</a:t>
            </a:r>
          </a:p>
        </p:txBody>
      </p:sp>
      <p:sp>
        <p:nvSpPr>
          <p:cNvPr id="10"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Muradoglu</a:t>
            </a:r>
            <a:r>
              <a:rPr lang="en-US" sz="1800" dirty="0"/>
              <a:t>, </a:t>
            </a:r>
            <a:r>
              <a:rPr lang="en-US" sz="1800" dirty="0" err="1"/>
              <a:t>Marchak</a:t>
            </a:r>
            <a:r>
              <a:rPr lang="en-US" sz="1800" dirty="0"/>
              <a:t>, </a:t>
            </a:r>
            <a:r>
              <a:rPr lang="en-US" sz="1800" dirty="0" err="1"/>
              <a:t>Cimpian</a:t>
            </a:r>
            <a:r>
              <a:rPr lang="en-US" sz="1800" dirty="0"/>
              <a:t>, </a:t>
            </a:r>
            <a:r>
              <a:rPr lang="en-US" sz="1800" dirty="0" err="1"/>
              <a:t>Gelman</a:t>
            </a:r>
            <a:r>
              <a:rPr lang="en-US" sz="1800" dirty="0"/>
              <a:t>, submitted to SRCD</a:t>
            </a:r>
          </a:p>
        </p:txBody>
      </p:sp>
    </p:spTree>
    <p:extLst>
      <p:ext uri="{BB962C8B-B14F-4D97-AF65-F5344CB8AC3E}">
        <p14:creationId xmlns:p14="http://schemas.microsoft.com/office/powerpoint/2010/main" val="138950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57224" y="1257156"/>
            <a:ext cx="4685485" cy="5600844"/>
          </a:xfrm>
        </p:spPr>
        <p:txBody>
          <a:bodyPr>
            <a:normAutofit/>
          </a:bodyPr>
          <a:lstStyle/>
          <a:p>
            <a:pPr marL="227013" indent="-227013">
              <a:buFont typeface="Arial" panose="020B0604020202020204" pitchFamily="34" charset="0"/>
              <a:buChar char="•"/>
            </a:pPr>
            <a:r>
              <a:rPr lang="en-US" sz="3200" dirty="0"/>
              <a:t>5,6yo: formal vs control explanation</a:t>
            </a:r>
          </a:p>
          <a:p>
            <a:pPr marL="227013" indent="-227013">
              <a:buFont typeface="Arial" panose="020B0604020202020204" pitchFamily="34" charset="0"/>
              <a:buChar char="•"/>
            </a:pPr>
            <a:r>
              <a:rPr lang="en-US" sz="3200" dirty="0"/>
              <a:t>4 trials = 2 novel behavior, 2 novel behavioral preference</a:t>
            </a:r>
          </a:p>
          <a:p>
            <a:pPr marL="483045" lvl="1" indent="-227013">
              <a:buFont typeface="Arial" panose="020B0604020202020204" pitchFamily="34" charset="0"/>
              <a:buChar char="•"/>
            </a:pPr>
            <a:r>
              <a:rPr lang="en-US" sz="3200" dirty="0"/>
              <a:t>Exp 2: girls: </a:t>
            </a:r>
            <a:r>
              <a:rPr lang="en-US" sz="2800" dirty="0">
                <a:solidFill>
                  <a:prstClr val="black"/>
                </a:solidFill>
                <a:latin typeface="Cambria" panose="02040503050406030204" pitchFamily="18" charset="0"/>
                <a:ea typeface="Cambria" panose="02040503050406030204" pitchFamily="18" charset="0"/>
              </a:rPr>
              <a:t>“</a:t>
            </a:r>
            <a:r>
              <a:rPr lang="en-US" sz="2800" dirty="0">
                <a:solidFill>
                  <a:srgbClr val="0070C0"/>
                </a:solidFill>
                <a:latin typeface="Cambria" panose="02040503050406030204" pitchFamily="18" charset="0"/>
                <a:ea typeface="Cambria" panose="02040503050406030204" pitchFamily="18" charset="0"/>
              </a:rPr>
              <a:t>Margaret </a:t>
            </a:r>
            <a:r>
              <a:rPr lang="en-US" sz="2800" dirty="0">
                <a:solidFill>
                  <a:prstClr val="black"/>
                </a:solidFill>
                <a:latin typeface="Cambria" panose="02040503050406030204" pitchFamily="18" charset="0"/>
                <a:ea typeface="Cambria" panose="02040503050406030204" pitchFamily="18" charset="0"/>
              </a:rPr>
              <a:t>likes to eat gooseberries </a:t>
            </a:r>
            <a:r>
              <a:rPr lang="en-US" sz="2800" b="1" dirty="0">
                <a:solidFill>
                  <a:prstClr val="black"/>
                </a:solidFill>
                <a:latin typeface="Cambria" panose="02040503050406030204" pitchFamily="18" charset="0"/>
                <a:ea typeface="Cambria" panose="02040503050406030204" pitchFamily="18" charset="0"/>
              </a:rPr>
              <a:t>because</a:t>
            </a:r>
            <a:r>
              <a:rPr lang="en-US" sz="2800" dirty="0">
                <a:solidFill>
                  <a:prstClr val="black"/>
                </a:solidFill>
                <a:latin typeface="Cambria" panose="02040503050406030204" pitchFamily="18" charset="0"/>
                <a:ea typeface="Cambria" panose="02040503050406030204" pitchFamily="18" charset="0"/>
              </a:rPr>
              <a:t> she </a:t>
            </a:r>
            <a:r>
              <a:rPr lang="en-US" sz="2800" dirty="0">
                <a:solidFill>
                  <a:srgbClr val="50B4C8"/>
                </a:solidFill>
                <a:latin typeface="Cambria" panose="02040503050406030204" pitchFamily="18" charset="0"/>
                <a:ea typeface="Cambria" panose="02040503050406030204" pitchFamily="18" charset="0"/>
              </a:rPr>
              <a:t>is a girl</a:t>
            </a:r>
            <a:r>
              <a:rPr lang="en-US" sz="2800" dirty="0">
                <a:solidFill>
                  <a:prstClr val="black"/>
                </a:solidFill>
                <a:latin typeface="Cambria" panose="02040503050406030204" pitchFamily="18" charset="0"/>
                <a:ea typeface="Cambria" panose="02040503050406030204" pitchFamily="18" charset="0"/>
              </a:rPr>
              <a:t>”</a:t>
            </a:r>
            <a:br>
              <a:rPr lang="en-US" sz="2800" dirty="0">
                <a:solidFill>
                  <a:prstClr val="black"/>
                </a:solidFill>
                <a:latin typeface="Cambria" panose="02040503050406030204" pitchFamily="18" charset="0"/>
                <a:ea typeface="Cambria" panose="02040503050406030204" pitchFamily="18" charset="0"/>
              </a:rPr>
            </a:br>
            <a:r>
              <a:rPr lang="en-US" sz="2800" dirty="0">
                <a:solidFill>
                  <a:prstClr val="black"/>
                </a:solidFill>
                <a:ea typeface="Cambria" panose="02040503050406030204" pitchFamily="18" charset="0"/>
                <a:sym typeface="Wingdings" panose="05000000000000000000" pitchFamily="2" charset="2"/>
              </a:rPr>
              <a:t> </a:t>
            </a:r>
            <a:r>
              <a:rPr lang="en-US" sz="3200" dirty="0">
                <a:solidFill>
                  <a:prstClr val="black">
                    <a:lumMod val="85000"/>
                    <a:lumOff val="15000"/>
                  </a:prstClr>
                </a:solidFill>
                <a:sym typeface="Wingdings" panose="05000000000000000000" pitchFamily="2" charset="2"/>
              </a:rPr>
              <a:t>boosted essentialism in 6yo, not 5yo</a:t>
            </a:r>
            <a:endParaRPr lang="en-US" sz="3200" dirty="0">
              <a:sym typeface="Wingdings" panose="05000000000000000000" pitchFamily="2" charset="2"/>
            </a:endParaRPr>
          </a:p>
        </p:txBody>
      </p:sp>
      <p:sp>
        <p:nvSpPr>
          <p:cNvPr id="2" name="Title 1"/>
          <p:cNvSpPr>
            <a:spLocks noGrp="1"/>
          </p:cNvSpPr>
          <p:nvPr>
            <p:ph type="title"/>
          </p:nvPr>
        </p:nvSpPr>
        <p:spPr>
          <a:xfrm>
            <a:off x="657224" y="0"/>
            <a:ext cx="10772775" cy="1658198"/>
          </a:xfrm>
        </p:spPr>
        <p:txBody>
          <a:bodyPr>
            <a:normAutofit/>
          </a:bodyPr>
          <a:lstStyle/>
          <a:p>
            <a:r>
              <a:rPr lang="en-US" sz="4400" dirty="0"/>
              <a:t>Formal explanations </a:t>
            </a:r>
            <a:r>
              <a:rPr lang="en-US" sz="4400" dirty="0">
                <a:sym typeface="Wingdings" panose="05000000000000000000" pitchFamily="2" charset="2"/>
              </a:rPr>
              <a:t>can boost </a:t>
            </a:r>
            <a:r>
              <a:rPr lang="en-US" sz="4400" dirty="0"/>
              <a:t>essentialism</a:t>
            </a:r>
          </a:p>
        </p:txBody>
      </p:sp>
      <p:sp>
        <p:nvSpPr>
          <p:cNvPr id="10"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Muradoglu</a:t>
            </a:r>
            <a:r>
              <a:rPr lang="en-US" sz="1800" dirty="0"/>
              <a:t>, </a:t>
            </a:r>
            <a:r>
              <a:rPr lang="en-US" sz="1800" dirty="0" err="1"/>
              <a:t>Marchak</a:t>
            </a:r>
            <a:r>
              <a:rPr lang="en-US" sz="1800" dirty="0"/>
              <a:t>, </a:t>
            </a:r>
            <a:r>
              <a:rPr lang="en-US" sz="1800" dirty="0" err="1"/>
              <a:t>Cimpian</a:t>
            </a:r>
            <a:r>
              <a:rPr lang="en-US" sz="1800" dirty="0"/>
              <a:t>, </a:t>
            </a:r>
            <a:r>
              <a:rPr lang="en-US" sz="1800" dirty="0" err="1"/>
              <a:t>Gelman</a:t>
            </a:r>
            <a:r>
              <a:rPr lang="en-US" sz="1800" dirty="0"/>
              <a:t>, submitted to SRCD</a:t>
            </a:r>
          </a:p>
        </p:txBody>
      </p:sp>
      <p:pic>
        <p:nvPicPr>
          <p:cNvPr id="3" name="Picture 2">
            <a:extLst>
              <a:ext uri="{FF2B5EF4-FFF2-40B4-BE49-F238E27FC236}">
                <a16:creationId xmlns:a16="http://schemas.microsoft.com/office/drawing/2014/main" id="{EE414580-CFFA-4880-A7C1-E627065AF86A}"/>
              </a:ext>
            </a:extLst>
          </p:cNvPr>
          <p:cNvPicPr>
            <a:picLocks noChangeAspect="1"/>
          </p:cNvPicPr>
          <p:nvPr/>
        </p:nvPicPr>
        <p:blipFill rotWithShape="1">
          <a:blip r:embed="rId3"/>
          <a:srcRect r="8965"/>
          <a:stretch/>
        </p:blipFill>
        <p:spPr>
          <a:xfrm>
            <a:off x="5358480" y="1267099"/>
            <a:ext cx="7014209" cy="4754880"/>
          </a:xfrm>
          <a:prstGeom prst="rect">
            <a:avLst/>
          </a:prstGeom>
        </p:spPr>
      </p:pic>
    </p:spTree>
    <p:extLst>
      <p:ext uri="{BB962C8B-B14F-4D97-AF65-F5344CB8AC3E}">
        <p14:creationId xmlns:p14="http://schemas.microsoft.com/office/powerpoint/2010/main" val="422423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1397618" cy="1658198"/>
          </a:xfrm>
        </p:spPr>
        <p:txBody>
          <a:bodyPr>
            <a:normAutofit/>
          </a:bodyPr>
          <a:lstStyle/>
          <a:p>
            <a:r>
              <a:rPr lang="en-US" sz="4400" dirty="0"/>
              <a:t>Need formal explanations always cue essentialism?</a:t>
            </a:r>
          </a:p>
        </p:txBody>
      </p:sp>
      <p:sp>
        <p:nvSpPr>
          <p:cNvPr id="5" name="Content Placeholder 2"/>
          <p:cNvSpPr>
            <a:spLocks noGrp="1"/>
          </p:cNvSpPr>
          <p:nvPr>
            <p:ph idx="1"/>
          </p:nvPr>
        </p:nvSpPr>
        <p:spPr>
          <a:xfrm>
            <a:off x="657224" y="1232452"/>
            <a:ext cx="11397618" cy="4929810"/>
          </a:xfrm>
        </p:spPr>
        <p:txBody>
          <a:bodyPr>
            <a:normAutofit/>
          </a:bodyPr>
          <a:lstStyle/>
          <a:p>
            <a:pPr marL="227013" indent="-227013">
              <a:buFont typeface="Arial" panose="020B0604020202020204" pitchFamily="34" charset="0"/>
              <a:buChar char="•"/>
            </a:pPr>
            <a:r>
              <a:rPr lang="en-US" sz="3200" dirty="0"/>
              <a:t>Previous studies: formal explanations always yield an intrinsic essentialist interpretation</a:t>
            </a:r>
          </a:p>
          <a:p>
            <a:pPr marL="227013" indent="-227013">
              <a:buFont typeface="Arial" panose="020B0604020202020204" pitchFamily="34" charset="0"/>
              <a:buChar char="•"/>
            </a:pPr>
            <a:r>
              <a:rPr lang="en-US" sz="3200" dirty="0"/>
              <a:t>But: we sometimes produce formal explanations that suggest a </a:t>
            </a:r>
            <a:r>
              <a:rPr lang="en-US" sz="3200" b="1" dirty="0"/>
              <a:t>structural interpretation </a:t>
            </a:r>
            <a:r>
              <a:rPr lang="en-US" sz="3200" dirty="0"/>
              <a:t>instead of an essentialist interpretation</a:t>
            </a:r>
          </a:p>
          <a:p>
            <a:pPr marL="483045" lvl="1" indent="-227013">
              <a:buFont typeface="Arial" panose="020B0604020202020204" pitchFamily="34" charset="0"/>
              <a:buChar char="•"/>
            </a:pPr>
            <a:r>
              <a:rPr lang="en-US" sz="2800" dirty="0">
                <a:latin typeface="Cambria" panose="02040503050406030204" pitchFamily="18" charset="0"/>
                <a:ea typeface="Cambria" panose="02040503050406030204" pitchFamily="18" charset="0"/>
              </a:rPr>
              <a:t>“I walk in groups late at night because I’m a woman”</a:t>
            </a:r>
          </a:p>
          <a:p>
            <a:pPr marL="483045" lvl="1" indent="-227013">
              <a:buFont typeface="Arial" panose="020B0604020202020204" pitchFamily="34" charset="0"/>
              <a:buChar char="•"/>
            </a:pPr>
            <a:r>
              <a:rPr lang="en-US" sz="2800" dirty="0">
                <a:latin typeface="Cambria" panose="02040503050406030204" pitchFamily="18" charset="0"/>
                <a:ea typeface="Cambria" panose="02040503050406030204" pitchFamily="18" charset="0"/>
              </a:rPr>
              <a:t>“Rosa Parks couldn’t sit in the front of the bus because she was black”</a:t>
            </a:r>
          </a:p>
          <a:p>
            <a:pPr marL="227013" lvl="0" indent="-227013">
              <a:buFont typeface="Arial" pitchFamily="34" charset="0"/>
              <a:buChar char="•"/>
            </a:pPr>
            <a:r>
              <a:rPr lang="en-US" sz="3200" dirty="0">
                <a:solidFill>
                  <a:prstClr val="black">
                    <a:lumMod val="85000"/>
                    <a:lumOff val="15000"/>
                  </a:prstClr>
                </a:solidFill>
              </a:rPr>
              <a:t>Structural factors</a:t>
            </a:r>
          </a:p>
          <a:p>
            <a:pPr marL="483045" lvl="1" indent="-227013">
              <a:buFont typeface="Arial" pitchFamily="34" charset="0"/>
              <a:buChar char="•"/>
            </a:pPr>
            <a:r>
              <a:rPr lang="en-US" sz="3200" dirty="0">
                <a:solidFill>
                  <a:prstClr val="black">
                    <a:lumMod val="85000"/>
                    <a:lumOff val="15000"/>
                  </a:prstClr>
                </a:solidFill>
              </a:rPr>
              <a:t>stable extrinsic factors that act on a category by virtue of where the category is situated within a larger structure</a:t>
            </a:r>
          </a:p>
          <a:p>
            <a:pPr marL="483045" lvl="1" indent="-227013">
              <a:buFont typeface="Arial" pitchFamily="34" charset="0"/>
              <a:buChar char="•"/>
            </a:pPr>
            <a:r>
              <a:rPr lang="en-US" sz="3200" dirty="0">
                <a:solidFill>
                  <a:prstClr val="black">
                    <a:lumMod val="85000"/>
                    <a:lumOff val="15000"/>
                  </a:prstClr>
                </a:solidFill>
              </a:rPr>
              <a:t>e.g. attitudes about women in our society</a:t>
            </a:r>
          </a:p>
          <a:p>
            <a:pPr marL="256032" lvl="1" indent="0">
              <a:buNone/>
            </a:pPr>
            <a:endParaRPr lang="en-US" sz="2800" dirty="0">
              <a:latin typeface="Cambria" panose="02040503050406030204" pitchFamily="18" charset="0"/>
              <a:ea typeface="Cambria" panose="02040503050406030204" pitchFamily="18" charset="0"/>
            </a:endParaRPr>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
        <p:nvSpPr>
          <p:cNvPr id="6"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Haslanger</a:t>
            </a:r>
            <a:r>
              <a:rPr lang="en-US" sz="1800" dirty="0"/>
              <a:t>, 2016</a:t>
            </a:r>
          </a:p>
        </p:txBody>
      </p:sp>
    </p:spTree>
    <p:extLst>
      <p:ext uri="{BB962C8B-B14F-4D97-AF65-F5344CB8AC3E}">
        <p14:creationId xmlns:p14="http://schemas.microsoft.com/office/powerpoint/2010/main" val="40226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Structural contexts can block essentialism</a:t>
            </a:r>
          </a:p>
        </p:txBody>
      </p:sp>
      <p:sp>
        <p:nvSpPr>
          <p:cNvPr id="5" name="Content Placeholder 2"/>
          <p:cNvSpPr>
            <a:spLocks noGrp="1"/>
          </p:cNvSpPr>
          <p:nvPr>
            <p:ph idx="1"/>
          </p:nvPr>
        </p:nvSpPr>
        <p:spPr>
          <a:xfrm>
            <a:off x="657224" y="1232452"/>
            <a:ext cx="11397618" cy="5024658"/>
          </a:xfrm>
        </p:spPr>
        <p:txBody>
          <a:bodyPr>
            <a:normAutofit/>
          </a:bodyPr>
          <a:lstStyle/>
          <a:p>
            <a:pPr marL="227013" indent="-227013">
              <a:buFont typeface="Arial" panose="020B0604020202020204" pitchFamily="34" charset="0"/>
              <a:buChar char="•"/>
            </a:pPr>
            <a:r>
              <a:rPr lang="en-US" sz="3200" dirty="0"/>
              <a:t>3-6yo, adults: structural vs nonstructural</a:t>
            </a:r>
          </a:p>
          <a:p>
            <a:pPr marL="483045" lvl="1" indent="-227013">
              <a:buFont typeface="Arial" panose="020B0604020202020204" pitchFamily="34" charset="0"/>
              <a:buChar char="•"/>
            </a:pPr>
            <a:r>
              <a:rPr lang="en-US" sz="3200" dirty="0"/>
              <a:t>Structural context – classroom environment skewed</a:t>
            </a:r>
          </a:p>
          <a:p>
            <a:pPr marL="483045" lvl="1" indent="-227013">
              <a:buFont typeface="Arial" panose="020B0604020202020204" pitchFamily="34" charset="0"/>
              <a:buChar char="•"/>
            </a:pPr>
            <a:r>
              <a:rPr lang="en-US" sz="3200" dirty="0"/>
              <a:t>Nonstructural context – classroom environment not skewed</a:t>
            </a:r>
          </a:p>
          <a:p>
            <a:pPr marL="227013" indent="-227013">
              <a:buFont typeface="Arial" panose="020B0604020202020204" pitchFamily="34" charset="0"/>
              <a:buChar char="•"/>
            </a:pPr>
            <a:r>
              <a:rPr lang="en-US" sz="3200" dirty="0"/>
              <a:t>Novel behavior for gender: different genders play different games</a:t>
            </a:r>
          </a:p>
          <a:p>
            <a:pPr marL="227013" indent="-227013">
              <a:buFont typeface="Arial" panose="020B0604020202020204" pitchFamily="34" charset="0"/>
              <a:buChar char="•"/>
            </a:pPr>
            <a:r>
              <a:rPr lang="en-US" sz="3200" dirty="0"/>
              <a:t>Formal explanation rating task</a:t>
            </a:r>
            <a:br>
              <a:rPr lang="en-US" sz="3200" dirty="0"/>
            </a:br>
            <a:r>
              <a:rPr lang="en-US" sz="3200" dirty="0">
                <a:sym typeface="Wingdings" panose="05000000000000000000" pitchFamily="2" charset="2"/>
              </a:rPr>
              <a:t> f</a:t>
            </a:r>
            <a:r>
              <a:rPr lang="en-US" sz="3200" dirty="0"/>
              <a:t>ormal explanations rated as apt in both contexts</a:t>
            </a:r>
          </a:p>
          <a:p>
            <a:pPr marL="227013" lvl="0" indent="-227013">
              <a:buFont typeface="Arial" pitchFamily="34" charset="0"/>
              <a:buChar char="•"/>
            </a:pPr>
            <a:r>
              <a:rPr lang="en-US" sz="3200" dirty="0">
                <a:solidFill>
                  <a:schemeClr val="accent3"/>
                </a:solidFill>
              </a:rPr>
              <a:t>Essentialism DV: innateness when environment is switched </a:t>
            </a:r>
            <a:r>
              <a:rPr lang="en-US" sz="2800" dirty="0">
                <a:solidFill>
                  <a:schemeClr val="tx1"/>
                </a:solidFill>
              </a:rPr>
              <a:t>x1 trial</a:t>
            </a:r>
            <a:br>
              <a:rPr lang="en-US" sz="3200" dirty="0">
                <a:solidFill>
                  <a:prstClr val="black">
                    <a:lumMod val="85000"/>
                    <a:lumOff val="15000"/>
                  </a:prstClr>
                </a:solidFill>
              </a:rPr>
            </a:br>
            <a:r>
              <a:rPr lang="en-US" sz="3200" dirty="0">
                <a:solidFill>
                  <a:prstClr val="black">
                    <a:lumMod val="85000"/>
                    <a:lumOff val="15000"/>
                  </a:prstClr>
                </a:solidFill>
                <a:sym typeface="Wingdings" panose="05000000000000000000" pitchFamily="2" charset="2"/>
              </a:rPr>
              <a:t> less likely to be innate </a:t>
            </a:r>
            <a:r>
              <a:rPr lang="en-US" sz="3200" dirty="0">
                <a:solidFill>
                  <a:prstClr val="black">
                    <a:lumMod val="85000"/>
                    <a:lumOff val="15000"/>
                  </a:prstClr>
                </a:solidFill>
              </a:rPr>
              <a:t>in structural than non-structural context</a:t>
            </a:r>
            <a:endParaRPr lang="en-US" sz="3200" dirty="0">
              <a:solidFill>
                <a:schemeClr val="accent1"/>
              </a:solidFill>
            </a:endParaRPr>
          </a:p>
          <a:p>
            <a:pPr marL="483045" lvl="1"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
        <p:nvSpPr>
          <p:cNvPr id="6"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Vasilyeva</a:t>
            </a:r>
            <a:r>
              <a:rPr lang="en-US" sz="1800" dirty="0"/>
              <a:t>, </a:t>
            </a:r>
            <a:r>
              <a:rPr lang="en-US" sz="1800" dirty="0" err="1"/>
              <a:t>Gopnik</a:t>
            </a:r>
            <a:r>
              <a:rPr lang="en-US" sz="1800" dirty="0"/>
              <a:t>, </a:t>
            </a:r>
            <a:r>
              <a:rPr lang="en-US" sz="1800" dirty="0" err="1"/>
              <a:t>Lombrozo</a:t>
            </a:r>
            <a:r>
              <a:rPr lang="en-US" sz="1800" dirty="0"/>
              <a:t> 2018</a:t>
            </a:r>
          </a:p>
        </p:txBody>
      </p:sp>
    </p:spTree>
    <p:extLst>
      <p:ext uri="{BB962C8B-B14F-4D97-AF65-F5344CB8AC3E}">
        <p14:creationId xmlns:p14="http://schemas.microsoft.com/office/powerpoint/2010/main" val="17914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7633"/>
            <a:ext cx="10772775" cy="1658198"/>
          </a:xfrm>
        </p:spPr>
        <p:txBody>
          <a:bodyPr>
            <a:normAutofit/>
          </a:bodyPr>
          <a:lstStyle/>
          <a:p>
            <a:r>
              <a:rPr lang="en-US" sz="4400" dirty="0"/>
              <a:t>Structural contexts can block essentialism</a:t>
            </a:r>
          </a:p>
        </p:txBody>
      </p:sp>
      <p:sp>
        <p:nvSpPr>
          <p:cNvPr id="5" name="Content Placeholder 2"/>
          <p:cNvSpPr>
            <a:spLocks noGrp="1"/>
          </p:cNvSpPr>
          <p:nvPr>
            <p:ph idx="1"/>
          </p:nvPr>
        </p:nvSpPr>
        <p:spPr>
          <a:xfrm>
            <a:off x="657224" y="1232452"/>
            <a:ext cx="6632576" cy="5625548"/>
          </a:xfrm>
        </p:spPr>
        <p:txBody>
          <a:bodyPr>
            <a:normAutofit lnSpcReduction="10000"/>
          </a:bodyPr>
          <a:lstStyle/>
          <a:p>
            <a:pPr marL="227013" indent="-227013">
              <a:buFont typeface="Arial" panose="020B0604020202020204" pitchFamily="34" charset="0"/>
              <a:buChar char="•"/>
            </a:pPr>
            <a:r>
              <a:rPr lang="en-US" sz="3200" dirty="0"/>
              <a:t>3-6yo, adults: structural vs nonstructural</a:t>
            </a:r>
          </a:p>
          <a:p>
            <a:pPr marL="483045" lvl="1" indent="-227013">
              <a:buFont typeface="Arial" panose="020B0604020202020204" pitchFamily="34" charset="0"/>
              <a:buChar char="•"/>
            </a:pPr>
            <a:r>
              <a:rPr lang="en-US" sz="3200" dirty="0"/>
              <a:t>Structural context – classroom environment skewed</a:t>
            </a:r>
          </a:p>
          <a:p>
            <a:pPr marL="483045" lvl="1" indent="-227013">
              <a:buFont typeface="Arial" panose="020B0604020202020204" pitchFamily="34" charset="0"/>
              <a:buChar char="•"/>
            </a:pPr>
            <a:r>
              <a:rPr lang="en-US" sz="3200" dirty="0"/>
              <a:t>Nonstructural context – classroom environment not skewed</a:t>
            </a:r>
          </a:p>
          <a:p>
            <a:pPr marL="227013" indent="-227013">
              <a:buFont typeface="Arial" panose="020B0604020202020204" pitchFamily="34" charset="0"/>
              <a:buChar char="•"/>
            </a:pPr>
            <a:r>
              <a:rPr lang="en-US" sz="3200" dirty="0"/>
              <a:t>Novel behavior for gender: different genders play different games</a:t>
            </a:r>
          </a:p>
          <a:p>
            <a:pPr marL="227013" lvl="0" indent="-227013">
              <a:buFont typeface="Arial" pitchFamily="34" charset="0"/>
              <a:buChar char="•"/>
            </a:pPr>
            <a:r>
              <a:rPr lang="en-US" sz="3200" dirty="0">
                <a:solidFill>
                  <a:schemeClr val="accent3"/>
                </a:solidFill>
              </a:rPr>
              <a:t>Essentialism DV: innateness when environment is switched </a:t>
            </a:r>
            <a:r>
              <a:rPr lang="en-US" sz="2800" dirty="0">
                <a:solidFill>
                  <a:schemeClr val="tx1"/>
                </a:solidFill>
              </a:rPr>
              <a:t>x1 trial</a:t>
            </a:r>
            <a:br>
              <a:rPr lang="en-US" sz="3200" dirty="0">
                <a:solidFill>
                  <a:prstClr val="black">
                    <a:lumMod val="85000"/>
                    <a:lumOff val="15000"/>
                  </a:prstClr>
                </a:solidFill>
              </a:rPr>
            </a:br>
            <a:r>
              <a:rPr lang="en-US" sz="3200" dirty="0">
                <a:solidFill>
                  <a:prstClr val="black">
                    <a:lumMod val="85000"/>
                    <a:lumOff val="15000"/>
                  </a:prstClr>
                </a:solidFill>
                <a:sym typeface="Wingdings" panose="05000000000000000000" pitchFamily="2" charset="2"/>
              </a:rPr>
              <a:t> less likely to be innate </a:t>
            </a:r>
            <a:br>
              <a:rPr lang="en-US" sz="3200" dirty="0">
                <a:solidFill>
                  <a:prstClr val="black">
                    <a:lumMod val="85000"/>
                    <a:lumOff val="15000"/>
                  </a:prstClr>
                </a:solidFill>
                <a:sym typeface="Wingdings" panose="05000000000000000000" pitchFamily="2" charset="2"/>
              </a:rPr>
            </a:br>
            <a:r>
              <a:rPr lang="en-US" sz="3200" dirty="0">
                <a:solidFill>
                  <a:prstClr val="black">
                    <a:lumMod val="85000"/>
                    <a:lumOff val="15000"/>
                  </a:prstClr>
                </a:solidFill>
                <a:sym typeface="Wingdings" panose="05000000000000000000" pitchFamily="2" charset="2"/>
              </a:rPr>
              <a:t>(more mutable) </a:t>
            </a:r>
            <a:r>
              <a:rPr lang="en-US" sz="3200" dirty="0">
                <a:solidFill>
                  <a:prstClr val="black">
                    <a:lumMod val="85000"/>
                    <a:lumOff val="15000"/>
                  </a:prstClr>
                </a:solidFill>
              </a:rPr>
              <a:t>in structural than non-structural context</a:t>
            </a:r>
            <a:endParaRPr lang="en-US" sz="3200" dirty="0">
              <a:solidFill>
                <a:schemeClr val="accent1"/>
              </a:solidFill>
            </a:endParaRPr>
          </a:p>
          <a:p>
            <a:pPr marL="483045" lvl="1" indent="-227013">
              <a:buFont typeface="Arial" panose="020B0604020202020204" pitchFamily="34" charset="0"/>
              <a:buChar char="•"/>
            </a:pPr>
            <a:endParaRPr lang="en-US" sz="3200" dirty="0"/>
          </a:p>
          <a:p>
            <a:pPr marL="483045" lvl="1" indent="-227013">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
        <p:nvSpPr>
          <p:cNvPr id="6" name="Content Placeholder 2"/>
          <p:cNvSpPr txBox="1">
            <a:spLocks/>
          </p:cNvSpPr>
          <p:nvPr/>
        </p:nvSpPr>
        <p:spPr>
          <a:xfrm>
            <a:off x="2266122" y="6410739"/>
            <a:ext cx="9788720" cy="36344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err="1"/>
              <a:t>Vasilyeva</a:t>
            </a:r>
            <a:r>
              <a:rPr lang="en-US" sz="1800" dirty="0"/>
              <a:t>, </a:t>
            </a:r>
            <a:r>
              <a:rPr lang="en-US" sz="1800" dirty="0" err="1"/>
              <a:t>Gopnik</a:t>
            </a:r>
            <a:r>
              <a:rPr lang="en-US" sz="1800" dirty="0"/>
              <a:t>, </a:t>
            </a:r>
            <a:r>
              <a:rPr lang="en-US" sz="1800" dirty="0" err="1"/>
              <a:t>Lombrozo</a:t>
            </a:r>
            <a:r>
              <a:rPr lang="en-US" sz="1800" dirty="0"/>
              <a:t> 2018</a:t>
            </a:r>
          </a:p>
        </p:txBody>
      </p:sp>
      <p:pic>
        <p:nvPicPr>
          <p:cNvPr id="3" name="Picture 2">
            <a:extLst>
              <a:ext uri="{FF2B5EF4-FFF2-40B4-BE49-F238E27FC236}">
                <a16:creationId xmlns:a16="http://schemas.microsoft.com/office/drawing/2014/main" id="{D7A128A6-8413-42E2-B383-BCF5D9298B80}"/>
              </a:ext>
            </a:extLst>
          </p:cNvPr>
          <p:cNvPicPr>
            <a:picLocks noChangeAspect="1"/>
          </p:cNvPicPr>
          <p:nvPr/>
        </p:nvPicPr>
        <p:blipFill rotWithShape="1">
          <a:blip r:embed="rId3"/>
          <a:srcRect r="70649"/>
          <a:stretch/>
        </p:blipFill>
        <p:spPr>
          <a:xfrm>
            <a:off x="7496725" y="1720209"/>
            <a:ext cx="4558117" cy="4457316"/>
          </a:xfrm>
          <a:prstGeom prst="rect">
            <a:avLst/>
          </a:prstGeom>
        </p:spPr>
      </p:pic>
      <p:pic>
        <p:nvPicPr>
          <p:cNvPr id="7" name="Picture 6">
            <a:extLst>
              <a:ext uri="{FF2B5EF4-FFF2-40B4-BE49-F238E27FC236}">
                <a16:creationId xmlns:a16="http://schemas.microsoft.com/office/drawing/2014/main" id="{383464F6-11A9-43C2-A634-14FDC85784A3}"/>
              </a:ext>
            </a:extLst>
          </p:cNvPr>
          <p:cNvPicPr>
            <a:picLocks noChangeAspect="1"/>
          </p:cNvPicPr>
          <p:nvPr/>
        </p:nvPicPr>
        <p:blipFill rotWithShape="1">
          <a:blip r:embed="rId3"/>
          <a:srcRect l="87318" t="33675" r="-3623" b="29082"/>
          <a:stretch/>
        </p:blipFill>
        <p:spPr>
          <a:xfrm>
            <a:off x="10168347" y="118780"/>
            <a:ext cx="2285999" cy="1498600"/>
          </a:xfrm>
          <a:prstGeom prst="rect">
            <a:avLst/>
          </a:prstGeom>
        </p:spPr>
      </p:pic>
    </p:spTree>
    <p:extLst>
      <p:ext uri="{BB962C8B-B14F-4D97-AF65-F5344CB8AC3E}">
        <p14:creationId xmlns:p14="http://schemas.microsoft.com/office/powerpoint/2010/main" val="400049274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7513</TotalTime>
  <Words>2989</Words>
  <Application>Microsoft Office PowerPoint</Application>
  <PresentationFormat>Widescreen</PresentationFormat>
  <Paragraphs>556</Paragraphs>
  <Slides>35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vt:lpstr>
      <vt:lpstr>Courier New</vt:lpstr>
      <vt:lpstr>Times New Roman</vt:lpstr>
      <vt:lpstr>Metropolitan</vt:lpstr>
      <vt:lpstr>Marianna Zhang</vt:lpstr>
      <vt:lpstr>Essentialism</vt:lpstr>
      <vt:lpstr>Linguistic cues for essentialism</vt:lpstr>
      <vt:lpstr>Formal explanations</vt:lpstr>
      <vt:lpstr>Formal explanations can boost essentialism</vt:lpstr>
      <vt:lpstr>Formal explanations can boost essentialism</vt:lpstr>
      <vt:lpstr>Need formal explanations always cue essentialism?</vt:lpstr>
      <vt:lpstr>Structural contexts can block essentialism</vt:lpstr>
      <vt:lpstr>Structural contexts can block essentialism</vt:lpstr>
      <vt:lpstr>Can structural factors block an essentialist interpretation of a formal explanation?</vt:lpstr>
      <vt:lpstr>Context manipulation</vt:lpstr>
      <vt:lpstr>Explanation manipulation</vt:lpstr>
      <vt:lpstr>Pilot 1 DVs: 5 canonical essentialism DVs</vt:lpstr>
      <vt:lpstr>Pilot 1 data</vt:lpstr>
      <vt:lpstr>A worry with essentialism DVs</vt:lpstr>
      <vt:lpstr>A worry with essentialism DVs</vt:lpstr>
      <vt:lpstr>Pilot 2.1 DVs (n=4 all structural)</vt:lpstr>
      <vt:lpstr>Pilot 2.2 DVs (n=9, excluded another 2)</vt:lpstr>
      <vt:lpstr>Pilot 2.3 DVs (n=7)</vt:lpstr>
      <vt:lpstr>Pilot 2 design summary</vt:lpstr>
      <vt:lpstr>Pilot 2 results: 2.1 vs 2.2 vs 2.3 (all DVs)</vt:lpstr>
      <vt:lpstr>Pilot 2 results: 2.1 vs 2.2+2.3 (all DVs)</vt:lpstr>
      <vt:lpstr>Pilot 2 results: 2.1 + 2.2 + 2.3 (innateness switch only)</vt:lpstr>
      <vt:lpstr>Pilot 2 results: 2.1 vs 2.2 vs 2.3 (all DVs but normative)</vt:lpstr>
      <vt:lpstr>Pilot 2 results: 2.1 vs 2.2+2.3 (all DVs but normative)</vt:lpstr>
      <vt:lpstr>Pilot 2 results: 2.1 vs 2.2+2.3 (all DVs but normative)</vt:lpstr>
      <vt:lpstr>Pilot 2 takeaways</vt:lpstr>
      <vt:lpstr>PowerPoint Presentation</vt:lpstr>
      <vt:lpstr>Power analysis</vt:lpstr>
      <vt:lpstr>Power analysis</vt:lpstr>
      <vt:lpstr>Power analysis</vt:lpstr>
      <vt:lpstr>Power analysis</vt:lpstr>
      <vt:lpstr>Power analysis</vt:lpstr>
      <vt:lpstr>PowerPoint Presentation</vt:lpstr>
      <vt:lpstr>Pilot 2 results: 2.1 vs 2.2 vs 2.3 (innateness switch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dc:title>
  <dc:creator>Marianna</dc:creator>
  <cp:lastModifiedBy>Marianna Zhang</cp:lastModifiedBy>
  <cp:revision>1141</cp:revision>
  <cp:lastPrinted>2019-03-01T18:39:58Z</cp:lastPrinted>
  <dcterms:created xsi:type="dcterms:W3CDTF">2018-11-29T07:29:27Z</dcterms:created>
  <dcterms:modified xsi:type="dcterms:W3CDTF">2019-04-04T19:31:47Z</dcterms:modified>
</cp:coreProperties>
</file>