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56" r:id="rId3"/>
    <p:sldId id="280" r:id="rId4"/>
    <p:sldId id="257" r:id="rId5"/>
    <p:sldId id="259" r:id="rId6"/>
    <p:sldId id="260" r:id="rId7"/>
    <p:sldId id="261" r:id="rId8"/>
    <p:sldId id="262" r:id="rId9"/>
    <p:sldId id="263" r:id="rId10"/>
    <p:sldId id="264" r:id="rId11"/>
    <p:sldId id="265" r:id="rId12"/>
    <p:sldId id="293" r:id="rId13"/>
    <p:sldId id="266" r:id="rId14"/>
    <p:sldId id="270" r:id="rId15"/>
    <p:sldId id="271" r:id="rId16"/>
    <p:sldId id="272" r:id="rId17"/>
    <p:sldId id="267" r:id="rId18"/>
    <p:sldId id="268" r:id="rId19"/>
    <p:sldId id="269" r:id="rId20"/>
    <p:sldId id="273" r:id="rId21"/>
    <p:sldId id="298" r:id="rId22"/>
    <p:sldId id="297" r:id="rId23"/>
    <p:sldId id="287" r:id="rId24"/>
    <p:sldId id="299" r:id="rId25"/>
    <p:sldId id="274" r:id="rId26"/>
    <p:sldId id="275" r:id="rId27"/>
    <p:sldId id="296"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5B0"/>
    <a:srgbClr val="FDBEB1"/>
    <a:srgbClr val="CF6E64"/>
    <a:srgbClr val="FC8069"/>
    <a:srgbClr val="E38176"/>
    <a:srgbClr val="CD8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7" autoAdjust="0"/>
    <p:restoredTop sz="74640" autoAdjust="0"/>
  </p:normalViewPr>
  <p:slideViewPr>
    <p:cSldViewPr snapToGrid="0">
      <p:cViewPr varScale="1">
        <p:scale>
          <a:sx n="42" d="100"/>
          <a:sy n="42" d="100"/>
        </p:scale>
        <p:origin x="10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298E2-FE9A-409F-B00F-0D4EA8F2524F}" type="datetimeFigureOut">
              <a:rPr lang="en-US" smtClean="0"/>
              <a:t>4/20/2019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57B7D-301D-48AD-8233-E06870779FDC}" type="slidenum">
              <a:rPr lang="en-US" smtClean="0"/>
              <a:t>‹#›</a:t>
            </a:fld>
            <a:endParaRPr lang="en-US" dirty="0"/>
          </a:p>
        </p:txBody>
      </p:sp>
    </p:spTree>
    <p:extLst>
      <p:ext uri="{BB962C8B-B14F-4D97-AF65-F5344CB8AC3E}">
        <p14:creationId xmlns:p14="http://schemas.microsoft.com/office/powerpoint/2010/main" val="170297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idk/silent</a:t>
            </a:r>
            <a:r>
              <a:rPr lang="en-US" sz="120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know this is a pretty tricky question huh? But if you had to choose, </a:t>
            </a:r>
            <a:r>
              <a:rPr lang="en-US" sz="1200" i="1" kern="1200" dirty="0">
                <a:solidFill>
                  <a:schemeClr val="tx1"/>
                </a:solidFill>
                <a:effectLst/>
                <a:latin typeface="+mn-lt"/>
                <a:ea typeface="+mn-ea"/>
                <a:cs typeface="+mn-cs"/>
              </a:rPr>
              <a:t>[repeat question]</a:t>
            </a:r>
            <a:r>
              <a:rPr lang="en-US" sz="120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know, there are no right or wrong answers in this game. Anything you say is good. </a:t>
            </a:r>
            <a:r>
              <a:rPr lang="en-US" sz="1200" i="1" kern="1200" dirty="0">
                <a:solidFill>
                  <a:schemeClr val="tx1"/>
                </a:solidFill>
                <a:effectLst/>
                <a:latin typeface="+mn-lt"/>
                <a:ea typeface="+mn-ea"/>
                <a:cs typeface="+mn-cs"/>
              </a:rPr>
              <a:t>[repeat question]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Irrelevant</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omments/Persists with</a:t>
            </a:r>
            <a:r>
              <a:rPr lang="en-US" sz="1200" kern="1200" baseline="0" dirty="0">
                <a:solidFill>
                  <a:schemeClr val="tx1"/>
                </a:solidFill>
                <a:effectLst/>
                <a:latin typeface="+mn-lt"/>
                <a:ea typeface="+mn-ea"/>
                <a:cs typeface="+mn-cs"/>
              </a:rPr>
              <a:t> q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Well let’s talk about that after the game, for now I just want to know… (repeat question with item in question) *try to get back to their question after the study is done*</a:t>
            </a:r>
          </a:p>
          <a:p>
            <a:r>
              <a:rPr lang="en-US" sz="1200" kern="1200" dirty="0">
                <a:solidFill>
                  <a:schemeClr val="tx1"/>
                </a:solidFill>
                <a:effectLst/>
                <a:latin typeface="+mn-lt"/>
                <a:ea typeface="+mn-ea"/>
                <a:cs typeface="+mn-cs"/>
              </a:rPr>
              <a:t>- Answers early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Oh, and one of the rules of this game is that I have to finish my whole question before you answer, ok?</a:t>
            </a:r>
          </a:p>
        </p:txBody>
      </p:sp>
      <p:sp>
        <p:nvSpPr>
          <p:cNvPr id="4" name="Slide Number Placeholder 3"/>
          <p:cNvSpPr>
            <a:spLocks noGrp="1"/>
          </p:cNvSpPr>
          <p:nvPr>
            <p:ph type="sldNum" sz="quarter" idx="10"/>
          </p:nvPr>
        </p:nvSpPr>
        <p:spPr/>
        <p:txBody>
          <a:bodyPr/>
          <a:lstStyle/>
          <a:p>
            <a:fld id="{4AF57B7D-301D-48AD-8233-E06870779FDC}" type="slidenum">
              <a:rPr lang="en-US" smtClean="0"/>
              <a:t>1</a:t>
            </a:fld>
            <a:endParaRPr lang="en-US" dirty="0"/>
          </a:p>
        </p:txBody>
      </p:sp>
    </p:spTree>
    <p:extLst>
      <p:ext uri="{BB962C8B-B14F-4D97-AF65-F5344CB8AC3E}">
        <p14:creationId xmlns:p14="http://schemas.microsoft.com/office/powerpoint/2010/main" val="270796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remember, in the boys’ classroom there are two buckets. </a:t>
            </a:r>
          </a:p>
          <a:p>
            <a:r>
              <a:rPr lang="en-US" sz="1200" b="0" i="0" kern="1200" dirty="0">
                <a:solidFill>
                  <a:schemeClr val="tx1"/>
                </a:solidFill>
                <a:effectLst/>
                <a:latin typeface="+mn-lt"/>
                <a:ea typeface="+mn-ea"/>
                <a:cs typeface="+mn-cs"/>
              </a:rPr>
              <a:t>*Are they both of the same size, or is one of them bigger?  [Corrective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10</a:t>
            </a:fld>
            <a:endParaRPr lang="en-US" dirty="0"/>
          </a:p>
        </p:txBody>
      </p:sp>
    </p:spTree>
    <p:extLst>
      <p:ext uri="{BB962C8B-B14F-4D97-AF65-F5344CB8AC3E}">
        <p14:creationId xmlns:p14="http://schemas.microsoft.com/office/powerpoint/2010/main" val="168456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**Which one is bigger? [wait for response]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Right,</a:t>
            </a:r>
            <a:r>
              <a:rPr lang="en-US" sz="1200" b="0" i="0" kern="1200" baseline="0" dirty="0">
                <a:solidFill>
                  <a:schemeClr val="tx1"/>
                </a:solidFill>
                <a:effectLst/>
                <a:latin typeface="+mn-lt"/>
                <a:ea typeface="+mn-ea"/>
                <a:cs typeface="+mn-cs"/>
              </a:rPr>
              <a:t> the yellow one!</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11</a:t>
            </a:fld>
            <a:endParaRPr lang="en-US" dirty="0"/>
          </a:p>
        </p:txBody>
      </p:sp>
    </p:spTree>
    <p:extLst>
      <p:ext uri="{BB962C8B-B14F-4D97-AF65-F5344CB8AC3E}">
        <p14:creationId xmlns:p14="http://schemas.microsoft.com/office/powerpoint/2010/main" val="34523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girls’ classroom there are also two buckets, right? </a:t>
            </a:r>
          </a:p>
          <a:p>
            <a:r>
              <a:rPr lang="en-US" sz="1200" b="0" i="0" kern="1200" dirty="0">
                <a:solidFill>
                  <a:schemeClr val="tx1"/>
                </a:solidFill>
                <a:effectLst/>
                <a:latin typeface="+mn-lt"/>
                <a:ea typeface="+mn-ea"/>
                <a:cs typeface="+mn-cs"/>
              </a:rPr>
              <a:t>**Are they both of the same size, or is one of them bigger? Which</a:t>
            </a:r>
            <a:r>
              <a:rPr lang="en-US" sz="1200" b="0" i="0" kern="1200" baseline="0" dirty="0">
                <a:solidFill>
                  <a:schemeClr val="tx1"/>
                </a:solidFill>
                <a:effectLst/>
                <a:latin typeface="+mn-lt"/>
                <a:ea typeface="+mn-ea"/>
                <a:cs typeface="+mn-cs"/>
              </a:rPr>
              <a:t> one? </a:t>
            </a:r>
            <a:r>
              <a:rPr lang="en-US" sz="1200" b="0" i="0" kern="1200" dirty="0">
                <a:solidFill>
                  <a:schemeClr val="tx1"/>
                </a:solidFill>
                <a:effectLst/>
                <a:latin typeface="+mn-lt"/>
                <a:ea typeface="+mn-ea"/>
                <a:cs typeface="+mn-cs"/>
              </a:rPr>
              <a:t>[Corrective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12</a:t>
            </a:fld>
            <a:endParaRPr lang="en-US" dirty="0"/>
          </a:p>
        </p:txBody>
      </p:sp>
    </p:spTree>
    <p:extLst>
      <p:ext uri="{BB962C8B-B14F-4D97-AF65-F5344CB8AC3E}">
        <p14:creationId xmlns:p14="http://schemas.microsoft.com/office/powerpoint/2010/main" val="8511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boys in the</a:t>
            </a:r>
            <a:r>
              <a:rPr lang="en-US" sz="1200" b="0" i="0" kern="1200" baseline="0" dirty="0">
                <a:solidFill>
                  <a:schemeClr val="tx1"/>
                </a:solidFill>
                <a:effectLst/>
                <a:latin typeface="+mn-lt"/>
                <a:ea typeface="+mn-ea"/>
                <a:cs typeface="+mn-cs"/>
              </a:rPr>
              <a:t> boys</a:t>
            </a:r>
            <a:r>
              <a:rPr lang="en-US" sz="1200" b="0" i="0" kern="1200" dirty="0">
                <a:solidFill>
                  <a:schemeClr val="tx1"/>
                </a:solidFill>
                <a:effectLst/>
                <a:latin typeface="+mn-lt"/>
                <a:ea typeface="+mn-ea"/>
                <a:cs typeface="+mn-cs"/>
              </a:rPr>
              <a:t>’ classroom played each game one day; one boy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played Yellow-Ball, the next one played Yellow-Ball, the next one played Green-Ball, the next one Yellow-Ball, and so on. So you can see which game each boy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14</a:t>
            </a:fld>
            <a:endParaRPr lang="en-US" dirty="0"/>
          </a:p>
        </p:txBody>
      </p:sp>
    </p:spTree>
    <p:extLst>
      <p:ext uri="{BB962C8B-B14F-4D97-AF65-F5344CB8AC3E}">
        <p14:creationId xmlns:p14="http://schemas.microsoft.com/office/powerpoint/2010/main" val="1820823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how many boys in the boys' classroom played each game another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15</a:t>
            </a:fld>
            <a:endParaRPr lang="en-US" dirty="0"/>
          </a:p>
        </p:txBody>
      </p:sp>
    </p:spTree>
    <p:extLst>
      <p:ext uri="{BB962C8B-B14F-4D97-AF65-F5344CB8AC3E}">
        <p14:creationId xmlns:p14="http://schemas.microsoft.com/office/powerpoint/2010/main" val="4163626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these are the games from the boys' classroom. Which game did the boys play most often? Yellow-Ball or Green-Ball?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Feedback: Right, Yellow-Ball.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boys that played</a:t>
            </a:r>
            <a:r>
              <a:rPr lang="en-US" sz="1200" b="0" i="0" kern="1200" baseline="0" dirty="0">
                <a:solidFill>
                  <a:schemeClr val="tx1"/>
                </a:solidFill>
                <a:effectLst/>
                <a:latin typeface="+mn-lt"/>
                <a:ea typeface="+mn-ea"/>
                <a:cs typeface="+mn-cs"/>
              </a:rPr>
              <a:t> Green-Ball? And can you show me the boys that played Yellow-Ball? So which game did the boys play most often?</a:t>
            </a:r>
            <a:endParaRPr lang="en-US" dirty="0"/>
          </a:p>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16</a:t>
            </a:fld>
            <a:endParaRPr lang="en-US" dirty="0"/>
          </a:p>
        </p:txBody>
      </p:sp>
    </p:spTree>
    <p:extLst>
      <p:ext uri="{BB962C8B-B14F-4D97-AF65-F5344CB8AC3E}">
        <p14:creationId xmlns:p14="http://schemas.microsoft.com/office/powerpoint/2010/main" val="3153789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girls in the girls’ classroom played each game one day: one girl played Green-Ball, the next one played Green-Ball, the next one played Green-Ball, the next one played Yellow-Ball, and so on. So you can see which game each girl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17</a:t>
            </a:fld>
            <a:endParaRPr lang="en-US" dirty="0"/>
          </a:p>
        </p:txBody>
      </p:sp>
    </p:spTree>
    <p:extLst>
      <p:ext uri="{BB962C8B-B14F-4D97-AF65-F5344CB8AC3E}">
        <p14:creationId xmlns:p14="http://schemas.microsoft.com/office/powerpoint/2010/main" val="2718190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18</a:t>
            </a:fld>
            <a:endParaRPr lang="en-US" dirty="0"/>
          </a:p>
        </p:txBody>
      </p:sp>
    </p:spTree>
    <p:extLst>
      <p:ext uri="{BB962C8B-B14F-4D97-AF65-F5344CB8AC3E}">
        <p14:creationId xmlns:p14="http://schemas.microsoft.com/office/powerpoint/2010/main" val="354435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there are the games from the girls' classroom. Which game did the girls play most often? Yellow-Ball or 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Feedback: Right, Green-Ball.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girls that played</a:t>
            </a:r>
            <a:r>
              <a:rPr lang="en-US" sz="1200" b="0" i="0" kern="1200" baseline="0" dirty="0">
                <a:solidFill>
                  <a:schemeClr val="tx1"/>
                </a:solidFill>
                <a:effectLst/>
                <a:latin typeface="+mn-lt"/>
                <a:ea typeface="+mn-ea"/>
                <a:cs typeface="+mn-cs"/>
              </a:rPr>
              <a:t> Yellow-Ball? And can you show me the boys that played Green-Ball? So which game did the girls play most often?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19</a:t>
            </a:fld>
            <a:endParaRPr lang="en-US" dirty="0"/>
          </a:p>
        </p:txBody>
      </p:sp>
    </p:spTree>
    <p:extLst>
      <p:ext uri="{BB962C8B-B14F-4D97-AF65-F5344CB8AC3E}">
        <p14:creationId xmlns:p14="http://schemas.microsoft.com/office/powerpoint/2010/main" val="590332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She plays Green-Ball </a:t>
            </a:r>
            <a:r>
              <a:rPr lang="en-US" sz="1200" b="1" i="0" kern="1200" dirty="0">
                <a:solidFill>
                  <a:schemeClr val="tx1"/>
                </a:solidFill>
                <a:effectLst/>
                <a:latin typeface="+mn-lt"/>
                <a:ea typeface="+mn-ea"/>
                <a:cs typeface="+mn-cs"/>
              </a:rPr>
              <a:t>because</a:t>
            </a:r>
            <a:r>
              <a:rPr lang="en-US" sz="1200" b="0" i="0" kern="1200" dirty="0">
                <a:solidFill>
                  <a:schemeClr val="tx1"/>
                </a:solidFill>
                <a:effectLst/>
                <a:latin typeface="+mn-lt"/>
                <a:ea typeface="+mn-ea"/>
                <a:cs typeface="+mn-cs"/>
              </a:rPr>
              <a:t> she is a girl.</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20</a:t>
            </a:fld>
            <a:endParaRPr lang="en-US" dirty="0"/>
          </a:p>
        </p:txBody>
      </p:sp>
    </p:spTree>
    <p:extLst>
      <p:ext uri="{BB962C8B-B14F-4D97-AF65-F5344CB8AC3E}">
        <p14:creationId xmlns:p14="http://schemas.microsoft.com/office/powerpoint/2010/main" val="158248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**Bing:</a:t>
            </a:r>
            <a:r>
              <a:rPr lang="en-US" sz="1200" i="0" kern="1200" baseline="0" dirty="0">
                <a:solidFill>
                  <a:schemeClr val="tx1"/>
                </a:solidFill>
                <a:effectLst/>
                <a:latin typeface="+mn-lt"/>
                <a:ea typeface="+mn-ea"/>
                <a:cs typeface="+mn-cs"/>
              </a:rPr>
              <a:t> I’m going to turn the camera on to take a picture of us so that we can remember the game later. I’m going to take your name tag off and put it right here, and we’ll put it back on when you go back to the classroom. I’m putting it right here, so don’t let me forget. And if you want to stop and go back to the classroom, just let me know,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**Museum: I turned the voice recorder on so that I can remember how we played game later. If you want to stop at any time, just let me know, okay? </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a:t>
            </a:fld>
            <a:endParaRPr lang="en-US" dirty="0"/>
          </a:p>
        </p:txBody>
      </p:sp>
    </p:spTree>
    <p:extLst>
      <p:ext uri="{BB962C8B-B14F-4D97-AF65-F5344CB8AC3E}">
        <p14:creationId xmlns:p14="http://schemas.microsoft.com/office/powerpoint/2010/main" val="229910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 Suzy plays Green-Ball a lot.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*Original: Is it because Suzy likes playing Green-Ball, or is it because of the buckets in her classroom?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*Adjusted: Is it because Suzy likes playing Green-Ball, or is it because of the size of the buckets in her classroom?</a:t>
            </a:r>
          </a:p>
        </p:txBody>
      </p:sp>
      <p:sp>
        <p:nvSpPr>
          <p:cNvPr id="4" name="Slide Number Placeholder 3"/>
          <p:cNvSpPr>
            <a:spLocks noGrp="1"/>
          </p:cNvSpPr>
          <p:nvPr>
            <p:ph type="sldNum" sz="quarter" idx="10"/>
          </p:nvPr>
        </p:nvSpPr>
        <p:spPr/>
        <p:txBody>
          <a:bodyPr/>
          <a:lstStyle/>
          <a:p>
            <a:fld id="{4AF57B7D-301D-48AD-8233-E06870779FDC}" type="slidenum">
              <a:rPr lang="en-US" smtClean="0"/>
              <a:t>21</a:t>
            </a:fld>
            <a:endParaRPr lang="en-US" dirty="0"/>
          </a:p>
        </p:txBody>
      </p:sp>
    </p:spTree>
    <p:extLst>
      <p:ext uri="{BB962C8B-B14F-4D97-AF65-F5344CB8AC3E}">
        <p14:creationId xmlns:p14="http://schemas.microsoft.com/office/powerpoint/2010/main" val="1715475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22</a:t>
            </a:fld>
            <a:endParaRPr lang="en-US" dirty="0"/>
          </a:p>
        </p:txBody>
      </p:sp>
    </p:spTree>
    <p:extLst>
      <p:ext uri="{BB962C8B-B14F-4D97-AF65-F5344CB8AC3E}">
        <p14:creationId xmlns:p14="http://schemas.microsoft.com/office/powerpoint/2010/main" val="28646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23</a:t>
            </a:fld>
            <a:endParaRPr lang="en-US" dirty="0"/>
          </a:p>
        </p:txBody>
      </p:sp>
    </p:spTree>
    <p:extLst>
      <p:ext uri="{BB962C8B-B14F-4D97-AF65-F5344CB8AC3E}">
        <p14:creationId xmlns:p14="http://schemas.microsoft.com/office/powerpoint/2010/main" val="3689980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Group: Would it be okay or not okay for girls to play Yellow-Ball?</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effectLst/>
                <a:latin typeface="+mn-lt"/>
                <a:ea typeface="+mn-ea"/>
                <a:cs typeface="+mn-cs"/>
              </a:rPr>
              <a:t>Indiv</a:t>
            </a:r>
            <a:r>
              <a:rPr lang="en-US" sz="1200" b="0" i="0" u="none" strike="noStrike" kern="1200" baseline="0" dirty="0">
                <a:solidFill>
                  <a:schemeClr val="tx1"/>
                </a:solidFill>
                <a:effectLst/>
                <a:latin typeface="+mn-lt"/>
                <a:ea typeface="+mn-ea"/>
                <a:cs typeface="+mn-cs"/>
              </a:rPr>
              <a:t>: Here’s Katie. Katie is a girl who plays Yellow-Ball. Is it okay or not okay for Katie to play Yellow-Ball? </a:t>
            </a:r>
            <a:r>
              <a:rPr lang="en-US" sz="1200" b="0" i="0" u="none" strike="noStrike" kern="1200" baseline="0">
                <a:solidFill>
                  <a:schemeClr val="tx1"/>
                </a:solidFill>
                <a:effectLst/>
                <a:latin typeface="+mn-lt"/>
                <a:ea typeface="+mn-ea"/>
                <a:cs typeface="+mn-cs"/>
              </a:rPr>
              <a:t>(okay/not okay)</a:t>
            </a:r>
            <a:endParaRPr lang="en-US" sz="1200" b="0" i="0" dirty="0">
              <a:solidFill>
                <a:srgbClr val="000000"/>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24</a:t>
            </a:fld>
            <a:endParaRPr lang="en-US" dirty="0"/>
          </a:p>
        </p:txBody>
      </p:sp>
    </p:spTree>
    <p:extLst>
      <p:ext uri="{BB962C8B-B14F-4D97-AF65-F5344CB8AC3E}">
        <p14:creationId xmlns:p14="http://schemas.microsoft.com/office/powerpoint/2010/main" val="134791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yesterday, one thing changed in this school. Now girls can go to study in the boys’ classroom. They don’t have to go to the girls’ classroom. And now boys can go to study in the girls’ classroom. They don’t have to go to the boys’ classroom. </a:t>
            </a:r>
          </a:p>
        </p:txBody>
      </p:sp>
      <p:sp>
        <p:nvSpPr>
          <p:cNvPr id="4" name="Slide Number Placeholder 3"/>
          <p:cNvSpPr>
            <a:spLocks noGrp="1"/>
          </p:cNvSpPr>
          <p:nvPr>
            <p:ph type="sldNum" sz="quarter" idx="10"/>
          </p:nvPr>
        </p:nvSpPr>
        <p:spPr/>
        <p:txBody>
          <a:bodyPr/>
          <a:lstStyle/>
          <a:p>
            <a:fld id="{4AF57B7D-301D-48AD-8233-E06870779FDC}" type="slidenum">
              <a:rPr lang="en-US" smtClean="0"/>
              <a:t>25</a:t>
            </a:fld>
            <a:endParaRPr lang="en-US" dirty="0"/>
          </a:p>
        </p:txBody>
      </p:sp>
    </p:spTree>
    <p:extLst>
      <p:ext uri="{BB962C8B-B14F-4D97-AF65-F5344CB8AC3E}">
        <p14:creationId xmlns:p14="http://schemas.microsoft.com/office/powerpoint/2010/main" val="3343917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again. Her parents decided that now she will be going to the boys’ classroom, because her parents know the teacher there. Today Suzy is at the boys’ classroom, and it’s her turn to throw a pebble into a bucket before recess, to decide which game she’ll play.</a:t>
            </a:r>
            <a:br>
              <a:rPr lang="en-US" dirty="0"/>
            </a:br>
            <a:endParaRPr lang="en-US" dirty="0"/>
          </a:p>
          <a:p>
            <a:r>
              <a:rPr lang="en-US" sz="1200" b="0" i="0" kern="1200" dirty="0">
                <a:solidFill>
                  <a:schemeClr val="tx1"/>
                </a:solidFill>
                <a:effectLst/>
                <a:latin typeface="+mn-lt"/>
                <a:ea typeface="+mn-ea"/>
                <a:cs typeface="+mn-cs"/>
              </a:rPr>
              <a:t>If the pebble goes into the yellow bucket, she will play… [wait for kid to point/say which game] – right, Yellow-Ball! If the pebble goes into the green bucket, she will play… [wait for kid to point/say which game]</a:t>
            </a:r>
            <a:r>
              <a:rPr lang="en-US" sz="1200" b="0" i="0" kern="1200" baseline="0" dirty="0">
                <a:solidFill>
                  <a:schemeClr val="tx1"/>
                </a:solidFill>
                <a:effectLst/>
                <a:latin typeface="+mn-lt"/>
                <a:ea typeface="+mn-ea"/>
                <a:cs typeface="+mn-cs"/>
              </a:rPr>
              <a:t> – right, </a:t>
            </a:r>
            <a:r>
              <a:rPr lang="en-US" sz="1200" b="0" i="0" kern="1200" dirty="0">
                <a:solidFill>
                  <a:schemeClr val="tx1"/>
                </a:solidFill>
                <a:effectLst/>
                <a:latin typeface="+mn-lt"/>
                <a:ea typeface="+mn-ea"/>
                <a:cs typeface="+mn-cs"/>
              </a:rPr>
              <a:t>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a:t>
            </a:r>
            <a:r>
              <a:rPr lang="en-US" sz="1200" b="0" i="0" kern="1200" baseline="0" dirty="0">
                <a:solidFill>
                  <a:schemeClr val="tx1"/>
                </a:solidFill>
                <a:effectLst/>
                <a:latin typeface="+mn-lt"/>
                <a:ea typeface="+mn-ea"/>
                <a:cs typeface="+mn-cs"/>
              </a:rPr>
              <a:t> game do you think Suzy will play today? For sure [Green-Ball / Yellow-Ball] or maybe [Green-Ball/Yellow-Ball]?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26</a:t>
            </a:fld>
            <a:endParaRPr lang="en-US" dirty="0"/>
          </a:p>
        </p:txBody>
      </p:sp>
    </p:spTree>
    <p:extLst>
      <p:ext uri="{BB962C8B-B14F-4D97-AF65-F5344CB8AC3E}">
        <p14:creationId xmlns:p14="http://schemas.microsoft.com/office/powerpoint/2010/main" val="520570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27</a:t>
            </a:fld>
            <a:endParaRPr lang="en-US" dirty="0"/>
          </a:p>
        </p:txBody>
      </p:sp>
    </p:spTree>
    <p:extLst>
      <p:ext uri="{BB962C8B-B14F-4D97-AF65-F5344CB8AC3E}">
        <p14:creationId xmlns:p14="http://schemas.microsoft.com/office/powerpoint/2010/main" val="359397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3</a:t>
            </a:fld>
            <a:endParaRPr lang="en-US" dirty="0"/>
          </a:p>
        </p:txBody>
      </p:sp>
    </p:spTree>
    <p:extLst>
      <p:ext uri="{BB962C8B-B14F-4D97-AF65-F5344CB8AC3E}">
        <p14:creationId xmlns:p14="http://schemas.microsoft.com/office/powerpoint/2010/main" val="275486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Kiki school. There are two classrooms at Kiki school - the girl classroom and the boy classroom. In the girl classroom, there are only girl students. In the boy classroom, there are only boy students.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4</a:t>
            </a:fld>
            <a:endParaRPr lang="en-US" dirty="0"/>
          </a:p>
        </p:txBody>
      </p:sp>
    </p:spTree>
    <p:extLst>
      <p:ext uri="{BB962C8B-B14F-4D97-AF65-F5344CB8AC3E}">
        <p14:creationId xmlns:p14="http://schemas.microsoft.com/office/powerpoint/2010/main" val="140586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day during recess each student plays one of two games – one is Green-Ball and the other one is Yellow-Ball. Both of these games are for one player – you can get a Green-Ball and play by yourself, or you can get a Yellow-Ball and play by yourself. Each kid gets a ball to play with. At Kiki school, there’s a special way of deciding which ball each kid in the two classrooms will play that day. In each classroom, the teacher puts two different buckets in one corner. One is green, one is</a:t>
            </a:r>
            <a:r>
              <a:rPr lang="en-US" sz="1200" b="0" i="0" kern="1200" baseline="0" dirty="0">
                <a:solidFill>
                  <a:schemeClr val="tx1"/>
                </a:solidFill>
                <a:effectLst/>
                <a:latin typeface="+mn-lt"/>
                <a:ea typeface="+mn-ea"/>
                <a:cs typeface="+mn-cs"/>
              </a:rPr>
              <a:t> yellow</a:t>
            </a:r>
            <a:r>
              <a:rPr lang="en-US" sz="1200" b="0" i="0" kern="1200" dirty="0">
                <a:solidFill>
                  <a:schemeClr val="tx1"/>
                </a:solidFill>
                <a:effectLst/>
                <a:latin typeface="+mn-lt"/>
                <a:ea typeface="+mn-ea"/>
                <a:cs typeface="+mn-cs"/>
              </a:rPr>
              <a:t>, and they stand right next to each other.</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5</a:t>
            </a:fld>
            <a:endParaRPr lang="en-US" dirty="0"/>
          </a:p>
        </p:txBody>
      </p:sp>
    </p:spTree>
    <p:extLst>
      <p:ext uri="{BB962C8B-B14F-4D97-AF65-F5344CB8AC3E}">
        <p14:creationId xmlns:p14="http://schemas.microsoft.com/office/powerpoint/2010/main" val="197125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way to recess, each child stops a few steps away from the buckets and throws a pebble like this [demonstrate a throw], aiming for one of the buckets.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6</a:t>
            </a:fld>
            <a:endParaRPr lang="en-US" dirty="0"/>
          </a:p>
        </p:txBody>
      </p:sp>
    </p:spTree>
    <p:extLst>
      <p:ext uri="{BB962C8B-B14F-4D97-AF65-F5344CB8AC3E}">
        <p14:creationId xmlns:p14="http://schemas.microsoft.com/office/powerpoint/2010/main" val="244092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pebble falls into the green bucket, that child plays Green-Ball that day. If the pebble falls into the yellow</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bucket, that child plays Yellow-Ball that day. Do you see how this works?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7</a:t>
            </a:fld>
            <a:endParaRPr lang="en-US" dirty="0"/>
          </a:p>
        </p:txBody>
      </p:sp>
    </p:spTree>
    <p:extLst>
      <p:ext uri="{BB962C8B-B14F-4D97-AF65-F5344CB8AC3E}">
        <p14:creationId xmlns:p14="http://schemas.microsoft.com/office/powerpoint/2010/main" val="58953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boys' classroom. You can see that at the boys’ classroom, the bucket for Yellow-Ball is much bigger than the bucket for Green-Ball,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Yellow-Ball bucket than it is to get it in the Green-Ball bucket.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8</a:t>
            </a:fld>
            <a:endParaRPr lang="en-US" dirty="0"/>
          </a:p>
        </p:txBody>
      </p:sp>
    </p:spTree>
    <p:extLst>
      <p:ext uri="{BB962C8B-B14F-4D97-AF65-F5344CB8AC3E}">
        <p14:creationId xmlns:p14="http://schemas.microsoft.com/office/powerpoint/2010/main" val="251275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girls' classroom. You can see that at the girls’ classroom, the bucket for Green-Ball is much bigger than the bucket for Yellow-Ball,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Green-Ball bucket than it is to get it in the Yellow-Ball bucket.</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9</a:t>
            </a:fld>
            <a:endParaRPr lang="en-US" dirty="0"/>
          </a:p>
        </p:txBody>
      </p:sp>
    </p:spTree>
    <p:extLst>
      <p:ext uri="{BB962C8B-B14F-4D97-AF65-F5344CB8AC3E}">
        <p14:creationId xmlns:p14="http://schemas.microsoft.com/office/powerpoint/2010/main" val="31869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6946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1142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8437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1540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73072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72280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47959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33277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9835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5798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0926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0E31-E34E-4BE1-9902-AF8A764DB06C}" type="datetimeFigureOut">
              <a:rPr lang="en-US" smtClean="0"/>
              <a:t>4/20/2019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1CF82-286C-4B34-A598-B15339FDFEB7}" type="slidenum">
              <a:rPr lang="en-US" smtClean="0"/>
              <a:t>‹#›</a:t>
            </a:fld>
            <a:endParaRPr lang="en-US" dirty="0"/>
          </a:p>
        </p:txBody>
      </p:sp>
    </p:spTree>
    <p:extLst>
      <p:ext uri="{BB962C8B-B14F-4D97-AF65-F5344CB8AC3E}">
        <p14:creationId xmlns:p14="http://schemas.microsoft.com/office/powerpoint/2010/main" val="23395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7.jp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32FA-45AD-4566-B5B6-74E2E3368E95}"/>
              </a:ext>
            </a:extLst>
          </p:cNvPr>
          <p:cNvSpPr txBox="1"/>
          <p:nvPr/>
        </p:nvSpPr>
        <p:spPr>
          <a:xfrm>
            <a:off x="3267338" y="874455"/>
            <a:ext cx="5657319" cy="2554545"/>
          </a:xfrm>
          <a:prstGeom prst="rect">
            <a:avLst/>
          </a:prstGeom>
          <a:noFill/>
        </p:spPr>
        <p:txBody>
          <a:bodyPr wrap="none" rtlCol="0">
            <a:spAutoFit/>
          </a:bodyPr>
          <a:lstStyle/>
          <a:p>
            <a:pPr algn="ctr"/>
            <a:r>
              <a:rPr lang="en-US" sz="8000" dirty="0">
                <a:latin typeface="Aharoni" panose="020B0604020202020204" pitchFamily="2" charset="-79"/>
                <a:cs typeface="Aharoni" panose="020B0604020202020204" pitchFamily="2" charset="-79"/>
              </a:rPr>
              <a:t>Yellow Ball</a:t>
            </a:r>
          </a:p>
          <a:p>
            <a:pPr algn="ctr"/>
            <a:r>
              <a:rPr lang="en-US" sz="8000" dirty="0">
                <a:latin typeface="Aharoni" panose="020B0604020202020204" pitchFamily="2" charset="-79"/>
                <a:cs typeface="Aharoni" panose="020B0604020202020204" pitchFamily="2" charset="-79"/>
              </a:rPr>
              <a:t>Green Ball</a:t>
            </a:r>
          </a:p>
        </p:txBody>
      </p:sp>
      <p:sp>
        <p:nvSpPr>
          <p:cNvPr id="3" name="TextBox 2">
            <a:extLst>
              <a:ext uri="{FF2B5EF4-FFF2-40B4-BE49-F238E27FC236}">
                <a16:creationId xmlns:a16="http://schemas.microsoft.com/office/drawing/2014/main" id="{B4559961-DE7A-4C02-B0F9-6D6EB3A60FDB}"/>
              </a:ext>
            </a:extLst>
          </p:cNvPr>
          <p:cNvSpPr txBox="1"/>
          <p:nvPr/>
        </p:nvSpPr>
        <p:spPr>
          <a:xfrm>
            <a:off x="3555079" y="4084092"/>
            <a:ext cx="5081840" cy="2123658"/>
          </a:xfrm>
          <a:prstGeom prst="rect">
            <a:avLst/>
          </a:prstGeom>
          <a:noFill/>
        </p:spPr>
        <p:txBody>
          <a:bodyPr wrap="none" rtlCol="0">
            <a:spAutoFit/>
          </a:bodyPr>
          <a:lstStyle/>
          <a:p>
            <a:pPr algn="ctr"/>
            <a:r>
              <a:rPr lang="en-US" sz="6600" dirty="0">
                <a:latin typeface="Helvetica" panose="020B0604020202020204" pitchFamily="34" charset="0"/>
                <a:cs typeface="Helvetica" panose="020B0604020202020204" pitchFamily="34" charset="0"/>
              </a:rPr>
              <a:t>5-6 year </a:t>
            </a:r>
            <a:r>
              <a:rPr lang="en-US" sz="6600">
                <a:latin typeface="Helvetica" panose="020B0604020202020204" pitchFamily="34" charset="0"/>
                <a:cs typeface="Helvetica" panose="020B0604020202020204" pitchFamily="34" charset="0"/>
              </a:rPr>
              <a:t>olds</a:t>
            </a:r>
            <a:endParaRPr lang="en-US" sz="6600" dirty="0">
              <a:latin typeface="Helvetica" panose="020B0604020202020204" pitchFamily="34" charset="0"/>
              <a:cs typeface="Helvetica" panose="020B0604020202020204" pitchFamily="34" charset="0"/>
            </a:endParaRPr>
          </a:p>
          <a:p>
            <a:pPr algn="ctr"/>
            <a:r>
              <a:rPr lang="en-US" sz="6600" dirty="0">
                <a:latin typeface="Helvetica" panose="020B0604020202020204" pitchFamily="34" charset="0"/>
                <a:cs typeface="Helvetica" panose="020B0604020202020204" pitchFamily="34" charset="0"/>
              </a:rPr>
              <a:t>6 min</a:t>
            </a:r>
          </a:p>
        </p:txBody>
      </p:sp>
    </p:spTree>
    <p:extLst>
      <p:ext uri="{BB962C8B-B14F-4D97-AF65-F5344CB8AC3E}">
        <p14:creationId xmlns:p14="http://schemas.microsoft.com/office/powerpoint/2010/main" val="5345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8771"/>
          <a:stretch/>
        </p:blipFill>
        <p:spPr>
          <a:xfrm>
            <a:off x="1353670" y="0"/>
            <a:ext cx="9545651" cy="6729261"/>
          </a:xfrm>
          <a:prstGeom prst="rect">
            <a:avLst/>
          </a:prstGeom>
        </p:spPr>
      </p:pic>
      <p:sp>
        <p:nvSpPr>
          <p:cNvPr id="3" name="Rectangle 2"/>
          <p:cNvSpPr/>
          <p:nvPr/>
        </p:nvSpPr>
        <p:spPr>
          <a:xfrm>
            <a:off x="9048750" y="6600825"/>
            <a:ext cx="857250" cy="12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33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591" b="13759"/>
          <a:stretch/>
        </p:blipFill>
        <p:spPr>
          <a:xfrm>
            <a:off x="6019799" y="1"/>
            <a:ext cx="4858049" cy="6297437"/>
          </a:xfrm>
          <a:prstGeom prst="rect">
            <a:avLst/>
          </a:prstGeom>
        </p:spPr>
      </p:pic>
      <p:sp>
        <p:nvSpPr>
          <p:cNvPr id="2" name="TextBox 1"/>
          <p:cNvSpPr txBox="1"/>
          <p:nvPr/>
        </p:nvSpPr>
        <p:spPr>
          <a:xfrm>
            <a:off x="6410325" y="6383893"/>
            <a:ext cx="2140522" cy="369332"/>
          </a:xfrm>
          <a:prstGeom prst="rect">
            <a:avLst/>
          </a:prstGeom>
          <a:noFill/>
        </p:spPr>
        <p:txBody>
          <a:bodyPr wrap="none" rtlCol="0">
            <a:spAutoFit/>
          </a:bodyPr>
          <a:lstStyle/>
          <a:p>
            <a:r>
              <a:rPr lang="en-US" dirty="0">
                <a:solidFill>
                  <a:schemeClr val="bg1">
                    <a:lumMod val="65000"/>
                  </a:schemeClr>
                </a:solidFill>
              </a:rPr>
              <a:t>Which one is bigger?</a:t>
            </a: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3727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029"/>
          <a:stretch/>
        </p:blipFill>
        <p:spPr>
          <a:xfrm>
            <a:off x="1481124" y="0"/>
            <a:ext cx="9346534" cy="6642522"/>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9954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144" y="0"/>
            <a:ext cx="9281831" cy="7172325"/>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5635" t="17262" r="27156" b="19213"/>
          <a:stretch/>
        </p:blipFill>
        <p:spPr>
          <a:xfrm>
            <a:off x="2287122" y="551543"/>
            <a:ext cx="3531294" cy="4658632"/>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62253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011"/>
          <a:stretch/>
        </p:blipFill>
        <p:spPr>
          <a:xfrm>
            <a:off x="1658471" y="0"/>
            <a:ext cx="6034100" cy="6858000"/>
          </a:xfrm>
          <a:prstGeom prst="rect">
            <a:avLst/>
          </a:prstGeom>
        </p:spPr>
      </p:pic>
      <p:sp>
        <p:nvSpPr>
          <p:cNvPr id="3" name="Rectangle 2"/>
          <p:cNvSpPr/>
          <p:nvPr/>
        </p:nvSpPr>
        <p:spPr>
          <a:xfrm>
            <a:off x="7809140" y="546555"/>
            <a:ext cx="2641146" cy="1384995"/>
          </a:xfrm>
          <a:prstGeom prst="rect">
            <a:avLst/>
          </a:prstGeom>
        </p:spPr>
        <p:txBody>
          <a:bodyPr wrap="square">
            <a:spAutoFit/>
          </a:bodyPr>
          <a:lstStyle/>
          <a:p>
            <a:r>
              <a:rPr lang="en-US" sz="1200" dirty="0">
                <a:solidFill>
                  <a:schemeClr val="bg1">
                    <a:lumMod val="65000"/>
                  </a:schemeClr>
                </a:solidFill>
              </a:rPr>
              <a:t>Here’s how many boys in the boys’ classroom played each game one day; one boy played Yellow-Ball, the next one played Yellow-Ball, the next one played Green-Ball, the next one Yellow-Ball, and so on. So you can see which game each boy played that day.</a:t>
            </a:r>
          </a:p>
        </p:txBody>
      </p:sp>
    </p:spTree>
    <p:extLst>
      <p:ext uri="{BB962C8B-B14F-4D97-AF65-F5344CB8AC3E}">
        <p14:creationId xmlns:p14="http://schemas.microsoft.com/office/powerpoint/2010/main" val="32523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1847"/>
          <a:stretch/>
        </p:blipFill>
        <p:spPr>
          <a:xfrm>
            <a:off x="1658471" y="0"/>
            <a:ext cx="6048615" cy="6858000"/>
          </a:xfrm>
          <a:prstGeom prst="rect">
            <a:avLst/>
          </a:prstGeom>
        </p:spPr>
      </p:pic>
      <p:sp>
        <p:nvSpPr>
          <p:cNvPr id="4" name="Rectangle 3"/>
          <p:cNvSpPr/>
          <p:nvPr/>
        </p:nvSpPr>
        <p:spPr>
          <a:xfrm>
            <a:off x="7707086" y="2477869"/>
            <a:ext cx="2641146" cy="646331"/>
          </a:xfrm>
          <a:prstGeom prst="rect">
            <a:avLst/>
          </a:prstGeom>
        </p:spPr>
        <p:txBody>
          <a:bodyPr wrap="square">
            <a:spAutoFit/>
          </a:bodyPr>
          <a:lstStyle/>
          <a:p>
            <a:r>
              <a:rPr lang="en-US" sz="1200" dirty="0">
                <a:solidFill>
                  <a:schemeClr val="bg1">
                    <a:lumMod val="65000"/>
                  </a:schemeClr>
                </a:solidFill>
              </a:rPr>
              <a:t>And here's how many boys in the boys' classroom played each game another day.</a:t>
            </a:r>
          </a:p>
        </p:txBody>
      </p:sp>
    </p:spTree>
    <p:extLst>
      <p:ext uri="{BB962C8B-B14F-4D97-AF65-F5344CB8AC3E}">
        <p14:creationId xmlns:p14="http://schemas.microsoft.com/office/powerpoint/2010/main" val="3226641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828"/>
          <a:stretch/>
        </p:blipFill>
        <p:spPr>
          <a:xfrm>
            <a:off x="1658470" y="0"/>
            <a:ext cx="5961530" cy="6858000"/>
          </a:xfrm>
          <a:prstGeom prst="rect">
            <a:avLst/>
          </a:prstGeom>
        </p:spPr>
      </p:pic>
      <p:sp>
        <p:nvSpPr>
          <p:cNvPr id="4" name="Rectangle 3"/>
          <p:cNvSpPr/>
          <p:nvPr/>
        </p:nvSpPr>
        <p:spPr>
          <a:xfrm>
            <a:off x="7779658" y="4422783"/>
            <a:ext cx="2641146" cy="1384995"/>
          </a:xfrm>
          <a:prstGeom prst="rect">
            <a:avLst/>
          </a:prstGeom>
        </p:spPr>
        <p:txBody>
          <a:bodyPr wrap="square">
            <a:spAutoFit/>
          </a:bodyPr>
          <a:lstStyle/>
          <a:p>
            <a:r>
              <a:rPr lang="en-US" sz="1200" dirty="0">
                <a:solidFill>
                  <a:schemeClr val="bg1">
                    <a:lumMod val="65000"/>
                  </a:schemeClr>
                </a:solidFill>
              </a:rPr>
              <a:t>And here's another day at the boys' classroom.</a:t>
            </a:r>
          </a:p>
          <a:p>
            <a:endParaRPr lang="en-US" sz="1200" dirty="0">
              <a:solidFill>
                <a:schemeClr val="bg1">
                  <a:lumMod val="65000"/>
                </a:schemeClr>
              </a:solidFill>
            </a:endParaRPr>
          </a:p>
          <a:p>
            <a:r>
              <a:rPr lang="en-US" sz="1200" dirty="0">
                <a:solidFill>
                  <a:schemeClr val="bg1">
                    <a:lumMod val="65000"/>
                  </a:schemeClr>
                </a:solidFill>
              </a:rPr>
              <a:t>So these are the games from the boys' classroom. Which game did the boys play most often? Yellow-Ball or Green-Ball?</a:t>
            </a:r>
          </a:p>
        </p:txBody>
      </p:sp>
    </p:spTree>
    <p:extLst>
      <p:ext uri="{BB962C8B-B14F-4D97-AF65-F5344CB8AC3E}">
        <p14:creationId xmlns:p14="http://schemas.microsoft.com/office/powerpoint/2010/main" val="8541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3319"/>
          <a:stretch/>
        </p:blipFill>
        <p:spPr>
          <a:xfrm>
            <a:off x="1658470" y="0"/>
            <a:ext cx="5917987" cy="6858000"/>
          </a:xfrm>
          <a:prstGeom prst="rect">
            <a:avLst/>
          </a:prstGeom>
        </p:spPr>
      </p:pic>
      <p:sp>
        <p:nvSpPr>
          <p:cNvPr id="4" name="Rectangle 3"/>
          <p:cNvSpPr/>
          <p:nvPr/>
        </p:nvSpPr>
        <p:spPr>
          <a:xfrm>
            <a:off x="7809140" y="546555"/>
            <a:ext cx="2641146" cy="1384995"/>
          </a:xfrm>
          <a:prstGeom prst="rect">
            <a:avLst/>
          </a:prstGeom>
        </p:spPr>
        <p:txBody>
          <a:bodyPr wrap="square">
            <a:spAutoFit/>
          </a:bodyPr>
          <a:lstStyle/>
          <a:p>
            <a:r>
              <a:rPr lang="en-US" sz="1200" dirty="0">
                <a:solidFill>
                  <a:schemeClr val="bg1">
                    <a:lumMod val="65000"/>
                  </a:schemeClr>
                </a:solidFill>
              </a:rPr>
              <a:t>Here’s how many girls in the girls’ classroom played each game one day: one girl played Green-Ball, the next one played Green-Ball, the next one played Green-Ball, the next one played Yellow-Ball, and so on. So you can see which game each girl played that day.</a:t>
            </a:r>
          </a:p>
        </p:txBody>
      </p:sp>
    </p:spTree>
    <p:extLst>
      <p:ext uri="{BB962C8B-B14F-4D97-AF65-F5344CB8AC3E}">
        <p14:creationId xmlns:p14="http://schemas.microsoft.com/office/powerpoint/2010/main" val="317708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992"/>
          <a:stretch/>
        </p:blipFill>
        <p:spPr>
          <a:xfrm>
            <a:off x="1658471" y="0"/>
            <a:ext cx="5947016" cy="6858000"/>
          </a:xfrm>
          <a:prstGeom prst="rect">
            <a:avLst/>
          </a:prstGeom>
        </p:spPr>
      </p:pic>
      <p:sp>
        <p:nvSpPr>
          <p:cNvPr id="3" name="Rectangle 2"/>
          <p:cNvSpPr/>
          <p:nvPr/>
        </p:nvSpPr>
        <p:spPr>
          <a:xfrm>
            <a:off x="7707086" y="2477869"/>
            <a:ext cx="2641146" cy="461665"/>
          </a:xfrm>
          <a:prstGeom prst="rect">
            <a:avLst/>
          </a:prstGeom>
        </p:spPr>
        <p:txBody>
          <a:bodyPr wrap="square">
            <a:spAutoFit/>
          </a:bodyPr>
          <a:lstStyle/>
          <a:p>
            <a:r>
              <a:rPr lang="en-US" sz="1200" dirty="0">
                <a:solidFill>
                  <a:schemeClr val="bg1">
                    <a:lumMod val="65000"/>
                  </a:schemeClr>
                </a:solidFill>
              </a:rPr>
              <a:t>And here's another day at the girls' classroom.</a:t>
            </a:r>
          </a:p>
        </p:txBody>
      </p:sp>
    </p:spTree>
    <p:extLst>
      <p:ext uri="{BB962C8B-B14F-4D97-AF65-F5344CB8AC3E}">
        <p14:creationId xmlns:p14="http://schemas.microsoft.com/office/powerpoint/2010/main" val="1740450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3810"/>
          <a:stretch/>
        </p:blipFill>
        <p:spPr>
          <a:xfrm>
            <a:off x="1658471" y="0"/>
            <a:ext cx="5874444" cy="6858000"/>
          </a:xfrm>
          <a:prstGeom prst="rect">
            <a:avLst/>
          </a:prstGeom>
        </p:spPr>
      </p:pic>
      <p:sp>
        <p:nvSpPr>
          <p:cNvPr id="2" name="Rectangle 1"/>
          <p:cNvSpPr/>
          <p:nvPr/>
        </p:nvSpPr>
        <p:spPr>
          <a:xfrm>
            <a:off x="7627257" y="5500914"/>
            <a:ext cx="2547257"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779658" y="4422783"/>
            <a:ext cx="2641146" cy="1384995"/>
          </a:xfrm>
          <a:prstGeom prst="rect">
            <a:avLst/>
          </a:prstGeom>
        </p:spPr>
        <p:txBody>
          <a:bodyPr wrap="square">
            <a:spAutoFit/>
          </a:bodyPr>
          <a:lstStyle/>
          <a:p>
            <a:r>
              <a:rPr lang="en-US" sz="1200" dirty="0">
                <a:solidFill>
                  <a:schemeClr val="bg1">
                    <a:lumMod val="65000"/>
                  </a:schemeClr>
                </a:solidFill>
              </a:rPr>
              <a:t>And here's another day at the girls' classroom.</a:t>
            </a:r>
          </a:p>
          <a:p>
            <a:endParaRPr lang="en-US" sz="1200" dirty="0">
              <a:solidFill>
                <a:schemeClr val="bg1">
                  <a:lumMod val="65000"/>
                </a:schemeClr>
              </a:solidFill>
            </a:endParaRPr>
          </a:p>
          <a:p>
            <a:r>
              <a:rPr lang="en-US" sz="1200" dirty="0">
                <a:solidFill>
                  <a:schemeClr val="bg1">
                    <a:lumMod val="65000"/>
                  </a:schemeClr>
                </a:solidFill>
              </a:rPr>
              <a:t>So, there are the games from the girls' classroom. Which game did the girls play most often? Yellow-Ball or Green-Ball?</a:t>
            </a:r>
          </a:p>
        </p:txBody>
      </p:sp>
    </p:spTree>
    <p:extLst>
      <p:ext uri="{BB962C8B-B14F-4D97-AF65-F5344CB8AC3E}">
        <p14:creationId xmlns:p14="http://schemas.microsoft.com/office/powerpoint/2010/main" val="324670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98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8857" y="5960726"/>
            <a:ext cx="4104072" cy="307777"/>
          </a:xfrm>
          <a:prstGeom prst="rect">
            <a:avLst/>
          </a:prstGeom>
          <a:noFill/>
        </p:spPr>
        <p:txBody>
          <a:bodyPr wrap="none" rtlCol="0">
            <a:spAutoFit/>
          </a:bodyPr>
          <a:lstStyle/>
          <a:p>
            <a:r>
              <a:rPr lang="en-US" sz="1400" dirty="0">
                <a:solidFill>
                  <a:schemeClr val="bg1">
                    <a:lumMod val="65000"/>
                  </a:schemeClr>
                </a:solidFill>
              </a:rPr>
              <a:t>Here’s Suzy. She plays Green-Ball </a:t>
            </a:r>
            <a:r>
              <a:rPr lang="en-US" sz="1400" b="1" dirty="0">
                <a:solidFill>
                  <a:schemeClr val="bg1">
                    <a:lumMod val="65000"/>
                  </a:schemeClr>
                </a:solidFill>
              </a:rPr>
              <a:t>because</a:t>
            </a:r>
            <a:r>
              <a:rPr lang="en-US" sz="1400" dirty="0">
                <a:solidFill>
                  <a:schemeClr val="bg1">
                    <a:lumMod val="65000"/>
                  </a:schemeClr>
                </a:solidFill>
              </a:rPr>
              <a:t> she is a girl.</a:t>
            </a:r>
          </a:p>
        </p:txBody>
      </p:sp>
      <p:grpSp>
        <p:nvGrpSpPr>
          <p:cNvPr id="6" name="Group 5"/>
          <p:cNvGrpSpPr/>
          <p:nvPr/>
        </p:nvGrpSpPr>
        <p:grpSpPr>
          <a:xfrm>
            <a:off x="2332044" y="1020350"/>
            <a:ext cx="7376160" cy="4940376"/>
            <a:chOff x="2332044" y="1020350"/>
            <a:chExt cx="7376160" cy="4940376"/>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51810" t="42243" r="27687" b="28171"/>
            <a:stretch/>
          </p:blipFill>
          <p:spPr>
            <a:xfrm flipH="1">
              <a:off x="6139545" y="1880139"/>
              <a:ext cx="2888343" cy="3220798"/>
            </a:xfrm>
            <a:prstGeom prst="rect">
              <a:avLst/>
            </a:prstGeom>
          </p:spPr>
        </p:pic>
      </p:grpSp>
    </p:spTree>
    <p:extLst>
      <p:ext uri="{BB962C8B-B14F-4D97-AF65-F5344CB8AC3E}">
        <p14:creationId xmlns:p14="http://schemas.microsoft.com/office/powerpoint/2010/main" val="123342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C812FD-27DC-44D9-BE3B-433306ECDE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46" r="53594" b="12696"/>
          <a:stretch/>
        </p:blipFill>
        <p:spPr>
          <a:xfrm>
            <a:off x="2186266" y="398322"/>
            <a:ext cx="3048000" cy="5277853"/>
          </a:xfrm>
          <a:prstGeom prst="rect">
            <a:avLst/>
          </a:prstGeom>
        </p:spPr>
      </p:pic>
      <p:sp>
        <p:nvSpPr>
          <p:cNvPr id="10" name="TextBox 9">
            <a:extLst>
              <a:ext uri="{FF2B5EF4-FFF2-40B4-BE49-F238E27FC236}">
                <a16:creationId xmlns:a16="http://schemas.microsoft.com/office/drawing/2014/main" id="{6C9B430C-8269-4613-8043-27A733845E37}"/>
              </a:ext>
            </a:extLst>
          </p:cNvPr>
          <p:cNvSpPr txBox="1"/>
          <p:nvPr/>
        </p:nvSpPr>
        <p:spPr>
          <a:xfrm>
            <a:off x="1057124" y="6334780"/>
            <a:ext cx="7499938" cy="523220"/>
          </a:xfrm>
          <a:prstGeom prst="rect">
            <a:avLst/>
          </a:prstGeom>
          <a:noFill/>
        </p:spPr>
        <p:txBody>
          <a:bodyPr wrap="none" rtlCol="0">
            <a:spAutoFit/>
          </a:bodyPr>
          <a:lstStyle/>
          <a:p>
            <a:pPr lvl="0">
              <a:defRPr/>
            </a:pPr>
            <a:r>
              <a:rPr lang="en-US" sz="1400" dirty="0">
                <a:solidFill>
                  <a:schemeClr val="bg1">
                    <a:lumMod val="65000"/>
                  </a:schemeClr>
                </a:solidFill>
              </a:rPr>
              <a:t>So, Suzy plays Green-Ball a lot.</a:t>
            </a:r>
            <a:br>
              <a:rPr lang="en-US" sz="1400" dirty="0">
                <a:solidFill>
                  <a:schemeClr val="bg1">
                    <a:lumMod val="65000"/>
                  </a:schemeClr>
                </a:solidFill>
              </a:rPr>
            </a:br>
            <a:r>
              <a:rPr lang="en-US" sz="1400" dirty="0">
                <a:solidFill>
                  <a:schemeClr val="bg1">
                    <a:lumMod val="65000"/>
                  </a:schemeClr>
                </a:solidFill>
              </a:rPr>
              <a:t>Is it because Suzy likes playing Green-Ball, or is it because of the size of the buckets in her classroom?</a:t>
            </a:r>
          </a:p>
        </p:txBody>
      </p:sp>
      <p:pic>
        <p:nvPicPr>
          <p:cNvPr id="11" name="Picture 10">
            <a:extLst>
              <a:ext uri="{FF2B5EF4-FFF2-40B4-BE49-F238E27FC236}">
                <a16:creationId xmlns:a16="http://schemas.microsoft.com/office/drawing/2014/main" id="{8FAC8810-A084-4D3E-8509-1F96D55B8F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5635" t="17262" r="27156" b="19213"/>
          <a:stretch/>
        </p:blipFill>
        <p:spPr>
          <a:xfrm>
            <a:off x="2289902" y="908337"/>
            <a:ext cx="2960405" cy="3905491"/>
          </a:xfrm>
          <a:prstGeom prst="rect">
            <a:avLst/>
          </a:prstGeom>
        </p:spPr>
      </p:pic>
      <p:grpSp>
        <p:nvGrpSpPr>
          <p:cNvPr id="13" name="Group 12">
            <a:extLst>
              <a:ext uri="{FF2B5EF4-FFF2-40B4-BE49-F238E27FC236}">
                <a16:creationId xmlns:a16="http://schemas.microsoft.com/office/drawing/2014/main" id="{32042ABC-9FAB-4CBB-829B-216BBD7B244B}"/>
              </a:ext>
            </a:extLst>
          </p:cNvPr>
          <p:cNvGrpSpPr/>
          <p:nvPr/>
        </p:nvGrpSpPr>
        <p:grpSpPr>
          <a:xfrm>
            <a:off x="6096000" y="1486176"/>
            <a:ext cx="4746456" cy="3179063"/>
            <a:chOff x="2332044" y="1020350"/>
            <a:chExt cx="7376160" cy="4940376"/>
          </a:xfrm>
        </p:grpSpPr>
        <p:pic>
          <p:nvPicPr>
            <p:cNvPr id="14" name="Picture 13">
              <a:extLst>
                <a:ext uri="{FF2B5EF4-FFF2-40B4-BE49-F238E27FC236}">
                  <a16:creationId xmlns:a16="http://schemas.microsoft.com/office/drawing/2014/main" id="{42AD5EC2-037D-46FC-87D4-D4A9B272E5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pic>
          <p:nvPicPr>
            <p:cNvPr id="15" name="Picture 14">
              <a:extLst>
                <a:ext uri="{FF2B5EF4-FFF2-40B4-BE49-F238E27FC236}">
                  <a16:creationId xmlns:a16="http://schemas.microsoft.com/office/drawing/2014/main" id="{A34855F3-01B2-490E-B8C4-C2CE9AA73F0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810" t="42243" r="27687" b="28171"/>
            <a:stretch/>
          </p:blipFill>
          <p:spPr>
            <a:xfrm flipH="1">
              <a:off x="6139545" y="1880139"/>
              <a:ext cx="2888343" cy="3220798"/>
            </a:xfrm>
            <a:prstGeom prst="rect">
              <a:avLst/>
            </a:prstGeom>
          </p:spPr>
        </p:pic>
      </p:grpSp>
    </p:spTree>
    <p:extLst>
      <p:ext uri="{BB962C8B-B14F-4D97-AF65-F5344CB8AC3E}">
        <p14:creationId xmlns:p14="http://schemas.microsoft.com/office/powerpoint/2010/main" val="1238710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3179" y="5917711"/>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spTree>
    <p:extLst>
      <p:ext uri="{BB962C8B-B14F-4D97-AF65-F5344CB8AC3E}">
        <p14:creationId xmlns:p14="http://schemas.microsoft.com/office/powerpoint/2010/main" val="242984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779" y="6064463"/>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Let’s show Lucy a Yellow-Ball and a Green-Ball. What game do you think Lucy will play? For sure or maybe __?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pic>
        <p:nvPicPr>
          <p:cNvPr id="6" name="Picture 5">
            <a:extLst>
              <a:ext uri="{FF2B5EF4-FFF2-40B4-BE49-F238E27FC236}">
                <a16:creationId xmlns:a16="http://schemas.microsoft.com/office/drawing/2014/main" id="{98B473F4-B2D8-4A51-81E0-0ECBFC5CDD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169" t="42994" r="25251" b="28853"/>
          <a:stretch/>
        </p:blipFill>
        <p:spPr>
          <a:xfrm>
            <a:off x="3435437" y="3848279"/>
            <a:ext cx="4716378" cy="2069432"/>
          </a:xfrm>
          <a:prstGeom prst="rect">
            <a:avLst/>
          </a:prstGeom>
        </p:spPr>
      </p:pic>
    </p:spTree>
    <p:extLst>
      <p:ext uri="{BB962C8B-B14F-4D97-AF65-F5344CB8AC3E}">
        <p14:creationId xmlns:p14="http://schemas.microsoft.com/office/powerpoint/2010/main" val="24887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0817" y="6250341"/>
            <a:ext cx="4354525" cy="307777"/>
          </a:xfrm>
          <a:prstGeom prst="rect">
            <a:avLst/>
          </a:prstGeom>
          <a:noFill/>
        </p:spPr>
        <p:txBody>
          <a:bodyPr wrap="none" rtlCol="0">
            <a:spAutoFit/>
          </a:bodyPr>
          <a:lstStyle/>
          <a:p>
            <a:pPr lvl="0" fontAlgn="t">
              <a:defRPr/>
            </a:pPr>
            <a:r>
              <a:rPr lang="en-US" sz="1400" dirty="0">
                <a:solidFill>
                  <a:schemeClr val="bg1">
                    <a:lumMod val="65000"/>
                  </a:schemeClr>
                </a:solidFill>
              </a:rPr>
              <a:t>Would it be okay or not okay for girls to play Yellow-Ball? </a:t>
            </a:r>
            <a:endParaRPr lang="en-US" sz="1400" dirty="0">
              <a:solidFill>
                <a:schemeClr val="bg1">
                  <a:lumMod val="65000"/>
                </a:schemeClr>
              </a:solidFill>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F98472DF-2F8E-40CA-91A7-A9C72DFA7D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347" t="42243" r="52156" b="28171"/>
          <a:stretch/>
        </p:blipFill>
        <p:spPr>
          <a:xfrm flipH="1">
            <a:off x="8604438" y="2484630"/>
            <a:ext cx="2082799" cy="2323314"/>
          </a:xfrm>
          <a:prstGeom prst="rect">
            <a:avLst/>
          </a:prstGeom>
        </p:spPr>
      </p:pic>
      <p:pic>
        <p:nvPicPr>
          <p:cNvPr id="7" name="Picture 6">
            <a:extLst>
              <a:ext uri="{FF2B5EF4-FFF2-40B4-BE49-F238E27FC236}">
                <a16:creationId xmlns:a16="http://schemas.microsoft.com/office/drawing/2014/main" id="{10DD7494-06D9-4EEC-B716-93D596106D6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932" t="59199" r="56435" b="18902"/>
          <a:stretch/>
        </p:blipFill>
        <p:spPr>
          <a:xfrm>
            <a:off x="1504763" y="1965540"/>
            <a:ext cx="6153335" cy="2842404"/>
          </a:xfrm>
          <a:prstGeom prst="rect">
            <a:avLst/>
          </a:prstGeom>
        </p:spPr>
      </p:pic>
    </p:spTree>
    <p:extLst>
      <p:ext uri="{BB962C8B-B14F-4D97-AF65-F5344CB8AC3E}">
        <p14:creationId xmlns:p14="http://schemas.microsoft.com/office/powerpoint/2010/main" val="2498913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5" t="-847" r="245" b="7301"/>
          <a:stretch/>
        </p:blipFill>
        <p:spPr>
          <a:xfrm>
            <a:off x="1658470" y="0"/>
            <a:ext cx="8875059" cy="6415314"/>
          </a:xfrm>
          <a:prstGeom prst="rect">
            <a:avLst/>
          </a:prstGeom>
        </p:spPr>
      </p:pic>
    </p:spTree>
    <p:extLst>
      <p:ext uri="{BB962C8B-B14F-4D97-AF65-F5344CB8AC3E}">
        <p14:creationId xmlns:p14="http://schemas.microsoft.com/office/powerpoint/2010/main" val="294593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303"/>
          <a:stretch/>
        </p:blipFill>
        <p:spPr>
          <a:xfrm>
            <a:off x="1642460" y="72341"/>
            <a:ext cx="9273190" cy="6785659"/>
          </a:xfrm>
          <a:prstGeom prst="rect">
            <a:avLst/>
          </a:prstGeom>
        </p:spPr>
      </p:pic>
      <p:sp>
        <p:nvSpPr>
          <p:cNvPr id="2" name="Rectangle 1"/>
          <p:cNvSpPr/>
          <p:nvPr/>
        </p:nvSpPr>
        <p:spPr>
          <a:xfrm>
            <a:off x="5086351" y="6267449"/>
            <a:ext cx="3346450"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17900" y="6429375"/>
            <a:ext cx="3362325" cy="133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8810" t="48964" r="34114" b="20557"/>
          <a:stretch/>
        </p:blipFill>
        <p:spPr>
          <a:xfrm>
            <a:off x="4492437" y="2730312"/>
            <a:ext cx="3287220" cy="2088202"/>
          </a:xfrm>
          <a:prstGeom prst="rect">
            <a:avLst/>
          </a:prstGeom>
        </p:spPr>
      </p:pic>
    </p:spTree>
    <p:extLst>
      <p:ext uri="{BB962C8B-B14F-4D97-AF65-F5344CB8AC3E}">
        <p14:creationId xmlns:p14="http://schemas.microsoft.com/office/powerpoint/2010/main" val="331767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40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39050437"/>
              </p:ext>
            </p:extLst>
          </p:nvPr>
        </p:nvGraphicFramePr>
        <p:xfrm>
          <a:off x="1" y="0"/>
          <a:ext cx="12191998" cy="6858000"/>
        </p:xfrm>
        <a:graphic>
          <a:graphicData uri="http://schemas.openxmlformats.org/drawingml/2006/table">
            <a:tbl>
              <a:tblPr firstRow="1" bandRow="1">
                <a:tableStyleId>{5C22544A-7EE6-4342-B048-85BDC9FD1C3A}</a:tableStyleId>
              </a:tblPr>
              <a:tblGrid>
                <a:gridCol w="590549">
                  <a:extLst>
                    <a:ext uri="{9D8B030D-6E8A-4147-A177-3AD203B41FA5}">
                      <a16:colId xmlns:a16="http://schemas.microsoft.com/office/drawing/2014/main" val="20000"/>
                    </a:ext>
                  </a:extLst>
                </a:gridCol>
                <a:gridCol w="3819525">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gridCol w="3533774">
                  <a:extLst>
                    <a:ext uri="{9D8B030D-6E8A-4147-A177-3AD203B41FA5}">
                      <a16:colId xmlns:a16="http://schemas.microsoft.com/office/drawing/2014/main" val="20003"/>
                    </a:ext>
                  </a:extLst>
                </a:gridCol>
              </a:tblGrid>
              <a:tr h="392266">
                <a:tc>
                  <a:txBody>
                    <a:bodyPr/>
                    <a:lstStyle/>
                    <a:p>
                      <a:pPr algn="ctr"/>
                      <a:r>
                        <a:rPr lang="en-US" dirty="0">
                          <a:solidFill>
                            <a:schemeClr val="tx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Pilot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Final sample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Excluded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32867">
                <a:tc>
                  <a:txBody>
                    <a:bodyPr/>
                    <a:lstStyle/>
                    <a:p>
                      <a:pPr algn="ctr"/>
                      <a:r>
                        <a:rPr lang="en-US"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32867">
                <a:tc>
                  <a:txBody>
                    <a:bodyPr/>
                    <a:lstStyle/>
                    <a:p>
                      <a:pPr algn="ctr"/>
                      <a:r>
                        <a:rPr lang="en-US"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5101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371703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40"/>
          <a:stretch/>
        </p:blipFill>
        <p:spPr>
          <a:xfrm>
            <a:off x="1375443" y="0"/>
            <a:ext cx="9278044" cy="7172234"/>
          </a:xfrm>
          <a:prstGeom prst="rect">
            <a:avLst/>
          </a:prstGeom>
        </p:spPr>
      </p:pic>
    </p:spTree>
    <p:extLst>
      <p:ext uri="{BB962C8B-B14F-4D97-AF65-F5344CB8AC3E}">
        <p14:creationId xmlns:p14="http://schemas.microsoft.com/office/powerpoint/2010/main" val="15221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627"/>
          <a:stretch/>
        </p:blipFill>
        <p:spPr>
          <a:xfrm>
            <a:off x="1343694" y="0"/>
            <a:ext cx="9512492" cy="3114675"/>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42243" b="29638"/>
          <a:stretch/>
        </p:blipFill>
        <p:spPr>
          <a:xfrm flipH="1">
            <a:off x="1429419" y="3200400"/>
            <a:ext cx="9512492" cy="2066925"/>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31334" t="69974" r="55849" b="23677"/>
          <a:stretch/>
        </p:blipFill>
        <p:spPr>
          <a:xfrm>
            <a:off x="6667500" y="5267325"/>
            <a:ext cx="1219200" cy="46672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55968" t="69974" r="31615" b="23677"/>
          <a:stretch/>
        </p:blipFill>
        <p:spPr>
          <a:xfrm>
            <a:off x="4410075" y="5267325"/>
            <a:ext cx="1181100" cy="466725"/>
          </a:xfrm>
          <a:prstGeom prst="rect">
            <a:avLst/>
          </a:prstGeom>
        </p:spPr>
      </p:pic>
      <p:sp>
        <p:nvSpPr>
          <p:cNvPr id="2" name="Rectangle 1"/>
          <p:cNvSpPr/>
          <p:nvPr/>
        </p:nvSpPr>
        <p:spPr>
          <a:xfrm>
            <a:off x="1788275" y="5876925"/>
            <a:ext cx="8623329" cy="830997"/>
          </a:xfrm>
          <a:prstGeom prst="rect">
            <a:avLst/>
          </a:prstGeom>
        </p:spPr>
        <p:txBody>
          <a:bodyPr wrap="square">
            <a:spAutoFit/>
          </a:bodyPr>
          <a:lstStyle/>
          <a:p>
            <a:r>
              <a:rPr lang="en-US" sz="1200" dirty="0">
                <a:solidFill>
                  <a:schemeClr val="bg1">
                    <a:lumMod val="65000"/>
                  </a:schemeClr>
                </a:solidFill>
              </a:rPr>
              <a:t>Every day during recess each student plays one of two games – one is Green-Ball and the other one is Yellow-Ball. Both of these games are for one player – you can get a Green-Ball and play by yourself, or you can get a Yellow-Ball and play by yourself. Each kid gets a ball to play with. At Kiki school, there’s a special way of deciding which ball each kid in the two classrooms will play that day. In each classroom, the teacher puts two different buckets in one corner. One is green, one is yellow, and they stand right next to each other.</a:t>
            </a:r>
          </a:p>
        </p:txBody>
      </p:sp>
    </p:spTree>
    <p:extLst>
      <p:ext uri="{BB962C8B-B14F-4D97-AF65-F5344CB8AC3E}">
        <p14:creationId xmlns:p14="http://schemas.microsoft.com/office/powerpoint/2010/main" val="38267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 b="8081"/>
          <a:stretch/>
        </p:blipFill>
        <p:spPr>
          <a:xfrm>
            <a:off x="1472960" y="76200"/>
            <a:ext cx="9381912" cy="6663872"/>
          </a:xfrm>
          <a:prstGeom prst="rect">
            <a:avLst/>
          </a:prstGeom>
        </p:spPr>
      </p:pic>
    </p:spTree>
    <p:extLst>
      <p:ext uri="{BB962C8B-B14F-4D97-AF65-F5344CB8AC3E}">
        <p14:creationId xmlns:p14="http://schemas.microsoft.com/office/powerpoint/2010/main" val="20843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839"/>
          <a:stretch/>
        </p:blipFill>
        <p:spPr>
          <a:xfrm>
            <a:off x="1496998" y="2562225"/>
            <a:ext cx="9648159" cy="314325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41394" b="23982"/>
          <a:stretch/>
        </p:blipFill>
        <p:spPr>
          <a:xfrm>
            <a:off x="1496998" y="647700"/>
            <a:ext cx="9648159" cy="2581275"/>
          </a:xfrm>
          <a:prstGeom prst="rect">
            <a:avLst/>
          </a:prstGeom>
        </p:spPr>
      </p:pic>
      <p:sp>
        <p:nvSpPr>
          <p:cNvPr id="2" name="Rectangle 1"/>
          <p:cNvSpPr/>
          <p:nvPr/>
        </p:nvSpPr>
        <p:spPr>
          <a:xfrm>
            <a:off x="2209800" y="6309836"/>
            <a:ext cx="8562976" cy="461665"/>
          </a:xfrm>
          <a:prstGeom prst="rect">
            <a:avLst/>
          </a:prstGeom>
        </p:spPr>
        <p:txBody>
          <a:bodyPr wrap="square">
            <a:spAutoFit/>
          </a:bodyPr>
          <a:lstStyle/>
          <a:p>
            <a:r>
              <a:rPr lang="en-US" sz="1200" dirty="0">
                <a:solidFill>
                  <a:schemeClr val="bg1">
                    <a:lumMod val="65000"/>
                  </a:schemeClr>
                </a:solidFill>
              </a:rPr>
              <a:t>If the pebble falls into the green bucket, that child plays Green-Ball that day. If the pebble falls into the yellow bucket, that child plays Yellow-Ball that day. Do you see how this works?</a:t>
            </a:r>
          </a:p>
        </p:txBody>
      </p:sp>
    </p:spTree>
    <p:extLst>
      <p:ext uri="{BB962C8B-B14F-4D97-AF65-F5344CB8AC3E}">
        <p14:creationId xmlns:p14="http://schemas.microsoft.com/office/powerpoint/2010/main" val="199722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7134"/>
          <a:stretch/>
        </p:blipFill>
        <p:spPr>
          <a:xfrm>
            <a:off x="1221228" y="0"/>
            <a:ext cx="9490316" cy="607695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28810" r="34114" b="20558"/>
          <a:stretch/>
        </p:blipFill>
        <p:spPr>
          <a:xfrm>
            <a:off x="4619625" y="28576"/>
            <a:ext cx="3486150" cy="5772150"/>
          </a:xfrm>
          <a:prstGeom prst="rect">
            <a:avLst/>
          </a:prstGeom>
        </p:spPr>
      </p:pic>
      <p:sp>
        <p:nvSpPr>
          <p:cNvPr id="4" name="Rectangle 3"/>
          <p:cNvSpPr/>
          <p:nvPr/>
        </p:nvSpPr>
        <p:spPr>
          <a:xfrm>
            <a:off x="2148568" y="6105526"/>
            <a:ext cx="8562976" cy="646331"/>
          </a:xfrm>
          <a:prstGeom prst="rect">
            <a:avLst/>
          </a:prstGeom>
        </p:spPr>
        <p:txBody>
          <a:bodyPr wrap="square">
            <a:spAutoFit/>
          </a:bodyPr>
          <a:lstStyle/>
          <a:p>
            <a:r>
              <a:rPr lang="en-US" sz="1200" dirty="0">
                <a:solidFill>
                  <a:schemeClr val="bg1">
                    <a:lumMod val="65000"/>
                  </a:schemeClr>
                </a:solidFill>
              </a:rPr>
              <a:t>These are the two buckets that are always set up in the boys' classroom. You can see that at the boys’ classroom, the bucket for Yellow-Ball is much bigger than the bucket for Green-Ball, so it’s </a:t>
            </a:r>
            <a:r>
              <a:rPr lang="en-US" sz="1200" b="1" dirty="0">
                <a:solidFill>
                  <a:schemeClr val="bg1">
                    <a:lumMod val="65000"/>
                  </a:schemeClr>
                </a:solidFill>
              </a:rPr>
              <a:t>much easier</a:t>
            </a:r>
            <a:r>
              <a:rPr lang="en-US" sz="1200" dirty="0">
                <a:solidFill>
                  <a:schemeClr val="bg1">
                    <a:lumMod val="65000"/>
                  </a:schemeClr>
                </a:solidFill>
              </a:rPr>
              <a:t> to get the pebble in the Yellow-Ball bucket than it is to get it in the Green-Ball bucket. </a:t>
            </a:r>
          </a:p>
        </p:txBody>
      </p:sp>
    </p:spTree>
    <p:extLst>
      <p:ext uri="{BB962C8B-B14F-4D97-AF65-F5344CB8AC3E}">
        <p14:creationId xmlns:p14="http://schemas.microsoft.com/office/powerpoint/2010/main" val="380539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 b="18722"/>
          <a:stretch/>
        </p:blipFill>
        <p:spPr>
          <a:xfrm>
            <a:off x="1120082" y="1"/>
            <a:ext cx="9402776" cy="5905500"/>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35635" t="-260" r="27156" b="19213"/>
          <a:stretch/>
        </p:blipFill>
        <p:spPr>
          <a:xfrm>
            <a:off x="3783906" y="-57150"/>
            <a:ext cx="3531294" cy="5943600"/>
          </a:xfrm>
          <a:prstGeom prst="rect">
            <a:avLst/>
          </a:prstGeom>
        </p:spPr>
      </p:pic>
      <p:sp>
        <p:nvSpPr>
          <p:cNvPr id="5" name="Rectangle 4"/>
          <p:cNvSpPr/>
          <p:nvPr/>
        </p:nvSpPr>
        <p:spPr>
          <a:xfrm>
            <a:off x="2148568" y="6105526"/>
            <a:ext cx="8374290" cy="646331"/>
          </a:xfrm>
          <a:prstGeom prst="rect">
            <a:avLst/>
          </a:prstGeom>
        </p:spPr>
        <p:txBody>
          <a:bodyPr wrap="square">
            <a:spAutoFit/>
          </a:bodyPr>
          <a:lstStyle/>
          <a:p>
            <a:r>
              <a:rPr lang="en-US" sz="1200" dirty="0">
                <a:solidFill>
                  <a:schemeClr val="bg1">
                    <a:lumMod val="65000"/>
                  </a:schemeClr>
                </a:solidFill>
              </a:rPr>
              <a:t>These are the two buckets that are always set up in the girls' classroom. You can see that at the girls’ classroom, the bucket for Green-Ball is much bigger than the bucket for Yellow-Ball, so it’s </a:t>
            </a:r>
            <a:r>
              <a:rPr lang="en-US" sz="1200" b="1" dirty="0">
                <a:solidFill>
                  <a:schemeClr val="bg1">
                    <a:lumMod val="65000"/>
                  </a:schemeClr>
                </a:solidFill>
              </a:rPr>
              <a:t>much easier</a:t>
            </a:r>
            <a:r>
              <a:rPr lang="en-US" sz="1200" dirty="0">
                <a:solidFill>
                  <a:schemeClr val="bg1">
                    <a:lumMod val="65000"/>
                  </a:schemeClr>
                </a:solidFill>
              </a:rPr>
              <a:t> to get the pebble in the Green-Ball bucket than it is to get it in the Yellow-Ball bucket.</a:t>
            </a:r>
          </a:p>
        </p:txBody>
      </p:sp>
    </p:spTree>
    <p:extLst>
      <p:ext uri="{BB962C8B-B14F-4D97-AF65-F5344CB8AC3E}">
        <p14:creationId xmlns:p14="http://schemas.microsoft.com/office/powerpoint/2010/main" val="186697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1639</Words>
  <Application>Microsoft Office PowerPoint</Application>
  <PresentationFormat>Widescreen</PresentationFormat>
  <Paragraphs>100</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Aharoni</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Marianna</dc:creator>
  <cp:lastModifiedBy>Marianna Zhang</cp:lastModifiedBy>
  <cp:revision>154</cp:revision>
  <dcterms:created xsi:type="dcterms:W3CDTF">2019-01-29T04:19:50Z</dcterms:created>
  <dcterms:modified xsi:type="dcterms:W3CDTF">2019-04-20T18:06:29Z</dcterms:modified>
</cp:coreProperties>
</file>