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27"/>
  </p:notesMasterIdLst>
  <p:sldIdLst>
    <p:sldId id="260" r:id="rId2"/>
    <p:sldId id="263" r:id="rId3"/>
    <p:sldId id="278" r:id="rId4"/>
    <p:sldId id="279" r:id="rId5"/>
    <p:sldId id="280" r:id="rId6"/>
    <p:sldId id="295" r:id="rId7"/>
    <p:sldId id="261" r:id="rId8"/>
    <p:sldId id="281" r:id="rId9"/>
    <p:sldId id="296" r:id="rId10"/>
    <p:sldId id="264" r:id="rId11"/>
    <p:sldId id="275" r:id="rId12"/>
    <p:sldId id="282" r:id="rId13"/>
    <p:sldId id="284" r:id="rId14"/>
    <p:sldId id="283" r:id="rId15"/>
    <p:sldId id="285" r:id="rId16"/>
    <p:sldId id="297" r:id="rId17"/>
    <p:sldId id="298" r:id="rId18"/>
    <p:sldId id="299" r:id="rId19"/>
    <p:sldId id="300" r:id="rId20"/>
    <p:sldId id="302" r:id="rId21"/>
    <p:sldId id="301" r:id="rId22"/>
    <p:sldId id="303" r:id="rId23"/>
    <p:sldId id="306" r:id="rId24"/>
    <p:sldId id="307" r:id="rId25"/>
    <p:sldId id="305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6" autoAdjust="0"/>
    <p:restoredTop sz="93817" autoAdjust="0"/>
  </p:normalViewPr>
  <p:slideViewPr>
    <p:cSldViewPr snapToGrid="0">
      <p:cViewPr>
        <p:scale>
          <a:sx n="50" d="100"/>
          <a:sy n="50" d="100"/>
        </p:scale>
        <p:origin x="10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9" tIns="48329" rIns="96659" bIns="4832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59" tIns="48329" rIns="96659" bIns="48329" rtlCol="0"/>
          <a:lstStyle>
            <a:lvl1pPr algn="r">
              <a:defRPr sz="1200"/>
            </a:lvl1pPr>
          </a:lstStyle>
          <a:p>
            <a:fld id="{3A7272D7-8A76-4C4C-AC44-67CF821741C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29" rIns="96659" bIns="483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9" tIns="48329" rIns="96659" bIns="4832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59" tIns="48329" rIns="96659" bIns="4832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7"/>
          </a:xfrm>
          <a:prstGeom prst="rect">
            <a:avLst/>
          </a:prstGeom>
        </p:spPr>
        <p:txBody>
          <a:bodyPr vert="horz" lIns="96659" tIns="48329" rIns="96659" bIns="48329" rtlCol="0" anchor="b"/>
          <a:lstStyle>
            <a:lvl1pPr algn="r">
              <a:defRPr sz="1200"/>
            </a:lvl1pPr>
          </a:lstStyle>
          <a:p>
            <a:fld id="{4CC12544-2BEE-49BA-A42E-D7E3EBA3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Quickly speed through the background of the study again, just to remind you all</a:t>
            </a:r>
          </a:p>
          <a:p>
            <a:pPr marL="181234" indent="-181234">
              <a:buFontTx/>
              <a:buChar char="-"/>
            </a:pPr>
            <a:r>
              <a:rPr lang="en-US" dirty="0"/>
              <a:t>Pilot data! </a:t>
            </a:r>
          </a:p>
          <a:p>
            <a:pPr marL="181234" indent="-181234">
              <a:buFontTx/>
              <a:buChar char="-"/>
            </a:pPr>
            <a:r>
              <a:rPr lang="en-US" dirty="0"/>
              <a:t>thoughts on revising study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3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6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4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Moved innateness switch to the end </a:t>
            </a:r>
            <a:r>
              <a:rPr lang="en-US" dirty="0" err="1"/>
              <a:t>bc</a:t>
            </a:r>
            <a:r>
              <a:rPr lang="en-US" dirty="0"/>
              <a:t> elaborate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9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7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Zoom out: I’ve tried to argue that formal explanations can be interpreted in 2 different ways based on </a:t>
            </a:r>
            <a:r>
              <a:rPr lang="en-US" dirty="0" err="1"/>
              <a:t>bg</a:t>
            </a:r>
            <a:r>
              <a:rPr lang="en-US" dirty="0"/>
              <a:t> knowledge about situation at hand – essentialist or structural</a:t>
            </a:r>
          </a:p>
          <a:p>
            <a:pPr marL="181234" indent="-181234">
              <a:buFontTx/>
              <a:buChar char="-"/>
            </a:pPr>
            <a:r>
              <a:rPr lang="en-US" dirty="0"/>
              <a:t>We want to tease apart these two different ways of thinking</a:t>
            </a:r>
          </a:p>
          <a:p>
            <a:pPr marL="181234" indent="-181234">
              <a:buFontTx/>
              <a:buChar char="-"/>
            </a:pPr>
            <a:r>
              <a:rPr lang="en-US" dirty="0"/>
              <a:t>Challenge because these two ways of thinking can produce similar responses on our 5-item essentialism battery -&gt; battery is canonically used, but may not have enough specificity to identity essentialism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4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0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6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82">
              <a:defRPr/>
            </a:pPr>
            <a:r>
              <a:rPr lang="en-US" dirty="0"/>
              <a:t>- Speed through the background for this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7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2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5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9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4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5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What kinds of language might cue children to </a:t>
            </a:r>
            <a:r>
              <a:rPr lang="en-US" dirty="0" err="1"/>
              <a:t>essentialize</a:t>
            </a:r>
            <a:r>
              <a:rPr lang="en-US" dirty="0"/>
              <a:t> a category?</a:t>
            </a:r>
          </a:p>
          <a:p>
            <a:pPr marL="181234" indent="-181234">
              <a:buFontTx/>
              <a:buChar char="-"/>
            </a:pPr>
            <a:r>
              <a:rPr lang="en-US" dirty="0"/>
              <a:t>4yo who heard generic language about a novel social category -&gt; develop essentialist beliefs about that social category</a:t>
            </a:r>
          </a:p>
          <a:p>
            <a:pPr marL="181234" indent="-181234">
              <a:buFontTx/>
              <a:buChar char="-"/>
            </a:pPr>
            <a:r>
              <a:rPr lang="en-US" dirty="0"/>
              <a:t>Other linguistic cues – formal explanations?</a:t>
            </a:r>
          </a:p>
          <a:p>
            <a:pPr defTabSz="966582">
              <a:defRPr/>
            </a:pPr>
            <a:r>
              <a:rPr lang="en-US" dirty="0"/>
              <a:t>&gt;Ellen:</a:t>
            </a:r>
            <a:r>
              <a:rPr lang="en-US" baseline="0" dirty="0"/>
              <a:t> there isn’t a single syntactic marker that marks something as generic -&gt; recruit other info about predicate, category, </a:t>
            </a:r>
            <a:r>
              <a:rPr lang="en-US" baseline="0" dirty="0" err="1"/>
              <a:t>etc</a:t>
            </a:r>
            <a:r>
              <a:rPr lang="en-US" baseline="0" dirty="0"/>
              <a:t> to decide if something is a generic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4 diff animals: Cleans itself with its beak, flaps its ears to cool off, likes to sleep standing up, likes to eat lettuce</a:t>
            </a:r>
          </a:p>
          <a:p>
            <a:pPr marL="181234" indent="-181234">
              <a:buFontTx/>
              <a:buChar char="-"/>
            </a:pPr>
            <a:r>
              <a:rPr lang="en-US" dirty="0"/>
              <a:t>4 diff girls: Rides on the white horse on merry-go-rounds, puts her left sock on first, likes books about a country called Switzerland, likes to eat gooseberries -&gt; all 5 DVs after each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34" indent="-181234">
              <a:buFontTx/>
              <a:buChar char="-"/>
            </a:pPr>
            <a:r>
              <a:rPr lang="en-US" dirty="0"/>
              <a:t>4 diff animals: Cleans itself with its beak, flaps its ears to cool off, likes to sleep standing up, likes to eat lettuce</a:t>
            </a:r>
          </a:p>
          <a:p>
            <a:pPr marL="181234" indent="-181234">
              <a:buFontTx/>
              <a:buChar char="-"/>
            </a:pPr>
            <a:r>
              <a:rPr lang="en-US" dirty="0"/>
              <a:t>4 diff girls: Rides on the white horse on merry-go-rounds, puts her left sock on first, likes books about a country called Switzerland, likes to eat gooseberries -&gt; all 5 DVs after each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12544-2BEE-49BA-A42E-D7E3EBA33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7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2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4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g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584" y="3079742"/>
            <a:ext cx="3383280" cy="1920240"/>
          </a:xfrm>
        </p:spPr>
        <p:txBody>
          <a:bodyPr/>
          <a:lstStyle/>
          <a:p>
            <a:r>
              <a:rPr lang="en-US" dirty="0"/>
              <a:t>Marianna Zhang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92162" y="5049273"/>
            <a:ext cx="3398520" cy="3126987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3.24.19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1136" y="923454"/>
            <a:ext cx="5862610" cy="4076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tx1"/>
                </a:solidFill>
              </a:rPr>
              <a:t>Essentially blocked: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structural factors block an essentialist interpretation of a formal explanation?</a:t>
            </a:r>
          </a:p>
          <a:p>
            <a:pPr>
              <a:lnSpc>
                <a:spcPct val="100000"/>
              </a:lnSpc>
            </a:pPr>
            <a:endParaRPr lang="en-US" sz="6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Pilot 2 results</a:t>
            </a:r>
          </a:p>
        </p:txBody>
      </p:sp>
    </p:spTree>
    <p:extLst>
      <p:ext uri="{BB962C8B-B14F-4D97-AF65-F5344CB8AC3E}">
        <p14:creationId xmlns:p14="http://schemas.microsoft.com/office/powerpoint/2010/main" val="147217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4761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Can structural factors block an essentialist interpretation of a formal explanation?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6D4238-8EB1-4AB3-B5A3-A3C9EDB26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07893"/>
              </p:ext>
            </p:extLst>
          </p:nvPr>
        </p:nvGraphicFramePr>
        <p:xfrm>
          <a:off x="1300479" y="1794944"/>
          <a:ext cx="9188996" cy="18288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97249">
                  <a:extLst>
                    <a:ext uri="{9D8B030D-6E8A-4147-A177-3AD203B41FA5}">
                      <a16:colId xmlns:a16="http://schemas.microsoft.com/office/drawing/2014/main" val="628928182"/>
                    </a:ext>
                  </a:extLst>
                </a:gridCol>
                <a:gridCol w="2297249">
                  <a:extLst>
                    <a:ext uri="{9D8B030D-6E8A-4147-A177-3AD203B41FA5}">
                      <a16:colId xmlns:a16="http://schemas.microsoft.com/office/drawing/2014/main" val="4192275074"/>
                    </a:ext>
                  </a:extLst>
                </a:gridCol>
                <a:gridCol w="2297249">
                  <a:extLst>
                    <a:ext uri="{9D8B030D-6E8A-4147-A177-3AD203B41FA5}">
                      <a16:colId xmlns:a16="http://schemas.microsoft.com/office/drawing/2014/main" val="3310858033"/>
                    </a:ext>
                  </a:extLst>
                </a:gridCol>
                <a:gridCol w="2297249">
                  <a:extLst>
                    <a:ext uri="{9D8B030D-6E8A-4147-A177-3AD203B41FA5}">
                      <a16:colId xmlns:a16="http://schemas.microsoft.com/office/drawing/2014/main" val="412194582"/>
                    </a:ext>
                  </a:extLst>
                </a:gridCol>
              </a:tblGrid>
              <a:tr h="39775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context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08262"/>
                  </a:ext>
                </a:extLst>
              </a:tr>
              <a:tr h="39775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nonstructural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structural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3851"/>
                  </a:ext>
                </a:extLst>
              </a:tr>
              <a:tr h="397752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explanation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control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medium/low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74735"/>
                  </a:ext>
                </a:extLst>
              </a:tr>
              <a:tr h="3977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formal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medium/low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1187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1962FA0-27BB-4F30-9F38-EA8CC3F5C1AF}"/>
              </a:ext>
            </a:extLst>
          </p:cNvPr>
          <p:cNvSpPr/>
          <p:nvPr/>
        </p:nvSpPr>
        <p:spPr>
          <a:xfrm>
            <a:off x="6218962" y="1411219"/>
            <a:ext cx="411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(Vasilyeva,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Lombrozo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&amp; Gopnik, 2018)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5B8EE2-7FF6-407F-8ADF-D248F6E8E6AF}"/>
              </a:ext>
            </a:extLst>
          </p:cNvPr>
          <p:cNvSpPr/>
          <p:nvPr/>
        </p:nvSpPr>
        <p:spPr>
          <a:xfrm>
            <a:off x="1901370" y="3607359"/>
            <a:ext cx="3137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Muradoglu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et al, submitted)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BC8753-2D7D-4E69-AF8E-935AF0C1168B}"/>
              </a:ext>
            </a:extLst>
          </p:cNvPr>
          <p:cNvSpPr txBox="1">
            <a:spLocks/>
          </p:cNvSpPr>
          <p:nvPr/>
        </p:nvSpPr>
        <p:spPr>
          <a:xfrm>
            <a:off x="382904" y="4142805"/>
            <a:ext cx="10753725" cy="28271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1 trial, 1 novel behavior for gender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/>
                </a:solidFill>
              </a:rPr>
              <a:t>Essentialism DVs: canonical 5-item battery (avg)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Stability in past 	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Stability in future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Innateness when family tries to stop property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Inductive potential </a:t>
            </a:r>
          </a:p>
          <a:p>
            <a:pPr marL="684213" lvl="2" indent="-227013">
              <a:buFont typeface="Arial" panose="020B0604020202020204" pitchFamily="34" charset="0"/>
              <a:buChar char="•"/>
            </a:pPr>
            <a:r>
              <a:rPr lang="en-US" sz="2400" dirty="0"/>
              <a:t>Innateness when environment is switched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578455"/>
            <a:ext cx="10753725" cy="1006111"/>
          </a:xfrm>
        </p:spPr>
        <p:txBody>
          <a:bodyPr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5, 6yo from Bing and Tech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/>
              <a:t>All between subjects: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CBFA1-580A-45C2-9EC1-65DE3E34300E}"/>
              </a:ext>
            </a:extLst>
          </p:cNvPr>
          <p:cNvSpPr/>
          <p:nvPr/>
        </p:nvSpPr>
        <p:spPr>
          <a:xfrm>
            <a:off x="7187526" y="6300719"/>
            <a:ext cx="4114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(Vasilyeva,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Lombrozo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&amp; Gopnik, 2018)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AF6F2-6EBF-4089-8226-3281E786BC96}"/>
              </a:ext>
            </a:extLst>
          </p:cNvPr>
          <p:cNvSpPr/>
          <p:nvPr/>
        </p:nvSpPr>
        <p:spPr>
          <a:xfrm>
            <a:off x="7195511" y="5483955"/>
            <a:ext cx="3137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Muradoglu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et al, submitted)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59B881F-1705-4F30-918A-BC596942B1C2}"/>
              </a:ext>
            </a:extLst>
          </p:cNvPr>
          <p:cNvSpPr/>
          <p:nvPr/>
        </p:nvSpPr>
        <p:spPr>
          <a:xfrm flipH="1">
            <a:off x="7045284" y="5067301"/>
            <a:ext cx="74027" cy="1216874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BEF47F8-6132-498F-9C14-16E7B6DA2844}"/>
              </a:ext>
            </a:extLst>
          </p:cNvPr>
          <p:cNvSpPr/>
          <p:nvPr/>
        </p:nvSpPr>
        <p:spPr>
          <a:xfrm flipH="1">
            <a:off x="7022426" y="6347844"/>
            <a:ext cx="150226" cy="369529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88EC56-8D11-4C6C-AAEA-30ADE7013D24}"/>
              </a:ext>
            </a:extLst>
          </p:cNvPr>
          <p:cNvSpPr txBox="1">
            <a:spLocks/>
          </p:cNvSpPr>
          <p:nvPr/>
        </p:nvSpPr>
        <p:spPr>
          <a:xfrm>
            <a:off x="6388098" y="783801"/>
            <a:ext cx="4889500" cy="3644909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Structural context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" y="-3005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Context manipulation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F53165-FC54-4D27-AB1D-59B8D465989B}"/>
              </a:ext>
            </a:extLst>
          </p:cNvPr>
          <p:cNvSpPr txBox="1">
            <a:spLocks/>
          </p:cNvSpPr>
          <p:nvPr/>
        </p:nvSpPr>
        <p:spPr>
          <a:xfrm>
            <a:off x="2292248" y="165091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Vasilyeva</a:t>
            </a:r>
            <a:r>
              <a:rPr lang="en-US" sz="1800" dirty="0"/>
              <a:t>, </a:t>
            </a:r>
            <a:r>
              <a:rPr lang="en-US" sz="1800" dirty="0" err="1"/>
              <a:t>Gopnik</a:t>
            </a:r>
            <a:r>
              <a:rPr lang="en-US" sz="1800" dirty="0"/>
              <a:t>, </a:t>
            </a:r>
            <a:r>
              <a:rPr lang="en-US" sz="1800" dirty="0" err="1"/>
              <a:t>Lombrozo</a:t>
            </a:r>
            <a:r>
              <a:rPr lang="en-US" sz="1800" dirty="0"/>
              <a:t>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64D85-5FF0-46C1-B17D-D996B92C8E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5"/>
          <a:stretch/>
        </p:blipFill>
        <p:spPr>
          <a:xfrm>
            <a:off x="6532843" y="1156288"/>
            <a:ext cx="4592356" cy="315811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64BEFC-6E4D-4E94-B005-7C997B764CB4}"/>
              </a:ext>
            </a:extLst>
          </p:cNvPr>
          <p:cNvSpPr txBox="1">
            <a:spLocks/>
          </p:cNvSpPr>
          <p:nvPr/>
        </p:nvSpPr>
        <p:spPr>
          <a:xfrm>
            <a:off x="1066801" y="783801"/>
            <a:ext cx="4889500" cy="3644909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Nonstructural context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E1AB1-4791-4165-8E76-9288225A6C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7"/>
          <a:stretch/>
        </p:blipFill>
        <p:spPr>
          <a:xfrm>
            <a:off x="1231911" y="1156288"/>
            <a:ext cx="4506900" cy="31581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CE602F-0D9A-4908-ADCC-846BA19815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t="4630" r="32168" b="62170"/>
          <a:stretch/>
        </p:blipFill>
        <p:spPr>
          <a:xfrm>
            <a:off x="690666" y="4695410"/>
            <a:ext cx="5646634" cy="2276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201C9C-964D-4B2E-82EB-5DB4A684B58C}"/>
              </a:ext>
            </a:extLst>
          </p:cNvPr>
          <p:cNvSpPr/>
          <p:nvPr/>
        </p:nvSpPr>
        <p:spPr>
          <a:xfrm>
            <a:off x="2241449" y="4510744"/>
            <a:ext cx="226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Boys in boys classroom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625131-1879-445D-AB6C-B02BB3F84096}"/>
              </a:ext>
            </a:extLst>
          </p:cNvPr>
          <p:cNvSpPr/>
          <p:nvPr/>
        </p:nvSpPr>
        <p:spPr>
          <a:xfrm>
            <a:off x="7888083" y="4519854"/>
            <a:ext cx="220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Girls in girls classroom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6C1212-15A6-4682-86DD-582DA8D033B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" t="5926" r="32168" b="64734"/>
          <a:stretch/>
        </p:blipFill>
        <p:spPr>
          <a:xfrm>
            <a:off x="6186628" y="4811639"/>
            <a:ext cx="5437186" cy="20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5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" y="-3005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Explanation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55921"/>
            <a:ext cx="12192000" cy="1402079"/>
          </a:xfrm>
          <a:solidFill>
            <a:schemeClr val="bg1">
              <a:lumMod val="85000"/>
              <a:alpha val="43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2800" b="1" dirty="0"/>
              <a:t>Formal explanation</a:t>
            </a:r>
          </a:p>
          <a:p>
            <a:pPr lvl="0"/>
            <a:r>
              <a:rPr lang="en-US" sz="2800" dirty="0"/>
              <a:t>Here’s Suzy. </a:t>
            </a:r>
            <a:br>
              <a:rPr lang="en-US" sz="2800" dirty="0"/>
            </a:br>
            <a:r>
              <a:rPr lang="en-US" sz="2800" dirty="0"/>
              <a:t>She plays Yellow-Ball </a:t>
            </a:r>
            <a:r>
              <a:rPr lang="en-US" sz="2800" b="1" i="1" dirty="0"/>
              <a:t>because</a:t>
            </a:r>
            <a:r>
              <a:rPr lang="en-US" sz="2800" dirty="0"/>
              <a:t> she is a girl.</a:t>
            </a:r>
          </a:p>
        </p:txBody>
      </p:sp>
      <p:pic>
        <p:nvPicPr>
          <p:cNvPr id="5122" name="Picture 2" descr="https://puu.sh/C9wq9/919d1d21f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7" y="986806"/>
            <a:ext cx="4081145" cy="273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3919943"/>
            <a:ext cx="12192000" cy="1406374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Control explanation</a:t>
            </a:r>
          </a:p>
          <a:p>
            <a:r>
              <a:rPr lang="en-US" sz="2800" dirty="0"/>
              <a:t>Here’s Suzy. </a:t>
            </a:r>
            <a:br>
              <a:rPr lang="en-US" sz="2800" dirty="0"/>
            </a:br>
            <a:r>
              <a:rPr lang="en-US" sz="2800" dirty="0"/>
              <a:t>She is a girl. She plays Yellow-Ball.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A592E8-D1BA-407B-A319-4AC392D20572}"/>
              </a:ext>
            </a:extLst>
          </p:cNvPr>
          <p:cNvSpPr txBox="1">
            <a:spLocks/>
          </p:cNvSpPr>
          <p:nvPr/>
        </p:nvSpPr>
        <p:spPr>
          <a:xfrm>
            <a:off x="2266122" y="16139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Muradoglu</a:t>
            </a:r>
            <a:r>
              <a:rPr lang="en-US" sz="1800" dirty="0"/>
              <a:t>, </a:t>
            </a:r>
            <a:r>
              <a:rPr lang="en-US" sz="1800" dirty="0" err="1"/>
              <a:t>Marchak</a:t>
            </a:r>
            <a:r>
              <a:rPr lang="en-US" sz="1800" dirty="0"/>
              <a:t>, </a:t>
            </a:r>
            <a:r>
              <a:rPr lang="en-US" sz="1800" dirty="0" err="1"/>
              <a:t>Cimpian</a:t>
            </a:r>
            <a:r>
              <a:rPr lang="en-US" sz="1800" dirty="0"/>
              <a:t>, </a:t>
            </a:r>
            <a:r>
              <a:rPr lang="en-US" sz="1800" dirty="0" err="1"/>
              <a:t>Gelman</a:t>
            </a:r>
            <a:r>
              <a:rPr lang="en-US" sz="1800" dirty="0"/>
              <a:t>, submitted to SRCD</a:t>
            </a:r>
          </a:p>
        </p:txBody>
      </p:sp>
    </p:spTree>
    <p:extLst>
      <p:ext uri="{BB962C8B-B14F-4D97-AF65-F5344CB8AC3E}">
        <p14:creationId xmlns:p14="http://schemas.microsoft.com/office/powerpoint/2010/main" val="305801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-3005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Pilot 1 DVs: 5 canonical essentialism DVs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D7093-719F-4D72-9077-5F2B7706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08087"/>
              </p:ext>
            </p:extLst>
          </p:nvPr>
        </p:nvGraphicFramePr>
        <p:xfrm>
          <a:off x="517525" y="862150"/>
          <a:ext cx="11487152" cy="5844487"/>
        </p:xfrm>
        <a:graphic>
          <a:graphicData uri="http://schemas.openxmlformats.org/drawingml/2006/table">
            <a:tbl>
              <a:tblPr/>
              <a:tblGrid>
                <a:gridCol w="1301938">
                  <a:extLst>
                    <a:ext uri="{9D8B030D-6E8A-4147-A177-3AD203B41FA5}">
                      <a16:colId xmlns:a16="http://schemas.microsoft.com/office/drawing/2014/main" val="662466025"/>
                    </a:ext>
                  </a:extLst>
                </a:gridCol>
                <a:gridCol w="5664277">
                  <a:extLst>
                    <a:ext uri="{9D8B030D-6E8A-4147-A177-3AD203B41FA5}">
                      <a16:colId xmlns:a16="http://schemas.microsoft.com/office/drawing/2014/main" val="806485389"/>
                    </a:ext>
                  </a:extLst>
                </a:gridCol>
                <a:gridCol w="4520937">
                  <a:extLst>
                    <a:ext uri="{9D8B030D-6E8A-4147-A177-3AD203B41FA5}">
                      <a16:colId xmlns:a16="http://schemas.microsoft.com/office/drawing/2014/main" val="889491598"/>
                    </a:ext>
                  </a:extLst>
                </a:gridCol>
              </a:tblGrid>
              <a:tr h="130628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</a:t>
                      </a:r>
                      <a:b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past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Now, here’s a question for you: Suzy is 8 years old.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played Yellow-Ball when she was 4 years old?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820332"/>
                  </a:ext>
                </a:extLst>
              </a:tr>
              <a:tr h="117272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Stability future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she will always play Yellow-Ball?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168498"/>
                  </a:ext>
                </a:extLst>
              </a:tr>
              <a:tr h="1074086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stop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Would Suzy stop playing Yellow-Ball if her family tried to stop her from playing Yellow-Ball? (Y/N)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348865"/>
                  </a:ext>
                </a:extLst>
              </a:tr>
              <a:tr h="108421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 potential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 you think “just this girl,” “a few girls,” or “a whole lot of girls” play Yellow-Ball?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52013"/>
                  </a:ext>
                </a:extLst>
              </a:tr>
              <a:tr h="120717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[Suzy goes to boys classroom] 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Which game do you think Suzy will play today? __ </a:t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67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95F2E3C-77C3-4900-AB00-709C3572E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318" y="914402"/>
            <a:ext cx="767877" cy="1081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54081F-D462-4987-B814-DB610CDD3B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3846" r="1942" b="7526"/>
          <a:stretch/>
        </p:blipFill>
        <p:spPr>
          <a:xfrm>
            <a:off x="9549151" y="914402"/>
            <a:ext cx="1949430" cy="1203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4EB512-CCDC-4AF7-B9E4-24F1E40F58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29445" r="21216" b="12775"/>
          <a:stretch/>
        </p:blipFill>
        <p:spPr>
          <a:xfrm>
            <a:off x="10025329" y="2246810"/>
            <a:ext cx="1112571" cy="10646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E674D7-70FF-4FAC-B0CE-024A9B2BC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3846" r="1942" b="7526"/>
          <a:stretch/>
        </p:blipFill>
        <p:spPr>
          <a:xfrm>
            <a:off x="7694951" y="2210987"/>
            <a:ext cx="1766550" cy="109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7F1FC3-A2E9-4ABE-B387-79AB7C33F3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4" t="6795" r="12338" b="12558"/>
          <a:stretch/>
        </p:blipFill>
        <p:spPr>
          <a:xfrm>
            <a:off x="9173195" y="3683753"/>
            <a:ext cx="852134" cy="592789"/>
          </a:xfrm>
          <a:prstGeom prst="rect">
            <a:avLst/>
          </a:prstGeom>
        </p:spPr>
      </p:pic>
      <p:pic>
        <p:nvPicPr>
          <p:cNvPr id="18" name="Picture 2" descr="Image result for cartoon parents drawing">
            <a:extLst>
              <a:ext uri="{FF2B5EF4-FFF2-40B4-BE49-F238E27FC236}">
                <a16:creationId xmlns:a16="http://schemas.microsoft.com/office/drawing/2014/main" id="{87BF07DD-C0C7-4E25-B2F5-48B91A5A9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6" t="9476" r="4355" b="64717"/>
          <a:stretch/>
        </p:blipFill>
        <p:spPr bwMode="auto">
          <a:xfrm>
            <a:off x="10025329" y="3360764"/>
            <a:ext cx="824757" cy="76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0C831B0-85CD-4593-9597-36FCB07FF252}"/>
              </a:ext>
            </a:extLst>
          </p:cNvPr>
          <p:cNvGrpSpPr/>
          <p:nvPr/>
        </p:nvGrpSpPr>
        <p:grpSpPr>
          <a:xfrm>
            <a:off x="8507492" y="3475064"/>
            <a:ext cx="665703" cy="645978"/>
            <a:chOff x="887891" y="1985962"/>
            <a:chExt cx="2477533" cy="2404123"/>
          </a:xfrm>
        </p:grpSpPr>
        <p:pic>
          <p:nvPicPr>
            <p:cNvPr id="20" name="Picture 2" descr="Image result for cartoon parents drawing">
              <a:extLst>
                <a:ext uri="{FF2B5EF4-FFF2-40B4-BE49-F238E27FC236}">
                  <a16:creationId xmlns:a16="http://schemas.microsoft.com/office/drawing/2014/main" id="{5155D90D-05D7-4470-9616-B99F0F6A92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lum contras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26" t="16569" r="68641" b="61760"/>
            <a:stretch/>
          </p:blipFill>
          <p:spPr bwMode="auto">
            <a:xfrm>
              <a:off x="887891" y="1985962"/>
              <a:ext cx="2477533" cy="240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E59FA9-B2B6-4C63-9EFC-62691E266087}"/>
                </a:ext>
              </a:extLst>
            </p:cNvPr>
            <p:cNvSpPr/>
            <p:nvPr/>
          </p:nvSpPr>
          <p:spPr>
            <a:xfrm>
              <a:off x="2482812" y="3030151"/>
              <a:ext cx="233361" cy="162397"/>
            </a:xfrm>
            <a:prstGeom prst="ellipse">
              <a:avLst/>
            </a:prstGeom>
            <a:gradFill flip="none" rotWithShape="1">
              <a:gsLst>
                <a:gs pos="0">
                  <a:srgbClr val="FDBEB1"/>
                </a:gs>
                <a:gs pos="100000">
                  <a:srgbClr val="E6B5B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D3DF74-4C3F-4BDE-A50C-31AFD9680B43}"/>
                </a:ext>
              </a:extLst>
            </p:cNvPr>
            <p:cNvSpPr/>
            <p:nvPr/>
          </p:nvSpPr>
          <p:spPr>
            <a:xfrm>
              <a:off x="1833563" y="3025627"/>
              <a:ext cx="233361" cy="162396"/>
            </a:xfrm>
            <a:prstGeom prst="ellipse">
              <a:avLst/>
            </a:prstGeom>
            <a:gradFill flip="none" rotWithShape="1">
              <a:gsLst>
                <a:gs pos="0">
                  <a:srgbClr val="FDBEB1"/>
                </a:gs>
                <a:gs pos="100000">
                  <a:srgbClr val="E6B5B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0448607-790A-4886-AE37-D642106A2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195" y="4558411"/>
            <a:ext cx="1082969" cy="7253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70F0CB-28E6-4F68-B4B4-D734BC2976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5" r="30748" b="47606"/>
          <a:stretch/>
        </p:blipFill>
        <p:spPr>
          <a:xfrm>
            <a:off x="8551151" y="4796923"/>
            <a:ext cx="519933" cy="608186"/>
          </a:xfrm>
          <a:prstGeom prst="rect">
            <a:avLst/>
          </a:prstGeom>
        </p:spPr>
      </p:pic>
      <p:pic>
        <p:nvPicPr>
          <p:cNvPr id="25" name="Picture 6" descr="http://clipart-library.com/images/zTX5r8EGc.jpg">
            <a:extLst>
              <a:ext uri="{FF2B5EF4-FFF2-40B4-BE49-F238E27FC236}">
                <a16:creationId xmlns:a16="http://schemas.microsoft.com/office/drawing/2014/main" id="{AA540145-3374-4F61-B094-1F07356C9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57" b="41911"/>
          <a:stretch/>
        </p:blipFill>
        <p:spPr bwMode="auto">
          <a:xfrm>
            <a:off x="10281608" y="4849907"/>
            <a:ext cx="693380" cy="5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artoon Images Of Children Learning Background 1 HD Wallpapers ">
            <a:extLst>
              <a:ext uri="{FF2B5EF4-FFF2-40B4-BE49-F238E27FC236}">
                <a16:creationId xmlns:a16="http://schemas.microsoft.com/office/drawing/2014/main" id="{C8603F4F-7BE1-44C1-A4B7-552AFDCC7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3" r="2968" b="56061"/>
          <a:stretch/>
        </p:blipFill>
        <p:spPr bwMode="auto">
          <a:xfrm>
            <a:off x="7763196" y="4524619"/>
            <a:ext cx="615523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cartoon school children girls">
            <a:extLst>
              <a:ext uri="{FF2B5EF4-FFF2-40B4-BE49-F238E27FC236}">
                <a16:creationId xmlns:a16="http://schemas.microsoft.com/office/drawing/2014/main" id="{6A6FE739-A2C7-409C-B00C-0175E41B5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7" r="29594" b="47618"/>
          <a:stretch/>
        </p:blipFill>
        <p:spPr bwMode="auto">
          <a:xfrm>
            <a:off x="10969797" y="4351847"/>
            <a:ext cx="693381" cy="6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B6E04F-0DDA-468C-BE99-2C26B4B9B10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1" t="5903" r="32663" b="18438"/>
          <a:stretch/>
        </p:blipFill>
        <p:spPr>
          <a:xfrm>
            <a:off x="9354774" y="5561361"/>
            <a:ext cx="719810" cy="1121442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B8B787E-D503-46D1-B100-30C505F51CF5}"/>
              </a:ext>
            </a:extLst>
          </p:cNvPr>
          <p:cNvSpPr txBox="1">
            <a:spLocks/>
          </p:cNvSpPr>
          <p:nvPr/>
        </p:nvSpPr>
        <p:spPr>
          <a:xfrm rot="16200000">
            <a:off x="-1541911" y="3336252"/>
            <a:ext cx="3624305" cy="346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  <a:r>
              <a:rPr lang="en-US" sz="1800" dirty="0"/>
              <a:t>  </a:t>
            </a:r>
            <a:r>
              <a:rPr lang="en-US" sz="1800" dirty="0" err="1"/>
              <a:t>Muradoglu</a:t>
            </a:r>
            <a:r>
              <a:rPr lang="en-US" sz="1800" dirty="0"/>
              <a:t> et al, submitted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---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33A07-265E-4842-BB9E-40825457C6B3}"/>
              </a:ext>
            </a:extLst>
          </p:cNvPr>
          <p:cNvSpPr txBox="1">
            <a:spLocks/>
          </p:cNvSpPr>
          <p:nvPr/>
        </p:nvSpPr>
        <p:spPr>
          <a:xfrm rot="16200000">
            <a:off x="-493676" y="6018597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 et al</a:t>
            </a:r>
          </a:p>
        </p:txBody>
      </p:sp>
    </p:spTree>
    <p:extLst>
      <p:ext uri="{BB962C8B-B14F-4D97-AF65-F5344CB8AC3E}">
        <p14:creationId xmlns:p14="http://schemas.microsoft.com/office/powerpoint/2010/main" val="1842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" y="-3005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Pilot 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740-0A9D-4AB4-B8FF-0D8BC4E80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10" y="1232451"/>
            <a:ext cx="8058590" cy="49744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B0B1EE-1243-46C9-89B5-7B0E6858E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32451"/>
            <a:ext cx="3476186" cy="5063846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n=14 (excluded 2)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Nonstructural: essentialism boost from formal explanations </a:t>
            </a:r>
            <a:br>
              <a:rPr lang="en-US" sz="3200" dirty="0"/>
            </a:br>
            <a:r>
              <a:rPr lang="en-US" dirty="0"/>
              <a:t>(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 err="1"/>
              <a:t>Muradoglu</a:t>
            </a:r>
            <a:r>
              <a:rPr lang="en-US" dirty="0"/>
              <a:t> et al, submitted)</a:t>
            </a:r>
            <a:endParaRPr lang="en-US" sz="320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Structural: essentialism boost blocked</a:t>
            </a:r>
            <a:endParaRPr lang="en-US" sz="3200" dirty="0">
              <a:solidFill>
                <a:schemeClr val="accent1"/>
              </a:solidFill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2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" y="-300567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A worry with essentialism DVs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6A573C-FC9F-469B-86F9-85F547F9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11114"/>
              </p:ext>
            </p:extLst>
          </p:nvPr>
        </p:nvGraphicFramePr>
        <p:xfrm>
          <a:off x="610915" y="1463642"/>
          <a:ext cx="11289348" cy="369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1514">
                  <a:extLst>
                    <a:ext uri="{9D8B030D-6E8A-4147-A177-3AD203B41FA5}">
                      <a16:colId xmlns:a16="http://schemas.microsoft.com/office/drawing/2014/main" val="1682883675"/>
                    </a:ext>
                  </a:extLst>
                </a:gridCol>
                <a:gridCol w="3534564">
                  <a:extLst>
                    <a:ext uri="{9D8B030D-6E8A-4147-A177-3AD203B41FA5}">
                      <a16:colId xmlns:a16="http://schemas.microsoft.com/office/drawing/2014/main" val="3240754241"/>
                    </a:ext>
                  </a:extLst>
                </a:gridCol>
                <a:gridCol w="3973270">
                  <a:extLst>
                    <a:ext uri="{9D8B030D-6E8A-4147-A177-3AD203B41FA5}">
                      <a16:colId xmlns:a16="http://schemas.microsoft.com/office/drawing/2014/main" val="3932419090"/>
                    </a:ext>
                  </a:extLst>
                </a:gridCol>
              </a:tblGrid>
              <a:tr h="7104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Essentialist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Structural representation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38575"/>
                  </a:ext>
                </a:extLst>
              </a:tr>
              <a:tr h="1335472">
                <a:tc>
                  <a:txBody>
                    <a:bodyPr/>
                    <a:lstStyle/>
                    <a:p>
                      <a:r>
                        <a:rPr lang="en-US" sz="2400" dirty="0"/>
                        <a:t>When will an individual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exhibit the same property? </a:t>
                      </a:r>
                      <a:br>
                        <a:rPr lang="en-US" sz="2400" dirty="0"/>
                      </a:br>
                      <a:r>
                        <a:rPr lang="en-US" sz="2000" dirty="0"/>
                        <a:t>(stability, innateness)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structural factors in environment are 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802487"/>
                  </a:ext>
                </a:extLst>
              </a:tr>
              <a:tr h="1649700">
                <a:tc>
                  <a:txBody>
                    <a:bodyPr/>
                    <a:lstStyle/>
                    <a:p>
                      <a:r>
                        <a:rPr lang="en-US" sz="2400" dirty="0"/>
                        <a:t>Will other category members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exhibit the same property?</a:t>
                      </a:r>
                      <a:br>
                        <a:rPr lang="en-US" sz="2400" dirty="0"/>
                      </a:br>
                      <a:r>
                        <a:rPr lang="en-US" sz="2000" dirty="0"/>
                        <a:t>(inductive potential)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If they too are experiencing structural factors in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54251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4A837C-8B33-42F9-855B-52F78DA2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441" y="846944"/>
            <a:ext cx="3274696" cy="504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Formal explanation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58C0C36-D906-43D9-9A80-BEEC7CB4E113}"/>
              </a:ext>
            </a:extLst>
          </p:cNvPr>
          <p:cNvCxnSpPr>
            <a:cxnSpLocks/>
          </p:cNvCxnSpPr>
          <p:nvPr/>
        </p:nvCxnSpPr>
        <p:spPr>
          <a:xfrm>
            <a:off x="9522822" y="1086336"/>
            <a:ext cx="496388" cy="252454"/>
          </a:xfrm>
          <a:prstGeom prst="curvedConnector3">
            <a:avLst>
              <a:gd name="adj1" fmla="val 97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1F0F104-FCD6-47B2-B3D7-DE13B0D88C7B}"/>
              </a:ext>
            </a:extLst>
          </p:cNvPr>
          <p:cNvCxnSpPr>
            <a:cxnSpLocks/>
          </p:cNvCxnSpPr>
          <p:nvPr/>
        </p:nvCxnSpPr>
        <p:spPr>
          <a:xfrm flipH="1">
            <a:off x="5795554" y="1086336"/>
            <a:ext cx="496388" cy="252454"/>
          </a:xfrm>
          <a:prstGeom prst="curvedConnector3">
            <a:avLst>
              <a:gd name="adj1" fmla="val 97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B0271F4-8302-4605-B8DD-EDE816D78C75}"/>
              </a:ext>
            </a:extLst>
          </p:cNvPr>
          <p:cNvSpPr txBox="1">
            <a:spLocks/>
          </p:cNvSpPr>
          <p:nvPr/>
        </p:nvSpPr>
        <p:spPr>
          <a:xfrm>
            <a:off x="556780" y="5265236"/>
            <a:ext cx="11635220" cy="159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Essentialist vs structural best differentiated by environmental change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Adjust wording of DVs / focus only on DVs that involve environmental change? </a:t>
            </a:r>
          </a:p>
        </p:txBody>
      </p:sp>
    </p:spTree>
    <p:extLst>
      <p:ext uri="{BB962C8B-B14F-4D97-AF65-F5344CB8AC3E}">
        <p14:creationId xmlns:p14="http://schemas.microsoft.com/office/powerpoint/2010/main" val="412485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D7093-719F-4D72-9077-5F2B7706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42697"/>
              </p:ext>
            </p:extLst>
          </p:nvPr>
        </p:nvGraphicFramePr>
        <p:xfrm>
          <a:off x="415924" y="138248"/>
          <a:ext cx="11674476" cy="6676550"/>
        </p:xfrm>
        <a:graphic>
          <a:graphicData uri="http://schemas.openxmlformats.org/drawingml/2006/table">
            <a:tbl>
              <a:tblPr/>
              <a:tblGrid>
                <a:gridCol w="1402045">
                  <a:extLst>
                    <a:ext uri="{9D8B030D-6E8A-4147-A177-3AD203B41FA5}">
                      <a16:colId xmlns:a16="http://schemas.microsoft.com/office/drawing/2014/main" val="662466025"/>
                    </a:ext>
                  </a:extLst>
                </a:gridCol>
                <a:gridCol w="7097431">
                  <a:extLst>
                    <a:ext uri="{9D8B030D-6E8A-4147-A177-3AD203B41FA5}">
                      <a16:colId xmlns:a16="http://schemas.microsoft.com/office/drawing/2014/main" val="806485389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88949159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523731370"/>
                    </a:ext>
                  </a:extLst>
                </a:gridCol>
              </a:tblGrid>
              <a:tr h="59257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Essentialist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Structural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68154"/>
                  </a:ext>
                </a:extLst>
              </a:tr>
              <a:tr h="108065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Force-choice explanation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So, Suzy plays Yellow-Ball a lot at her school.</a:t>
                      </a:r>
                      <a:b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it because Suzy likes playing Yellow-Ball, or is it because of the size of the buckets in her classroom?</a:t>
                      </a: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(group)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So, the girls in the girls’ classroom play Yellow-Ball a lot at their school, and the boys in the boys’ classroom play Green-Ball a lot at their school. Is it because girls and boys like playing with different balls, or is it because of the buckets in their classrooms?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63269"/>
                  </a:ext>
                </a:extLst>
              </a:tr>
              <a:tr h="100399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 potential – new category member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Here’s Lucy. Lucy is a girl who doesn’t go to Kiki school. She goes to another school. (show the balls, no buckets) 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What game do you think Lucy will play? ___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Chance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871197"/>
                  </a:ext>
                </a:extLst>
              </a:tr>
              <a:tr h="100399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Normative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(group) Would it be okay or not okay for girls to play Green-Ball? OR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indiv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Here’s Katie. Katie is a girl who plays Green-Ball. Is it okay or not okay for Katie to play Green-Ball? (okay/not okay)</a:t>
                      </a:r>
                      <a:endParaRPr lang="en-US" sz="2000" b="1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okay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14855"/>
                  </a:ext>
                </a:extLst>
              </a:tr>
              <a:tr h="120717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[Suzy goes to boys classroom] 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Which game do you think Suzy will play today? ___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67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-4148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Pilot 2.1 DVs </a:t>
            </a:r>
            <a:r>
              <a:rPr lang="en-US" sz="3200" dirty="0">
                <a:solidFill>
                  <a:schemeClr val="accent3"/>
                </a:solidFill>
              </a:rPr>
              <a:t>(n=4 all structural)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4940BF-CE56-4138-9DF6-7287CF4BFBE5}"/>
              </a:ext>
            </a:extLst>
          </p:cNvPr>
          <p:cNvSpPr txBox="1">
            <a:spLocks/>
          </p:cNvSpPr>
          <p:nvPr/>
        </p:nvSpPr>
        <p:spPr>
          <a:xfrm rot="16200000">
            <a:off x="-577360" y="6019380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 et 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013C54-5DAE-4A38-9515-851874CA6219}"/>
              </a:ext>
            </a:extLst>
          </p:cNvPr>
          <p:cNvSpPr txBox="1">
            <a:spLocks/>
          </p:cNvSpPr>
          <p:nvPr/>
        </p:nvSpPr>
        <p:spPr>
          <a:xfrm rot="16200000">
            <a:off x="-1838717" y="3374533"/>
            <a:ext cx="4121152" cy="28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 -------------------- New 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86278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D7093-719F-4D72-9077-5F2B7706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31986"/>
              </p:ext>
            </p:extLst>
          </p:nvPr>
        </p:nvGraphicFramePr>
        <p:xfrm>
          <a:off x="415924" y="138248"/>
          <a:ext cx="11674476" cy="6676550"/>
        </p:xfrm>
        <a:graphic>
          <a:graphicData uri="http://schemas.openxmlformats.org/drawingml/2006/table">
            <a:tbl>
              <a:tblPr/>
              <a:tblGrid>
                <a:gridCol w="1402045">
                  <a:extLst>
                    <a:ext uri="{9D8B030D-6E8A-4147-A177-3AD203B41FA5}">
                      <a16:colId xmlns:a16="http://schemas.microsoft.com/office/drawing/2014/main" val="662466025"/>
                    </a:ext>
                  </a:extLst>
                </a:gridCol>
                <a:gridCol w="7097431">
                  <a:extLst>
                    <a:ext uri="{9D8B030D-6E8A-4147-A177-3AD203B41FA5}">
                      <a16:colId xmlns:a16="http://schemas.microsoft.com/office/drawing/2014/main" val="806485389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88949159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523731370"/>
                    </a:ext>
                  </a:extLst>
                </a:gridCol>
              </a:tblGrid>
              <a:tr h="59257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Essentialist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Structural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68154"/>
                  </a:ext>
                </a:extLst>
              </a:tr>
              <a:tr h="108065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Force-choice explanation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0" u="none" strike="noStrike" kern="1200" baseline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indiv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So, Suzy plays Yellow-Ball a lot at her school.</a:t>
                      </a:r>
                      <a:b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it because Suzy likes playing Yellow-Ball, or is it because of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size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buckets in her classroom?</a:t>
                      </a: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(group) So, the girls in the girls’ classroom play Yellow-Ball a lot at their school, and the boys in the boys’ classroom play Green-Ball a lot at their school. Is it because girls and boys like playing with different balls, or is it because of the buckets in their classrooms?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63269"/>
                  </a:ext>
                </a:extLst>
              </a:tr>
              <a:tr h="100399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 potential – new category member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Here’s Lucy. Lucy is a girl who doesn’t go to Kiki school. She goes to another school. (show the balls, no buckets) 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What game do you think Lucy will play? ___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Chance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871197"/>
                  </a:ext>
                </a:extLst>
              </a:tr>
              <a:tr h="100399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Normative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(group)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Would it be okay or not okay for girls to play Green-Ball? 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Here’s Katie. Katie is a girl who plays Green-Ball. Is it okay or not okay for Katie to play Green-Ball? (okay/not okay)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okay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14855"/>
                  </a:ext>
                </a:extLst>
              </a:tr>
              <a:tr h="120717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[Suzy goes to boys classroom] 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Which game do you think Suzy will play today? ___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67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-4148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Pilot 2.2 DVs </a:t>
            </a:r>
            <a:r>
              <a:rPr lang="en-US" sz="3200" dirty="0">
                <a:solidFill>
                  <a:schemeClr val="accent3"/>
                </a:solidFill>
              </a:rPr>
              <a:t>(n=9, excluded another 2)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4940BF-CE56-4138-9DF6-7287CF4BFBE5}"/>
              </a:ext>
            </a:extLst>
          </p:cNvPr>
          <p:cNvSpPr txBox="1">
            <a:spLocks/>
          </p:cNvSpPr>
          <p:nvPr/>
        </p:nvSpPr>
        <p:spPr>
          <a:xfrm rot="16200000">
            <a:off x="-577360" y="6019380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 et 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013C54-5DAE-4A38-9515-851874CA6219}"/>
              </a:ext>
            </a:extLst>
          </p:cNvPr>
          <p:cNvSpPr txBox="1">
            <a:spLocks/>
          </p:cNvSpPr>
          <p:nvPr/>
        </p:nvSpPr>
        <p:spPr>
          <a:xfrm rot="16200000">
            <a:off x="-1838717" y="3374533"/>
            <a:ext cx="4121152" cy="28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 -------------------- New 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77298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D7093-719F-4D72-9077-5F2B7706D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3543"/>
              </p:ext>
            </p:extLst>
          </p:nvPr>
        </p:nvGraphicFramePr>
        <p:xfrm>
          <a:off x="415924" y="138248"/>
          <a:ext cx="11674476" cy="6676550"/>
        </p:xfrm>
        <a:graphic>
          <a:graphicData uri="http://schemas.openxmlformats.org/drawingml/2006/table">
            <a:tbl>
              <a:tblPr/>
              <a:tblGrid>
                <a:gridCol w="1402045">
                  <a:extLst>
                    <a:ext uri="{9D8B030D-6E8A-4147-A177-3AD203B41FA5}">
                      <a16:colId xmlns:a16="http://schemas.microsoft.com/office/drawing/2014/main" val="662466025"/>
                    </a:ext>
                  </a:extLst>
                </a:gridCol>
                <a:gridCol w="7097431">
                  <a:extLst>
                    <a:ext uri="{9D8B030D-6E8A-4147-A177-3AD203B41FA5}">
                      <a16:colId xmlns:a16="http://schemas.microsoft.com/office/drawing/2014/main" val="806485389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88949159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523731370"/>
                    </a:ext>
                  </a:extLst>
                </a:gridCol>
              </a:tblGrid>
              <a:tr h="59257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Essentialist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Structural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68154"/>
                  </a:ext>
                </a:extLst>
              </a:tr>
              <a:tr h="108065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Force-choice explanation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So, Suzy plays Yellow-Ball a lot at her school.</a:t>
                      </a:r>
                      <a:b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it because Suzy likes playing Yellow-Ball, or is it because of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the size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buckets in her classroom?</a:t>
                      </a: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(group) So, the girls in the girls’ classroom play Yellow-Ball a lot at their school, and the boys in the boys’ classroom play Green-Ball a lot at their school. Is it because girls and boys like playing with different balls, or is it because of the buckets in their classrooms?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Preference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63269"/>
                  </a:ext>
                </a:extLst>
              </a:tr>
              <a:tr h="100399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Inductive potential – new category member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Here’s Lucy. Lucy is a girl who doesn’t go to Kiki school. She goes to another school. (show the balls, no buckets) 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What game do you think Lucy will play? ___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Chance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871197"/>
                  </a:ext>
                </a:extLst>
              </a:tr>
              <a:tr h="100399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Normative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(group) Would it be okay or not okay for girls to play Green-Ball? 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i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</a:t>
                      </a:r>
                      <a:r>
                        <a:rPr lang="en-US" sz="2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Here’s Katie. Katie is a girl who plays Green-Ball. Is it okay or not okay for Katie to play Green-Ball? (okay/not okay)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okay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14855"/>
                  </a:ext>
                </a:extLst>
              </a:tr>
              <a:tr h="1207173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Innateness switch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[Suzy goes to boys classroom] </a:t>
                      </a: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Which game do you think Suzy will play today? ___</a:t>
                      </a:r>
                      <a:b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 sure __ or maybe __? 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Yellow-Ball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sure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Green-Ball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67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-4148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Pilot 2.3 DVs </a:t>
            </a:r>
            <a:r>
              <a:rPr lang="en-US" sz="3200" dirty="0">
                <a:solidFill>
                  <a:schemeClr val="accent3"/>
                </a:solidFill>
              </a:rPr>
              <a:t>(n=7)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4940BF-CE56-4138-9DF6-7287CF4BFBE5}"/>
              </a:ext>
            </a:extLst>
          </p:cNvPr>
          <p:cNvSpPr txBox="1">
            <a:spLocks/>
          </p:cNvSpPr>
          <p:nvPr/>
        </p:nvSpPr>
        <p:spPr>
          <a:xfrm rot="16200000">
            <a:off x="-577360" y="6019380"/>
            <a:ext cx="1558118" cy="31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Vasilyeva et 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013C54-5DAE-4A38-9515-851874CA6219}"/>
              </a:ext>
            </a:extLst>
          </p:cNvPr>
          <p:cNvSpPr txBox="1">
            <a:spLocks/>
          </p:cNvSpPr>
          <p:nvPr/>
        </p:nvSpPr>
        <p:spPr>
          <a:xfrm rot="16200000">
            <a:off x="-1838717" y="3374533"/>
            <a:ext cx="4121152" cy="28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 -------------------- New 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7193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-4148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/>
              <a:t>Pilot 2 results: 2.1 vs 2.2 vs 2.3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F1DC64-A527-4DD1-8AA1-7A7A7BB7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05895"/>
              </p:ext>
            </p:extLst>
          </p:nvPr>
        </p:nvGraphicFramePr>
        <p:xfrm>
          <a:off x="74613" y="618066"/>
          <a:ext cx="1204277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258">
                  <a:extLst>
                    <a:ext uri="{9D8B030D-6E8A-4147-A177-3AD203B41FA5}">
                      <a16:colId xmlns:a16="http://schemas.microsoft.com/office/drawing/2014/main" val="1158544051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1846803997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91800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1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group,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</a:t>
                      </a:r>
                      <a:br>
                        <a:rPr lang="en-US" dirty="0"/>
                      </a:br>
                      <a:r>
                        <a:rPr lang="en-US" dirty="0"/>
                        <a:t>Normative: </a:t>
                      </a:r>
                      <a:r>
                        <a:rPr lang="en-US" dirty="0" err="1"/>
                        <a:t>indiv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 + “the size”, Inductive potential: 4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n=4 (all structural)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n=9, excluded another 2 (4yo)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3277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7DF6721C-9A0B-4761-9067-0D3B5BC9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2369292"/>
            <a:ext cx="4962534" cy="44662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9D59F-5E21-4949-BCBA-320E1FFB4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395" y="2369292"/>
            <a:ext cx="4962534" cy="44662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FE318D-F02C-497E-B8B8-DF5F50BED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65" y="2369292"/>
            <a:ext cx="4962534" cy="44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6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/>
                </a:solidFill>
              </a:rPr>
              <a:t>Essentialism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9437" y="6339841"/>
            <a:ext cx="4375404" cy="434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Gelman</a:t>
            </a:r>
            <a:r>
              <a:rPr lang="en-US" sz="1800" dirty="0"/>
              <a:t> 2003/2004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041163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A cognitive bias to believe that: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categories represent real distinctions in the world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category members share an “essence” that gives rise to shared properties that are innate and unchangeable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Cultural variation in what particular social categories children </a:t>
            </a:r>
            <a:r>
              <a:rPr lang="en-US" sz="3200" dirty="0" err="1"/>
              <a:t>essentialize</a:t>
            </a:r>
            <a:endParaRPr lang="en-US" sz="3200" dirty="0"/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The role of social input (e.g. </a:t>
            </a:r>
            <a:r>
              <a:rPr lang="en-US" sz="3200" b="1" dirty="0"/>
              <a:t>language</a:t>
            </a:r>
            <a:r>
              <a:rPr lang="en-US" sz="3200" dirty="0"/>
              <a:t>) in guiding children to </a:t>
            </a:r>
            <a:r>
              <a:rPr lang="en-US" sz="3200" dirty="0" err="1"/>
              <a:t>essentialize</a:t>
            </a:r>
            <a:r>
              <a:rPr lang="en-US" sz="3200" dirty="0"/>
              <a:t> particular categories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218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-4148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/>
              <a:t>Pilot 2 results: 2.1 vs 2.2 vs 2.3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F1DC64-A527-4DD1-8AA1-7A7A7BB7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8184"/>
              </p:ext>
            </p:extLst>
          </p:nvPr>
        </p:nvGraphicFramePr>
        <p:xfrm>
          <a:off x="74613" y="618066"/>
          <a:ext cx="1204277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258">
                  <a:extLst>
                    <a:ext uri="{9D8B030D-6E8A-4147-A177-3AD203B41FA5}">
                      <a16:colId xmlns:a16="http://schemas.microsoft.com/office/drawing/2014/main" val="1158544051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1846803997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91800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1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group,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</a:t>
                      </a:r>
                      <a:br>
                        <a:rPr lang="en-US" dirty="0"/>
                      </a:br>
                      <a:r>
                        <a:rPr lang="en-US" dirty="0"/>
                        <a:t>Normative: </a:t>
                      </a:r>
                      <a:r>
                        <a:rPr lang="en-US" dirty="0" err="1"/>
                        <a:t>indiv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 + “the size”, Inductive potential: 4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n=4 (all structural)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n=9, excluded another 2 (4yo)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3277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7DF6721C-9A0B-4761-9067-0D3B5BC9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2369292"/>
            <a:ext cx="4962534" cy="44662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9D59F-5E21-4949-BCBA-320E1FFB4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395" y="2369292"/>
            <a:ext cx="4962534" cy="44662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FE318D-F02C-497E-B8B8-DF5F50BED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65" y="2369292"/>
            <a:ext cx="4962534" cy="4466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D89E06-A8B5-4594-BFF8-0E0FD092C3CC}"/>
              </a:ext>
            </a:extLst>
          </p:cNvPr>
          <p:cNvSpPr txBox="1"/>
          <p:nvPr/>
        </p:nvSpPr>
        <p:spPr>
          <a:xfrm>
            <a:off x="8077200" y="2388969"/>
            <a:ext cx="2939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like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Muradoglu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et al,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nonstr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formal &gt; 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918B2B-8042-40FD-BE5A-59E22F7D58A2}"/>
              </a:ext>
            </a:extLst>
          </p:cNvPr>
          <p:cNvSpPr txBox="1"/>
          <p:nvPr/>
        </p:nvSpPr>
        <p:spPr>
          <a:xfrm>
            <a:off x="9578280" y="5626100"/>
            <a:ext cx="22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as predicted,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str: formal = control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B53FCA-CA99-4339-938B-A54210278C91}"/>
              </a:ext>
            </a:extLst>
          </p:cNvPr>
          <p:cNvSpPr txBox="1"/>
          <p:nvPr/>
        </p:nvSpPr>
        <p:spPr>
          <a:xfrm>
            <a:off x="5701219" y="5626100"/>
            <a:ext cx="22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as predicted,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str: formal = control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D8444E-987F-4C1D-9351-8BD04AB3485F}"/>
              </a:ext>
            </a:extLst>
          </p:cNvPr>
          <p:cNvSpPr txBox="1"/>
          <p:nvPr/>
        </p:nvSpPr>
        <p:spPr>
          <a:xfrm>
            <a:off x="5016566" y="323061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FF17118-C044-4962-A823-EFA741A2A5CA}"/>
              </a:ext>
            </a:extLst>
          </p:cNvPr>
          <p:cNvSpPr/>
          <p:nvPr/>
        </p:nvSpPr>
        <p:spPr>
          <a:xfrm rot="16200000" flipH="1">
            <a:off x="10001355" y="5302359"/>
            <a:ext cx="101603" cy="62208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B10F1CE-72E6-42B8-A354-DF333BA38271}"/>
              </a:ext>
            </a:extLst>
          </p:cNvPr>
          <p:cNvSpPr/>
          <p:nvPr/>
        </p:nvSpPr>
        <p:spPr>
          <a:xfrm rot="5400000" flipH="1">
            <a:off x="8844177" y="2749660"/>
            <a:ext cx="101603" cy="62208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0AF80334-E86D-41DC-B9B9-DC3FAD72C03B}"/>
              </a:ext>
            </a:extLst>
          </p:cNvPr>
          <p:cNvSpPr/>
          <p:nvPr/>
        </p:nvSpPr>
        <p:spPr>
          <a:xfrm rot="16200000" flipH="1">
            <a:off x="6379761" y="5245113"/>
            <a:ext cx="101603" cy="62208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20E31-CCC7-473B-BF85-7F03AF69BC27}"/>
              </a:ext>
            </a:extLst>
          </p:cNvPr>
          <p:cNvSpPr txBox="1"/>
          <p:nvPr/>
        </p:nvSpPr>
        <p:spPr>
          <a:xfrm>
            <a:off x="1315845" y="5626100"/>
            <a:ext cx="22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as predicted,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str: formal = control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9DECF8CA-FEEA-4B41-91CD-AFAE84AC37DB}"/>
              </a:ext>
            </a:extLst>
          </p:cNvPr>
          <p:cNvSpPr/>
          <p:nvPr/>
        </p:nvSpPr>
        <p:spPr>
          <a:xfrm rot="16200000" flipH="1">
            <a:off x="2252961" y="4845460"/>
            <a:ext cx="160228" cy="155345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23FE1E-A836-4B1E-9342-604F89E87712}"/>
              </a:ext>
            </a:extLst>
          </p:cNvPr>
          <p:cNvSpPr txBox="1"/>
          <p:nvPr/>
        </p:nvSpPr>
        <p:spPr>
          <a:xfrm>
            <a:off x="5652496" y="2460538"/>
            <a:ext cx="176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like Vasilyeva et al,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nonstr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&gt; str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EF5E766B-D70D-4EA9-95FB-9309AF6A39E9}"/>
              </a:ext>
            </a:extLst>
          </p:cNvPr>
          <p:cNvSpPr/>
          <p:nvPr/>
        </p:nvSpPr>
        <p:spPr>
          <a:xfrm rot="5400000" flipH="1">
            <a:off x="5129885" y="3333252"/>
            <a:ext cx="101603" cy="62208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757F1-1BBC-4861-A8D6-B5BC7D1E2334}"/>
              </a:ext>
            </a:extLst>
          </p:cNvPr>
          <p:cNvSpPr txBox="1"/>
          <p:nvPr/>
        </p:nvSpPr>
        <p:spPr>
          <a:xfrm>
            <a:off x="10821865" y="2717212"/>
            <a:ext cx="1370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?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nonstr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n=2 vs str n=1)</a:t>
            </a:r>
          </a:p>
        </p:txBody>
      </p:sp>
    </p:spTree>
    <p:extLst>
      <p:ext uri="{BB962C8B-B14F-4D97-AF65-F5344CB8AC3E}">
        <p14:creationId xmlns:p14="http://schemas.microsoft.com/office/powerpoint/2010/main" val="394193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-4148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/>
              <a:t>Pilot 2 results: 2.1 vs 2.2+2.3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F1DC64-A527-4DD1-8AA1-7A7A7BB7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43325"/>
              </p:ext>
            </p:extLst>
          </p:nvPr>
        </p:nvGraphicFramePr>
        <p:xfrm>
          <a:off x="74613" y="618066"/>
          <a:ext cx="1204277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258">
                  <a:extLst>
                    <a:ext uri="{9D8B030D-6E8A-4147-A177-3AD203B41FA5}">
                      <a16:colId xmlns:a16="http://schemas.microsoft.com/office/drawing/2014/main" val="1158544051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1846803997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91800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1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group,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</a:t>
                      </a:r>
                      <a:br>
                        <a:rPr lang="en-US" dirty="0"/>
                      </a:br>
                      <a:r>
                        <a:rPr lang="en-US" dirty="0"/>
                        <a:t>Normative: </a:t>
                      </a:r>
                      <a:r>
                        <a:rPr lang="en-US" dirty="0" err="1"/>
                        <a:t>indiv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 + “the size”, Inductive potential: 4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n=4 (all structural)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n=9, excluded another 2 (4yo)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3277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7DF6721C-9A0B-4761-9067-0D3B5BC9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79"/>
          <a:stretch/>
        </p:blipFill>
        <p:spPr>
          <a:xfrm>
            <a:off x="212725" y="2369292"/>
            <a:ext cx="3559175" cy="4466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65100-14E2-46F9-9C24-EC78288C5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95" y="2373582"/>
            <a:ext cx="4962534" cy="44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-4148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/>
              <a:t>Pilot 2 results: 2.1 vs 2.2+2.3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F1DC64-A527-4DD1-8AA1-7A7A7BB74946}"/>
              </a:ext>
            </a:extLst>
          </p:cNvPr>
          <p:cNvGraphicFramePr>
            <a:graphicFrameLocks noGrp="1"/>
          </p:cNvGraphicFramePr>
          <p:nvPr/>
        </p:nvGraphicFramePr>
        <p:xfrm>
          <a:off x="74613" y="618066"/>
          <a:ext cx="1204277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258">
                  <a:extLst>
                    <a:ext uri="{9D8B030D-6E8A-4147-A177-3AD203B41FA5}">
                      <a16:colId xmlns:a16="http://schemas.microsoft.com/office/drawing/2014/main" val="1158544051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1846803997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91800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1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group,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</a:t>
                      </a:r>
                      <a:br>
                        <a:rPr lang="en-US" dirty="0"/>
                      </a:br>
                      <a:r>
                        <a:rPr lang="en-US" dirty="0"/>
                        <a:t>Normative: </a:t>
                      </a:r>
                      <a:r>
                        <a:rPr lang="en-US" dirty="0" err="1"/>
                        <a:t>indiv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 + “the size”, Inductive potential: 4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n=4 (all structural)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n=9, excluded another 2 (4yo)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3277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7DF6721C-9A0B-4761-9067-0D3B5BC9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279"/>
          <a:stretch/>
        </p:blipFill>
        <p:spPr>
          <a:xfrm>
            <a:off x="212725" y="2369292"/>
            <a:ext cx="3559175" cy="4466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65100-14E2-46F9-9C24-EC78288C5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95" y="2373582"/>
            <a:ext cx="4962534" cy="4466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96584-88C5-41DF-B16F-6B526B0A079A}"/>
              </a:ext>
            </a:extLst>
          </p:cNvPr>
          <p:cNvSpPr txBox="1"/>
          <p:nvPr/>
        </p:nvSpPr>
        <p:spPr>
          <a:xfrm>
            <a:off x="6613293" y="2363046"/>
            <a:ext cx="2939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like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Muradoglu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et al,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nonstr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formal &gt;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8CCF5-8316-40E3-8214-28C14AF13BD9}"/>
              </a:ext>
            </a:extLst>
          </p:cNvPr>
          <p:cNvSpPr txBox="1"/>
          <p:nvPr/>
        </p:nvSpPr>
        <p:spPr>
          <a:xfrm>
            <a:off x="8168580" y="5638800"/>
            <a:ext cx="224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as predicted,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str: formal = control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43665F7-73F4-4504-8877-DF7B71A11B8B}"/>
              </a:ext>
            </a:extLst>
          </p:cNvPr>
          <p:cNvSpPr/>
          <p:nvPr/>
        </p:nvSpPr>
        <p:spPr>
          <a:xfrm rot="16200000" flipH="1">
            <a:off x="8591655" y="5315059"/>
            <a:ext cx="101603" cy="62208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7F26B03-3B04-4E29-B47A-B16F87C85A24}"/>
              </a:ext>
            </a:extLst>
          </p:cNvPr>
          <p:cNvSpPr/>
          <p:nvPr/>
        </p:nvSpPr>
        <p:spPr>
          <a:xfrm rot="5400000" flipH="1">
            <a:off x="7367570" y="2711037"/>
            <a:ext cx="101603" cy="62208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E3776-758D-4634-8F0F-0CF4BC44B9A4}"/>
              </a:ext>
            </a:extLst>
          </p:cNvPr>
          <p:cNvSpPr txBox="1"/>
          <p:nvPr/>
        </p:nvSpPr>
        <p:spPr>
          <a:xfrm>
            <a:off x="9540180" y="3145042"/>
            <a:ext cx="224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Unlike Vasilyeva et al,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nonstr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str?</a:t>
            </a:r>
          </a:p>
        </p:txBody>
      </p:sp>
    </p:spTree>
    <p:extLst>
      <p:ext uri="{BB962C8B-B14F-4D97-AF65-F5344CB8AC3E}">
        <p14:creationId xmlns:p14="http://schemas.microsoft.com/office/powerpoint/2010/main" val="2479984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BE36B56-D2DB-444A-B524-E79CEC48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" y="2400462"/>
            <a:ext cx="4952820" cy="4457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FB2288-A370-4A17-BC1A-C9EFA67D8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624" y="2400462"/>
            <a:ext cx="4904376" cy="4413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-4148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/>
              <a:t>Pilot 2 results: 2.1 vs 2.2 vs 2.3 (innateness switch only)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ABACDA4-D825-4035-840F-8DECC5B00126}"/>
              </a:ext>
            </a:extLst>
          </p:cNvPr>
          <p:cNvGraphicFramePr>
            <a:graphicFrameLocks noGrp="1"/>
          </p:cNvGraphicFramePr>
          <p:nvPr/>
        </p:nvGraphicFramePr>
        <p:xfrm>
          <a:off x="74613" y="618066"/>
          <a:ext cx="1204277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258">
                  <a:extLst>
                    <a:ext uri="{9D8B030D-6E8A-4147-A177-3AD203B41FA5}">
                      <a16:colId xmlns:a16="http://schemas.microsoft.com/office/drawing/2014/main" val="1158544051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1846803997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91800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1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group,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</a:t>
                      </a:r>
                      <a:br>
                        <a:rPr lang="en-US" dirty="0"/>
                      </a:br>
                      <a:r>
                        <a:rPr lang="en-US" dirty="0"/>
                        <a:t>Normative: </a:t>
                      </a:r>
                      <a:r>
                        <a:rPr lang="en-US" dirty="0" err="1"/>
                        <a:t>indiv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 + “the size”, Inductive potential: 4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n=4 (all structural)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n=9, excluded another 2 (4yo)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3277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BB2B9C8-BC34-44DF-9177-AFCA3F501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086" y="2400462"/>
            <a:ext cx="4952820" cy="44575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6911E1-3FB6-4385-BD71-981EC0785BF6}"/>
              </a:ext>
            </a:extLst>
          </p:cNvPr>
          <p:cNvSpPr txBox="1"/>
          <p:nvPr/>
        </p:nvSpPr>
        <p:spPr>
          <a:xfrm>
            <a:off x="9313167" y="2535442"/>
            <a:ext cx="275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like Vasilyeva et al,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nonstr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&gt; 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D2B80-A399-4F17-9939-D45A287A71C6}"/>
              </a:ext>
            </a:extLst>
          </p:cNvPr>
          <p:cNvSpPr txBox="1"/>
          <p:nvPr/>
        </p:nvSpPr>
        <p:spPr>
          <a:xfrm>
            <a:off x="4441255" y="2535441"/>
            <a:ext cx="275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like Vasilyeva et al,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nonstr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&gt; str</a:t>
            </a:r>
          </a:p>
        </p:txBody>
      </p:sp>
    </p:spTree>
    <p:extLst>
      <p:ext uri="{BB962C8B-B14F-4D97-AF65-F5344CB8AC3E}">
        <p14:creationId xmlns:p14="http://schemas.microsoft.com/office/powerpoint/2010/main" val="358841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-414866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/>
              <a:t>Pilot 2 results: 2.1 + 2.2 + 2.3 (innateness switch only)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ABACDA4-D825-4035-840F-8DECC5B00126}"/>
              </a:ext>
            </a:extLst>
          </p:cNvPr>
          <p:cNvGraphicFramePr>
            <a:graphicFrameLocks noGrp="1"/>
          </p:cNvGraphicFramePr>
          <p:nvPr/>
        </p:nvGraphicFramePr>
        <p:xfrm>
          <a:off x="74613" y="618066"/>
          <a:ext cx="1204277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258">
                  <a:extLst>
                    <a:ext uri="{9D8B030D-6E8A-4147-A177-3AD203B41FA5}">
                      <a16:colId xmlns:a16="http://schemas.microsoft.com/office/drawing/2014/main" val="1158544051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1846803997"/>
                    </a:ext>
                  </a:extLst>
                </a:gridCol>
                <a:gridCol w="4014258">
                  <a:extLst>
                    <a:ext uri="{9D8B030D-6E8A-4147-A177-3AD203B41FA5}">
                      <a16:colId xmlns:a16="http://schemas.microsoft.com/office/drawing/2014/main" val="91800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1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group,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</a:t>
                      </a:r>
                      <a:br>
                        <a:rPr lang="en-US" dirty="0"/>
                      </a:br>
                      <a:r>
                        <a:rPr lang="en-US" dirty="0"/>
                        <a:t>Normative: </a:t>
                      </a:r>
                      <a:r>
                        <a:rPr lang="en-US" dirty="0" err="1"/>
                        <a:t>indiv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Inductive potential: 2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Force-choice </a:t>
                      </a:r>
                      <a:r>
                        <a:rPr lang="en-US" dirty="0" err="1"/>
                        <a:t>expl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indiv</a:t>
                      </a:r>
                      <a:r>
                        <a:rPr lang="en-US" dirty="0"/>
                        <a:t> + “the size”, Inductive potential: 4 options, </a:t>
                      </a:r>
                      <a:br>
                        <a:rPr lang="en-US" dirty="0"/>
                      </a:br>
                      <a:r>
                        <a:rPr lang="en-US" dirty="0"/>
                        <a:t>Normative: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n=4 (all structural)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n=9, excluded another 2 (4yo)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3277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7FB6D2-EBF9-4FC1-B0D4-1271365D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5" y="2526451"/>
            <a:ext cx="4572009" cy="411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5D96D-B9FA-4B2A-881F-4FE387CB4E5E}"/>
              </a:ext>
            </a:extLst>
          </p:cNvPr>
          <p:cNvSpPr txBox="1"/>
          <p:nvPr/>
        </p:nvSpPr>
        <p:spPr>
          <a:xfrm>
            <a:off x="7255767" y="3105834"/>
            <a:ext cx="275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Trending like Vasilyeva et al,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nonstr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&gt; str</a:t>
            </a:r>
          </a:p>
        </p:txBody>
      </p:sp>
    </p:spTree>
    <p:extLst>
      <p:ext uri="{BB962C8B-B14F-4D97-AF65-F5344CB8AC3E}">
        <p14:creationId xmlns:p14="http://schemas.microsoft.com/office/powerpoint/2010/main" val="418563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Pilot 2 takeaways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6724" y="1232452"/>
            <a:ext cx="11725276" cy="5625548"/>
          </a:xfrm>
        </p:spPr>
        <p:txBody>
          <a:bodyPr>
            <a:normAutofit lnSpcReduction="10000"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In average of all 4 new DVs…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Seeing the pattern from </a:t>
            </a:r>
            <a:r>
              <a:rPr lang="en-US" sz="3200" dirty="0" err="1"/>
              <a:t>Muradoglu</a:t>
            </a:r>
            <a:r>
              <a:rPr lang="en-US" sz="3200" dirty="0"/>
              <a:t> et al – </a:t>
            </a:r>
            <a:br>
              <a:rPr lang="en-US" sz="3200" dirty="0"/>
            </a:br>
            <a:r>
              <a:rPr lang="en-US" sz="3200" dirty="0"/>
              <a:t>formal explanations boost essentialism in nonstructural context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Seeing my predicted pattern – </a:t>
            </a:r>
            <a:br>
              <a:rPr lang="en-US" sz="3200" dirty="0"/>
            </a:br>
            <a:r>
              <a:rPr lang="en-US" sz="3200" dirty="0"/>
              <a:t>formal explanations do not boost essentialism in structural context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Not seeing pattern suggested by Vasilyeva et al </a:t>
            </a:r>
            <a:br>
              <a:rPr lang="en-US" sz="3200" dirty="0"/>
            </a:br>
            <a:r>
              <a:rPr lang="en-US" sz="3200" dirty="0"/>
              <a:t>(who only used innateness switch)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In innateness switch only…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Seeing the pattern from Vasilyeva et al – </a:t>
            </a:r>
            <a:br>
              <a:rPr lang="en-US" sz="3200" dirty="0"/>
            </a:br>
            <a:r>
              <a:rPr lang="en-US" sz="3200" dirty="0"/>
              <a:t>structural context decrease essentialism vs nonstructural context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I think the DVs from pilot 2.3 are as good as we’re going to get, and I’m feeling good about running with them. 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1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Linguistic cues for essentialism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82748" y="6351103"/>
            <a:ext cx="5972093" cy="42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Rhodes, Leslie, </a:t>
            </a:r>
            <a:r>
              <a:rPr lang="en-US" sz="1800" dirty="0" err="1"/>
              <a:t>Tworek</a:t>
            </a:r>
            <a:r>
              <a:rPr lang="en-US" sz="1800" dirty="0"/>
              <a:t>, 2012; </a:t>
            </a:r>
            <a:r>
              <a:rPr lang="en-US" sz="1800" dirty="0" err="1"/>
              <a:t>Cimpian</a:t>
            </a:r>
            <a:r>
              <a:rPr lang="en-US" sz="1800" dirty="0"/>
              <a:t> &amp; </a:t>
            </a:r>
            <a:r>
              <a:rPr lang="en-US" sz="1800" dirty="0" err="1"/>
              <a:t>Markman</a:t>
            </a:r>
            <a:r>
              <a:rPr lang="en-US" sz="1800" dirty="0"/>
              <a:t> 2009/2011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041163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Generics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Helvetica" panose="020B0604020202020204" pitchFamily="34" charset="0"/>
              </a:rPr>
              <a:t>“Girls play with dolls”, “A girl plays with dolls”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Suggests the property is a non-accidental and central property for that category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Helvetica" panose="020B0604020202020204" pitchFamily="34" charset="0"/>
            </a:endParaRP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Formal explanations?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556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977778" y="1738393"/>
            <a:ext cx="2715030" cy="622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has a property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62588" y="1738393"/>
            <a:ext cx="2715030" cy="622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because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Formal explanations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6413" y="2360461"/>
            <a:ext cx="8012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6032" lvl="1"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Suzy</a:t>
            </a:r>
            <a:r>
              <a:rPr lang="en-US" sz="28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plays with dolls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because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Suzy 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 girl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3185260"/>
            <a:ext cx="10663446" cy="4041163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Suggests: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having that property is central to what it means to be a category member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there is something inherent about being a category member that gives rise to that property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1" y="1738393"/>
            <a:ext cx="2305455" cy="62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an individual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80407" y="1738393"/>
            <a:ext cx="4870315" cy="622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it </a:t>
            </a:r>
            <a:r>
              <a:rPr lang="en-US" sz="3200" dirty="0">
                <a:solidFill>
                  <a:schemeClr val="accent1"/>
                </a:solidFill>
              </a:rPr>
              <a:t>is a member of _ category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Prasada</a:t>
            </a:r>
            <a:r>
              <a:rPr lang="en-US" sz="1800" dirty="0"/>
              <a:t> &amp; Dillingham 2006/2009; </a:t>
            </a:r>
            <a:r>
              <a:rPr lang="en-US" sz="1800" dirty="0" err="1"/>
              <a:t>Gelman</a:t>
            </a:r>
            <a:r>
              <a:rPr lang="en-US" sz="1800" dirty="0"/>
              <a:t>, </a:t>
            </a:r>
            <a:r>
              <a:rPr lang="en-US" sz="1800" dirty="0" err="1"/>
              <a:t>Cimpian</a:t>
            </a:r>
            <a:r>
              <a:rPr lang="en-US" sz="1800" dirty="0"/>
              <a:t>, Roberts, 2018</a:t>
            </a:r>
          </a:p>
        </p:txBody>
      </p:sp>
    </p:spTree>
    <p:extLst>
      <p:ext uri="{BB962C8B-B14F-4D97-AF65-F5344CB8AC3E}">
        <p14:creationId xmlns:p14="http://schemas.microsoft.com/office/powerpoint/2010/main" val="36035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57156"/>
            <a:ext cx="11534776" cy="5600844"/>
          </a:xfrm>
        </p:spPr>
        <p:txBody>
          <a:bodyPr>
            <a:normAutofit lnSpcReduction="10000"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5,6yo: formal vs control explanation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4 trials = 2 novel behavior, 2 novel behavioral preference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Exp 1: animals: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flaps its ears to cool off </a:t>
            </a:r>
            <a:r>
              <a:rPr lang="en-US" sz="28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it </a:t>
            </a:r>
            <a:r>
              <a:rPr lang="en-US" sz="2800" dirty="0">
                <a:solidFill>
                  <a:srgbClr val="50B4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an elephant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b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prstClr val="black"/>
                </a:solidFill>
                <a:latin typeface="+mj-lt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b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oosted essentialism in 5-6yo</a:t>
            </a:r>
            <a:endParaRPr lang="en-US" sz="3200" dirty="0">
              <a:latin typeface="+mj-lt"/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Exp 2: girls: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Margaret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likes to eat gooseberries </a:t>
            </a:r>
            <a:r>
              <a:rPr lang="en-US" sz="28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she </a:t>
            </a:r>
            <a:r>
              <a:rPr lang="en-US" sz="2800" dirty="0">
                <a:solidFill>
                  <a:srgbClr val="50B4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 girl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b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prstClr val="black"/>
                </a:solidFill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boosted essentialism in 6yo, not 5yo</a:t>
            </a:r>
            <a:endParaRPr lang="en-US" sz="3200" dirty="0">
              <a:sym typeface="Wingdings" panose="05000000000000000000" pitchFamily="2" charset="2"/>
            </a:endParaRPr>
          </a:p>
          <a:p>
            <a:pPr marL="227013" lvl="0" indent="-22701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</a:rPr>
              <a:t>Essentialism DVs: canonical 5-item battery (avg) </a:t>
            </a:r>
            <a:r>
              <a:rPr lang="en-US" sz="2800" dirty="0">
                <a:solidFill>
                  <a:schemeClr val="tx1"/>
                </a:solidFill>
              </a:rPr>
              <a:t>x 4 trials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Stability in past 	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Stability in future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[Innateness when environment is switched,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Innateness when family tries to stop property]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/>
              <a:t>Inductive potential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Formal explanations </a:t>
            </a:r>
            <a:r>
              <a:rPr lang="en-US" sz="4400" dirty="0">
                <a:sym typeface="Wingdings" panose="05000000000000000000" pitchFamily="2" charset="2"/>
              </a:rPr>
              <a:t>can boost </a:t>
            </a:r>
            <a:r>
              <a:rPr lang="en-US" sz="4400" dirty="0"/>
              <a:t>essentialism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Muradoglu</a:t>
            </a:r>
            <a:r>
              <a:rPr lang="en-US" sz="1800" dirty="0"/>
              <a:t>, </a:t>
            </a:r>
            <a:r>
              <a:rPr lang="en-US" sz="1800" dirty="0" err="1"/>
              <a:t>Marchak</a:t>
            </a:r>
            <a:r>
              <a:rPr lang="en-US" sz="1800" dirty="0"/>
              <a:t>, </a:t>
            </a:r>
            <a:r>
              <a:rPr lang="en-US" sz="1800" dirty="0" err="1"/>
              <a:t>Cimpian</a:t>
            </a:r>
            <a:r>
              <a:rPr lang="en-US" sz="1800" dirty="0"/>
              <a:t>, </a:t>
            </a:r>
            <a:r>
              <a:rPr lang="en-US" sz="1800" dirty="0" err="1"/>
              <a:t>Gelman</a:t>
            </a:r>
            <a:r>
              <a:rPr lang="en-US" sz="1800" dirty="0"/>
              <a:t>, submitted to SRCD</a:t>
            </a:r>
          </a:p>
        </p:txBody>
      </p:sp>
    </p:spTree>
    <p:extLst>
      <p:ext uri="{BB962C8B-B14F-4D97-AF65-F5344CB8AC3E}">
        <p14:creationId xmlns:p14="http://schemas.microsoft.com/office/powerpoint/2010/main" val="138950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57156"/>
            <a:ext cx="4685485" cy="5600844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5,6yo: formal vs control explanation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4 trials = 2 novel behavior, 2 novel behavioral preference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Exp 2: girls: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Margaret 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likes to eat gooseberries </a:t>
            </a:r>
            <a:r>
              <a:rPr lang="en-US" sz="28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she </a:t>
            </a:r>
            <a:r>
              <a:rPr lang="en-US" sz="2800" dirty="0">
                <a:solidFill>
                  <a:srgbClr val="50B4C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 girl</a:t>
            </a:r>
            <a: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br>
              <a:rPr lang="en-US" sz="28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prstClr val="black"/>
                </a:solidFill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boosted essentialism in 6yo, not 5yo</a:t>
            </a:r>
            <a:endParaRPr lang="en-US" sz="3200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Formal explanations </a:t>
            </a:r>
            <a:r>
              <a:rPr lang="en-US" sz="4400" dirty="0">
                <a:sym typeface="Wingdings" panose="05000000000000000000" pitchFamily="2" charset="2"/>
              </a:rPr>
              <a:t>can boost </a:t>
            </a:r>
            <a:r>
              <a:rPr lang="en-US" sz="4400" dirty="0"/>
              <a:t>essentialism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Muradoglu</a:t>
            </a:r>
            <a:r>
              <a:rPr lang="en-US" sz="1800" dirty="0"/>
              <a:t>, </a:t>
            </a:r>
            <a:r>
              <a:rPr lang="en-US" sz="1800" dirty="0" err="1"/>
              <a:t>Marchak</a:t>
            </a:r>
            <a:r>
              <a:rPr lang="en-US" sz="1800" dirty="0"/>
              <a:t>, </a:t>
            </a:r>
            <a:r>
              <a:rPr lang="en-US" sz="1800" dirty="0" err="1"/>
              <a:t>Cimpian</a:t>
            </a:r>
            <a:r>
              <a:rPr lang="en-US" sz="1800" dirty="0"/>
              <a:t>, </a:t>
            </a:r>
            <a:r>
              <a:rPr lang="en-US" sz="1800" dirty="0" err="1"/>
              <a:t>Gelman</a:t>
            </a:r>
            <a:r>
              <a:rPr lang="en-US" sz="1800" dirty="0"/>
              <a:t>, submitted to SRCD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14580-CFFA-4880-A7C1-E627065AF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65"/>
          <a:stretch/>
        </p:blipFill>
        <p:spPr>
          <a:xfrm>
            <a:off x="5358480" y="1267099"/>
            <a:ext cx="701420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1397618" cy="1658198"/>
          </a:xfrm>
        </p:spPr>
        <p:txBody>
          <a:bodyPr>
            <a:normAutofit/>
          </a:bodyPr>
          <a:lstStyle/>
          <a:p>
            <a:r>
              <a:rPr lang="en-US" sz="4400" dirty="0"/>
              <a:t>Need formal explanations always cue essentialism?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32452"/>
            <a:ext cx="11397618" cy="4929810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Previous studies: formal explanations always yield an intrinsic essentialist interpretation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But: we sometimes produce formal explanations that suggest a </a:t>
            </a:r>
            <a:r>
              <a:rPr lang="en-US" sz="3200" b="1" dirty="0"/>
              <a:t>structural interpretation </a:t>
            </a:r>
            <a:r>
              <a:rPr lang="en-US" sz="3200" dirty="0"/>
              <a:t>instead of an essentialist interpretation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“I walk in groups late at night because I’m a woman”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“Rosa Parks couldn’t sit in the front of the bus because she was black”</a:t>
            </a:r>
          </a:p>
          <a:p>
            <a:pPr marL="227013" lvl="0" indent="-227013">
              <a:buFont typeface="Arial" pitchFamily="34" charset="0"/>
              <a:buChar char="•"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Structural factors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stable extrinsic factors that act on a category by virtue of where the category is situated within a larger structure</a:t>
            </a:r>
          </a:p>
          <a:p>
            <a:pPr marL="483045" lvl="1" indent="-227013">
              <a:buFont typeface="Arial" pitchFamily="34" charset="0"/>
              <a:buChar char="•"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e.g. attitudes about women in our society</a:t>
            </a:r>
          </a:p>
          <a:p>
            <a:pPr marL="256032" lvl="1" indent="0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Haslanger</a:t>
            </a:r>
            <a:r>
              <a:rPr lang="en-US" sz="18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4022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Structural contexts can block essentialism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32452"/>
            <a:ext cx="11397618" cy="5024658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3-6yo, adults: structural vs nonstructural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Structural context – classroom environment skewed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Nonstructural context – classroom environment not skewed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Novel behavior for gender: different genders play different games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Formal explanation rating task</a:t>
            </a:r>
            <a:br>
              <a:rPr lang="en-US" sz="3200" dirty="0"/>
            </a:br>
            <a:r>
              <a:rPr lang="en-US" sz="3200" dirty="0">
                <a:sym typeface="Wingdings" panose="05000000000000000000" pitchFamily="2" charset="2"/>
              </a:rPr>
              <a:t> f</a:t>
            </a:r>
            <a:r>
              <a:rPr lang="en-US" sz="3200" dirty="0"/>
              <a:t>ormal explanations rated as apt in both contexts</a:t>
            </a:r>
          </a:p>
          <a:p>
            <a:pPr marL="227013" lvl="0" indent="-227013">
              <a:buFont typeface="Arial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</a:rPr>
              <a:t>Essentialism DV: innateness when environment is switched </a:t>
            </a:r>
            <a:r>
              <a:rPr lang="en-US" sz="2800" dirty="0">
                <a:solidFill>
                  <a:schemeClr val="tx1"/>
                </a:solidFill>
              </a:rPr>
              <a:t>x1 trial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 less likely to be innate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 structural than non-structural context</a:t>
            </a:r>
            <a:endParaRPr lang="en-US" sz="3200" dirty="0">
              <a:solidFill>
                <a:schemeClr val="accent1"/>
              </a:solidFill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Vasilyeva</a:t>
            </a:r>
            <a:r>
              <a:rPr lang="en-US" sz="1800" dirty="0"/>
              <a:t>, </a:t>
            </a:r>
            <a:r>
              <a:rPr lang="en-US" sz="1800" dirty="0" err="1"/>
              <a:t>Gopnik</a:t>
            </a:r>
            <a:r>
              <a:rPr lang="en-US" sz="1800" dirty="0"/>
              <a:t>, </a:t>
            </a:r>
            <a:r>
              <a:rPr lang="en-US" sz="1800" dirty="0" err="1"/>
              <a:t>Lombrozo</a:t>
            </a:r>
            <a:r>
              <a:rPr lang="en-US" sz="18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7914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-117633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dirty="0"/>
              <a:t>Structural contexts can block essentialism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232452"/>
            <a:ext cx="6632576" cy="5625548"/>
          </a:xfrm>
        </p:spPr>
        <p:txBody>
          <a:bodyPr>
            <a:normAutofit lnSpcReduction="10000"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3-6yo, adults: structural vs nonstructural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Structural context – classroom environment skewed</a:t>
            </a:r>
          </a:p>
          <a:p>
            <a:pPr marL="483045" lvl="1" indent="-227013">
              <a:buFont typeface="Arial" panose="020B0604020202020204" pitchFamily="34" charset="0"/>
              <a:buChar char="•"/>
            </a:pPr>
            <a:r>
              <a:rPr lang="en-US" sz="3200" dirty="0"/>
              <a:t>Nonstructural context – classroom environment not skewed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 dirty="0"/>
              <a:t>Novel behavior for gender: different genders play different games</a:t>
            </a:r>
          </a:p>
          <a:p>
            <a:pPr marL="227013" lvl="0" indent="-227013">
              <a:buFont typeface="Arial" pitchFamily="34" charset="0"/>
              <a:buChar char="•"/>
            </a:pPr>
            <a:r>
              <a:rPr lang="en-US" sz="3200" dirty="0">
                <a:solidFill>
                  <a:schemeClr val="accent3"/>
                </a:solidFill>
              </a:rPr>
              <a:t>Essentialism DV: innateness when environment is switched </a:t>
            </a:r>
            <a:r>
              <a:rPr lang="en-US" sz="2800" dirty="0">
                <a:solidFill>
                  <a:schemeClr val="tx1"/>
                </a:solidFill>
              </a:rPr>
              <a:t>x1 trial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 less likely to be innate </a:t>
            </a:r>
            <a:b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sym typeface="Wingdings" panose="05000000000000000000" pitchFamily="2" charset="2"/>
              </a:rPr>
              <a:t>(more mutable) 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 structural than non-structural context</a:t>
            </a:r>
            <a:endParaRPr lang="en-US" sz="3200" dirty="0">
              <a:solidFill>
                <a:schemeClr val="accent1"/>
              </a:solidFill>
            </a:endParaRPr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83045" lvl="1" indent="-227013"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66122" y="6410739"/>
            <a:ext cx="9788720" cy="363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Vasilyeva</a:t>
            </a:r>
            <a:r>
              <a:rPr lang="en-US" sz="1800" dirty="0"/>
              <a:t>, </a:t>
            </a:r>
            <a:r>
              <a:rPr lang="en-US" sz="1800" dirty="0" err="1"/>
              <a:t>Gopnik</a:t>
            </a:r>
            <a:r>
              <a:rPr lang="en-US" sz="1800" dirty="0"/>
              <a:t>, </a:t>
            </a:r>
            <a:r>
              <a:rPr lang="en-US" sz="1800" dirty="0" err="1"/>
              <a:t>Lombrozo</a:t>
            </a:r>
            <a:r>
              <a:rPr lang="en-US" sz="1800" dirty="0"/>
              <a:t>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128A6-8413-42E2-B383-BCF5D9298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649"/>
          <a:stretch/>
        </p:blipFill>
        <p:spPr>
          <a:xfrm>
            <a:off x="7496725" y="1720209"/>
            <a:ext cx="4558117" cy="4457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464F6-11A9-43C2-A634-14FDC8578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18" t="33675" r="-3623" b="29082"/>
          <a:stretch/>
        </p:blipFill>
        <p:spPr>
          <a:xfrm>
            <a:off x="10168347" y="118780"/>
            <a:ext cx="2285999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27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6884</TotalTime>
  <Words>2057</Words>
  <Application>Microsoft Office PowerPoint</Application>
  <PresentationFormat>Widescreen</PresentationFormat>
  <Paragraphs>340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Metropolitan</vt:lpstr>
      <vt:lpstr>Marianna Zhang</vt:lpstr>
      <vt:lpstr>Essentialism</vt:lpstr>
      <vt:lpstr>Linguistic cues for essentialism</vt:lpstr>
      <vt:lpstr>Formal explanations</vt:lpstr>
      <vt:lpstr>Formal explanations can boost essentialism</vt:lpstr>
      <vt:lpstr>Formal explanations can boost essentialism</vt:lpstr>
      <vt:lpstr>Need formal explanations always cue essentialism?</vt:lpstr>
      <vt:lpstr>Structural contexts can block essentialism</vt:lpstr>
      <vt:lpstr>Structural contexts can block essentialism</vt:lpstr>
      <vt:lpstr>Can structural factors block an essentialist interpretation of a formal explanation?</vt:lpstr>
      <vt:lpstr>Context manipulation</vt:lpstr>
      <vt:lpstr>Explanation manipulation</vt:lpstr>
      <vt:lpstr>Pilot 1 DVs: 5 canonical essentialism DVs</vt:lpstr>
      <vt:lpstr>Pilot 1 data</vt:lpstr>
      <vt:lpstr>A worry with essentialism DVs</vt:lpstr>
      <vt:lpstr>Pilot 2.1 DVs (n=4 all structural)</vt:lpstr>
      <vt:lpstr>Pilot 2.2 DVs (n=9, excluded another 2)</vt:lpstr>
      <vt:lpstr>Pilot 2.3 DVs (n=7)</vt:lpstr>
      <vt:lpstr>Pilot 2 results: 2.1 vs 2.2 vs 2.3</vt:lpstr>
      <vt:lpstr>Pilot 2 results: 2.1 vs 2.2 vs 2.3</vt:lpstr>
      <vt:lpstr>Pilot 2 results: 2.1 vs 2.2+2.3</vt:lpstr>
      <vt:lpstr>Pilot 2 results: 2.1 vs 2.2+2.3</vt:lpstr>
      <vt:lpstr>Pilot 2 results: 2.1 vs 2.2 vs 2.3 (innateness switch only)</vt:lpstr>
      <vt:lpstr>Pilot 2 results: 2.1 + 2.2 + 2.3 (innateness switch only)</vt:lpstr>
      <vt:lpstr>Pilot 2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</dc:title>
  <dc:creator>Marianna</dc:creator>
  <cp:lastModifiedBy>Marianna Zhang</cp:lastModifiedBy>
  <cp:revision>982</cp:revision>
  <cp:lastPrinted>2019-03-01T18:39:58Z</cp:lastPrinted>
  <dcterms:created xsi:type="dcterms:W3CDTF">2018-11-29T07:29:27Z</dcterms:created>
  <dcterms:modified xsi:type="dcterms:W3CDTF">2019-03-24T23:45:43Z</dcterms:modified>
</cp:coreProperties>
</file>