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4" r:id="rId2"/>
    <p:sldId id="256" r:id="rId3"/>
    <p:sldId id="280" r:id="rId4"/>
    <p:sldId id="257" r:id="rId5"/>
    <p:sldId id="259" r:id="rId6"/>
    <p:sldId id="260" r:id="rId7"/>
    <p:sldId id="261" r:id="rId8"/>
    <p:sldId id="262" r:id="rId9"/>
    <p:sldId id="263" r:id="rId10"/>
    <p:sldId id="264" r:id="rId11"/>
    <p:sldId id="265" r:id="rId12"/>
    <p:sldId id="293" r:id="rId13"/>
    <p:sldId id="266" r:id="rId14"/>
    <p:sldId id="267" r:id="rId15"/>
    <p:sldId id="268" r:id="rId16"/>
    <p:sldId id="269" r:id="rId17"/>
    <p:sldId id="270" r:id="rId18"/>
    <p:sldId id="271" r:id="rId19"/>
    <p:sldId id="272" r:id="rId20"/>
    <p:sldId id="273" r:id="rId21"/>
    <p:sldId id="298" r:id="rId22"/>
    <p:sldId id="297" r:id="rId23"/>
    <p:sldId id="287" r:id="rId24"/>
    <p:sldId id="299" r:id="rId25"/>
    <p:sldId id="274" r:id="rId26"/>
    <p:sldId id="275"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74640" autoAdjust="0"/>
  </p:normalViewPr>
  <p:slideViewPr>
    <p:cSldViewPr snapToGrid="0">
      <p:cViewPr varScale="1">
        <p:scale>
          <a:sx n="42" d="100"/>
          <a:sy n="42" d="100"/>
        </p:scale>
        <p:origin x="2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3/16/2019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green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 boys’ classroom played each game one day: one boy played Green-Ball, the next one played Green-Ball, the next one played Green-Ball, the next one played Yellow-Ball, and so on. So you can see which game each boy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Yellow-Ball? And can you show me the boys that played Green-Ball? So which game did the boys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Yellow-Ball, the next one played Yellow-Ball, the next one played Green-Ball, the next one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girls in the girls'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played</a:t>
            </a:r>
            <a:r>
              <a:rPr lang="en-US" sz="1200" b="0" i="0" kern="1200" baseline="0" dirty="0">
                <a:solidFill>
                  <a:schemeClr val="tx1"/>
                </a:solidFill>
                <a:effectLst/>
                <a:latin typeface="+mn-lt"/>
                <a:ea typeface="+mn-ea"/>
                <a:cs typeface="+mn-cs"/>
              </a:rPr>
              <a:t> Green-Ball? And can you show me the boys that played Yellow-Ball? So which game did the girls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plays Yellow-Ball </a:t>
            </a:r>
            <a:r>
              <a:rPr lang="en-US" sz="1200" b="1" i="0" kern="1200" dirty="0">
                <a:solidFill>
                  <a:schemeClr val="tx1"/>
                </a:solidFill>
                <a:effectLst/>
                <a:latin typeface="+mn-lt"/>
                <a:ea typeface="+mn-ea"/>
                <a:cs typeface="+mn-cs"/>
              </a:rPr>
              <a:t>because</a:t>
            </a:r>
            <a:r>
              <a:rPr lang="en-US" sz="1200" b="0" i="0" kern="1200" dirty="0">
                <a:solidFill>
                  <a:schemeClr val="tx1"/>
                </a:solidFill>
                <a:effectLst/>
                <a:latin typeface="+mn-lt"/>
                <a:ea typeface="+mn-ea"/>
                <a:cs typeface="+mn-cs"/>
              </a:rPr>
              <a:t> she is a girl.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So, Suzy plays Green-Ball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original: Is it because Suzy likes playing Green-Ball,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adjusted: Is it because Suzy likes playing Green-Ball, or is it because of the size of the buckets in her classroom?</a:t>
            </a:r>
          </a:p>
          <a:p>
            <a:endParaRPr lang="en-US" sz="1200" dirty="0">
              <a:solidFill>
                <a:schemeClr val="bg1">
                  <a:lumMod val="75000"/>
                </a:schemeClr>
              </a:solidFill>
            </a:endParaRPr>
          </a:p>
          <a:p>
            <a:r>
              <a:rPr lang="en-US" sz="1200" dirty="0">
                <a:solidFill>
                  <a:schemeClr val="bg1">
                    <a:lumMod val="75000"/>
                  </a:schemeClr>
                </a:solidFill>
              </a:rPr>
              <a:t>*Group: So, the girls in the girls’ classroom play Green-Ball a lot at their school, and the boys in the boys’ classroom play Yellow-Ball a lot at their school.</a:t>
            </a:r>
            <a:br>
              <a:rPr lang="en-US" sz="1200" dirty="0">
                <a:solidFill>
                  <a:schemeClr val="bg1">
                    <a:lumMod val="75000"/>
                  </a:schemeClr>
                </a:solidFill>
              </a:rPr>
            </a:br>
            <a:r>
              <a:rPr lang="en-US" sz="1200" dirty="0">
                <a:solidFill>
                  <a:schemeClr val="bg1">
                    <a:lumMod val="75000"/>
                  </a:schemeClr>
                </a:solidFill>
              </a:rPr>
              <a:t>Is it because girls and boys like playing with different balls, or is it because of the buckets in their classrooms?</a:t>
            </a: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Group: Would it be okay or not okay for girls to play Yellow-Ball?</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effectLst/>
                <a:latin typeface="+mn-lt"/>
                <a:ea typeface="+mn-ea"/>
                <a:cs typeface="+mn-cs"/>
              </a:rPr>
              <a:t>Indiv</a:t>
            </a:r>
            <a:r>
              <a:rPr lang="en-US" sz="1200" b="0" i="0" u="none" strike="noStrike" kern="1200" baseline="0" dirty="0">
                <a:solidFill>
                  <a:schemeClr val="tx1"/>
                </a:solidFill>
                <a:effectLst/>
                <a:latin typeface="+mn-lt"/>
                <a:ea typeface="+mn-ea"/>
                <a:cs typeface="+mn-cs"/>
              </a:rPr>
              <a:t>: Here’s Katie. Katie is a girl who plays Yellow-Ball. Is it okay or not okay for Katie to play Yellow-Ball? </a:t>
            </a:r>
            <a:r>
              <a:rPr lang="en-US" sz="1200" b="0" i="0" u="none" strike="noStrike" kern="1200" baseline="0">
                <a:solidFill>
                  <a:schemeClr val="tx1"/>
                </a:solidFill>
                <a:effectLst/>
                <a:latin typeface="+mn-lt"/>
                <a:ea typeface="+mn-ea"/>
                <a:cs typeface="+mn-cs"/>
              </a:rPr>
              <a:t>(okay/not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Yellow-Ball and the other one is Green-Ball. Both of these games are for one player – you can get a Yellow-Ball and play by yourself, or you can get a Green-Ball and play by yourself. Each kid gets a ball to play with. At Kiki school, there’s a special way of deciding which ball each kid in the two classrooms will play that day. In each classroom, the teacher puts two different buckets in one corner. One is yellow, one is green,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yellow bucket, that child plays Yellow-Ball that day. If the pebble, falls into the green bucket, that child plays Green-Ball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3/16/2019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4826260" y="4084092"/>
            <a:ext cx="2539477"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a:t>
            </a:r>
            <a:r>
              <a:rPr lang="en-US" sz="6600" dirty="0" err="1">
                <a:latin typeface="Helvetica" panose="020B0604020202020204" pitchFamily="34" charset="0"/>
                <a:cs typeface="Helvetica" panose="020B0604020202020204" pitchFamily="34" charset="0"/>
              </a:rPr>
              <a:t>yo</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32405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228"/>
          <a:stretch/>
        </p:blipFill>
        <p:spPr>
          <a:xfrm>
            <a:off x="1658470" y="0"/>
            <a:ext cx="8588615" cy="6858000"/>
          </a:xfrm>
          <a:prstGeom prst="rect">
            <a:avLst/>
          </a:prstGeom>
        </p:spPr>
      </p:pic>
    </p:spTree>
    <p:extLst>
      <p:ext uri="{BB962C8B-B14F-4D97-AF65-F5344CB8AC3E}">
        <p14:creationId xmlns:p14="http://schemas.microsoft.com/office/powerpoint/2010/main" val="317708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824"/>
          <a:stretch/>
        </p:blipFill>
        <p:spPr>
          <a:xfrm>
            <a:off x="1658470" y="0"/>
            <a:ext cx="9125643" cy="6858000"/>
          </a:xfrm>
          <a:prstGeom prst="rect">
            <a:avLst/>
          </a:prstGeom>
        </p:spPr>
      </p:pic>
    </p:spTree>
    <p:extLst>
      <p:ext uri="{BB962C8B-B14F-4D97-AF65-F5344CB8AC3E}">
        <p14:creationId xmlns:p14="http://schemas.microsoft.com/office/powerpoint/2010/main" val="174045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1102"/>
          <a:stretch/>
        </p:blipFill>
        <p:spPr>
          <a:xfrm>
            <a:off x="1658470" y="0"/>
            <a:ext cx="8777301"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576457" y="5500914"/>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670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718"/>
          <a:stretch/>
        </p:blipFill>
        <p:spPr>
          <a:xfrm>
            <a:off x="1658471" y="0"/>
            <a:ext cx="8545072" cy="6858000"/>
          </a:xfrm>
          <a:prstGeom prst="rect">
            <a:avLst/>
          </a:prstGeom>
        </p:spPr>
      </p:pic>
    </p:spTree>
    <p:extLst>
      <p:ext uri="{BB962C8B-B14F-4D97-AF65-F5344CB8AC3E}">
        <p14:creationId xmlns:p14="http://schemas.microsoft.com/office/powerpoint/2010/main" val="32523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7561"/>
          <a:stretch/>
        </p:blipFill>
        <p:spPr>
          <a:xfrm>
            <a:off x="1658471" y="0"/>
            <a:ext cx="8203986" cy="6858000"/>
          </a:xfrm>
          <a:prstGeom prst="rect">
            <a:avLst/>
          </a:prstGeom>
        </p:spPr>
      </p:pic>
    </p:spTree>
    <p:extLst>
      <p:ext uri="{BB962C8B-B14F-4D97-AF65-F5344CB8AC3E}">
        <p14:creationId xmlns:p14="http://schemas.microsoft.com/office/powerpoint/2010/main" val="322664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637"/>
          <a:stretch/>
        </p:blipFill>
        <p:spPr>
          <a:xfrm>
            <a:off x="1658470" y="0"/>
            <a:ext cx="8552330" cy="6858000"/>
          </a:xfrm>
          <a:prstGeom prst="rect">
            <a:avLst/>
          </a:prstGeom>
        </p:spPr>
      </p:pic>
      <p:sp>
        <p:nvSpPr>
          <p:cNvPr id="3" name="Rectangle 2"/>
          <p:cNvSpPr/>
          <p:nvPr/>
        </p:nvSpPr>
        <p:spPr>
          <a:xfrm>
            <a:off x="7678057" y="5493657"/>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417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mc:AlternateContent xmlns:mc="http://schemas.openxmlformats.org/markup-compatibility/2006" xmlns:p14="http://schemas.microsoft.com/office/powerpoint/2010/main">
    <mc:Choice Requires="p14">
      <p:transition spd="slow" p14:dur="2000" advTm="2284"/>
    </mc:Choice>
    <mc:Fallback xmlns="">
      <p:transition spd="slow" advTm="228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sp>
        <p:nvSpPr>
          <p:cNvPr id="2" name="TextBox 1"/>
          <p:cNvSpPr txBox="1"/>
          <p:nvPr/>
        </p:nvSpPr>
        <p:spPr>
          <a:xfrm>
            <a:off x="2648857" y="5960726"/>
            <a:ext cx="4126514" cy="307777"/>
          </a:xfrm>
          <a:prstGeom prst="rect">
            <a:avLst/>
          </a:prstGeom>
          <a:noFill/>
        </p:spPr>
        <p:txBody>
          <a:bodyPr wrap="none" rtlCol="0">
            <a:spAutoFit/>
          </a:bodyPr>
          <a:lstStyle/>
          <a:p>
            <a:r>
              <a:rPr lang="en-US" sz="1400" dirty="0">
                <a:solidFill>
                  <a:schemeClr val="bg1">
                    <a:lumMod val="65000"/>
                  </a:schemeClr>
                </a:solidFill>
              </a:rPr>
              <a:t>Here’s Suzy. She plays Yellow-Ball </a:t>
            </a:r>
            <a:r>
              <a:rPr lang="en-US" sz="1400" b="1" dirty="0">
                <a:solidFill>
                  <a:schemeClr val="bg1">
                    <a:lumMod val="65000"/>
                  </a:schemeClr>
                </a:solidFill>
              </a:rPr>
              <a:t>because</a:t>
            </a:r>
            <a:r>
              <a:rPr lang="en-US" sz="1400" dirty="0">
                <a:solidFill>
                  <a:schemeClr val="bg1">
                    <a:lumMod val="65000"/>
                  </a:schemeClr>
                </a:solidFill>
              </a:rPr>
              <a:t> she is a girl.</a:t>
            </a:r>
          </a:p>
        </p:txBody>
      </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124" y="6334780"/>
            <a:ext cx="7522380" cy="523220"/>
          </a:xfrm>
          <a:prstGeom prst="rect">
            <a:avLst/>
          </a:prstGeom>
          <a:noFill/>
        </p:spPr>
        <p:txBody>
          <a:bodyPr wrap="none" rtlCol="0">
            <a:spAutoFit/>
          </a:bodyPr>
          <a:lstStyle/>
          <a:p>
            <a:pPr lvl="0">
              <a:defRPr/>
            </a:pPr>
            <a:r>
              <a:rPr lang="en-US" sz="1400" dirty="0">
                <a:solidFill>
                  <a:schemeClr val="bg1">
                    <a:lumMod val="65000"/>
                  </a:schemeClr>
                </a:solidFill>
              </a:rPr>
              <a:t>So, Suzy plays Yellow-Ball a lot.</a:t>
            </a:r>
            <a:br>
              <a:rPr lang="en-US" sz="1400" dirty="0">
                <a:solidFill>
                  <a:schemeClr val="bg1">
                    <a:lumMod val="65000"/>
                  </a:schemeClr>
                </a:solidFill>
              </a:rPr>
            </a:br>
            <a:r>
              <a:rPr lang="en-US" sz="1400" dirty="0">
                <a:solidFill>
                  <a:schemeClr val="bg1">
                    <a:lumMod val="65000"/>
                  </a:schemeClr>
                </a:solidFill>
              </a:rPr>
              <a:t>Is it because Suzy likes playing Yellow-Ball, or is it because of the size of the buckets in her classroom?</a:t>
            </a:r>
          </a:p>
        </p:txBody>
      </p:sp>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203519" y="439366"/>
            <a:ext cx="3048000" cy="5277853"/>
          </a:xfrm>
          <a:prstGeom prst="rect">
            <a:avLst/>
          </a:prstGeom>
        </p:spPr>
      </p:pic>
      <p:pic>
        <p:nvPicPr>
          <p:cNvPr id="10" name="Picture 9">
            <a:extLst>
              <a:ext uri="{FF2B5EF4-FFF2-40B4-BE49-F238E27FC236}">
                <a16:creationId xmlns:a16="http://schemas.microsoft.com/office/drawing/2014/main" id="{CCF9F940-A1BC-4B30-98F1-DE68FC42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829" y="1615551"/>
            <a:ext cx="4793684" cy="3210695"/>
          </a:xfrm>
          <a:prstGeom prst="rect">
            <a:avLst/>
          </a:prstGeom>
        </p:spPr>
      </p:pic>
    </p:spTree>
    <p:extLst>
      <p:ext uri="{BB962C8B-B14F-4D97-AF65-F5344CB8AC3E}">
        <p14:creationId xmlns:p14="http://schemas.microsoft.com/office/powerpoint/2010/main" val="3902582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32083"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Green-Ball?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810" t="42243" r="27687" b="28171"/>
          <a:stretch/>
        </p:blipFill>
        <p:spPr>
          <a:xfrm flipH="1">
            <a:off x="8387757" y="2484630"/>
            <a:ext cx="2083499" cy="2323314"/>
          </a:xfrm>
          <a:prstGeom prst="rect">
            <a:avLst/>
          </a:prstGeom>
        </p:spPr>
      </p:pic>
      <p:pic>
        <p:nvPicPr>
          <p:cNvPr id="5" name="Picture 4">
            <a:extLst>
              <a:ext uri="{FF2B5EF4-FFF2-40B4-BE49-F238E27FC236}">
                <a16:creationId xmlns:a16="http://schemas.microsoft.com/office/drawing/2014/main" id="{36F94D2E-9DCB-4E37-932F-F4567C555EB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124753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mc:AlternateContent xmlns:mc="http://schemas.openxmlformats.org/markup-compatibility/2006" xmlns:p14="http://schemas.microsoft.com/office/powerpoint/2010/main">
    <mc:Choice Requires="p14">
      <p:transition spd="slow" p14:dur="2000" advTm="3874"/>
    </mc:Choice>
    <mc:Fallback xmlns="">
      <p:transition spd="slow" advTm="38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6701"/>
          <a:stretch/>
        </p:blipFill>
        <p:spPr>
          <a:xfrm>
            <a:off x="1343694" y="0"/>
            <a:ext cx="9512492" cy="6858000"/>
          </a:xfrm>
          <a:prstGeom prst="rect">
            <a:avLst/>
          </a:prstGeom>
        </p:spPr>
      </p:pic>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9517"/>
          <a:stretch/>
        </p:blipFill>
        <p:spPr>
          <a:xfrm>
            <a:off x="1382698" y="0"/>
            <a:ext cx="9648159" cy="6745884"/>
          </a:xfrm>
          <a:prstGeom prst="rect">
            <a:avLst/>
          </a:prstGeom>
        </p:spPr>
      </p:pic>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7531"/>
          <a:stretch/>
        </p:blipFill>
        <p:spPr>
          <a:xfrm>
            <a:off x="1221228" y="0"/>
            <a:ext cx="9490316" cy="6781194"/>
          </a:xfrm>
          <a:prstGeom prst="rect">
            <a:avLst/>
          </a:prstGeom>
        </p:spPr>
      </p:pic>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525"/>
          <a:stretch/>
        </p:blipFill>
        <p:spPr>
          <a:xfrm>
            <a:off x="1120082" y="0"/>
            <a:ext cx="9402776" cy="6646421"/>
          </a:xfrm>
          <a:prstGeom prst="rect">
            <a:avLst/>
          </a:prstGeom>
        </p:spPr>
      </p:pic>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1197</Words>
  <Application>Microsoft Office PowerPoint</Application>
  <PresentationFormat>Widescreen</PresentationFormat>
  <Paragraphs>82</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135</cp:revision>
  <dcterms:created xsi:type="dcterms:W3CDTF">2019-01-29T04:19:50Z</dcterms:created>
  <dcterms:modified xsi:type="dcterms:W3CDTF">2019-03-16T19:03:21Z</dcterms:modified>
</cp:coreProperties>
</file>