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orbel" panose="020B05030202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DrOAS40puNg9SwgNt5lILEWIQG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Rossotto"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57BC85-ADEC-44A6-ABB7-D5BEE0AA31E7}">
  <a:tblStyle styleId="{2257BC85-ADEC-44A6-ABB7-D5BEE0AA31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385" autoAdjust="0"/>
  </p:normalViewPr>
  <p:slideViewPr>
    <p:cSldViewPr snapToGrid="0">
      <p:cViewPr varScale="1">
        <p:scale>
          <a:sx n="75" d="100"/>
          <a:sy n="75"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edalus\Documents\$Comp%20Sci\$Module%20-%20SEPM\$Final%20Project\Updated%20Schedule%20v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edalus\Documents\$Comp%20Sci\$Module%20-%20SEPM\$Final%20Project\Financial%20Planning%20v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change!$D$5</c:f>
              <c:strCache>
                <c:ptCount val="1"/>
                <c:pt idx="0">
                  <c:v>Start</c:v>
                </c:pt>
              </c:strCache>
            </c:strRef>
          </c:tx>
          <c:spPr>
            <a:noFill/>
            <a:ln>
              <a:noFill/>
            </a:ln>
            <a:effectLst/>
          </c:spPr>
          <c:invertIfNegative val="0"/>
          <c:cat>
            <c:strRef>
              <c:f>change!$C$6:$C$19</c:f>
              <c:strCache>
                <c:ptCount val="14"/>
                <c:pt idx="0">
                  <c:v>Build objects/infrastructure</c:v>
                </c:pt>
                <c:pt idx="1">
                  <c:v>Control race car’s movement</c:v>
                </c:pt>
                <c:pt idx="2">
                  <c:v>Control race car’s speed</c:v>
                </c:pt>
                <c:pt idx="3">
                  <c:v>Honk the horn</c:v>
                </c:pt>
                <c:pt idx="4">
                  <c:v>Change race car’s colour</c:v>
                </c:pt>
                <c:pt idx="5">
                  <c:v>Customise driver’s appearance</c:v>
                </c:pt>
                <c:pt idx="6">
                  <c:v>Display battery status</c:v>
                </c:pt>
                <c:pt idx="7">
                  <c:v>Low battery alert</c:v>
                </c:pt>
                <c:pt idx="8">
                  <c:v>Parental control menu</c:v>
                </c:pt>
                <c:pt idx="9">
                  <c:v>Limit max speed</c:v>
                </c:pt>
                <c:pt idx="10">
                  <c:v>Use photo for driver</c:v>
                </c:pt>
                <c:pt idx="11">
                  <c:v>Receive usage-related statistics</c:v>
                </c:pt>
                <c:pt idx="12">
                  <c:v>Receive diagnostic reports</c:v>
                </c:pt>
                <c:pt idx="13">
                  <c:v>CI/CD for software updates</c:v>
                </c:pt>
              </c:strCache>
            </c:strRef>
          </c:cat>
          <c:val>
            <c:numRef>
              <c:f>change!$D$6:$D$19</c:f>
              <c:numCache>
                <c:formatCode>General</c:formatCode>
                <c:ptCount val="14"/>
                <c:pt idx="0">
                  <c:v>0</c:v>
                </c:pt>
                <c:pt idx="1">
                  <c:v>7</c:v>
                </c:pt>
                <c:pt idx="2">
                  <c:v>7</c:v>
                </c:pt>
                <c:pt idx="3">
                  <c:v>10</c:v>
                </c:pt>
                <c:pt idx="4">
                  <c:v>14</c:v>
                </c:pt>
                <c:pt idx="5">
                  <c:v>17</c:v>
                </c:pt>
                <c:pt idx="6">
                  <c:v>22</c:v>
                </c:pt>
                <c:pt idx="7">
                  <c:v>26</c:v>
                </c:pt>
                <c:pt idx="8">
                  <c:v>28</c:v>
                </c:pt>
                <c:pt idx="9">
                  <c:v>31</c:v>
                </c:pt>
                <c:pt idx="10">
                  <c:v>32</c:v>
                </c:pt>
                <c:pt idx="11">
                  <c:v>33</c:v>
                </c:pt>
                <c:pt idx="12">
                  <c:v>35</c:v>
                </c:pt>
                <c:pt idx="13">
                  <c:v>37</c:v>
                </c:pt>
              </c:numCache>
            </c:numRef>
          </c:val>
          <c:extLst>
            <c:ext xmlns:c16="http://schemas.microsoft.com/office/drawing/2014/chart" uri="{C3380CC4-5D6E-409C-BE32-E72D297353CC}">
              <c16:uniqueId val="{00000000-35CD-4524-BCCD-93ED00938985}"/>
            </c:ext>
          </c:extLst>
        </c:ser>
        <c:ser>
          <c:idx val="1"/>
          <c:order val="1"/>
          <c:tx>
            <c:strRef>
              <c:f>change!$E$5</c:f>
              <c:strCache>
                <c:ptCount val="1"/>
                <c:pt idx="0">
                  <c:v>Duration</c:v>
                </c:pt>
              </c:strCache>
            </c:strRef>
          </c:tx>
          <c:spPr>
            <a:solidFill>
              <a:srgbClr val="00B6E3"/>
            </a:solidFill>
            <a:ln>
              <a:noFill/>
            </a:ln>
            <a:effectLst/>
          </c:spPr>
          <c:invertIfNegative val="0"/>
          <c:cat>
            <c:strRef>
              <c:f>change!$C$6:$C$19</c:f>
              <c:strCache>
                <c:ptCount val="14"/>
                <c:pt idx="0">
                  <c:v>Build objects/infrastructure</c:v>
                </c:pt>
                <c:pt idx="1">
                  <c:v>Control race car’s movement</c:v>
                </c:pt>
                <c:pt idx="2">
                  <c:v>Control race car’s speed</c:v>
                </c:pt>
                <c:pt idx="3">
                  <c:v>Honk the horn</c:v>
                </c:pt>
                <c:pt idx="4">
                  <c:v>Change race car’s colour</c:v>
                </c:pt>
                <c:pt idx="5">
                  <c:v>Customise driver’s appearance</c:v>
                </c:pt>
                <c:pt idx="6">
                  <c:v>Display battery status</c:v>
                </c:pt>
                <c:pt idx="7">
                  <c:v>Low battery alert</c:v>
                </c:pt>
                <c:pt idx="8">
                  <c:v>Parental control menu</c:v>
                </c:pt>
                <c:pt idx="9">
                  <c:v>Limit max speed</c:v>
                </c:pt>
                <c:pt idx="10">
                  <c:v>Use photo for driver</c:v>
                </c:pt>
                <c:pt idx="11">
                  <c:v>Receive usage-related statistics</c:v>
                </c:pt>
                <c:pt idx="12">
                  <c:v>Receive diagnostic reports</c:v>
                </c:pt>
                <c:pt idx="13">
                  <c:v>CI/CD for software updates</c:v>
                </c:pt>
              </c:strCache>
            </c:strRef>
          </c:cat>
          <c:val>
            <c:numRef>
              <c:f>change!$E$6:$E$19</c:f>
              <c:numCache>
                <c:formatCode>General</c:formatCode>
                <c:ptCount val="14"/>
                <c:pt idx="0">
                  <c:v>7</c:v>
                </c:pt>
                <c:pt idx="1">
                  <c:v>7</c:v>
                </c:pt>
                <c:pt idx="2">
                  <c:v>7</c:v>
                </c:pt>
                <c:pt idx="3">
                  <c:v>4</c:v>
                </c:pt>
                <c:pt idx="4">
                  <c:v>5</c:v>
                </c:pt>
                <c:pt idx="5">
                  <c:v>7</c:v>
                </c:pt>
                <c:pt idx="6">
                  <c:v>4</c:v>
                </c:pt>
                <c:pt idx="7">
                  <c:v>2</c:v>
                </c:pt>
                <c:pt idx="8">
                  <c:v>4</c:v>
                </c:pt>
                <c:pt idx="9">
                  <c:v>3</c:v>
                </c:pt>
                <c:pt idx="10">
                  <c:v>3</c:v>
                </c:pt>
                <c:pt idx="11">
                  <c:v>3</c:v>
                </c:pt>
                <c:pt idx="12">
                  <c:v>3</c:v>
                </c:pt>
                <c:pt idx="13">
                  <c:v>3</c:v>
                </c:pt>
              </c:numCache>
            </c:numRef>
          </c:val>
          <c:extLst>
            <c:ext xmlns:c16="http://schemas.microsoft.com/office/drawing/2014/chart" uri="{C3380CC4-5D6E-409C-BE32-E72D297353CC}">
              <c16:uniqueId val="{00000001-35CD-4524-BCCD-93ED00938985}"/>
            </c:ext>
          </c:extLst>
        </c:ser>
        <c:dLbls>
          <c:showLegendKey val="0"/>
          <c:showVal val="0"/>
          <c:showCatName val="0"/>
          <c:showSerName val="0"/>
          <c:showPercent val="0"/>
          <c:showBubbleSize val="0"/>
        </c:dLbls>
        <c:gapWidth val="150"/>
        <c:overlap val="100"/>
        <c:axId val="132980527"/>
        <c:axId val="185131695"/>
      </c:barChart>
      <c:catAx>
        <c:axId val="13298052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31695"/>
        <c:crosses val="autoZero"/>
        <c:auto val="1"/>
        <c:lblAlgn val="ctr"/>
        <c:lblOffset val="100"/>
        <c:noMultiLvlLbl val="0"/>
      </c:catAx>
      <c:valAx>
        <c:axId val="185131695"/>
        <c:scaling>
          <c:orientation val="minMax"/>
          <c:max val="5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980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Sheet1!$C$21</c:f>
              <c:strCache>
                <c:ptCount val="1"/>
                <c:pt idx="0">
                  <c:v>Planned Hours</c:v>
                </c:pt>
              </c:strCache>
            </c:strRef>
          </c:tx>
          <c:spPr>
            <a:ln w="28575" cap="rnd">
              <a:solidFill>
                <a:schemeClr val="accent1"/>
              </a:solidFill>
              <a:round/>
            </a:ln>
            <a:effectLst/>
          </c:spPr>
          <c:marker>
            <c:symbol val="none"/>
          </c:marker>
          <c:cat>
            <c:strRef>
              <c:f>Sheet1!$D$20:$I$20</c:f>
              <c:strCache>
                <c:ptCount val="6"/>
                <c:pt idx="0">
                  <c:v>Week 1</c:v>
                </c:pt>
                <c:pt idx="1">
                  <c:v>Week 2</c:v>
                </c:pt>
                <c:pt idx="2">
                  <c:v>Week 3</c:v>
                </c:pt>
                <c:pt idx="3">
                  <c:v>Week 4</c:v>
                </c:pt>
                <c:pt idx="4">
                  <c:v>Week 5</c:v>
                </c:pt>
                <c:pt idx="5">
                  <c:v>Week 6</c:v>
                </c:pt>
              </c:strCache>
            </c:strRef>
          </c:cat>
          <c:val>
            <c:numRef>
              <c:f>Sheet1!$D$21:$I$21</c:f>
              <c:numCache>
                <c:formatCode>General</c:formatCode>
                <c:ptCount val="6"/>
                <c:pt idx="0">
                  <c:v>116</c:v>
                </c:pt>
                <c:pt idx="1">
                  <c:v>116</c:v>
                </c:pt>
                <c:pt idx="2">
                  <c:v>116</c:v>
                </c:pt>
                <c:pt idx="3">
                  <c:v>116</c:v>
                </c:pt>
                <c:pt idx="4">
                  <c:v>116</c:v>
                </c:pt>
                <c:pt idx="5">
                  <c:v>152</c:v>
                </c:pt>
              </c:numCache>
            </c:numRef>
          </c:val>
          <c:smooth val="0"/>
          <c:extLst>
            <c:ext xmlns:c16="http://schemas.microsoft.com/office/drawing/2014/chart" uri="{C3380CC4-5D6E-409C-BE32-E72D297353CC}">
              <c16:uniqueId val="{00000000-0351-482E-886B-1BC918ADD79F}"/>
            </c:ext>
          </c:extLst>
        </c:ser>
        <c:ser>
          <c:idx val="1"/>
          <c:order val="1"/>
          <c:tx>
            <c:strRef>
              <c:f>Sheet1!$C$22</c:f>
              <c:strCache>
                <c:ptCount val="1"/>
                <c:pt idx="0">
                  <c:v>Actual Hours</c:v>
                </c:pt>
              </c:strCache>
            </c:strRef>
          </c:tx>
          <c:spPr>
            <a:ln w="28575" cap="rnd">
              <a:solidFill>
                <a:schemeClr val="accent2"/>
              </a:solidFill>
              <a:round/>
            </a:ln>
            <a:effectLst/>
          </c:spPr>
          <c:marker>
            <c:symbol val="none"/>
          </c:marker>
          <c:cat>
            <c:strRef>
              <c:f>Sheet1!$D$20:$I$20</c:f>
              <c:strCache>
                <c:ptCount val="6"/>
                <c:pt idx="0">
                  <c:v>Week 1</c:v>
                </c:pt>
                <c:pt idx="1">
                  <c:v>Week 2</c:v>
                </c:pt>
                <c:pt idx="2">
                  <c:v>Week 3</c:v>
                </c:pt>
                <c:pt idx="3">
                  <c:v>Week 4</c:v>
                </c:pt>
                <c:pt idx="4">
                  <c:v>Week 5</c:v>
                </c:pt>
                <c:pt idx="5">
                  <c:v>Week 6</c:v>
                </c:pt>
              </c:strCache>
            </c:strRef>
          </c:cat>
          <c:val>
            <c:numRef>
              <c:f>Sheet1!$D$22:$I$22</c:f>
              <c:numCache>
                <c:formatCode>General</c:formatCode>
                <c:ptCount val="6"/>
                <c:pt idx="0">
                  <c:v>108</c:v>
                </c:pt>
                <c:pt idx="1">
                  <c:v>110</c:v>
                </c:pt>
                <c:pt idx="2">
                  <c:v>115</c:v>
                </c:pt>
                <c:pt idx="3">
                  <c:v>120</c:v>
                </c:pt>
                <c:pt idx="4">
                  <c:v>123</c:v>
                </c:pt>
                <c:pt idx="5">
                  <c:v>160</c:v>
                </c:pt>
              </c:numCache>
            </c:numRef>
          </c:val>
          <c:smooth val="0"/>
          <c:extLst>
            <c:ext xmlns:c16="http://schemas.microsoft.com/office/drawing/2014/chart" uri="{C3380CC4-5D6E-409C-BE32-E72D297353CC}">
              <c16:uniqueId val="{00000001-0351-482E-886B-1BC918ADD79F}"/>
            </c:ext>
          </c:extLst>
        </c:ser>
        <c:dLbls>
          <c:showLegendKey val="0"/>
          <c:showVal val="0"/>
          <c:showCatName val="0"/>
          <c:showSerName val="0"/>
          <c:showPercent val="0"/>
          <c:showBubbleSize val="0"/>
        </c:dLbls>
        <c:smooth val="0"/>
        <c:axId val="41298111"/>
        <c:axId val="41299359"/>
      </c:lineChart>
      <c:catAx>
        <c:axId val="41298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85000"/>
                    <a:lumOff val="15000"/>
                  </a:schemeClr>
                </a:solidFill>
                <a:latin typeface="+mn-lt"/>
                <a:ea typeface="+mn-ea"/>
                <a:cs typeface="+mn-cs"/>
              </a:defRPr>
            </a:pPr>
            <a:endParaRPr lang="en-US"/>
          </a:p>
        </c:txPr>
        <c:crossAx val="41299359"/>
        <c:crosses val="autoZero"/>
        <c:auto val="1"/>
        <c:lblAlgn val="ctr"/>
        <c:lblOffset val="100"/>
        <c:noMultiLvlLbl val="0"/>
      </c:catAx>
      <c:valAx>
        <c:axId val="41299359"/>
        <c:scaling>
          <c:orientation val="minMax"/>
          <c:max val="180"/>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85000"/>
                    <a:lumOff val="15000"/>
                  </a:schemeClr>
                </a:solidFill>
                <a:latin typeface="+mn-lt"/>
                <a:ea typeface="+mn-ea"/>
                <a:cs typeface="+mn-cs"/>
              </a:defRPr>
            </a:pPr>
            <a:endParaRPr lang="en-US"/>
          </a:p>
        </c:txPr>
        <c:crossAx val="41298111"/>
        <c:crosses val="autoZero"/>
        <c:crossBetween val="between"/>
      </c:valAx>
      <c:spPr>
        <a:noFill/>
        <a:ln>
          <a:noFill/>
        </a:ln>
        <a:effectLst/>
      </c:spPr>
    </c:plotArea>
    <c:legend>
      <c:legendPos val="t"/>
      <c:layout>
        <c:manualLayout>
          <c:xMode val="edge"/>
          <c:yMode val="edge"/>
          <c:x val="0.31777461022403525"/>
          <c:y val="0.13517326166544666"/>
          <c:w val="0.36445068777468476"/>
          <c:h val="0.131520841285641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a:buChar char="-"/>
            </a:pPr>
            <a:r>
              <a:rPr lang="en-US" dirty="0"/>
              <a:t>Hello. The Software Engineering Project Management course, November 2022, is pleased to present our project. Our group consists of Marianne </a:t>
            </a:r>
            <a:r>
              <a:rPr lang="en-US" dirty="0" err="1"/>
              <a:t>Manaog</a:t>
            </a:r>
            <a:r>
              <a:rPr lang="en-US" dirty="0"/>
              <a:t>, Alberto </a:t>
            </a:r>
            <a:r>
              <a:rPr lang="en-US" dirty="0" err="1"/>
              <a:t>Rossotto</a:t>
            </a:r>
            <a:r>
              <a:rPr lang="en-US" dirty="0"/>
              <a:t>, </a:t>
            </a:r>
            <a:r>
              <a:rPr lang="en-US" dirty="0" err="1"/>
              <a:t>Djordje</a:t>
            </a:r>
            <a:r>
              <a:rPr lang="en-US" dirty="0"/>
              <a:t> </a:t>
            </a:r>
            <a:r>
              <a:rPr lang="en-US" dirty="0" err="1"/>
              <a:t>Savanovic</a:t>
            </a:r>
            <a:r>
              <a:rPr lang="en-US" dirty="0"/>
              <a:t>, and I’m Rob Mennell.</a:t>
            </a:r>
          </a:p>
          <a:p>
            <a:pPr marL="171450" lvl="0" indent="-171450" algn="l" rtl="0">
              <a:lnSpc>
                <a:spcPct val="100000"/>
              </a:lnSpc>
              <a:spcBef>
                <a:spcPts val="0"/>
              </a:spcBef>
              <a:spcAft>
                <a:spcPts val="0"/>
              </a:spcAft>
              <a:buSzPts val="1100"/>
              <a:buFont typeface="Arial"/>
              <a:buChar char="-"/>
            </a:pPr>
            <a:r>
              <a:rPr lang="en-US" dirty="0"/>
              <a:t>Our toy concept is the “</a:t>
            </a:r>
            <a:r>
              <a:rPr lang="en-US" dirty="0" err="1"/>
              <a:t>Chameleo</a:t>
            </a:r>
            <a:r>
              <a:rPr lang="en-US" dirty="0"/>
              <a:t> Car.”</a:t>
            </a:r>
            <a:endParaRPr dirty="0"/>
          </a:p>
          <a:p>
            <a:pPr marL="171450" lvl="0" indent="-171450" algn="l" rtl="0">
              <a:lnSpc>
                <a:spcPct val="100000"/>
              </a:lnSpc>
              <a:spcBef>
                <a:spcPts val="0"/>
              </a:spcBef>
              <a:spcAft>
                <a:spcPts val="0"/>
              </a:spcAft>
              <a:buSzPts val="1100"/>
              <a:buFont typeface="Arial"/>
              <a:buChar char="-"/>
            </a:pPr>
            <a:r>
              <a:rPr lang="en-US" dirty="0"/>
              <a:t>This is a smart-phone controlled toy race car capable of changing </a:t>
            </a:r>
            <a:r>
              <a:rPr lang="en-US" dirty="0" err="1"/>
              <a:t>colour</a:t>
            </a:r>
            <a:r>
              <a:rPr lang="en-US" dirty="0"/>
              <a:t> and </a:t>
            </a:r>
            <a:r>
              <a:rPr lang="en-US" dirty="0" err="1"/>
              <a:t>customising</a:t>
            </a:r>
            <a:r>
              <a:rPr lang="en-US" dirty="0"/>
              <a:t> its appearance with the goal of encouraging diversity in racing.</a:t>
            </a:r>
            <a:endParaRPr dirty="0"/>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 variety of sources, listed here, helped us with during this assignment.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This concludes our presentation. We appreciate the opportunity to brief our project and thank you for the constructive feedback throughout this course.</a:t>
            </a:r>
            <a:endParaRPr dirty="0"/>
          </a:p>
        </p:txBody>
      </p:sp>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Calibri"/>
              <a:buChar char="-"/>
            </a:pPr>
            <a:r>
              <a:rPr lang="en-US" sz="1100" dirty="0">
                <a:solidFill>
                  <a:schemeClr val="dk1"/>
                </a:solidFill>
                <a:latin typeface="Calibri"/>
                <a:ea typeface="Calibri"/>
                <a:cs typeface="Calibri"/>
                <a:sym typeface="Calibri"/>
              </a:rPr>
              <a:t>Currently, racing leagues fail to represent the diversity of our population (Mitchell-</a:t>
            </a:r>
            <a:r>
              <a:rPr lang="en-US" sz="1100" dirty="0" err="1">
                <a:solidFill>
                  <a:schemeClr val="dk1"/>
                </a:solidFill>
                <a:latin typeface="Calibri"/>
                <a:ea typeface="Calibri"/>
                <a:cs typeface="Calibri"/>
                <a:sym typeface="Calibri"/>
              </a:rPr>
              <a:t>Malm</a:t>
            </a:r>
            <a:r>
              <a:rPr lang="en-US" sz="1100" dirty="0">
                <a:solidFill>
                  <a:schemeClr val="dk1"/>
                </a:solidFill>
                <a:latin typeface="Calibri"/>
                <a:ea typeface="Calibri"/>
                <a:cs typeface="Calibri"/>
                <a:sym typeface="Calibri"/>
              </a:rPr>
              <a:t>, 2021; Reid &amp; Lightfoot, 2019; Howe, 2022).</a:t>
            </a:r>
          </a:p>
          <a:p>
            <a:pPr marL="457200" lvl="0" indent="-304800" algn="l" rtl="0">
              <a:lnSpc>
                <a:spcPct val="115000"/>
              </a:lnSpc>
              <a:spcBef>
                <a:spcPts val="0"/>
              </a:spcBef>
              <a:spcAft>
                <a:spcPts val="0"/>
              </a:spcAft>
              <a:buClr>
                <a:schemeClr val="dk1"/>
              </a:buClr>
              <a:buSzPts val="1200"/>
              <a:buFont typeface="Calibri"/>
              <a:buChar char="-"/>
            </a:pPr>
            <a:r>
              <a:rPr lang="en-US" sz="1100" dirty="0">
                <a:solidFill>
                  <a:schemeClr val="dk1"/>
                </a:solidFill>
                <a:latin typeface="Calibri"/>
                <a:ea typeface="Calibri"/>
                <a:cs typeface="Calibri"/>
                <a:sym typeface="Calibri"/>
              </a:rPr>
              <a:t>By creating a toy that 1) appeals to all children, and 2) shows that drivers can look like anyone, we hope to grow and recruit drivers as diverse as the world around us.</a:t>
            </a:r>
          </a:p>
          <a:p>
            <a:pPr marL="457200" lvl="0" indent="-304800" algn="l" rtl="0">
              <a:lnSpc>
                <a:spcPct val="115000"/>
              </a:lnSpc>
              <a:spcBef>
                <a:spcPts val="0"/>
              </a:spcBef>
              <a:spcAft>
                <a:spcPts val="0"/>
              </a:spcAft>
              <a:buClr>
                <a:schemeClr val="dk1"/>
              </a:buClr>
              <a:buSzPts val="1200"/>
              <a:buFont typeface="Calibri"/>
              <a:buChar char="-"/>
            </a:pPr>
            <a:r>
              <a:rPr lang="en-US" sz="1100" dirty="0">
                <a:solidFill>
                  <a:schemeClr val="dk1"/>
                </a:solidFill>
                <a:latin typeface="Calibri"/>
                <a:ea typeface="Calibri"/>
                <a:cs typeface="Calibri"/>
                <a:sym typeface="Calibri"/>
              </a:rPr>
              <a:t>What we have, today, is software that enables functionality of the car, and a simulation environment to demonstrate these functions.</a:t>
            </a: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a:buChar char="-"/>
            </a:pPr>
            <a:r>
              <a:rPr lang="en-US" dirty="0"/>
              <a:t>Before we began any design or development activities, we first generated requirements for the toy’s software.</a:t>
            </a:r>
          </a:p>
          <a:p>
            <a:pPr marL="171450" lvl="0" indent="-171450" algn="l" rtl="0">
              <a:lnSpc>
                <a:spcPct val="100000"/>
              </a:lnSpc>
              <a:spcBef>
                <a:spcPts val="0"/>
              </a:spcBef>
              <a:spcAft>
                <a:spcPts val="0"/>
              </a:spcAft>
              <a:buSzPts val="1100"/>
              <a:buFont typeface="Arial"/>
              <a:buChar char="-"/>
            </a:pPr>
            <a:r>
              <a:rPr lang="en-US" dirty="0"/>
              <a:t>To do so, we used a persona-based framework - a </a:t>
            </a:r>
            <a:r>
              <a:rPr lang="en-US" dirty="0">
                <a:highlight>
                  <a:srgbClr val="FF00FF"/>
                </a:highlight>
              </a:rPr>
              <a:t>best practice in software engineering (</a:t>
            </a:r>
            <a:r>
              <a:rPr lang="en-US" sz="1000" dirty="0">
                <a:solidFill>
                  <a:srgbClr val="222222"/>
                </a:solidFill>
                <a:highlight>
                  <a:srgbClr val="FF00FF"/>
                </a:highlight>
              </a:rPr>
              <a:t>Nielsen &amp; Nielsen, 2019).</a:t>
            </a:r>
          </a:p>
          <a:p>
            <a:pPr marL="171450" lvl="0" indent="-171450" algn="l" rtl="0">
              <a:lnSpc>
                <a:spcPct val="100000"/>
              </a:lnSpc>
              <a:spcBef>
                <a:spcPts val="0"/>
              </a:spcBef>
              <a:spcAft>
                <a:spcPts val="0"/>
              </a:spcAft>
              <a:buSzPts val="1100"/>
              <a:buFont typeface="Arial"/>
              <a:buChar char="-"/>
            </a:pPr>
            <a:r>
              <a:rPr lang="en-US" sz="1000" dirty="0">
                <a:solidFill>
                  <a:srgbClr val="222222"/>
                </a:solidFill>
                <a:highlight>
                  <a:srgbClr val="FF00FF"/>
                </a:highlight>
              </a:rPr>
              <a:t>After considering the many potential use cases, scenarios, and relationships with this toy, we settled on three personas: </a:t>
            </a:r>
          </a:p>
          <a:p>
            <a:pPr marL="628650" lvl="1" indent="-171450" algn="l" rtl="0">
              <a:lnSpc>
                <a:spcPct val="100000"/>
              </a:lnSpc>
              <a:spcBef>
                <a:spcPts val="0"/>
              </a:spcBef>
              <a:spcAft>
                <a:spcPts val="0"/>
              </a:spcAft>
              <a:buSzPts val="1100"/>
              <a:buFont typeface="Arial"/>
              <a:buChar char="-"/>
            </a:pPr>
            <a:r>
              <a:rPr lang="en-US" sz="1000" dirty="0">
                <a:solidFill>
                  <a:srgbClr val="222222"/>
                </a:solidFill>
                <a:highlight>
                  <a:srgbClr val="FF00FF"/>
                </a:highlight>
              </a:rPr>
              <a:t>‘Child,’ the primary user of the toy, likely between 6 and 12 years of age</a:t>
            </a:r>
          </a:p>
          <a:p>
            <a:pPr marL="628650" lvl="1" indent="-171450" algn="l" rtl="0">
              <a:lnSpc>
                <a:spcPct val="100000"/>
              </a:lnSpc>
              <a:spcBef>
                <a:spcPts val="0"/>
              </a:spcBef>
              <a:spcAft>
                <a:spcPts val="0"/>
              </a:spcAft>
              <a:buSzPts val="1100"/>
              <a:buFont typeface="Arial"/>
              <a:buChar char="-"/>
            </a:pPr>
            <a:r>
              <a:rPr lang="en-US" sz="1000" dirty="0">
                <a:solidFill>
                  <a:srgbClr val="222222"/>
                </a:solidFill>
                <a:highlight>
                  <a:srgbClr val="FF00FF"/>
                </a:highlight>
              </a:rPr>
              <a:t>‘Guardian,’ the parent, caretaker, or responsible party monitoring the child’s interaction with the toy</a:t>
            </a:r>
          </a:p>
          <a:p>
            <a:pPr marL="628650" lvl="1" indent="-171450" algn="l" rtl="0">
              <a:lnSpc>
                <a:spcPct val="100000"/>
              </a:lnSpc>
              <a:spcBef>
                <a:spcPts val="0"/>
              </a:spcBef>
              <a:spcAft>
                <a:spcPts val="0"/>
              </a:spcAft>
              <a:buSzPts val="1100"/>
              <a:buFont typeface="Arial"/>
              <a:buChar char="-"/>
            </a:pPr>
            <a:r>
              <a:rPr lang="en-US" sz="1000" dirty="0">
                <a:solidFill>
                  <a:srgbClr val="222222"/>
                </a:solidFill>
                <a:highlight>
                  <a:srgbClr val="FF00FF"/>
                </a:highlight>
              </a:rPr>
              <a:t>‘Producer,’ the manufacturer of the final physical toy and distributer of the accompanying smart phone app</a:t>
            </a:r>
            <a:endParaRPr dirty="0">
              <a:highlight>
                <a:srgbClr val="FF00FF"/>
              </a:highlight>
            </a:endParaRPr>
          </a:p>
          <a:p>
            <a:pPr marL="171450" lvl="0" indent="-171450" algn="l" rtl="0">
              <a:lnSpc>
                <a:spcPct val="100000"/>
              </a:lnSpc>
              <a:spcBef>
                <a:spcPts val="0"/>
              </a:spcBef>
              <a:spcAft>
                <a:spcPts val="0"/>
              </a:spcAft>
              <a:buSzPts val="1100"/>
              <a:buFont typeface="Arial"/>
              <a:buChar char="-"/>
            </a:pPr>
            <a:r>
              <a:rPr lang="en-US" dirty="0"/>
              <a:t>Unfortunately, we did not have access to child users, so we researched features of comparable toys on the market.</a:t>
            </a:r>
            <a:endParaRPr dirty="0"/>
          </a:p>
          <a:p>
            <a:pPr marL="171450" marR="0" lvl="0" indent="-171450" algn="l" rtl="0">
              <a:lnSpc>
                <a:spcPct val="100000"/>
              </a:lnSpc>
              <a:spcBef>
                <a:spcPts val="0"/>
              </a:spcBef>
              <a:spcAft>
                <a:spcPts val="0"/>
              </a:spcAft>
              <a:buClr>
                <a:srgbClr val="000000"/>
              </a:buClr>
              <a:buSzPts val="1100"/>
              <a:buFont typeface="Arial"/>
              <a:buChar char="-"/>
            </a:pPr>
            <a:r>
              <a:rPr lang="en-US" dirty="0"/>
              <a:t>Thus, there is inherent risk that these requirements do not reflect user wants and needs.</a:t>
            </a:r>
            <a:endParaRPr dirty="0"/>
          </a:p>
          <a:p>
            <a:pPr marL="171450" marR="0" lvl="0" indent="-171450" algn="l" rtl="0">
              <a:lnSpc>
                <a:spcPct val="100000"/>
              </a:lnSpc>
              <a:spcBef>
                <a:spcPts val="0"/>
              </a:spcBef>
              <a:spcAft>
                <a:spcPts val="0"/>
              </a:spcAft>
              <a:buClr>
                <a:srgbClr val="000000"/>
              </a:buClr>
              <a:buSzPts val="1100"/>
              <a:buFont typeface="Arial"/>
              <a:buChar char="-"/>
            </a:pPr>
            <a:r>
              <a:rPr lang="en-US" dirty="0"/>
              <a:t>Requirements are prioritized in order of 1) functional dependencies </a:t>
            </a:r>
            <a:r>
              <a:rPr lang="en-US" dirty="0">
                <a:highlight>
                  <a:srgbClr val="FF00FF"/>
                </a:highlight>
              </a:rPr>
              <a:t>as aligned with our mission </a:t>
            </a:r>
            <a:r>
              <a:rPr lang="en-US" dirty="0"/>
              <a:t>and 2) predicted user enjoyment.</a:t>
            </a:r>
            <a:endParaRPr dirty="0"/>
          </a:p>
        </p:txBody>
      </p:sp>
      <p:sp>
        <p:nvSpPr>
          <p:cNvPr id="173" name="Google Shape;1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a:buChar char="-"/>
            </a:pPr>
            <a:r>
              <a:rPr lang="en-US" dirty="0"/>
              <a:t>As with the ‘child’ persona, we did not have access to Guardian or Producer users, so we conducted additional research to identify the primary equities of these personas.</a:t>
            </a:r>
          </a:p>
          <a:p>
            <a:pPr marL="171450" lvl="0" indent="-171450" algn="l" rtl="0">
              <a:lnSpc>
                <a:spcPct val="100000"/>
              </a:lnSpc>
              <a:spcBef>
                <a:spcPts val="0"/>
              </a:spcBef>
              <a:spcAft>
                <a:spcPts val="0"/>
              </a:spcAft>
              <a:buSzPts val="1100"/>
              <a:buFont typeface="Arial"/>
              <a:buChar char="-"/>
            </a:pPr>
            <a:endParaRPr lang="en-US" dirty="0"/>
          </a:p>
          <a:p>
            <a:pPr marL="171450" lvl="0" indent="-171450" algn="l" rtl="0">
              <a:lnSpc>
                <a:spcPct val="100000"/>
              </a:lnSpc>
              <a:spcBef>
                <a:spcPts val="0"/>
              </a:spcBef>
              <a:spcAft>
                <a:spcPts val="0"/>
              </a:spcAft>
              <a:buSzPts val="1100"/>
              <a:buFont typeface="Arial"/>
              <a:buChar char="-"/>
            </a:pPr>
            <a:r>
              <a:rPr lang="en-US" dirty="0"/>
              <a:t>Guardian requirements ensure that the child has a safe and nurturing experience with the toy.</a:t>
            </a:r>
          </a:p>
          <a:p>
            <a:pPr marL="171450" lvl="0" indent="-171450" algn="l" rtl="0">
              <a:lnSpc>
                <a:spcPct val="100000"/>
              </a:lnSpc>
              <a:spcBef>
                <a:spcPts val="0"/>
              </a:spcBef>
              <a:spcAft>
                <a:spcPts val="0"/>
              </a:spcAft>
              <a:buSzPts val="1100"/>
              <a:buFont typeface="Arial"/>
              <a:buChar char="-"/>
            </a:pPr>
            <a:r>
              <a:rPr lang="en-US" dirty="0"/>
              <a:t>Producer requirements enable troubleshooting and future development.</a:t>
            </a:r>
            <a:endParaRPr dirty="0"/>
          </a:p>
          <a:p>
            <a:pPr marL="0" marR="0" lvl="0" indent="0" algn="l" rtl="0">
              <a:lnSpc>
                <a:spcPct val="100000"/>
              </a:lnSpc>
              <a:spcBef>
                <a:spcPts val="0"/>
              </a:spcBef>
              <a:spcAft>
                <a:spcPts val="0"/>
              </a:spcAft>
              <a:buClr>
                <a:srgbClr val="000000"/>
              </a:buClr>
              <a:buSzPts val="1100"/>
              <a:buFont typeface="Arial"/>
              <a:buNone/>
            </a:pPr>
            <a:endParaRPr lang="en-US" dirty="0"/>
          </a:p>
        </p:txBody>
      </p:sp>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 typeface="Arial"/>
              <a:buChar char="-"/>
            </a:pPr>
            <a:r>
              <a:rPr lang="en-US" dirty="0"/>
              <a:t>We applied object-oriented design principles </a:t>
            </a:r>
            <a:r>
              <a:rPr lang="en-GB" sz="1800" dirty="0">
                <a:effectLst/>
                <a:latin typeface="Calibri" panose="020F0502020204030204" pitchFamily="34" charset="0"/>
                <a:ea typeface="Calibri" panose="020F0502020204030204" pitchFamily="34" charset="0"/>
                <a:cs typeface="Times New Roman" panose="02020603050405020304" pitchFamily="18" charset="0"/>
              </a:rPr>
              <a:t>in terms of classes, attributes, methods, and relationships </a:t>
            </a:r>
            <a:r>
              <a:rPr lang="en-US" dirty="0"/>
              <a:t>(Phillips, 2018)</a:t>
            </a:r>
            <a:endParaRPr dirty="0"/>
          </a:p>
          <a:p>
            <a:pPr marL="171450" lvl="0" indent="-171450" algn="l" rtl="0">
              <a:lnSpc>
                <a:spcPct val="100000"/>
              </a:lnSpc>
              <a:spcBef>
                <a:spcPts val="0"/>
              </a:spcBef>
              <a:spcAft>
                <a:spcPts val="0"/>
              </a:spcAft>
              <a:buSzPts val="1100"/>
              <a:buFont typeface="Arial"/>
              <a:buChar char="-"/>
            </a:pPr>
            <a:r>
              <a:rPr lang="en-US" dirty="0"/>
              <a:t>After researching similar applications, we decided to leverage common game functions from the widely-adopted </a:t>
            </a:r>
            <a:r>
              <a:rPr lang="en-US" dirty="0" err="1"/>
              <a:t>pygame</a:t>
            </a:r>
            <a:r>
              <a:rPr lang="en-US" dirty="0"/>
              <a:t> library (</a:t>
            </a:r>
            <a:r>
              <a:rPr lang="en-US" dirty="0" err="1"/>
              <a:t>Pygame</a:t>
            </a:r>
            <a:r>
              <a:rPr lang="en-US" dirty="0"/>
              <a:t>, 2022). Alexander </a:t>
            </a:r>
            <a:r>
              <a:rPr lang="en-US" dirty="0" err="1"/>
              <a:t>Svilarov’s</a:t>
            </a:r>
            <a:r>
              <a:rPr lang="en-US" dirty="0"/>
              <a:t> “Race It!” app inspired our vehicle control, physics, and background implementation (2019).</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Alberto</a:t>
            </a:r>
            <a:r>
              <a:rPr lang="en-GB" sz="1800" dirty="0">
                <a:effectLst/>
                <a:latin typeface="Calibri" panose="020F0502020204030204" pitchFamily="34" charset="0"/>
                <a:ea typeface="Calibri" panose="020F0502020204030204" pitchFamily="34" charset="0"/>
                <a:cs typeface="Times New Roman" panose="02020603050405020304" pitchFamily="18" charset="0"/>
              </a:rPr>
              <a:t> will expound on the design and plan.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l" rtl="0">
              <a:lnSpc>
                <a:spcPct val="100000"/>
              </a:lnSpc>
              <a:spcBef>
                <a:spcPts val="0"/>
              </a:spcBef>
              <a:spcAft>
                <a:spcPts val="0"/>
              </a:spcAft>
              <a:buSzPts val="1100"/>
              <a:buFont typeface="Arial"/>
              <a:buChar char="-"/>
            </a:pPr>
            <a:endParaRPr dirty="0"/>
          </a:p>
          <a:p>
            <a:pPr marL="171450" lvl="0" indent="-101600" algn="l" rtl="0">
              <a:lnSpc>
                <a:spcPct val="100000"/>
              </a:lnSpc>
              <a:spcBef>
                <a:spcPts val="0"/>
              </a:spcBef>
              <a:spcAft>
                <a:spcPts val="0"/>
              </a:spcAft>
              <a:buSzPts val="1100"/>
              <a:buFont typeface="Arial"/>
              <a:buNone/>
            </a:pPr>
            <a:endParaRPr lang="en-US" dirty="0"/>
          </a:p>
        </p:txBody>
      </p:sp>
      <p:sp>
        <p:nvSpPr>
          <p:cNvPr id="188" name="Google Shape;1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rtl="0">
              <a:lnSpc>
                <a:spcPct val="100000"/>
              </a:lnSpc>
              <a:spcBef>
                <a:spcPts val="0"/>
              </a:spcBef>
              <a:spcAft>
                <a:spcPts val="0"/>
              </a:spcAft>
              <a:buClr>
                <a:srgbClr val="000000"/>
              </a:buClr>
              <a:buSzPts val="1100"/>
              <a:buFontTx/>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slide shows a sprint-level view of our software development plan</a:t>
            </a:r>
          </a:p>
          <a:p>
            <a:pPr marL="171450" marR="0" lvl="0" indent="-171450" algn="l" rtl="0">
              <a:lnSpc>
                <a:spcPct val="100000"/>
              </a:lnSpc>
              <a:spcBef>
                <a:spcPts val="0"/>
              </a:spcBef>
              <a:spcAft>
                <a:spcPts val="0"/>
              </a:spcAft>
              <a:buClr>
                <a:srgbClr val="000000"/>
              </a:buClr>
              <a:buSzPts val="1100"/>
              <a:buFontTx/>
              <a:buChar char="-"/>
            </a:pPr>
            <a:r>
              <a:rPr lang="en-US" dirty="0">
                <a:highlight>
                  <a:srgbClr val="FF00FF"/>
                </a:highlight>
              </a:rPr>
              <a:t>Using Agile principles, we allocated requirements across three fortnightly sprints for this initial release. </a:t>
            </a:r>
          </a:p>
          <a:p>
            <a:pPr marL="171450" marR="0" lvl="0" indent="-171450" algn="l" rtl="0">
              <a:lnSpc>
                <a:spcPct val="100000"/>
              </a:lnSpc>
              <a:spcBef>
                <a:spcPts val="0"/>
              </a:spcBef>
              <a:spcAft>
                <a:spcPts val="0"/>
              </a:spcAft>
              <a:buClr>
                <a:srgbClr val="000000"/>
              </a:buClr>
              <a:buSzPts val="1100"/>
              <a:buFontTx/>
              <a:buChar char="-"/>
            </a:pPr>
            <a:r>
              <a:rPr lang="en-US" dirty="0">
                <a:highlight>
                  <a:srgbClr val="FF00FF"/>
                </a:highlight>
              </a:rPr>
              <a:t>Due to complications with the parental control menu, the requirements for the Parent persona were shifted to Release 2.</a:t>
            </a:r>
          </a:p>
          <a:p>
            <a:pPr marL="171450" marR="0" lvl="0" indent="-171450" algn="l" rtl="0">
              <a:lnSpc>
                <a:spcPct val="100000"/>
              </a:lnSpc>
              <a:spcBef>
                <a:spcPts val="0"/>
              </a:spcBef>
              <a:spcAft>
                <a:spcPts val="0"/>
              </a:spcAft>
              <a:buClr>
                <a:srgbClr val="000000"/>
              </a:buClr>
              <a:buSzPts val="1100"/>
              <a:buFontTx/>
              <a:buChar char="-"/>
            </a:pPr>
            <a:r>
              <a:rPr lang="en-US">
                <a:highlight>
                  <a:srgbClr val="FF00FF"/>
                </a:highlight>
              </a:rPr>
              <a:t>Our </a:t>
            </a:r>
            <a:r>
              <a:rPr lang="en-US" dirty="0">
                <a:highlight>
                  <a:srgbClr val="FF00FF"/>
                </a:highlight>
              </a:rPr>
              <a:t>progress was enabled by mapping dependencies during the planning phase, adhering to the development plan, and properly testing code before building upon it.</a:t>
            </a: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As a team of seasoned IT professionals, we used a combination of methods to estimate our </a:t>
            </a:r>
            <a:r>
              <a:rPr lang="en-US" dirty="0" err="1"/>
              <a:t>labour</a:t>
            </a:r>
            <a:r>
              <a:rPr lang="en-US" dirty="0"/>
              <a:t> allocation. These methods included top-down, bottom-up, and expert judgment estimation techniques (Nasir, 2006). </a:t>
            </a:r>
            <a:r>
              <a:rPr lang="en-GB" sz="1800" dirty="0">
                <a:effectLst/>
                <a:latin typeface="Calibri" panose="020F0502020204030204" pitchFamily="34" charset="0"/>
                <a:ea typeface="Calibri" panose="020F0502020204030204" pitchFamily="34" charset="0"/>
                <a:cs typeface="Times New Roman" panose="02020603050405020304" pitchFamily="18" charset="0"/>
              </a:rPr>
              <a:t>We considered our total time and resources available, level of effort per task, and experience with similar projects (Nasir, 2006). The budget reflects standard commercial rates for custom software development.</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Our team did not limit a member to a specific role, as each person contributed to multiple functions. Thus, we made an effort to track our time according to the tasks performed. Our efforts were largely on track with our initial projection.</a:t>
            </a:r>
            <a:endParaRPr dirty="0"/>
          </a:p>
        </p:txBody>
      </p:sp>
      <p:sp>
        <p:nvSpPr>
          <p:cNvPr id="223" name="Google Shape;2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The team used Agile Scrum methodology for development, using GitHub as a version control system (VCS) and requirement tracker. We used GitHub Actions for CI/CD.</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This software uses the </a:t>
            </a:r>
            <a:r>
              <a:rPr lang="en-US" dirty="0" err="1"/>
              <a:t>pygame</a:t>
            </a:r>
            <a:r>
              <a:rPr lang="en-US" dirty="0"/>
              <a:t> module for its game functions, Gherkin for requirements testing, </a:t>
            </a:r>
            <a:r>
              <a:rPr lang="en-US" dirty="0" err="1"/>
              <a:t>pytest</a:t>
            </a:r>
            <a:r>
              <a:rPr lang="en-US" dirty="0"/>
              <a:t> for testing, as well as bandit and safety for security checks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b="1" dirty="0"/>
              <a:t>Marianne</a:t>
            </a:r>
            <a:r>
              <a:rPr lang="en-US" dirty="0"/>
              <a:t> will elaborate upon testing throughout the development lifecycle.</a:t>
            </a:r>
          </a:p>
          <a:p>
            <a:pPr marL="171450" lvl="0" indent="-171450" algn="l" rtl="0">
              <a:lnSpc>
                <a:spcPct val="100000"/>
              </a:lnSpc>
              <a:spcBef>
                <a:spcPts val="0"/>
              </a:spcBef>
              <a:spcAft>
                <a:spcPts val="0"/>
              </a:spcAft>
              <a:buSzPts val="1100"/>
              <a:buFontTx/>
              <a:buChar char="-"/>
            </a:pPr>
            <a:r>
              <a:rPr lang="en-US" b="1" dirty="0" err="1"/>
              <a:t>Djordje</a:t>
            </a:r>
            <a:r>
              <a:rPr lang="en-US" b="0" dirty="0"/>
              <a:t> will walk us through some of the user acceptance tests.</a:t>
            </a:r>
            <a:endParaRPr lang="en-US" b="1" dirty="0"/>
          </a:p>
          <a:p>
            <a:pPr marL="171450" lvl="0" indent="-171450" algn="l" rtl="0">
              <a:lnSpc>
                <a:spcPct val="100000"/>
              </a:lnSpc>
              <a:spcBef>
                <a:spcPts val="0"/>
              </a:spcBef>
              <a:spcAft>
                <a:spcPts val="0"/>
              </a:spcAft>
              <a:buSzPts val="1100"/>
              <a:buFontTx/>
              <a:buChar char="-"/>
            </a:pPr>
            <a:endParaRPr lang="en-US" dirty="0"/>
          </a:p>
        </p:txBody>
      </p:sp>
      <p:sp>
        <p:nvSpPr>
          <p:cNvPr id="231" name="Google Shape;2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Tx/>
              <a:buChar char="-"/>
            </a:pPr>
            <a:r>
              <a:rPr lang="en-US" dirty="0"/>
              <a:t>Though there were many difficulties along the way, we had three primary challenges to overcome.</a:t>
            </a:r>
          </a:p>
          <a:p>
            <a:pPr marL="171450" lvl="0" indent="-171450" algn="l" rtl="0">
              <a:lnSpc>
                <a:spcPct val="100000"/>
              </a:lnSpc>
              <a:spcBef>
                <a:spcPts val="0"/>
              </a:spcBef>
              <a:spcAft>
                <a:spcPts val="0"/>
              </a:spcAft>
              <a:buSzPts val="1100"/>
              <a:buFontTx/>
              <a:buChar char="-"/>
            </a:pPr>
            <a:r>
              <a:rPr lang="en-US" dirty="0"/>
              <a:t>Having a geographically disbursed team, with six hours of time difference, required flexible and persistent communication. Slack and GitHub integrated our efforts.</a:t>
            </a:r>
          </a:p>
          <a:p>
            <a:pPr marL="171450" lvl="0" indent="-171450" algn="l" rtl="0">
              <a:lnSpc>
                <a:spcPct val="100000"/>
              </a:lnSpc>
              <a:spcBef>
                <a:spcPts val="0"/>
              </a:spcBef>
              <a:spcAft>
                <a:spcPts val="0"/>
              </a:spcAft>
              <a:buSzPts val="1100"/>
              <a:buFontTx/>
              <a:buChar char="-"/>
            </a:pPr>
            <a:r>
              <a:rPr lang="en-US" dirty="0"/>
              <a:t>Developing software remotely, using different operating systems and environments, required additional testing and setup configuration. We implemented a modular structure and a common </a:t>
            </a:r>
            <a:r>
              <a:rPr lang="en-US" dirty="0" err="1"/>
              <a:t>environment.yml</a:t>
            </a:r>
            <a:r>
              <a:rPr lang="en-US" dirty="0"/>
              <a:t> file which </a:t>
            </a:r>
            <a:r>
              <a:rPr lang="en-US" dirty="0" err="1"/>
              <a:t>standardised</a:t>
            </a:r>
            <a:r>
              <a:rPr lang="en-US" dirty="0"/>
              <a:t> setup and </a:t>
            </a:r>
            <a:r>
              <a:rPr lang="en-US" dirty="0" err="1"/>
              <a:t>minimised</a:t>
            </a:r>
            <a:r>
              <a:rPr lang="en-US" dirty="0"/>
              <a:t> the room for configuration errors.</a:t>
            </a:r>
          </a:p>
          <a:p>
            <a:pPr marL="171450" lvl="0" indent="-171450" algn="l" rtl="0">
              <a:lnSpc>
                <a:spcPct val="100000"/>
              </a:lnSpc>
              <a:spcBef>
                <a:spcPts val="0"/>
              </a:spcBef>
              <a:spcAft>
                <a:spcPts val="0"/>
              </a:spcAft>
              <a:buSzPts val="1100"/>
              <a:buFontTx/>
              <a:buChar char="-"/>
            </a:pPr>
            <a:r>
              <a:rPr lang="en-US" dirty="0"/>
              <a:t>Initially, linting checks were run manually, but automating them via GitHub Actions enabled early visibility and correction of errors to increase code quality.</a:t>
            </a:r>
          </a:p>
          <a:p>
            <a:pPr marL="0" lvl="0" indent="0" algn="l" rtl="0">
              <a:lnSpc>
                <a:spcPct val="100000"/>
              </a:lnSpc>
              <a:spcBef>
                <a:spcPts val="0"/>
              </a:spcBef>
              <a:spcAft>
                <a:spcPts val="0"/>
              </a:spcAft>
              <a:buSzPts val="1100"/>
              <a:buNone/>
            </a:pPr>
            <a:endParaRPr dirty="0"/>
          </a:p>
        </p:txBody>
      </p:sp>
      <p:sp>
        <p:nvSpPr>
          <p:cNvPr id="241" name="Google Shape;2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24"/>
          <p:cNvGrpSpPr/>
          <p:nvPr/>
        </p:nvGrpSpPr>
        <p:grpSpPr>
          <a:xfrm>
            <a:off x="546100" y="-4763"/>
            <a:ext cx="5014912" cy="6862763"/>
            <a:chOff x="2928938" y="-4763"/>
            <a:chExt cx="5014912" cy="6862763"/>
          </a:xfrm>
        </p:grpSpPr>
        <p:sp>
          <p:nvSpPr>
            <p:cNvPr id="20" name="Google Shape;20;p24"/>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24"/>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4"/>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24"/>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24"/>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24"/>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4"/>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3"/>
        <p:cNvGrpSpPr/>
        <p:nvPr/>
      </p:nvGrpSpPr>
      <p:grpSpPr>
        <a:xfrm>
          <a:off x="0" y="0"/>
          <a:ext cx="0" cy="0"/>
          <a:chOff x="0" y="0"/>
          <a:chExt cx="0" cy="0"/>
        </a:xfrm>
      </p:grpSpPr>
      <p:sp>
        <p:nvSpPr>
          <p:cNvPr id="84" name="Google Shape;84;p33"/>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3"/>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6" name="Google Shape;86;p33"/>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7" name="Google Shape;87;p3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34"/>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4"/>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3" name="Google Shape;93;p3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3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8" name="Google Shape;98;p3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9" name="Google Shape;99;p3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5"/>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1" name="Google Shape;101;p35"/>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2" name="Google Shape;102;p3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36"/>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6"/>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8" name="Google Shape;108;p3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37"/>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3" name="Google Shape;113;p37"/>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4" name="Google Shape;114;p37"/>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7"/>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6" name="Google Shape;116;p37"/>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7" name="Google Shape;117;p3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38"/>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8"/>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3" name="Google Shape;123;p38"/>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4" name="Google Shape;124;p3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9"/>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9"/>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0" name="Google Shape;130;p3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40"/>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0"/>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6" name="Google Shape;136;p4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25"/>
          <p:cNvSpPr txBox="1">
            <a:spLocks noGrp="1"/>
          </p:cNvSpPr>
          <p:nvPr>
            <p:ph type="dt" idx="10"/>
          </p:nvPr>
        </p:nvSpPr>
        <p:spPr>
          <a:xfrm>
            <a:off x="10352416" y="647255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3192039" y="647255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25" descr="A picture containing logo&#10;&#10;Description automatically generated"/>
          <p:cNvPicPr preferRelativeResize="0"/>
          <p:nvPr/>
        </p:nvPicPr>
        <p:blipFill rotWithShape="1">
          <a:blip r:embed="rId2">
            <a:alphaModFix/>
          </a:blip>
          <a:srcRect/>
          <a:stretch/>
        </p:blipFill>
        <p:spPr>
          <a:xfrm>
            <a:off x="10707689" y="142240"/>
            <a:ext cx="1325720" cy="58487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1" name="Google Shape;41;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27"/>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8" name="Google Shape;48;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4" name="Google Shape;54;p28"/>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5" name="Google Shape;55;p28"/>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6" name="Google Shape;56;p28"/>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7" name="Google Shape;57;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3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2" name="Google Shape;72;p31"/>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3" name="Google Shape;73;p3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9" name="Google Shape;79;p32"/>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0" name="Google Shape;80;p3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23"/>
          <p:cNvGrpSpPr/>
          <p:nvPr/>
        </p:nvGrpSpPr>
        <p:grpSpPr>
          <a:xfrm>
            <a:off x="150812" y="0"/>
            <a:ext cx="2436813" cy="6858001"/>
            <a:chOff x="1320800" y="0"/>
            <a:chExt cx="2436813" cy="6858001"/>
          </a:xfrm>
        </p:grpSpPr>
        <p:sp>
          <p:nvSpPr>
            <p:cNvPr id="7" name="Google Shape;7;p23"/>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23"/>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23"/>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23"/>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23"/>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23"/>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2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2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1"/>
          <p:cNvPicPr preferRelativeResize="0"/>
          <p:nvPr/>
        </p:nvPicPr>
        <p:blipFill rotWithShape="1">
          <a:blip r:embed="rId3">
            <a:alphaModFix/>
          </a:blip>
          <a:srcRect/>
          <a:stretch/>
        </p:blipFill>
        <p:spPr>
          <a:xfrm>
            <a:off x="6801147" y="438745"/>
            <a:ext cx="2416104" cy="889937"/>
          </a:xfrm>
          <a:prstGeom prst="rect">
            <a:avLst/>
          </a:prstGeom>
          <a:noFill/>
          <a:ln>
            <a:noFill/>
          </a:ln>
        </p:spPr>
      </p:pic>
      <p:pic>
        <p:nvPicPr>
          <p:cNvPr id="144" name="Google Shape;144;p1" descr="A picture containing logo&#10;&#10;Description automatically generated"/>
          <p:cNvPicPr preferRelativeResize="0"/>
          <p:nvPr/>
        </p:nvPicPr>
        <p:blipFill rotWithShape="1">
          <a:blip r:embed="rId4">
            <a:alphaModFix/>
          </a:blip>
          <a:srcRect/>
          <a:stretch/>
        </p:blipFill>
        <p:spPr>
          <a:xfrm>
            <a:off x="4848417" y="1835125"/>
            <a:ext cx="6321565" cy="2788926"/>
          </a:xfrm>
          <a:prstGeom prst="rect">
            <a:avLst/>
          </a:prstGeom>
          <a:noFill/>
          <a:ln>
            <a:noFill/>
          </a:ln>
        </p:spPr>
      </p:pic>
      <p:sp>
        <p:nvSpPr>
          <p:cNvPr id="145" name="Google Shape;145;p1"/>
          <p:cNvSpPr txBox="1"/>
          <p:nvPr/>
        </p:nvSpPr>
        <p:spPr>
          <a:xfrm>
            <a:off x="7003851" y="1355190"/>
            <a:ext cx="2010697" cy="44370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US" sz="1800" b="0" i="0" u="none" strike="noStrike" cap="none">
                <a:solidFill>
                  <a:schemeClr val="dk1"/>
                </a:solidFill>
                <a:latin typeface="Corbel"/>
                <a:ea typeface="Corbel"/>
                <a:cs typeface="Corbel"/>
                <a:sym typeface="Corbel"/>
              </a:rPr>
              <a:t>presents</a:t>
            </a:r>
            <a:endParaRPr/>
          </a:p>
        </p:txBody>
      </p:sp>
      <p:sp>
        <p:nvSpPr>
          <p:cNvPr id="146" name="Google Shape;146;p1"/>
          <p:cNvSpPr txBox="1"/>
          <p:nvPr/>
        </p:nvSpPr>
        <p:spPr>
          <a:xfrm>
            <a:off x="0" y="5824025"/>
            <a:ext cx="3660810" cy="1018054"/>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US" sz="1600" b="0" i="1" u="none" strike="noStrike" cap="none">
                <a:solidFill>
                  <a:schemeClr val="dk1"/>
                </a:solidFill>
                <a:latin typeface="Corbel"/>
                <a:ea typeface="Corbel"/>
                <a:cs typeface="Corbel"/>
                <a:sym typeface="Corbel"/>
              </a:rPr>
              <a:t>Marianne Manaog</a:t>
            </a:r>
            <a:endParaRPr/>
          </a:p>
          <a:p>
            <a:pPr marL="0" marR="0" lvl="0" indent="0" algn="l" rtl="0">
              <a:lnSpc>
                <a:spcPct val="90000"/>
              </a:lnSpc>
              <a:spcBef>
                <a:spcPts val="0"/>
              </a:spcBef>
              <a:spcAft>
                <a:spcPts val="0"/>
              </a:spcAft>
              <a:buClr>
                <a:schemeClr val="dk1"/>
              </a:buClr>
              <a:buSzPts val="2400"/>
              <a:buFont typeface="Arial"/>
              <a:buNone/>
            </a:pPr>
            <a:r>
              <a:rPr lang="en-US" sz="1600" b="0" i="1" u="none" strike="noStrike" cap="none">
                <a:solidFill>
                  <a:schemeClr val="dk1"/>
                </a:solidFill>
                <a:latin typeface="Corbel"/>
                <a:ea typeface="Corbel"/>
                <a:cs typeface="Corbel"/>
                <a:sym typeface="Corbel"/>
              </a:rPr>
              <a:t>Rob Mennell</a:t>
            </a:r>
            <a:endParaRPr/>
          </a:p>
          <a:p>
            <a:pPr marL="0" marR="0" lvl="0" indent="0" algn="l" rtl="0">
              <a:lnSpc>
                <a:spcPct val="90000"/>
              </a:lnSpc>
              <a:spcBef>
                <a:spcPts val="0"/>
              </a:spcBef>
              <a:spcAft>
                <a:spcPts val="0"/>
              </a:spcAft>
              <a:buClr>
                <a:schemeClr val="dk1"/>
              </a:buClr>
              <a:buSzPts val="2400"/>
              <a:buFont typeface="Arial"/>
              <a:buNone/>
            </a:pPr>
            <a:r>
              <a:rPr lang="en-US" sz="1600" b="0" i="1" u="none" strike="noStrike" cap="none">
                <a:solidFill>
                  <a:schemeClr val="dk1"/>
                </a:solidFill>
                <a:latin typeface="Corbel"/>
                <a:ea typeface="Corbel"/>
                <a:cs typeface="Corbel"/>
                <a:sym typeface="Corbel"/>
              </a:rPr>
              <a:t>Alberto Rossotto</a:t>
            </a:r>
            <a:endParaRPr/>
          </a:p>
          <a:p>
            <a:pPr marL="0" marR="0" lvl="0" indent="0" algn="l" rtl="0">
              <a:lnSpc>
                <a:spcPct val="90000"/>
              </a:lnSpc>
              <a:spcBef>
                <a:spcPts val="0"/>
              </a:spcBef>
              <a:spcAft>
                <a:spcPts val="0"/>
              </a:spcAft>
              <a:buClr>
                <a:schemeClr val="dk1"/>
              </a:buClr>
              <a:buSzPts val="2400"/>
              <a:buFont typeface="Arial"/>
              <a:buNone/>
            </a:pPr>
            <a:r>
              <a:rPr lang="en-US" sz="1600" b="0" i="1" u="none" strike="noStrike" cap="none">
                <a:solidFill>
                  <a:schemeClr val="dk1"/>
                </a:solidFill>
                <a:latin typeface="Corbel"/>
                <a:ea typeface="Corbel"/>
                <a:cs typeface="Corbel"/>
                <a:sym typeface="Corbel"/>
              </a:rPr>
              <a:t>Djordje Savanovic</a:t>
            </a:r>
            <a:endParaRPr/>
          </a:p>
        </p:txBody>
      </p:sp>
      <p:sp>
        <p:nvSpPr>
          <p:cNvPr id="147" name="Google Shape;147;p1"/>
          <p:cNvSpPr txBox="1">
            <a:spLocks noGrp="1"/>
          </p:cNvSpPr>
          <p:nvPr>
            <p:ph type="subTitle" idx="1"/>
          </p:nvPr>
        </p:nvSpPr>
        <p:spPr>
          <a:xfrm>
            <a:off x="4515377" y="4853353"/>
            <a:ext cx="6987645" cy="86857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480"/>
              <a:buNone/>
            </a:pPr>
            <a:r>
              <a:rPr lang="en-US" sz="2400" b="1"/>
              <a:t>Proof of Concept and Software Demonstration</a:t>
            </a:r>
            <a:endParaRPr/>
          </a:p>
        </p:txBody>
      </p:sp>
    </p:spTree>
  </p:cSld>
  <p:clrMapOvr>
    <a:masterClrMapping/>
  </p:clrMapOvr>
  <mc:AlternateContent xmlns:mc="http://schemas.openxmlformats.org/markup-compatibility/2006" xmlns:p14="http://schemas.microsoft.com/office/powerpoint/2010/main">
    <mc:Choice Requires="p14">
      <p:transition spd="slow" p14:dur="2000" advTm="26914"/>
    </mc:Choice>
    <mc:Fallback xmlns="">
      <p:transition spd="slow" advTm="269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1484311" y="285751"/>
            <a:ext cx="10018713" cy="6667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251" name="Google Shape;251;p10"/>
          <p:cNvSpPr txBox="1">
            <a:spLocks noGrp="1"/>
          </p:cNvSpPr>
          <p:nvPr>
            <p:ph type="body" idx="1"/>
          </p:nvPr>
        </p:nvSpPr>
        <p:spPr>
          <a:xfrm>
            <a:off x="1484310" y="952500"/>
            <a:ext cx="10018713" cy="5869035"/>
          </a:xfrm>
          <a:prstGeom prst="rect">
            <a:avLst/>
          </a:prstGeom>
          <a:noFill/>
          <a:ln>
            <a:noFill/>
          </a:ln>
        </p:spPr>
        <p:txBody>
          <a:bodyPr spcFirstLastPara="1" wrap="square" lIns="91425" tIns="45700" rIns="91425" bIns="45700" anchor="t" anchorCtr="0">
            <a:normAutofit fontScale="62500" lnSpcReduction="20000"/>
          </a:bodyPr>
          <a:lstStyle/>
          <a:p>
            <a:pPr marL="228600" lvl="0" indent="-146050" algn="l" rtl="0">
              <a:lnSpc>
                <a:spcPct val="120000"/>
              </a:lnSpc>
              <a:spcBef>
                <a:spcPts val="0"/>
              </a:spcBef>
              <a:spcAft>
                <a:spcPts val="0"/>
              </a:spcAft>
              <a:buClr>
                <a:schemeClr val="dk1"/>
              </a:buClr>
              <a:buSzPct val="100000"/>
              <a:buChar char="•"/>
            </a:pPr>
            <a:r>
              <a:rPr lang="en-US" dirty="0"/>
              <a:t>Gaikwad, V., </a:t>
            </a:r>
            <a:r>
              <a:rPr lang="en-US" dirty="0" err="1"/>
              <a:t>Joeg</a:t>
            </a:r>
            <a:r>
              <a:rPr lang="en-US" dirty="0"/>
              <a:t>, P., &amp; Joshi, S. (2017) </a:t>
            </a:r>
            <a:r>
              <a:rPr lang="en-US" dirty="0" err="1"/>
              <a:t>AgileRE</a:t>
            </a:r>
            <a:r>
              <a:rPr lang="en-US" dirty="0"/>
              <a:t>: Agile requirements management tool. In Proceedings of the Computational Methods in Systems and Software (pp. 236-249). Springer, Cham.</a:t>
            </a:r>
            <a:endParaRPr dirty="0"/>
          </a:p>
          <a:p>
            <a:pPr marL="228600" lvl="0" indent="-146050" algn="l" rtl="0">
              <a:lnSpc>
                <a:spcPct val="120000"/>
              </a:lnSpc>
              <a:spcBef>
                <a:spcPts val="0"/>
              </a:spcBef>
              <a:spcAft>
                <a:spcPts val="0"/>
              </a:spcAft>
              <a:buClr>
                <a:schemeClr val="dk1"/>
              </a:buClr>
              <a:buSzPct val="100000"/>
              <a:buChar char="•"/>
            </a:pPr>
            <a:r>
              <a:rPr lang="en-US" dirty="0"/>
              <a:t>Howe, O. R. (2022) Hitting the barriers–Women in Formula 1 and W series racing. European Journal of Women's Studies 13505068221094204.</a:t>
            </a:r>
          </a:p>
          <a:p>
            <a:pPr marL="228600" lvl="0" indent="-146050" algn="l" rtl="0">
              <a:lnSpc>
                <a:spcPct val="120000"/>
              </a:lnSpc>
              <a:spcBef>
                <a:spcPts val="0"/>
              </a:spcBef>
              <a:spcAft>
                <a:spcPts val="0"/>
              </a:spcAft>
              <a:buClr>
                <a:schemeClr val="dk1"/>
              </a:buClr>
              <a:buSzPct val="100000"/>
              <a:buChar char="•"/>
            </a:pPr>
            <a:r>
              <a:rPr lang="en-US" dirty="0" err="1"/>
              <a:t>Klotins</a:t>
            </a:r>
            <a:r>
              <a:rPr lang="en-US" dirty="0"/>
              <a:t>, E., </a:t>
            </a:r>
            <a:r>
              <a:rPr lang="en-US" dirty="0" err="1"/>
              <a:t>Gorschek</a:t>
            </a:r>
            <a:r>
              <a:rPr lang="en-US" dirty="0"/>
              <a:t>, T., </a:t>
            </a:r>
            <a:r>
              <a:rPr lang="en-US" dirty="0" err="1"/>
              <a:t>Sundelin</a:t>
            </a:r>
            <a:r>
              <a:rPr lang="en-US" dirty="0"/>
              <a:t>, K., &amp; Falk, E. (2022) Towards cost-benefit evaluation for continuous software engineering activities. Empirical Software Engineering 27(6): 157.</a:t>
            </a:r>
          </a:p>
          <a:p>
            <a:pPr marL="228600" lvl="0" indent="-146050" algn="l" rtl="0">
              <a:lnSpc>
                <a:spcPct val="120000"/>
              </a:lnSpc>
              <a:spcBef>
                <a:spcPts val="0"/>
              </a:spcBef>
              <a:spcAft>
                <a:spcPts val="0"/>
              </a:spcAft>
              <a:buClr>
                <a:schemeClr val="dk1"/>
              </a:buClr>
              <a:buSzPct val="100000"/>
              <a:buChar char="•"/>
            </a:pPr>
            <a:r>
              <a:rPr lang="en-US" dirty="0" err="1"/>
              <a:t>Kreitz</a:t>
            </a:r>
            <a:r>
              <a:rPr lang="en-US" dirty="0"/>
              <a:t>, M. (2019) Security by design in software engineering. ACM SIGSOFT Software Engineering Notes 44(3): 23-23.</a:t>
            </a:r>
          </a:p>
          <a:p>
            <a:pPr marL="228600" lvl="0" indent="-146050" algn="l" rtl="0">
              <a:lnSpc>
                <a:spcPct val="120000"/>
              </a:lnSpc>
              <a:spcBef>
                <a:spcPts val="0"/>
              </a:spcBef>
              <a:spcAft>
                <a:spcPts val="0"/>
              </a:spcAft>
              <a:buClr>
                <a:schemeClr val="dk1"/>
              </a:buClr>
              <a:buSzPct val="100000"/>
              <a:buChar char="•"/>
            </a:pPr>
            <a:r>
              <a:rPr lang="en-US" dirty="0"/>
              <a:t>Mitchell-</a:t>
            </a:r>
            <a:r>
              <a:rPr lang="en-US" dirty="0" err="1"/>
              <a:t>Malm</a:t>
            </a:r>
            <a:r>
              <a:rPr lang="en-US" dirty="0"/>
              <a:t>, Scott (2021) “Hamilton Commission Reveals Stark F1 Diversity Findings”. The Race.com. Available from: https://the-race.com/formula-1/hamilton-commission-reveals-stark-f1-diversity-findings/.) [Accessed 22 Jan. 2023].</a:t>
            </a:r>
          </a:p>
          <a:p>
            <a:pPr marL="228600" lvl="0" indent="-146050" algn="l" rtl="0">
              <a:lnSpc>
                <a:spcPct val="120000"/>
              </a:lnSpc>
              <a:spcBef>
                <a:spcPts val="0"/>
              </a:spcBef>
              <a:spcAft>
                <a:spcPts val="0"/>
              </a:spcAft>
              <a:buClr>
                <a:schemeClr val="dk1"/>
              </a:buClr>
              <a:buSzPct val="100000"/>
              <a:buChar char="•"/>
            </a:pPr>
            <a:r>
              <a:rPr lang="en-US" dirty="0"/>
              <a:t>Nasir, M. (2006). A Survey of Software Estimation Techniques and Project Planning Practices. [online] IEEE Xplore. doi:10.1109/SNPD-SAWN.2006.11.‌</a:t>
            </a:r>
            <a:endParaRPr dirty="0"/>
          </a:p>
          <a:p>
            <a:pPr marL="228600" lvl="0" indent="-146050" algn="l" rtl="0">
              <a:lnSpc>
                <a:spcPct val="120000"/>
              </a:lnSpc>
              <a:spcBef>
                <a:spcPts val="0"/>
              </a:spcBef>
              <a:spcAft>
                <a:spcPts val="0"/>
              </a:spcAft>
              <a:buClr>
                <a:schemeClr val="dk1"/>
              </a:buClr>
              <a:buSzPct val="100000"/>
              <a:buChar char="•"/>
            </a:pPr>
            <a:r>
              <a:rPr lang="en-US" dirty="0"/>
              <a:t>Nielsen, L., &amp; Nielsen, L. (2019) Making Your Personas Live. Personas-User Focused Design 161-170.</a:t>
            </a:r>
          </a:p>
          <a:p>
            <a:pPr marL="228600" lvl="0" indent="-146050" algn="l" rtl="0">
              <a:lnSpc>
                <a:spcPct val="120000"/>
              </a:lnSpc>
              <a:spcBef>
                <a:spcPts val="0"/>
              </a:spcBef>
              <a:spcAft>
                <a:spcPts val="0"/>
              </a:spcAft>
              <a:buClr>
                <a:schemeClr val="dk1"/>
              </a:buClr>
              <a:buSzPct val="100000"/>
              <a:buChar char="•"/>
            </a:pPr>
            <a:r>
              <a:rPr lang="en-US" dirty="0"/>
              <a:t>Phillips, D. (2018). Python 3 Object-Oriented Programming. 3rd Edition. [Insert Publisher Location]: </a:t>
            </a:r>
            <a:r>
              <a:rPr lang="en-US" dirty="0" err="1"/>
              <a:t>Packt</a:t>
            </a:r>
            <a:r>
              <a:rPr lang="en-US" dirty="0"/>
              <a:t> Publishing.</a:t>
            </a:r>
            <a:endParaRPr dirty="0"/>
          </a:p>
          <a:p>
            <a:pPr marL="228600" lvl="0" indent="-146050" algn="l" rtl="0">
              <a:lnSpc>
                <a:spcPct val="120000"/>
              </a:lnSpc>
              <a:spcBef>
                <a:spcPts val="0"/>
              </a:spcBef>
              <a:spcAft>
                <a:spcPts val="0"/>
              </a:spcAft>
              <a:buClr>
                <a:schemeClr val="dk1"/>
              </a:buClr>
              <a:buSzPct val="100000"/>
              <a:buChar char="•"/>
            </a:pPr>
            <a:r>
              <a:rPr lang="en-US" dirty="0" err="1"/>
              <a:t>Pygame</a:t>
            </a:r>
            <a:r>
              <a:rPr lang="en-US" dirty="0"/>
              <a:t>. (2022). [online] Available at: https://www.pygame.org/.</a:t>
            </a:r>
            <a:endParaRPr dirty="0"/>
          </a:p>
          <a:p>
            <a:pPr marL="228600" lvl="0" indent="-146050" algn="l" rtl="0">
              <a:lnSpc>
                <a:spcPct val="120000"/>
              </a:lnSpc>
              <a:spcBef>
                <a:spcPts val="0"/>
              </a:spcBef>
              <a:spcAft>
                <a:spcPts val="0"/>
              </a:spcAft>
              <a:buClr>
                <a:schemeClr val="dk1"/>
              </a:buClr>
              <a:buSzPct val="100000"/>
              <a:buChar char="•"/>
            </a:pPr>
            <a:r>
              <a:rPr lang="en-US" dirty="0"/>
              <a:t>Reid, M. B., &amp; Lightfoot, J. T. (2019) The physiology of auto racing: a brief review. Medicine and science in sports and exercise 1-15.</a:t>
            </a:r>
          </a:p>
          <a:p>
            <a:pPr marL="228600" lvl="0" indent="-146050" algn="l" rtl="0">
              <a:lnSpc>
                <a:spcPct val="120000"/>
              </a:lnSpc>
              <a:spcBef>
                <a:spcPts val="0"/>
              </a:spcBef>
              <a:spcAft>
                <a:spcPts val="0"/>
              </a:spcAft>
              <a:buClr>
                <a:schemeClr val="dk1"/>
              </a:buClr>
              <a:buSzPct val="100000"/>
              <a:buChar char="•"/>
            </a:pPr>
            <a:r>
              <a:rPr lang="en-US" dirty="0" err="1"/>
              <a:t>Svilarov</a:t>
            </a:r>
            <a:r>
              <a:rPr lang="en-US" dirty="0"/>
              <a:t>, A. (2019). Race It! - 2D Racing Game. Available from: https://appoftheday.downloadastro.com/app/race-it-2d-racing-game/ [Accessed 12 Jan. 2023].</a:t>
            </a:r>
            <a:endParaRPr dirty="0"/>
          </a:p>
          <a:p>
            <a:pPr marL="228600" lvl="0" indent="-146050" algn="l" rtl="0">
              <a:lnSpc>
                <a:spcPct val="120000"/>
              </a:lnSpc>
              <a:spcBef>
                <a:spcPts val="0"/>
              </a:spcBef>
              <a:spcAft>
                <a:spcPts val="0"/>
              </a:spcAft>
              <a:buClr>
                <a:schemeClr val="dk1"/>
              </a:buClr>
              <a:buSzPct val="100000"/>
              <a:buChar char="•"/>
            </a:pPr>
            <a:r>
              <a:rPr lang="en-US" dirty="0" err="1"/>
              <a:t>Xie</a:t>
            </a:r>
            <a:r>
              <a:rPr lang="en-US" dirty="0"/>
              <a:t>, T., </a:t>
            </a:r>
            <a:r>
              <a:rPr lang="en-US" dirty="0" err="1"/>
              <a:t>Tillmann</a:t>
            </a:r>
            <a:r>
              <a:rPr lang="en-US" dirty="0"/>
              <a:t>, N., &amp; Lakshman, P. (2016) Advances in unit testing: theory and practice. In Proceedings of the 38th international conference on software engineering companion, 904-905.</a:t>
            </a:r>
            <a:endParaRPr dirty="0"/>
          </a:p>
        </p:txBody>
      </p:sp>
      <p:sp>
        <p:nvSpPr>
          <p:cNvPr id="252" name="Google Shape;252;p10"/>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10</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14536"/>
    </mc:Choice>
    <mc:Fallback xmlns="">
      <p:transition spd="slow" advTm="145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Concept Introduction</a:t>
            </a:r>
            <a:endParaRPr dirty="0"/>
          </a:p>
        </p:txBody>
      </p:sp>
      <p:grpSp>
        <p:nvGrpSpPr>
          <p:cNvPr id="153" name="Google Shape;153;p2"/>
          <p:cNvGrpSpPr/>
          <p:nvPr/>
        </p:nvGrpSpPr>
        <p:grpSpPr>
          <a:xfrm>
            <a:off x="2688991" y="2106157"/>
            <a:ext cx="8603157" cy="4372885"/>
            <a:chOff x="912582" y="2190"/>
            <a:chExt cx="8603157" cy="4372885"/>
          </a:xfrm>
        </p:grpSpPr>
        <p:sp>
          <p:nvSpPr>
            <p:cNvPr id="154" name="Google Shape;154;p2"/>
            <p:cNvSpPr/>
            <p:nvPr/>
          </p:nvSpPr>
          <p:spPr>
            <a:xfrm rot="5400000">
              <a:off x="5761268" y="-2803944"/>
              <a:ext cx="842965" cy="6665978"/>
            </a:xfrm>
            <a:prstGeom prst="round2SameRect">
              <a:avLst>
                <a:gd name="adj1" fmla="val 16667"/>
                <a:gd name="adj2" fmla="val 0"/>
              </a:avLst>
            </a:prstGeom>
            <a:solidFill>
              <a:srgbClr val="CBE2F7">
                <a:alpha val="89803"/>
              </a:srgbClr>
            </a:solidFill>
            <a:ln w="15875" cap="rnd" cmpd="sng">
              <a:solidFill>
                <a:srgbClr val="CBE2F7">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txBox="1"/>
            <p:nvPr/>
          </p:nvSpPr>
          <p:spPr>
            <a:xfrm>
              <a:off x="2849762" y="148712"/>
              <a:ext cx="6624828" cy="760665"/>
            </a:xfrm>
            <a:prstGeom prst="rect">
              <a:avLst/>
            </a:prstGeom>
            <a:noFill/>
            <a:ln>
              <a:noFill/>
            </a:ln>
          </p:spPr>
          <p:txBody>
            <a:bodyPr spcFirstLastPara="1" wrap="square" lIns="72375" tIns="36175" rIns="72375" bIns="36175" anchor="ctr" anchorCtr="0">
              <a:noAutofit/>
            </a:bodyPr>
            <a:lstStyle/>
            <a:p>
              <a:pPr marL="171450" marR="0" lvl="1" indent="-171450" algn="l" rtl="0">
                <a:lnSpc>
                  <a:spcPct val="90000"/>
                </a:lnSpc>
                <a:spcBef>
                  <a:spcPts val="0"/>
                </a:spcBef>
                <a:spcAft>
                  <a:spcPts val="0"/>
                </a:spcAft>
                <a:buClr>
                  <a:schemeClr val="dk1"/>
                </a:buClr>
                <a:buSzPts val="2400"/>
                <a:buFont typeface="Corbel"/>
                <a:buNone/>
              </a:pPr>
              <a:r>
                <a:rPr lang="en-US" sz="1900" b="0" i="0" u="none" strike="noStrike" cap="none">
                  <a:solidFill>
                    <a:schemeClr val="dk1"/>
                  </a:solidFill>
                  <a:latin typeface="Corbel"/>
                  <a:ea typeface="Corbel"/>
                  <a:cs typeface="Corbel"/>
                  <a:sym typeface="Corbel"/>
                </a:rPr>
                <a:t>To create a toy that encourages diversity and inclusion in car racing</a:t>
              </a:r>
              <a:endParaRPr/>
            </a:p>
          </p:txBody>
        </p:sp>
        <p:sp>
          <p:nvSpPr>
            <p:cNvPr id="156" name="Google Shape;156;p2"/>
            <p:cNvSpPr/>
            <p:nvPr/>
          </p:nvSpPr>
          <p:spPr>
            <a:xfrm>
              <a:off x="912582" y="2190"/>
              <a:ext cx="1949911" cy="1053707"/>
            </a:xfrm>
            <a:prstGeom prst="roundRect">
              <a:avLst>
                <a:gd name="adj" fmla="val 16667"/>
              </a:avLst>
            </a:prstGeom>
            <a:solidFill>
              <a:srgbClr val="2FACEA"/>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txBox="1"/>
            <p:nvPr/>
          </p:nvSpPr>
          <p:spPr>
            <a:xfrm>
              <a:off x="964020" y="53628"/>
              <a:ext cx="1847035" cy="950831"/>
            </a:xfrm>
            <a:prstGeom prst="rect">
              <a:avLst/>
            </a:prstGeom>
            <a:noFill/>
            <a:ln>
              <a:noFill/>
            </a:ln>
          </p:spPr>
          <p:txBody>
            <a:bodyPr spcFirstLastPara="1" wrap="square" lIns="87625" tIns="43800" rIns="87625" bIns="43800" anchor="ctr" anchorCtr="0">
              <a:noAutofit/>
            </a:bodyPr>
            <a:lstStyle/>
            <a:p>
              <a:pPr marL="0" marR="0" lvl="0" indent="0" algn="ctr" rtl="0">
                <a:lnSpc>
                  <a:spcPct val="90000"/>
                </a:lnSpc>
                <a:spcBef>
                  <a:spcPts val="0"/>
                </a:spcBef>
                <a:spcAft>
                  <a:spcPts val="0"/>
                </a:spcAft>
                <a:buClr>
                  <a:schemeClr val="lt1"/>
                </a:buClr>
                <a:buSzPts val="2300"/>
                <a:buFont typeface="Corbel"/>
                <a:buNone/>
              </a:pPr>
              <a:r>
                <a:rPr lang="en-US" sz="2300" b="0" i="0" u="none" strike="noStrike" cap="none">
                  <a:solidFill>
                    <a:schemeClr val="lt1"/>
                  </a:solidFill>
                  <a:latin typeface="Corbel"/>
                  <a:ea typeface="Corbel"/>
                  <a:cs typeface="Corbel"/>
                  <a:sym typeface="Corbel"/>
                </a:rPr>
                <a:t>Mission</a:t>
              </a:r>
              <a:endParaRPr/>
            </a:p>
          </p:txBody>
        </p:sp>
        <p:sp>
          <p:nvSpPr>
            <p:cNvPr id="158" name="Google Shape;158;p2"/>
            <p:cNvSpPr/>
            <p:nvPr/>
          </p:nvSpPr>
          <p:spPr>
            <a:xfrm rot="5400000">
              <a:off x="5761268" y="-1697552"/>
              <a:ext cx="842965" cy="6665978"/>
            </a:xfrm>
            <a:prstGeom prst="round2SameRect">
              <a:avLst>
                <a:gd name="adj1" fmla="val 16667"/>
                <a:gd name="adj2" fmla="val 0"/>
              </a:avLst>
            </a:prstGeom>
            <a:solidFill>
              <a:srgbClr val="CBE2F7">
                <a:alpha val="89803"/>
              </a:srgbClr>
            </a:solidFill>
            <a:ln w="15875" cap="rnd" cmpd="sng">
              <a:solidFill>
                <a:srgbClr val="CBE2F7">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txBox="1"/>
            <p:nvPr/>
          </p:nvSpPr>
          <p:spPr>
            <a:xfrm>
              <a:off x="2849762" y="1255104"/>
              <a:ext cx="6624828" cy="760665"/>
            </a:xfrm>
            <a:prstGeom prst="rect">
              <a:avLst/>
            </a:prstGeom>
            <a:noFill/>
            <a:ln>
              <a:noFill/>
            </a:ln>
          </p:spPr>
          <p:txBody>
            <a:bodyPr spcFirstLastPara="1" wrap="square" lIns="72375" tIns="36175" rIns="72375" bIns="36175" anchor="ctr" anchorCtr="0">
              <a:noAutofit/>
            </a:bodyPr>
            <a:lstStyle/>
            <a:p>
              <a:pPr marL="171450" marR="0" lvl="1" indent="-171450" algn="l" rtl="0">
                <a:lnSpc>
                  <a:spcPct val="90000"/>
                </a:lnSpc>
                <a:spcBef>
                  <a:spcPts val="0"/>
                </a:spcBef>
                <a:spcAft>
                  <a:spcPts val="0"/>
                </a:spcAft>
                <a:buClr>
                  <a:schemeClr val="dk1"/>
                </a:buClr>
                <a:buSzPts val="2400"/>
                <a:buFont typeface="Corbel"/>
                <a:buNone/>
              </a:pPr>
              <a:r>
                <a:rPr lang="en-US" sz="1900" b="0" i="0" u="none" strike="noStrike" cap="none">
                  <a:solidFill>
                    <a:schemeClr val="dk1"/>
                  </a:solidFill>
                  <a:latin typeface="Corbel"/>
                  <a:ea typeface="Corbel"/>
                  <a:cs typeface="Corbel"/>
                  <a:sym typeface="Corbel"/>
                </a:rPr>
                <a:t>To increase diversity in gender, age, ethnic representation, and sexual orientation in top-tier racing leagues, such as Formula 1</a:t>
              </a:r>
              <a:endParaRPr/>
            </a:p>
          </p:txBody>
        </p:sp>
        <p:sp>
          <p:nvSpPr>
            <p:cNvPr id="160" name="Google Shape;160;p2"/>
            <p:cNvSpPr/>
            <p:nvPr/>
          </p:nvSpPr>
          <p:spPr>
            <a:xfrm>
              <a:off x="912582" y="1108583"/>
              <a:ext cx="1949911" cy="1053707"/>
            </a:xfrm>
            <a:prstGeom prst="roundRect">
              <a:avLst>
                <a:gd name="adj" fmla="val 16667"/>
              </a:avLst>
            </a:prstGeom>
            <a:solidFill>
              <a:srgbClr val="2FACEA"/>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txBox="1"/>
            <p:nvPr/>
          </p:nvSpPr>
          <p:spPr>
            <a:xfrm>
              <a:off x="964020" y="1160021"/>
              <a:ext cx="1847035" cy="950831"/>
            </a:xfrm>
            <a:prstGeom prst="rect">
              <a:avLst/>
            </a:prstGeom>
            <a:noFill/>
            <a:ln>
              <a:noFill/>
            </a:ln>
          </p:spPr>
          <p:txBody>
            <a:bodyPr spcFirstLastPara="1" wrap="square" lIns="87625" tIns="43800" rIns="87625" bIns="43800" anchor="ctr" anchorCtr="0">
              <a:noAutofit/>
            </a:bodyPr>
            <a:lstStyle/>
            <a:p>
              <a:pPr marL="0" marR="0" lvl="0" indent="0" algn="ctr" rtl="0">
                <a:lnSpc>
                  <a:spcPct val="90000"/>
                </a:lnSpc>
                <a:spcBef>
                  <a:spcPts val="0"/>
                </a:spcBef>
                <a:spcAft>
                  <a:spcPts val="0"/>
                </a:spcAft>
                <a:buClr>
                  <a:schemeClr val="lt1"/>
                </a:buClr>
                <a:buSzPts val="2300"/>
                <a:buFont typeface="Corbel"/>
                <a:buNone/>
              </a:pPr>
              <a:r>
                <a:rPr lang="en-US" sz="2300" b="0" i="0" u="none" strike="noStrike" cap="none">
                  <a:solidFill>
                    <a:schemeClr val="lt1"/>
                  </a:solidFill>
                  <a:latin typeface="Corbel"/>
                  <a:ea typeface="Corbel"/>
                  <a:cs typeface="Corbel"/>
                  <a:sym typeface="Corbel"/>
                </a:rPr>
                <a:t>Vision</a:t>
              </a:r>
              <a:endParaRPr/>
            </a:p>
          </p:txBody>
        </p:sp>
        <p:sp>
          <p:nvSpPr>
            <p:cNvPr id="162" name="Google Shape;162;p2"/>
            <p:cNvSpPr/>
            <p:nvPr/>
          </p:nvSpPr>
          <p:spPr>
            <a:xfrm rot="5400000">
              <a:off x="5761268" y="-591159"/>
              <a:ext cx="842965" cy="6665978"/>
            </a:xfrm>
            <a:prstGeom prst="round2SameRect">
              <a:avLst>
                <a:gd name="adj1" fmla="val 16667"/>
                <a:gd name="adj2" fmla="val 0"/>
              </a:avLst>
            </a:prstGeom>
            <a:solidFill>
              <a:srgbClr val="CBE2F7">
                <a:alpha val="89803"/>
              </a:srgbClr>
            </a:solidFill>
            <a:ln w="15875" cap="rnd" cmpd="sng">
              <a:solidFill>
                <a:srgbClr val="CBE2F7">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txBox="1"/>
            <p:nvPr/>
          </p:nvSpPr>
          <p:spPr>
            <a:xfrm>
              <a:off x="2849762" y="2361497"/>
              <a:ext cx="6624828" cy="760665"/>
            </a:xfrm>
            <a:prstGeom prst="rect">
              <a:avLst/>
            </a:prstGeom>
            <a:noFill/>
            <a:ln>
              <a:noFill/>
            </a:ln>
          </p:spPr>
          <p:txBody>
            <a:bodyPr spcFirstLastPara="1" wrap="square" lIns="72375" tIns="36175" rIns="72375" bIns="36175" anchor="ctr" anchorCtr="0">
              <a:noAutofit/>
            </a:bodyPr>
            <a:lstStyle/>
            <a:p>
              <a:pPr marL="171450" marR="0" lvl="1" indent="-171450" algn="l" rtl="0">
                <a:lnSpc>
                  <a:spcPct val="90000"/>
                </a:lnSpc>
                <a:spcBef>
                  <a:spcPts val="0"/>
                </a:spcBef>
                <a:spcAft>
                  <a:spcPts val="0"/>
                </a:spcAft>
                <a:buClr>
                  <a:schemeClr val="dk1"/>
                </a:buClr>
                <a:buSzPts val="1900"/>
                <a:buFont typeface="Corbel"/>
                <a:buNone/>
              </a:pPr>
              <a:r>
                <a:rPr lang="en-US" sz="1900" b="0" i="0" u="none" strike="noStrike" cap="none">
                  <a:solidFill>
                    <a:schemeClr val="dk1"/>
                  </a:solidFill>
                  <a:latin typeface="Corbel"/>
                  <a:ea typeface="Corbel"/>
                  <a:cs typeface="Corbel"/>
                  <a:sym typeface="Corbel"/>
                </a:rPr>
                <a:t>Build an engaging smart phone-controlled race car that allows users to customise the driver’s appearance and car colour</a:t>
              </a:r>
              <a:endParaRPr/>
            </a:p>
          </p:txBody>
        </p:sp>
        <p:sp>
          <p:nvSpPr>
            <p:cNvPr id="164" name="Google Shape;164;p2"/>
            <p:cNvSpPr/>
            <p:nvPr/>
          </p:nvSpPr>
          <p:spPr>
            <a:xfrm>
              <a:off x="912582" y="2214975"/>
              <a:ext cx="1949911" cy="1053707"/>
            </a:xfrm>
            <a:prstGeom prst="roundRect">
              <a:avLst>
                <a:gd name="adj" fmla="val 16667"/>
              </a:avLst>
            </a:prstGeom>
            <a:solidFill>
              <a:srgbClr val="2FACEA"/>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txBox="1"/>
            <p:nvPr/>
          </p:nvSpPr>
          <p:spPr>
            <a:xfrm>
              <a:off x="964020" y="2266413"/>
              <a:ext cx="1847035" cy="950831"/>
            </a:xfrm>
            <a:prstGeom prst="rect">
              <a:avLst/>
            </a:prstGeom>
            <a:noFill/>
            <a:ln>
              <a:noFill/>
            </a:ln>
          </p:spPr>
          <p:txBody>
            <a:bodyPr spcFirstLastPara="1" wrap="square" lIns="87625" tIns="43800" rIns="87625" bIns="43800" anchor="ctr" anchorCtr="0">
              <a:noAutofit/>
            </a:bodyPr>
            <a:lstStyle/>
            <a:p>
              <a:pPr marL="0" marR="0" lvl="0" indent="0" algn="ctr" rtl="0">
                <a:lnSpc>
                  <a:spcPct val="90000"/>
                </a:lnSpc>
                <a:spcBef>
                  <a:spcPts val="0"/>
                </a:spcBef>
                <a:spcAft>
                  <a:spcPts val="0"/>
                </a:spcAft>
                <a:buClr>
                  <a:schemeClr val="lt1"/>
                </a:buClr>
                <a:buSzPts val="2300"/>
                <a:buFont typeface="Corbel"/>
                <a:buNone/>
              </a:pPr>
              <a:r>
                <a:rPr lang="en-US" sz="2300" b="0" i="0" u="none" strike="noStrike" cap="none">
                  <a:solidFill>
                    <a:schemeClr val="lt1"/>
                  </a:solidFill>
                  <a:latin typeface="Corbel"/>
                  <a:ea typeface="Corbel"/>
                  <a:cs typeface="Corbel"/>
                  <a:sym typeface="Corbel"/>
                </a:rPr>
                <a:t>Approach</a:t>
              </a:r>
              <a:endParaRPr/>
            </a:p>
          </p:txBody>
        </p:sp>
        <p:sp>
          <p:nvSpPr>
            <p:cNvPr id="166" name="Google Shape;166;p2"/>
            <p:cNvSpPr/>
            <p:nvPr/>
          </p:nvSpPr>
          <p:spPr>
            <a:xfrm rot="5400000">
              <a:off x="5761268" y="515232"/>
              <a:ext cx="842965" cy="6665978"/>
            </a:xfrm>
            <a:prstGeom prst="round2SameRect">
              <a:avLst>
                <a:gd name="adj1" fmla="val 16667"/>
                <a:gd name="adj2" fmla="val 0"/>
              </a:avLst>
            </a:prstGeom>
            <a:solidFill>
              <a:srgbClr val="CBE2F7">
                <a:alpha val="89803"/>
              </a:srgbClr>
            </a:solidFill>
            <a:ln w="15875" cap="rnd" cmpd="sng">
              <a:solidFill>
                <a:srgbClr val="CBE2F7">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txBox="1"/>
            <p:nvPr/>
          </p:nvSpPr>
          <p:spPr>
            <a:xfrm>
              <a:off x="2849762" y="3467888"/>
              <a:ext cx="6624828" cy="760665"/>
            </a:xfrm>
            <a:prstGeom prst="rect">
              <a:avLst/>
            </a:prstGeom>
            <a:noFill/>
            <a:ln>
              <a:noFill/>
            </a:ln>
          </p:spPr>
          <p:txBody>
            <a:bodyPr spcFirstLastPara="1" wrap="square" lIns="72375" tIns="36175" rIns="72375" bIns="36175" anchor="ctr" anchorCtr="0">
              <a:noAutofit/>
            </a:bodyPr>
            <a:lstStyle/>
            <a:p>
              <a:pPr marL="171450" marR="0" lvl="1" indent="-171450" algn="l" rtl="0">
                <a:lnSpc>
                  <a:spcPct val="90000"/>
                </a:lnSpc>
                <a:spcBef>
                  <a:spcPts val="0"/>
                </a:spcBef>
                <a:spcAft>
                  <a:spcPts val="0"/>
                </a:spcAft>
                <a:buClr>
                  <a:schemeClr val="dk1"/>
                </a:buClr>
                <a:buSzPts val="2400"/>
                <a:buFont typeface="Corbel"/>
                <a:buNone/>
              </a:pPr>
              <a:r>
                <a:rPr lang="en-US" sz="1900" b="0" i="0" u="none" strike="noStrike" cap="none" dirty="0">
                  <a:solidFill>
                    <a:schemeClr val="dk1"/>
                  </a:solidFill>
                  <a:latin typeface="Corbel"/>
                  <a:ea typeface="Corbel"/>
                  <a:cs typeface="Corbel"/>
                  <a:sym typeface="Corbel"/>
                </a:rPr>
                <a:t>Software that enables desired functionalities in the toy car, and a simulation environment to test these functions</a:t>
              </a:r>
            </a:p>
          </p:txBody>
        </p:sp>
        <p:sp>
          <p:nvSpPr>
            <p:cNvPr id="168" name="Google Shape;168;p2"/>
            <p:cNvSpPr/>
            <p:nvPr/>
          </p:nvSpPr>
          <p:spPr>
            <a:xfrm>
              <a:off x="912582" y="3321368"/>
              <a:ext cx="1949911" cy="1053707"/>
            </a:xfrm>
            <a:prstGeom prst="roundRect">
              <a:avLst>
                <a:gd name="adj" fmla="val 16667"/>
              </a:avLst>
            </a:prstGeom>
            <a:solidFill>
              <a:srgbClr val="2FACEA"/>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txBox="1"/>
            <p:nvPr/>
          </p:nvSpPr>
          <p:spPr>
            <a:xfrm>
              <a:off x="964020" y="3372806"/>
              <a:ext cx="1847035" cy="950831"/>
            </a:xfrm>
            <a:prstGeom prst="rect">
              <a:avLst/>
            </a:prstGeom>
            <a:noFill/>
            <a:ln>
              <a:noFill/>
            </a:ln>
          </p:spPr>
          <p:txBody>
            <a:bodyPr spcFirstLastPara="1" wrap="square" lIns="87625" tIns="43800" rIns="87625" bIns="43800" anchor="ctr" anchorCtr="0">
              <a:noAutofit/>
            </a:bodyPr>
            <a:lstStyle/>
            <a:p>
              <a:pPr marL="0" marR="0" lvl="0" indent="0" algn="ctr" rtl="0">
                <a:lnSpc>
                  <a:spcPct val="90000"/>
                </a:lnSpc>
                <a:spcBef>
                  <a:spcPts val="0"/>
                </a:spcBef>
                <a:spcAft>
                  <a:spcPts val="0"/>
                </a:spcAft>
                <a:buClr>
                  <a:schemeClr val="lt1"/>
                </a:buClr>
                <a:buSzPts val="2300"/>
                <a:buFont typeface="Corbel"/>
                <a:buNone/>
              </a:pPr>
              <a:r>
                <a:rPr lang="en-US" sz="2300" b="0" i="0" u="none" strike="noStrike" cap="none">
                  <a:solidFill>
                    <a:schemeClr val="lt1"/>
                  </a:solidFill>
                  <a:latin typeface="Corbel"/>
                  <a:ea typeface="Corbel"/>
                  <a:cs typeface="Corbel"/>
                  <a:sym typeface="Corbel"/>
                </a:rPr>
                <a:t>Output &amp; Current State</a:t>
              </a:r>
              <a:endParaRPr/>
            </a:p>
          </p:txBody>
        </p:sp>
      </p:grpSp>
      <p:sp>
        <p:nvSpPr>
          <p:cNvPr id="170" name="Google Shape;170;p2"/>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30790"/>
    </mc:Choice>
    <mc:Fallback xmlns="">
      <p:transition spd="slow" advTm="3079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
          <p:cNvSpPr txBox="1">
            <a:spLocks noGrp="1"/>
          </p:cNvSpPr>
          <p:nvPr>
            <p:ph type="title"/>
          </p:nvPr>
        </p:nvSpPr>
        <p:spPr>
          <a:xfrm>
            <a:off x="1484311" y="780560"/>
            <a:ext cx="10018713" cy="17525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Requirements: ‘Child’ Persona</a:t>
            </a:r>
            <a:endParaRPr dirty="0"/>
          </a:p>
        </p:txBody>
      </p:sp>
      <p:graphicFrame>
        <p:nvGraphicFramePr>
          <p:cNvPr id="176" name="Google Shape;176;p3"/>
          <p:cNvGraphicFramePr/>
          <p:nvPr>
            <p:extLst>
              <p:ext uri="{D42A27DB-BD31-4B8C-83A1-F6EECF244321}">
                <p14:modId xmlns:p14="http://schemas.microsoft.com/office/powerpoint/2010/main" val="2920847999"/>
              </p:ext>
            </p:extLst>
          </p:nvPr>
        </p:nvGraphicFramePr>
        <p:xfrm>
          <a:off x="1638299" y="2043005"/>
          <a:ext cx="9069364" cy="3724290"/>
        </p:xfrm>
        <a:graphic>
          <a:graphicData uri="http://schemas.openxmlformats.org/drawingml/2006/table">
            <a:tbl>
              <a:tblPr>
                <a:noFill/>
                <a:tableStyleId>{2257BC85-ADEC-44A6-ABB7-D5BEE0AA31E7}</a:tableStyleId>
              </a:tblPr>
              <a:tblGrid>
                <a:gridCol w="377886">
                  <a:extLst>
                    <a:ext uri="{9D8B030D-6E8A-4147-A177-3AD203B41FA5}">
                      <a16:colId xmlns:a16="http://schemas.microsoft.com/office/drawing/2014/main" val="20000"/>
                    </a:ext>
                  </a:extLst>
                </a:gridCol>
                <a:gridCol w="5639289">
                  <a:extLst>
                    <a:ext uri="{9D8B030D-6E8A-4147-A177-3AD203B41FA5}">
                      <a16:colId xmlns:a16="http://schemas.microsoft.com/office/drawing/2014/main" val="20001"/>
                    </a:ext>
                  </a:extLst>
                </a:gridCol>
                <a:gridCol w="1685974">
                  <a:extLst>
                    <a:ext uri="{9D8B030D-6E8A-4147-A177-3AD203B41FA5}">
                      <a16:colId xmlns:a16="http://schemas.microsoft.com/office/drawing/2014/main" val="20002"/>
                    </a:ext>
                  </a:extLst>
                </a:gridCol>
                <a:gridCol w="1366215">
                  <a:extLst>
                    <a:ext uri="{9D8B030D-6E8A-4147-A177-3AD203B41FA5}">
                      <a16:colId xmlns:a16="http://schemas.microsoft.com/office/drawing/2014/main" val="20003"/>
                    </a:ext>
                  </a:extLst>
                </a:gridCol>
              </a:tblGrid>
              <a:tr h="294075">
                <a:tc gridSpan="4">
                  <a:txBody>
                    <a:bodyPr/>
                    <a:lstStyle/>
                    <a:p>
                      <a:pPr marL="0" marR="0" lvl="0" indent="0" algn="just" rtl="0">
                        <a:lnSpc>
                          <a:spcPct val="150000"/>
                        </a:lnSpc>
                        <a:spcBef>
                          <a:spcPts val="0"/>
                        </a:spcBef>
                        <a:spcAft>
                          <a:spcPts val="0"/>
                        </a:spcAft>
                        <a:buClr>
                          <a:srgbClr val="000000"/>
                        </a:buClr>
                        <a:buSzPts val="1400"/>
                        <a:buFont typeface="Arial"/>
                        <a:buNone/>
                      </a:pPr>
                      <a:r>
                        <a:rPr lang="en-US" sz="1400" b="1" u="none" strike="noStrike" cap="none">
                          <a:solidFill>
                            <a:srgbClr val="000000"/>
                          </a:solidFill>
                          <a:latin typeface="Arial"/>
                          <a:ea typeface="Arial"/>
                          <a:cs typeface="Arial"/>
                          <a:sym typeface="Arial"/>
                        </a:rPr>
                        <a:t>Child</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4075">
                <a:tc>
                  <a:txBody>
                    <a:bodyPr/>
                    <a:lstStyle/>
                    <a:p>
                      <a:pPr marL="0" marR="0" lvl="0" indent="0" algn="ctr" rtl="0">
                        <a:lnSpc>
                          <a:spcPct val="150000"/>
                        </a:lnSpc>
                        <a:spcBef>
                          <a:spcPts val="0"/>
                        </a:spcBef>
                        <a:spcAft>
                          <a:spcPts val="0"/>
                        </a:spcAft>
                        <a:buClr>
                          <a:srgbClr val="000000"/>
                        </a:buClr>
                        <a:buSzPts val="1400"/>
                        <a:buFont typeface="Arial"/>
                        <a:buNone/>
                      </a:pPr>
                      <a:r>
                        <a:rPr lang="en-US" sz="1400" u="none" strike="noStrike" cap="none" dirty="0">
                          <a:solidFill>
                            <a:srgbClr val="000000"/>
                          </a:solidFill>
                          <a:latin typeface="Arial"/>
                          <a:ea typeface="Arial"/>
                          <a:cs typeface="Arial"/>
                          <a:sym typeface="Arial"/>
                        </a:rPr>
                        <a:t>#</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Requirement</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Type</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Priority</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357475">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1</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Control race car’s movement</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Functional</a:t>
                      </a:r>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High</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r h="357475">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2</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Control race car’s speed</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Functional</a:t>
                      </a:r>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High</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4CCCC"/>
                    </a:solidFill>
                  </a:tcPr>
                </a:tc>
                <a:extLst>
                  <a:ext uri="{0D108BD9-81ED-4DB2-BD59-A6C34878D82A}">
                    <a16:rowId xmlns:a16="http://schemas.microsoft.com/office/drawing/2014/main" val="10003"/>
                  </a:ext>
                </a:extLst>
              </a:tr>
              <a:tr h="357475">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3</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Honk the horn</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Non-functional</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Low</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r h="357475">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4</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Change race car’s </a:t>
                      </a:r>
                      <a:r>
                        <a:rPr lang="en-US" sz="1400" u="none" strike="noStrike" cap="none" dirty="0" err="1">
                          <a:latin typeface="Arial"/>
                          <a:ea typeface="Arial"/>
                          <a:cs typeface="Arial"/>
                          <a:sym typeface="Arial"/>
                        </a:rPr>
                        <a:t>colour</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Functional</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High</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4CCCC"/>
                    </a:solidFill>
                  </a:tcPr>
                </a:tc>
                <a:extLst>
                  <a:ext uri="{0D108BD9-81ED-4DB2-BD59-A6C34878D82A}">
                    <a16:rowId xmlns:a16="http://schemas.microsoft.com/office/drawing/2014/main" val="10005"/>
                  </a:ext>
                </a:extLst>
              </a:tr>
              <a:tr h="357475">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5</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err="1">
                          <a:latin typeface="Arial"/>
                          <a:ea typeface="Arial"/>
                          <a:cs typeface="Arial"/>
                          <a:sym typeface="Arial"/>
                        </a:rPr>
                        <a:t>Customise</a:t>
                      </a:r>
                      <a:r>
                        <a:rPr lang="en-US" sz="1400" u="none" strike="noStrike" cap="none" dirty="0">
                          <a:latin typeface="Arial"/>
                          <a:ea typeface="Arial"/>
                          <a:cs typeface="Arial"/>
                          <a:sym typeface="Arial"/>
                        </a:rPr>
                        <a:t> driver’s appearance</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Functional</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High</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4CCCC"/>
                    </a:solidFill>
                  </a:tcPr>
                </a:tc>
                <a:extLst>
                  <a:ext uri="{0D108BD9-81ED-4DB2-BD59-A6C34878D82A}">
                    <a16:rowId xmlns:a16="http://schemas.microsoft.com/office/drawing/2014/main" val="10006"/>
                  </a:ext>
                </a:extLst>
              </a:tr>
              <a:tr h="357475">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6</a:t>
                      </a:r>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Display battery status</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Non-functional</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Medium</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357475">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7</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Send alert when battery is lower than 20%</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Non-functional</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dirty="0">
                          <a:solidFill>
                            <a:srgbClr val="000000"/>
                          </a:solidFill>
                          <a:latin typeface="Arial"/>
                          <a:ea typeface="Arial"/>
                          <a:cs typeface="Arial"/>
                          <a:sym typeface="Arial"/>
                        </a:rPr>
                        <a:t>Low</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8"/>
                  </a:ext>
                </a:extLst>
              </a:tr>
            </a:tbl>
          </a:graphicData>
        </a:graphic>
      </p:graphicFrame>
      <p:sp>
        <p:nvSpPr>
          <p:cNvPr id="177" name="Google Shape;177;p3"/>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65841"/>
    </mc:Choice>
    <mc:Fallback xmlns="">
      <p:transition spd="slow" advTm="6584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
          <p:cNvSpPr txBox="1">
            <a:spLocks noGrp="1"/>
          </p:cNvSpPr>
          <p:nvPr>
            <p:ph type="title"/>
          </p:nvPr>
        </p:nvSpPr>
        <p:spPr>
          <a:xfrm>
            <a:off x="1503212" y="517524"/>
            <a:ext cx="104741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Requirements: ‘Guardian’ </a:t>
            </a:r>
            <a:br>
              <a:rPr lang="en-US"/>
            </a:br>
            <a:r>
              <a:rPr lang="en-US"/>
              <a:t>&amp; ‘Producer’ Personas</a:t>
            </a:r>
            <a:endParaRPr/>
          </a:p>
        </p:txBody>
      </p:sp>
      <p:graphicFrame>
        <p:nvGraphicFramePr>
          <p:cNvPr id="183" name="Google Shape;183;p4"/>
          <p:cNvGraphicFramePr/>
          <p:nvPr>
            <p:extLst>
              <p:ext uri="{D42A27DB-BD31-4B8C-83A1-F6EECF244321}">
                <p14:modId xmlns:p14="http://schemas.microsoft.com/office/powerpoint/2010/main" val="1037840154"/>
              </p:ext>
            </p:extLst>
          </p:nvPr>
        </p:nvGraphicFramePr>
        <p:xfrm>
          <a:off x="1638300" y="1944688"/>
          <a:ext cx="9069412" cy="1997930"/>
        </p:xfrm>
        <a:graphic>
          <a:graphicData uri="http://schemas.openxmlformats.org/drawingml/2006/table">
            <a:tbl>
              <a:tblPr>
                <a:noFill/>
                <a:tableStyleId>{2257BC85-ADEC-44A6-ABB7-D5BEE0AA31E7}</a:tableStyleId>
              </a:tblPr>
              <a:tblGrid>
                <a:gridCol w="377896">
                  <a:extLst>
                    <a:ext uri="{9D8B030D-6E8A-4147-A177-3AD203B41FA5}">
                      <a16:colId xmlns:a16="http://schemas.microsoft.com/office/drawing/2014/main" val="20000"/>
                    </a:ext>
                  </a:extLst>
                </a:gridCol>
                <a:gridCol w="5668370">
                  <a:extLst>
                    <a:ext uri="{9D8B030D-6E8A-4147-A177-3AD203B41FA5}">
                      <a16:colId xmlns:a16="http://schemas.microsoft.com/office/drawing/2014/main" val="20001"/>
                    </a:ext>
                  </a:extLst>
                </a:gridCol>
                <a:gridCol w="1671454">
                  <a:extLst>
                    <a:ext uri="{9D8B030D-6E8A-4147-A177-3AD203B41FA5}">
                      <a16:colId xmlns:a16="http://schemas.microsoft.com/office/drawing/2014/main" val="20002"/>
                    </a:ext>
                  </a:extLst>
                </a:gridCol>
                <a:gridCol w="1351692">
                  <a:extLst>
                    <a:ext uri="{9D8B030D-6E8A-4147-A177-3AD203B41FA5}">
                      <a16:colId xmlns:a16="http://schemas.microsoft.com/office/drawing/2014/main" val="20003"/>
                    </a:ext>
                  </a:extLst>
                </a:gridCol>
              </a:tblGrid>
              <a:tr h="139700">
                <a:tc gridSpan="4">
                  <a:txBody>
                    <a:bodyPr/>
                    <a:lstStyle/>
                    <a:p>
                      <a:pPr marL="0" marR="0" lvl="0" indent="0" algn="just" rtl="0">
                        <a:lnSpc>
                          <a:spcPct val="150000"/>
                        </a:lnSpc>
                        <a:spcBef>
                          <a:spcPts val="0"/>
                        </a:spcBef>
                        <a:spcAft>
                          <a:spcPts val="0"/>
                        </a:spcAft>
                        <a:buClr>
                          <a:srgbClr val="000000"/>
                        </a:buClr>
                        <a:buSzPts val="1400"/>
                        <a:buFont typeface="Arial"/>
                        <a:buNone/>
                      </a:pPr>
                      <a:r>
                        <a:rPr lang="en-US" sz="1400" b="1" u="none" strike="noStrike" cap="none" dirty="0">
                          <a:solidFill>
                            <a:srgbClr val="000000"/>
                          </a:solidFill>
                          <a:latin typeface="Arial"/>
                          <a:ea typeface="Arial"/>
                          <a:cs typeface="Arial"/>
                          <a:sym typeface="Arial"/>
                        </a:rPr>
                        <a:t>Guardian</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39700">
                <a:tc>
                  <a:txBody>
                    <a:bodyPr/>
                    <a:lstStyle/>
                    <a:p>
                      <a:pPr marL="0" marR="0" lvl="0" indent="0" algn="ctr" rtl="0">
                        <a:lnSpc>
                          <a:spcPct val="150000"/>
                        </a:lnSpc>
                        <a:spcBef>
                          <a:spcPts val="0"/>
                        </a:spcBef>
                        <a:spcAft>
                          <a:spcPts val="0"/>
                        </a:spcAft>
                        <a:buClr>
                          <a:srgbClr val="000000"/>
                        </a:buClr>
                        <a:buSzPts val="1400"/>
                        <a:buFont typeface="Arial"/>
                        <a:buNone/>
                      </a:pPr>
                      <a:r>
                        <a:rPr lang="en-US" sz="1400" u="none" strike="noStrike" cap="none" dirty="0">
                          <a:solidFill>
                            <a:srgbClr val="000000"/>
                          </a:solidFill>
                          <a:latin typeface="Arial"/>
                          <a:ea typeface="Arial"/>
                          <a:cs typeface="Arial"/>
                          <a:sym typeface="Arial"/>
                        </a:rPr>
                        <a:t>#</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u="none" strike="noStrike" cap="none" dirty="0">
                          <a:solidFill>
                            <a:srgbClr val="000000"/>
                          </a:solidFill>
                          <a:latin typeface="Arial"/>
                          <a:ea typeface="Arial"/>
                          <a:cs typeface="Arial"/>
                          <a:sym typeface="Arial"/>
                        </a:rPr>
                        <a:t>Requirement</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u="none" strike="noStrike" cap="none" dirty="0">
                          <a:solidFill>
                            <a:srgbClr val="000000"/>
                          </a:solidFill>
                          <a:latin typeface="Arial"/>
                          <a:ea typeface="Arial"/>
                          <a:cs typeface="Arial"/>
                          <a:sym typeface="Arial"/>
                        </a:rPr>
                        <a:t>Type</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u="none" strike="noStrike" cap="none" dirty="0">
                          <a:solidFill>
                            <a:srgbClr val="000000"/>
                          </a:solidFill>
                          <a:latin typeface="Arial"/>
                          <a:ea typeface="Arial"/>
                          <a:cs typeface="Arial"/>
                          <a:sym typeface="Arial"/>
                        </a:rPr>
                        <a:t>Priority</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419100">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1</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Password-protected parental control access</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Functional</a:t>
                      </a:r>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Medium</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39700">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2</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Limit maximum speed in the parental control menu</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Functional</a:t>
                      </a:r>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a:solidFill>
                            <a:srgbClr val="000000"/>
                          </a:solidFill>
                          <a:latin typeface="Arial"/>
                          <a:ea typeface="Arial"/>
                          <a:cs typeface="Arial"/>
                          <a:sym typeface="Arial"/>
                        </a:rPr>
                        <a:t>Medium</a:t>
                      </a:r>
                      <a:endParaRPr sz="1400" u="none" strike="noStrike" cap="none">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39700">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3</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Set driver’s appearance as a photo</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Non-functional</a:t>
                      </a:r>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dirty="0">
                          <a:solidFill>
                            <a:srgbClr val="000000"/>
                          </a:solidFill>
                          <a:latin typeface="Arial"/>
                          <a:ea typeface="Arial"/>
                          <a:cs typeface="Arial"/>
                          <a:sym typeface="Arial"/>
                        </a:rPr>
                        <a:t>Low</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4"/>
                  </a:ext>
                </a:extLst>
              </a:tr>
            </a:tbl>
          </a:graphicData>
        </a:graphic>
      </p:graphicFrame>
      <p:graphicFrame>
        <p:nvGraphicFramePr>
          <p:cNvPr id="184" name="Google Shape;184;p4"/>
          <p:cNvGraphicFramePr/>
          <p:nvPr>
            <p:extLst>
              <p:ext uri="{D42A27DB-BD31-4B8C-83A1-F6EECF244321}">
                <p14:modId xmlns:p14="http://schemas.microsoft.com/office/powerpoint/2010/main" val="2421661261"/>
              </p:ext>
            </p:extLst>
          </p:nvPr>
        </p:nvGraphicFramePr>
        <p:xfrm>
          <a:off x="1638300" y="4208274"/>
          <a:ext cx="9069387" cy="1997930"/>
        </p:xfrm>
        <a:graphic>
          <a:graphicData uri="http://schemas.openxmlformats.org/drawingml/2006/table">
            <a:tbl>
              <a:tblPr>
                <a:noFill/>
                <a:tableStyleId>{2257BC85-ADEC-44A6-ABB7-D5BEE0AA31E7}</a:tableStyleId>
              </a:tblPr>
              <a:tblGrid>
                <a:gridCol w="377896">
                  <a:extLst>
                    <a:ext uri="{9D8B030D-6E8A-4147-A177-3AD203B41FA5}">
                      <a16:colId xmlns:a16="http://schemas.microsoft.com/office/drawing/2014/main" val="20000"/>
                    </a:ext>
                  </a:extLst>
                </a:gridCol>
                <a:gridCol w="5697437">
                  <a:extLst>
                    <a:ext uri="{9D8B030D-6E8A-4147-A177-3AD203B41FA5}">
                      <a16:colId xmlns:a16="http://schemas.microsoft.com/office/drawing/2014/main" val="20001"/>
                    </a:ext>
                  </a:extLst>
                </a:gridCol>
                <a:gridCol w="1613295">
                  <a:extLst>
                    <a:ext uri="{9D8B030D-6E8A-4147-A177-3AD203B41FA5}">
                      <a16:colId xmlns:a16="http://schemas.microsoft.com/office/drawing/2014/main" val="20002"/>
                    </a:ext>
                  </a:extLst>
                </a:gridCol>
                <a:gridCol w="1380759">
                  <a:extLst>
                    <a:ext uri="{9D8B030D-6E8A-4147-A177-3AD203B41FA5}">
                      <a16:colId xmlns:a16="http://schemas.microsoft.com/office/drawing/2014/main" val="20003"/>
                    </a:ext>
                  </a:extLst>
                </a:gridCol>
              </a:tblGrid>
              <a:tr h="139700">
                <a:tc gridSpan="4">
                  <a:txBody>
                    <a:bodyPr/>
                    <a:lstStyle/>
                    <a:p>
                      <a:pPr marL="0" marR="0" lvl="0" indent="0" algn="just" rtl="0">
                        <a:lnSpc>
                          <a:spcPct val="150000"/>
                        </a:lnSpc>
                        <a:spcBef>
                          <a:spcPts val="0"/>
                        </a:spcBef>
                        <a:spcAft>
                          <a:spcPts val="0"/>
                        </a:spcAft>
                        <a:buClr>
                          <a:srgbClr val="000000"/>
                        </a:buClr>
                        <a:buSzPts val="1400"/>
                        <a:buFont typeface="Arial"/>
                        <a:buNone/>
                      </a:pPr>
                      <a:r>
                        <a:rPr lang="en-US" sz="1400" b="1" u="none" strike="noStrike" cap="none" dirty="0">
                          <a:solidFill>
                            <a:srgbClr val="000000"/>
                          </a:solidFill>
                          <a:latin typeface="Arial"/>
                          <a:ea typeface="Arial"/>
                          <a:cs typeface="Arial"/>
                          <a:sym typeface="Arial"/>
                        </a:rPr>
                        <a:t>Producer</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39700">
                <a:tc>
                  <a:txBody>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Requirement</a:t>
                      </a:r>
                      <a:endParaRPr sz="1400" b="0" i="0" u="none" strike="noStrike" cap="none" dirty="0">
                        <a:solidFill>
                          <a:srgbClr val="000000"/>
                        </a:solidFill>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Type</a:t>
                      </a:r>
                      <a:endParaRPr sz="1400" b="0" i="0" u="none" strike="noStrike" cap="none">
                        <a:solidFill>
                          <a:srgbClr val="000000"/>
                        </a:solidFill>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Priority</a:t>
                      </a:r>
                      <a:endParaRPr sz="1400" b="0" i="0" u="none" strike="noStrike" cap="none" dirty="0">
                        <a:solidFill>
                          <a:srgbClr val="000000"/>
                        </a:solidFill>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139700">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1</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Receive usage-related statistics</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Non-functional</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dirty="0">
                          <a:solidFill>
                            <a:srgbClr val="000000"/>
                          </a:solidFill>
                          <a:latin typeface="Arial"/>
                          <a:ea typeface="Arial"/>
                          <a:cs typeface="Arial"/>
                          <a:sym typeface="Arial"/>
                        </a:rPr>
                        <a:t>Low</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139700">
                <a:tc>
                  <a:txBody>
                    <a:bodyPr/>
                    <a:lstStyle/>
                    <a:p>
                      <a:pPr marL="0" marR="0" lvl="0" indent="0" algn="ctr"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2</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dirty="0">
                          <a:latin typeface="Arial"/>
                          <a:ea typeface="Arial"/>
                          <a:cs typeface="Arial"/>
                          <a:sym typeface="Arial"/>
                        </a:rPr>
                        <a:t>Receive diagnostic reports</a:t>
                      </a:r>
                      <a:endParaRPr dirty="0"/>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Non-functional</a:t>
                      </a:r>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dirty="0">
                          <a:solidFill>
                            <a:srgbClr val="000000"/>
                          </a:solidFill>
                          <a:latin typeface="Arial"/>
                          <a:ea typeface="Arial"/>
                          <a:cs typeface="Arial"/>
                          <a:sym typeface="Arial"/>
                        </a:rPr>
                        <a:t>Medium</a:t>
                      </a:r>
                      <a:endParaRPr sz="1400" u="none" strike="noStrike" cap="none" dirty="0">
                        <a:latin typeface="Arial"/>
                        <a:ea typeface="Arial"/>
                        <a:cs typeface="Arial"/>
                        <a:sym typeface="Arial"/>
                      </a:endParaRPr>
                    </a:p>
                  </a:txBody>
                  <a:tcPr marL="35550" marR="35550" marT="35550" marB="355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39700">
                <a:tc>
                  <a:txBody>
                    <a:bodyPr/>
                    <a:lstStyle/>
                    <a:p>
                      <a:pPr marL="0" marR="0" lvl="0" indent="0" algn="ctr" rtl="0">
                        <a:lnSpc>
                          <a:spcPct val="200000"/>
                        </a:lnSpc>
                        <a:spcBef>
                          <a:spcPts val="0"/>
                        </a:spcBef>
                        <a:spcAft>
                          <a:spcPts val="0"/>
                        </a:spcAft>
                        <a:buClr>
                          <a:schemeClr val="dk1"/>
                        </a:buClr>
                        <a:buSzPts val="1400"/>
                        <a:buFont typeface="Arial"/>
                        <a:buNone/>
                      </a:pPr>
                      <a:r>
                        <a:rPr lang="en-US" dirty="0"/>
                        <a:t>3</a:t>
                      </a:r>
                      <a:endParaRPr dirty="0"/>
                    </a:p>
                  </a:txBody>
                  <a:tcPr marL="35550" marR="35550" marT="35550" marB="355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dirty="0"/>
                        <a:t>Implement CI/CD for future software updates</a:t>
                      </a:r>
                      <a:endParaRPr dirty="0"/>
                    </a:p>
                  </a:txBody>
                  <a:tcPr marL="35550" marR="35550" marT="35550" marB="355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chemeClr val="dk1"/>
                        </a:buClr>
                        <a:buSzPts val="1400"/>
                        <a:buFont typeface="Arial"/>
                        <a:buNone/>
                      </a:pPr>
                      <a:r>
                        <a:rPr lang="en-US" dirty="0"/>
                        <a:t>Non-functional</a:t>
                      </a:r>
                      <a:endParaRPr dirty="0"/>
                    </a:p>
                  </a:txBody>
                  <a:tcPr marL="35550" marR="35550" marT="35550" marB="355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200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Medium</a:t>
                      </a:r>
                      <a:endParaRPr sz="1400" u="none" strike="noStrike" cap="none" dirty="0">
                        <a:latin typeface="Arial"/>
                        <a:ea typeface="Arial"/>
                        <a:cs typeface="Arial"/>
                        <a:sym typeface="Arial"/>
                      </a:endParaRPr>
                    </a:p>
                  </a:txBody>
                  <a:tcPr marL="35550" marR="35550" marT="35550" marB="355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719457851"/>
                  </a:ext>
                </a:extLst>
              </a:tr>
            </a:tbl>
          </a:graphicData>
        </a:graphic>
      </p:graphicFrame>
      <p:sp>
        <p:nvSpPr>
          <p:cNvPr id="185" name="Google Shape;185;p4"/>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21574"/>
    </mc:Choice>
    <mc:Fallback xmlns="">
      <p:transition spd="slow" advTm="215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Design and Plan</a:t>
            </a:r>
            <a:endParaRPr/>
          </a:p>
        </p:txBody>
      </p:sp>
      <p:sp>
        <p:nvSpPr>
          <p:cNvPr id="191" name="Google Shape;191;p5"/>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5</a:t>
            </a:fld>
            <a:endParaRPr/>
          </a:p>
        </p:txBody>
      </p:sp>
      <p:pic>
        <p:nvPicPr>
          <p:cNvPr id="1026" name="Picture 2">
            <a:extLst>
              <a:ext uri="{FF2B5EF4-FFF2-40B4-BE49-F238E27FC236}">
                <a16:creationId xmlns:a16="http://schemas.microsoft.com/office/drawing/2014/main" id="{F183701F-D43D-C3A0-B45E-0004A8875C1A}"/>
              </a:ext>
            </a:extLst>
          </p:cNvPr>
          <p:cNvPicPr>
            <a:picLocks noChangeAspect="1" noChangeArrowheads="1"/>
          </p:cNvPicPr>
          <p:nvPr/>
        </p:nvPicPr>
        <p:blipFill>
          <a:blip r:embed="rId3"/>
          <a:srcRect/>
          <a:stretch/>
        </p:blipFill>
        <p:spPr bwMode="auto">
          <a:xfrm>
            <a:off x="3313051" y="1427372"/>
            <a:ext cx="7472362" cy="52576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36333"/>
    </mc:Choice>
    <mc:Fallback xmlns="">
      <p:transition spd="slow" advTm="363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335EB3F-BEA8-4241-8E74-3B5E778596BA}"/>
              </a:ext>
            </a:extLst>
          </p:cNvPr>
          <p:cNvGraphicFramePr>
            <a:graphicFrameLocks/>
          </p:cNvGraphicFramePr>
          <p:nvPr>
            <p:extLst>
              <p:ext uri="{D42A27DB-BD31-4B8C-83A1-F6EECF244321}">
                <p14:modId xmlns:p14="http://schemas.microsoft.com/office/powerpoint/2010/main" val="425255782"/>
              </p:ext>
            </p:extLst>
          </p:nvPr>
        </p:nvGraphicFramePr>
        <p:xfrm>
          <a:off x="2067155" y="1703698"/>
          <a:ext cx="9834333" cy="4893184"/>
        </p:xfrm>
        <a:graphic>
          <a:graphicData uri="http://schemas.openxmlformats.org/drawingml/2006/chart">
            <c:chart xmlns:c="http://schemas.openxmlformats.org/drawingml/2006/chart" xmlns:r="http://schemas.openxmlformats.org/officeDocument/2006/relationships" r:id="rId4"/>
          </a:graphicData>
        </a:graphic>
      </p:graphicFrame>
      <p:sp>
        <p:nvSpPr>
          <p:cNvPr id="197" name="Google Shape;197;p6"/>
          <p:cNvSpPr txBox="1">
            <a:spLocks noGrp="1"/>
          </p:cNvSpPr>
          <p:nvPr>
            <p:ph type="title"/>
          </p:nvPr>
        </p:nvSpPr>
        <p:spPr>
          <a:xfrm>
            <a:off x="1484311" y="685801"/>
            <a:ext cx="10018713" cy="7857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Sprint Progress and Project Status</a:t>
            </a:r>
            <a:endParaRPr dirty="0"/>
          </a:p>
        </p:txBody>
      </p:sp>
      <p:sp>
        <p:nvSpPr>
          <p:cNvPr id="199" name="Google Shape;199;p6"/>
          <p:cNvSpPr/>
          <p:nvPr/>
        </p:nvSpPr>
        <p:spPr>
          <a:xfrm>
            <a:off x="2126299" y="1854884"/>
            <a:ext cx="4145910" cy="1222613"/>
          </a:xfrm>
          <a:prstGeom prst="roundRect">
            <a:avLst>
              <a:gd name="adj" fmla="val 16667"/>
            </a:avLst>
          </a:prstGeom>
          <a:noFill/>
          <a:ln w="28575" cap="flat" cmpd="sng">
            <a:solidFill>
              <a:srgbClr val="7030A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orbel"/>
              <a:buNone/>
            </a:pPr>
            <a:endParaRPr sz="1800" b="0" i="0" u="none" strike="noStrike" cap="none">
              <a:solidFill>
                <a:schemeClr val="lt1"/>
              </a:solidFill>
              <a:latin typeface="Calibri"/>
              <a:ea typeface="Calibri"/>
              <a:cs typeface="Calibri"/>
              <a:sym typeface="Calibri"/>
            </a:endParaRPr>
          </a:p>
        </p:txBody>
      </p:sp>
      <p:sp>
        <p:nvSpPr>
          <p:cNvPr id="200" name="Google Shape;200;p6"/>
          <p:cNvSpPr/>
          <p:nvPr/>
        </p:nvSpPr>
        <p:spPr>
          <a:xfrm>
            <a:off x="2126298" y="3077497"/>
            <a:ext cx="6231877" cy="1342105"/>
          </a:xfrm>
          <a:prstGeom prst="roundRect">
            <a:avLst>
              <a:gd name="adj" fmla="val 16667"/>
            </a:avLst>
          </a:prstGeom>
          <a:noFill/>
          <a:ln w="28575" cap="flat" cmpd="sng">
            <a:solidFill>
              <a:srgbClr val="7030A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orbel"/>
              <a:buNone/>
            </a:pPr>
            <a:endParaRPr sz="1800" b="0" i="0" u="none" strike="noStrike" cap="none">
              <a:solidFill>
                <a:schemeClr val="lt1"/>
              </a:solidFill>
              <a:latin typeface="Calibri"/>
              <a:ea typeface="Calibri"/>
              <a:cs typeface="Calibri"/>
              <a:sym typeface="Calibri"/>
            </a:endParaRPr>
          </a:p>
        </p:txBody>
      </p:sp>
      <p:sp>
        <p:nvSpPr>
          <p:cNvPr id="201" name="Google Shape;201;p6"/>
          <p:cNvSpPr/>
          <p:nvPr/>
        </p:nvSpPr>
        <p:spPr>
          <a:xfrm>
            <a:off x="2126298" y="4419602"/>
            <a:ext cx="8089265" cy="1964249"/>
          </a:xfrm>
          <a:prstGeom prst="roundRect">
            <a:avLst>
              <a:gd name="adj" fmla="val 16667"/>
            </a:avLst>
          </a:prstGeom>
          <a:noFill/>
          <a:ln w="28575" cap="flat" cmpd="sng">
            <a:solidFill>
              <a:srgbClr val="7030A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orbel"/>
              <a:buNone/>
            </a:pPr>
            <a:endParaRPr sz="1800" b="0" i="0" u="none" strike="noStrike" cap="none">
              <a:solidFill>
                <a:schemeClr val="lt1"/>
              </a:solidFill>
              <a:latin typeface="Calibri"/>
              <a:ea typeface="Calibri"/>
              <a:cs typeface="Calibri"/>
              <a:sym typeface="Calibri"/>
            </a:endParaRPr>
          </a:p>
        </p:txBody>
      </p:sp>
      <p:sp>
        <p:nvSpPr>
          <p:cNvPr id="202" name="Google Shape;202;p6"/>
          <p:cNvSpPr txBox="1"/>
          <p:nvPr/>
        </p:nvSpPr>
        <p:spPr>
          <a:xfrm>
            <a:off x="1155238" y="2294427"/>
            <a:ext cx="9119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030A0"/>
              </a:buClr>
              <a:buSzPts val="1800"/>
              <a:buFont typeface="Calibri"/>
              <a:buNone/>
            </a:pPr>
            <a:r>
              <a:rPr lang="en-US" sz="1800" b="0" i="0" u="none" strike="noStrike" cap="none" dirty="0">
                <a:solidFill>
                  <a:srgbClr val="7030A0"/>
                </a:solidFill>
                <a:latin typeface="Calibri"/>
                <a:ea typeface="Calibri"/>
                <a:cs typeface="Calibri"/>
                <a:sym typeface="Calibri"/>
              </a:rPr>
              <a:t>Sprint 1</a:t>
            </a:r>
            <a:endParaRPr sz="1800" b="0" i="0" u="none" strike="noStrike" cap="none" dirty="0">
              <a:solidFill>
                <a:schemeClr val="dk1"/>
              </a:solidFill>
              <a:latin typeface="Corbel"/>
              <a:ea typeface="Corbel"/>
              <a:cs typeface="Corbel"/>
              <a:sym typeface="Corbel"/>
            </a:endParaRPr>
          </a:p>
        </p:txBody>
      </p:sp>
      <p:sp>
        <p:nvSpPr>
          <p:cNvPr id="203" name="Google Shape;203;p6"/>
          <p:cNvSpPr txBox="1"/>
          <p:nvPr/>
        </p:nvSpPr>
        <p:spPr>
          <a:xfrm>
            <a:off x="1155238" y="3655308"/>
            <a:ext cx="9119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030A0"/>
              </a:buClr>
              <a:buSzPts val="1800"/>
              <a:buFont typeface="Calibri"/>
              <a:buNone/>
            </a:pPr>
            <a:r>
              <a:rPr lang="en-US" sz="1800" b="0" i="0" u="none" strike="noStrike" cap="none" dirty="0">
                <a:solidFill>
                  <a:srgbClr val="7030A0"/>
                </a:solidFill>
                <a:latin typeface="Calibri"/>
                <a:ea typeface="Calibri"/>
                <a:cs typeface="Calibri"/>
                <a:sym typeface="Calibri"/>
              </a:rPr>
              <a:t>Sprint 2</a:t>
            </a:r>
            <a:endParaRPr sz="1800" b="0" i="0" u="none" strike="noStrike" cap="none" dirty="0">
              <a:solidFill>
                <a:schemeClr val="dk1"/>
              </a:solidFill>
              <a:latin typeface="Corbel"/>
              <a:ea typeface="Corbel"/>
              <a:cs typeface="Corbel"/>
              <a:sym typeface="Corbel"/>
            </a:endParaRPr>
          </a:p>
        </p:txBody>
      </p:sp>
      <p:sp>
        <p:nvSpPr>
          <p:cNvPr id="204" name="Google Shape;204;p6"/>
          <p:cNvSpPr txBox="1"/>
          <p:nvPr/>
        </p:nvSpPr>
        <p:spPr>
          <a:xfrm>
            <a:off x="1155238" y="5116201"/>
            <a:ext cx="9119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030A0"/>
              </a:buClr>
              <a:buSzPts val="1800"/>
              <a:buFont typeface="Calibri"/>
              <a:buNone/>
            </a:pPr>
            <a:r>
              <a:rPr lang="en-US" sz="1800" b="0" i="0" u="none" strike="noStrike" cap="none" dirty="0">
                <a:solidFill>
                  <a:srgbClr val="7030A0"/>
                </a:solidFill>
                <a:latin typeface="Calibri"/>
                <a:ea typeface="Calibri"/>
                <a:cs typeface="Calibri"/>
                <a:sym typeface="Calibri"/>
              </a:rPr>
              <a:t>Sprint 3</a:t>
            </a:r>
            <a:endParaRPr sz="1800" b="0" i="0" u="none" strike="noStrike" cap="none" dirty="0">
              <a:solidFill>
                <a:schemeClr val="dk1"/>
              </a:solidFill>
              <a:latin typeface="Corbel"/>
              <a:ea typeface="Corbel"/>
              <a:cs typeface="Corbel"/>
              <a:sym typeface="Corbel"/>
            </a:endParaRPr>
          </a:p>
        </p:txBody>
      </p:sp>
      <p:cxnSp>
        <p:nvCxnSpPr>
          <p:cNvPr id="205" name="Google Shape;205;p6"/>
          <p:cNvCxnSpPr/>
          <p:nvPr/>
        </p:nvCxnSpPr>
        <p:spPr>
          <a:xfrm>
            <a:off x="10281022" y="1854883"/>
            <a:ext cx="0" cy="4528969"/>
          </a:xfrm>
          <a:prstGeom prst="straightConnector1">
            <a:avLst/>
          </a:prstGeom>
          <a:noFill/>
          <a:ln w="28575" cap="flat" cmpd="sng">
            <a:solidFill>
              <a:srgbClr val="FF0000"/>
            </a:solidFill>
            <a:prstDash val="solid"/>
            <a:miter lim="800000"/>
            <a:headEnd type="none" w="sm" len="sm"/>
            <a:tailEnd type="none" w="sm" len="sm"/>
          </a:ln>
        </p:spPr>
      </p:cxnSp>
      <p:sp>
        <p:nvSpPr>
          <p:cNvPr id="219" name="Google Shape;219;p6"/>
          <p:cNvSpPr txBox="1"/>
          <p:nvPr/>
        </p:nvSpPr>
        <p:spPr>
          <a:xfrm>
            <a:off x="9482930" y="1463452"/>
            <a:ext cx="1573494"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1800"/>
              <a:buFont typeface="Calibri"/>
              <a:buNone/>
            </a:pPr>
            <a:r>
              <a:rPr lang="en-US" sz="1800" b="0" i="1" u="none" strike="noStrike" cap="none" dirty="0">
                <a:solidFill>
                  <a:srgbClr val="FF0000"/>
                </a:solidFill>
                <a:latin typeface="Calibri"/>
                <a:ea typeface="Calibri"/>
                <a:cs typeface="Calibri"/>
                <a:sym typeface="Calibri"/>
              </a:rPr>
              <a:t>Release 2</a:t>
            </a:r>
            <a:endParaRPr sz="1800" b="0" i="0" u="none" strike="noStrike" cap="none" dirty="0">
              <a:solidFill>
                <a:schemeClr val="dk1"/>
              </a:solidFill>
              <a:latin typeface="Corbel"/>
              <a:ea typeface="Corbel"/>
              <a:cs typeface="Corbel"/>
              <a:sym typeface="Corbel"/>
            </a:endParaRPr>
          </a:p>
        </p:txBody>
      </p:sp>
      <p:sp>
        <p:nvSpPr>
          <p:cNvPr id="220" name="Google Shape;220;p6"/>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6</a:t>
            </a:fld>
            <a:endParaRPr/>
          </a:p>
        </p:txBody>
      </p:sp>
      <p:cxnSp>
        <p:nvCxnSpPr>
          <p:cNvPr id="8" name="Google Shape;205;p6">
            <a:extLst>
              <a:ext uri="{FF2B5EF4-FFF2-40B4-BE49-F238E27FC236}">
                <a16:creationId xmlns:a16="http://schemas.microsoft.com/office/drawing/2014/main" id="{A9940059-1441-E157-D179-435199ADBE5F}"/>
              </a:ext>
            </a:extLst>
          </p:cNvPr>
          <p:cNvCxnSpPr/>
          <p:nvPr/>
        </p:nvCxnSpPr>
        <p:spPr>
          <a:xfrm>
            <a:off x="3866652" y="1856812"/>
            <a:ext cx="0" cy="4528969"/>
          </a:xfrm>
          <a:prstGeom prst="straightConnector1">
            <a:avLst/>
          </a:prstGeom>
          <a:noFill/>
          <a:ln w="28575" cap="flat" cmpd="sng">
            <a:solidFill>
              <a:schemeClr val="accent2">
                <a:lumMod val="50000"/>
              </a:schemeClr>
            </a:solidFill>
            <a:prstDash val="solid"/>
            <a:miter lim="800000"/>
            <a:headEnd type="none" w="sm" len="sm"/>
            <a:tailEnd type="none" w="sm" len="sm"/>
          </a:ln>
        </p:spPr>
      </p:cxnSp>
      <p:sp>
        <p:nvSpPr>
          <p:cNvPr id="9" name="Google Shape;219;p6">
            <a:extLst>
              <a:ext uri="{FF2B5EF4-FFF2-40B4-BE49-F238E27FC236}">
                <a16:creationId xmlns:a16="http://schemas.microsoft.com/office/drawing/2014/main" id="{F38A9C3E-0767-1E75-0BE7-1C4E95A21AF5}"/>
              </a:ext>
            </a:extLst>
          </p:cNvPr>
          <p:cNvSpPr txBox="1"/>
          <p:nvPr/>
        </p:nvSpPr>
        <p:spPr>
          <a:xfrm>
            <a:off x="3068560" y="1465381"/>
            <a:ext cx="1573494"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1800"/>
              <a:buFont typeface="Calibri"/>
              <a:buNone/>
            </a:pPr>
            <a:r>
              <a:rPr lang="en-US" sz="1800" b="0" i="1" u="none" strike="noStrike" cap="none" dirty="0">
                <a:solidFill>
                  <a:schemeClr val="accent2">
                    <a:lumMod val="50000"/>
                  </a:schemeClr>
                </a:solidFill>
                <a:latin typeface="Calibri"/>
                <a:ea typeface="Calibri"/>
                <a:cs typeface="Calibri"/>
                <a:sym typeface="Calibri"/>
              </a:rPr>
              <a:t>Release 1</a:t>
            </a:r>
            <a:endParaRPr sz="1800" b="0" i="0" u="none" strike="noStrike" cap="none" dirty="0">
              <a:solidFill>
                <a:schemeClr val="accent2">
                  <a:lumMod val="50000"/>
                </a:schemeClr>
              </a:solidFill>
              <a:latin typeface="Corbel"/>
              <a:ea typeface="Corbel"/>
              <a:cs typeface="Corbel"/>
              <a:sym typeface="Corbel"/>
            </a:endParaRPr>
          </a:p>
        </p:txBody>
      </p:sp>
      <p:sp>
        <p:nvSpPr>
          <p:cNvPr id="10" name="Rectangle 9">
            <a:extLst>
              <a:ext uri="{FF2B5EF4-FFF2-40B4-BE49-F238E27FC236}">
                <a16:creationId xmlns:a16="http://schemas.microsoft.com/office/drawing/2014/main" id="{2DC55EEB-8D5D-761D-FE3F-BD473C541F17}"/>
              </a:ext>
            </a:extLst>
          </p:cNvPr>
          <p:cNvSpPr/>
          <p:nvPr/>
        </p:nvSpPr>
        <p:spPr>
          <a:xfrm>
            <a:off x="10393917" y="4501419"/>
            <a:ext cx="640080" cy="118872"/>
          </a:xfrm>
          <a:prstGeom prst="rect">
            <a:avLst/>
          </a:prstGeom>
          <a:pattFill prst="pct7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6A36FF-8647-C712-3649-6BF0599A7D35}"/>
              </a:ext>
            </a:extLst>
          </p:cNvPr>
          <p:cNvSpPr/>
          <p:nvPr/>
        </p:nvSpPr>
        <p:spPr>
          <a:xfrm>
            <a:off x="10699821" y="4814827"/>
            <a:ext cx="548640" cy="118872"/>
          </a:xfrm>
          <a:prstGeom prst="rect">
            <a:avLst/>
          </a:prstGeom>
          <a:pattFill prst="pct7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4B254D-A7A8-C6C0-46CF-D6E8185D10DE}"/>
              </a:ext>
            </a:extLst>
          </p:cNvPr>
          <p:cNvSpPr/>
          <p:nvPr/>
        </p:nvSpPr>
        <p:spPr>
          <a:xfrm>
            <a:off x="10958006" y="5139448"/>
            <a:ext cx="640080" cy="118872"/>
          </a:xfrm>
          <a:prstGeom prst="rect">
            <a:avLst/>
          </a:prstGeom>
          <a:pattFill prst="pct70">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675A7DF-D1C5-F56E-33F6-DA7E1133007E}"/>
              </a:ext>
            </a:extLst>
          </p:cNvPr>
          <p:cNvCxnSpPr>
            <a:cxnSpLocks/>
          </p:cNvCxnSpPr>
          <p:nvPr/>
        </p:nvCxnSpPr>
        <p:spPr>
          <a:xfrm>
            <a:off x="8891077" y="4556502"/>
            <a:ext cx="1502840" cy="0"/>
          </a:xfrm>
          <a:prstGeom prst="straightConnector1">
            <a:avLst/>
          </a:prstGeom>
          <a:ln w="28575">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788A8D-BB70-23BA-74C3-D6CB7E2E1404}"/>
              </a:ext>
            </a:extLst>
          </p:cNvPr>
          <p:cNvCxnSpPr/>
          <p:nvPr/>
        </p:nvCxnSpPr>
        <p:spPr>
          <a:xfrm>
            <a:off x="9224320" y="4876329"/>
            <a:ext cx="1463040" cy="0"/>
          </a:xfrm>
          <a:prstGeom prst="straightConnector1">
            <a:avLst/>
          </a:prstGeom>
          <a:ln w="28575">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2C7F5D-F2DE-1598-F5E9-025F7CBF2913}"/>
              </a:ext>
            </a:extLst>
          </p:cNvPr>
          <p:cNvCxnSpPr/>
          <p:nvPr/>
        </p:nvCxnSpPr>
        <p:spPr>
          <a:xfrm>
            <a:off x="9377615" y="5209035"/>
            <a:ext cx="1554480" cy="0"/>
          </a:xfrm>
          <a:prstGeom prst="straightConnector1">
            <a:avLst/>
          </a:prstGeom>
          <a:ln w="28575">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332"/>
    </mc:Choice>
    <mc:Fallback xmlns="">
      <p:transition spd="slow" advTm="323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500"/>
                                        <p:tgtEl>
                                          <p:spTgt spid="2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9"/>
                                        </p:tgtEl>
                                        <p:attrNameLst>
                                          <p:attrName>style.visibility</p:attrName>
                                        </p:attrNameLst>
                                      </p:cBhvr>
                                      <p:to>
                                        <p:strVal val="visible"/>
                                      </p:to>
                                    </p:set>
                                    <p:animEffect transition="in" filter="fade">
                                      <p:cBhvr>
                                        <p:cTn id="10" dur="500"/>
                                        <p:tgtEl>
                                          <p:spTgt spid="2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7"/>
          <p:cNvSpPr txBox="1">
            <a:spLocks noGrp="1"/>
          </p:cNvSpPr>
          <p:nvPr>
            <p:ph type="title"/>
          </p:nvPr>
        </p:nvSpPr>
        <p:spPr>
          <a:xfrm>
            <a:off x="1484311" y="685801"/>
            <a:ext cx="10018713" cy="160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Budgets and Summary</a:t>
            </a:r>
            <a:endParaRPr/>
          </a:p>
        </p:txBody>
      </p:sp>
      <p:graphicFrame>
        <p:nvGraphicFramePr>
          <p:cNvPr id="226" name="Google Shape;226;p7"/>
          <p:cNvGraphicFramePr/>
          <p:nvPr/>
        </p:nvGraphicFramePr>
        <p:xfrm>
          <a:off x="1585349" y="1821584"/>
          <a:ext cx="10364550" cy="4132525"/>
        </p:xfrm>
        <a:graphic>
          <a:graphicData uri="http://schemas.openxmlformats.org/drawingml/2006/table">
            <a:tbl>
              <a:tblPr>
                <a:noFill/>
                <a:tableStyleId>{2257BC85-ADEC-44A6-ABB7-D5BEE0AA31E7}</a:tableStyleId>
              </a:tblPr>
              <a:tblGrid>
                <a:gridCol w="1299800">
                  <a:extLst>
                    <a:ext uri="{9D8B030D-6E8A-4147-A177-3AD203B41FA5}">
                      <a16:colId xmlns:a16="http://schemas.microsoft.com/office/drawing/2014/main" val="20000"/>
                    </a:ext>
                  </a:extLst>
                </a:gridCol>
                <a:gridCol w="1299800">
                  <a:extLst>
                    <a:ext uri="{9D8B030D-6E8A-4147-A177-3AD203B41FA5}">
                      <a16:colId xmlns:a16="http://schemas.microsoft.com/office/drawing/2014/main" val="20001"/>
                    </a:ext>
                  </a:extLst>
                </a:gridCol>
                <a:gridCol w="1341250">
                  <a:extLst>
                    <a:ext uri="{9D8B030D-6E8A-4147-A177-3AD203B41FA5}">
                      <a16:colId xmlns:a16="http://schemas.microsoft.com/office/drawing/2014/main" val="20002"/>
                    </a:ext>
                  </a:extLst>
                </a:gridCol>
                <a:gridCol w="723375">
                  <a:extLst>
                    <a:ext uri="{9D8B030D-6E8A-4147-A177-3AD203B41FA5}">
                      <a16:colId xmlns:a16="http://schemas.microsoft.com/office/drawing/2014/main" val="20003"/>
                    </a:ext>
                  </a:extLst>
                </a:gridCol>
                <a:gridCol w="723375">
                  <a:extLst>
                    <a:ext uri="{9D8B030D-6E8A-4147-A177-3AD203B41FA5}">
                      <a16:colId xmlns:a16="http://schemas.microsoft.com/office/drawing/2014/main" val="20004"/>
                    </a:ext>
                  </a:extLst>
                </a:gridCol>
                <a:gridCol w="723375">
                  <a:extLst>
                    <a:ext uri="{9D8B030D-6E8A-4147-A177-3AD203B41FA5}">
                      <a16:colId xmlns:a16="http://schemas.microsoft.com/office/drawing/2014/main" val="20005"/>
                    </a:ext>
                  </a:extLst>
                </a:gridCol>
                <a:gridCol w="723375">
                  <a:extLst>
                    <a:ext uri="{9D8B030D-6E8A-4147-A177-3AD203B41FA5}">
                      <a16:colId xmlns:a16="http://schemas.microsoft.com/office/drawing/2014/main" val="20006"/>
                    </a:ext>
                  </a:extLst>
                </a:gridCol>
                <a:gridCol w="723375">
                  <a:extLst>
                    <a:ext uri="{9D8B030D-6E8A-4147-A177-3AD203B41FA5}">
                      <a16:colId xmlns:a16="http://schemas.microsoft.com/office/drawing/2014/main" val="20007"/>
                    </a:ext>
                  </a:extLst>
                </a:gridCol>
                <a:gridCol w="723375">
                  <a:extLst>
                    <a:ext uri="{9D8B030D-6E8A-4147-A177-3AD203B41FA5}">
                      <a16:colId xmlns:a16="http://schemas.microsoft.com/office/drawing/2014/main" val="20008"/>
                    </a:ext>
                  </a:extLst>
                </a:gridCol>
                <a:gridCol w="874050">
                  <a:extLst>
                    <a:ext uri="{9D8B030D-6E8A-4147-A177-3AD203B41FA5}">
                      <a16:colId xmlns:a16="http://schemas.microsoft.com/office/drawing/2014/main" val="20009"/>
                    </a:ext>
                  </a:extLst>
                </a:gridCol>
                <a:gridCol w="1209400">
                  <a:extLst>
                    <a:ext uri="{9D8B030D-6E8A-4147-A177-3AD203B41FA5}">
                      <a16:colId xmlns:a16="http://schemas.microsoft.com/office/drawing/2014/main" val="20010"/>
                    </a:ext>
                  </a:extLst>
                </a:gridCol>
              </a:tblGrid>
              <a:tr h="207500">
                <a:tc rowSpan="2">
                  <a:txBody>
                    <a:bodyPr/>
                    <a:lstStyle/>
                    <a:p>
                      <a:pPr marL="0" marR="0" lvl="0" indent="0" algn="ctr" rtl="0">
                        <a:spcBef>
                          <a:spcPts val="0"/>
                        </a:spcBef>
                        <a:spcAft>
                          <a:spcPts val="0"/>
                        </a:spcAft>
                        <a:buClr>
                          <a:srgbClr val="000000"/>
                        </a:buClr>
                        <a:buSzPts val="1100"/>
                        <a:buFont typeface="Calibri"/>
                        <a:buNone/>
                      </a:pPr>
                      <a:r>
                        <a:rPr lang="en-US" sz="1100" b="1" i="0" u="none" strike="noStrike" cap="none">
                          <a:solidFill>
                            <a:srgbClr val="000000"/>
                          </a:solidFill>
                          <a:latin typeface="Calibri"/>
                          <a:ea typeface="Calibri"/>
                          <a:cs typeface="Calibri"/>
                          <a:sym typeface="Calibri"/>
                        </a:rPr>
                        <a:t>Labour Category</a:t>
                      </a:r>
                      <a:endParaRPr sz="1800" b="1" u="none" strike="noStrike" cap="none"/>
                    </a:p>
                  </a:txBody>
                  <a:tcPr marL="105075" marR="105075" marT="52550" marB="52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Clr>
                          <a:srgbClr val="000000"/>
                        </a:buClr>
                        <a:buSzPts val="1100"/>
                        <a:buFont typeface="Calibri"/>
                        <a:buNone/>
                      </a:pPr>
                      <a:r>
                        <a:rPr lang="en-US" sz="1100" b="1" i="0" u="none" strike="noStrike" cap="none">
                          <a:solidFill>
                            <a:srgbClr val="000000"/>
                          </a:solidFill>
                          <a:latin typeface="Calibri"/>
                          <a:ea typeface="Calibri"/>
                          <a:cs typeface="Calibri"/>
                          <a:sym typeface="Calibri"/>
                        </a:rPr>
                        <a:t> </a:t>
                      </a:r>
                      <a:endParaRPr sz="1800" b="1" u="none" strike="noStrike" cap="none"/>
                    </a:p>
                  </a:txBody>
                  <a:tcPr marL="10375" marR="10375" marT="1037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rowSpan="2">
                  <a:txBody>
                    <a:bodyPr/>
                    <a:lstStyle/>
                    <a:p>
                      <a:pPr marL="0" marR="0" lvl="0" indent="0" algn="ctr" rtl="0">
                        <a:spcBef>
                          <a:spcPts val="0"/>
                        </a:spcBef>
                        <a:spcAft>
                          <a:spcPts val="0"/>
                        </a:spcAft>
                        <a:buClr>
                          <a:srgbClr val="000000"/>
                        </a:buClr>
                        <a:buSzPts val="1100"/>
                        <a:buFont typeface="Calibri"/>
                        <a:buNone/>
                      </a:pPr>
                      <a:r>
                        <a:rPr lang="en-US" sz="1100" b="1" i="0" u="none" strike="noStrike" cap="none">
                          <a:solidFill>
                            <a:srgbClr val="000000"/>
                          </a:solidFill>
                          <a:latin typeface="Calibri"/>
                          <a:ea typeface="Calibri"/>
                          <a:cs typeface="Calibri"/>
                          <a:sym typeface="Calibri"/>
                        </a:rPr>
                        <a:t>Hourly Rate (GBP)</a:t>
                      </a:r>
                      <a:endParaRPr sz="1800" b="1" u="none" strike="noStrike" cap="none"/>
                    </a:p>
                  </a:txBody>
                  <a:tcPr marL="105075" marR="105075" marT="52550" marB="52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gridSpan="2">
                  <a:txBody>
                    <a:bodyPr/>
                    <a:lstStyle/>
                    <a:p>
                      <a:pPr marL="0" marR="0" lvl="0" indent="0" algn="ctr" rtl="0">
                        <a:spcBef>
                          <a:spcPts val="0"/>
                        </a:spcBef>
                        <a:spcAft>
                          <a:spcPts val="0"/>
                        </a:spcAft>
                        <a:buClr>
                          <a:srgbClr val="000000"/>
                        </a:buClr>
                        <a:buSzPts val="1100"/>
                        <a:buFont typeface="Calibri"/>
                        <a:buNone/>
                      </a:pPr>
                      <a:r>
                        <a:rPr lang="en-US" sz="1100" b="1" i="0" u="none" strike="noStrike" cap="none">
                          <a:solidFill>
                            <a:srgbClr val="000000"/>
                          </a:solidFill>
                          <a:latin typeface="Calibri"/>
                          <a:ea typeface="Calibri"/>
                          <a:cs typeface="Calibri"/>
                          <a:sym typeface="Calibri"/>
                        </a:rPr>
                        <a:t>Sprint 1</a:t>
                      </a:r>
                      <a:endParaRPr sz="1800" b="1" u="none" strike="noStrike" cap="none"/>
                    </a:p>
                  </a:txBody>
                  <a:tcPr marL="105075" marR="105075" marT="52550" marB="525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1100"/>
                        <a:buFont typeface="Calibri"/>
                        <a:buNone/>
                      </a:pPr>
                      <a:r>
                        <a:rPr lang="en-US" sz="1100" b="1" i="0" u="none" strike="noStrike" cap="none">
                          <a:solidFill>
                            <a:srgbClr val="000000"/>
                          </a:solidFill>
                          <a:latin typeface="Calibri"/>
                          <a:ea typeface="Calibri"/>
                          <a:cs typeface="Calibri"/>
                          <a:sym typeface="Calibri"/>
                        </a:rPr>
                        <a:t>Sprint 2</a:t>
                      </a:r>
                      <a:endParaRPr sz="1800" b="1" u="none" strike="noStrike" cap="none"/>
                    </a:p>
                  </a:txBody>
                  <a:tcPr marL="105075" marR="105075" marT="52550" marB="525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hMerge="1">
                  <a:txBody>
                    <a:bodyPr/>
                    <a:lstStyle/>
                    <a:p>
                      <a:endParaRPr lang="en-US"/>
                    </a:p>
                  </a:txBody>
                  <a:tcPr/>
                </a:tc>
                <a:tc gridSpan="2">
                  <a:txBody>
                    <a:bodyPr/>
                    <a:lstStyle/>
                    <a:p>
                      <a:pPr marL="0" marR="0" lvl="0" indent="0" algn="ctr" rtl="0">
                        <a:spcBef>
                          <a:spcPts val="0"/>
                        </a:spcBef>
                        <a:spcAft>
                          <a:spcPts val="0"/>
                        </a:spcAft>
                        <a:buClr>
                          <a:srgbClr val="000000"/>
                        </a:buClr>
                        <a:buSzPts val="1100"/>
                        <a:buFont typeface="Calibri"/>
                        <a:buNone/>
                      </a:pPr>
                      <a:r>
                        <a:rPr lang="en-US" sz="1100" b="1" i="0" u="none" strike="noStrike" cap="none">
                          <a:solidFill>
                            <a:srgbClr val="000000"/>
                          </a:solidFill>
                          <a:latin typeface="Calibri"/>
                          <a:ea typeface="Calibri"/>
                          <a:cs typeface="Calibri"/>
                          <a:sym typeface="Calibri"/>
                        </a:rPr>
                        <a:t>Sprint 3</a:t>
                      </a:r>
                      <a:endParaRPr sz="1800" b="1" u="none" strike="noStrike" cap="none"/>
                    </a:p>
                  </a:txBody>
                  <a:tcPr marL="105075" marR="105075" marT="52550" marB="525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hMerge="1">
                  <a:txBody>
                    <a:bodyPr/>
                    <a:lstStyle/>
                    <a:p>
                      <a:endParaRPr lang="en-US"/>
                    </a:p>
                  </a:txBody>
                  <a:tcPr/>
                </a:tc>
                <a:tc rowSpan="2">
                  <a:txBody>
                    <a:bodyPr/>
                    <a:lstStyle/>
                    <a:p>
                      <a:pPr marL="0" marR="0" lvl="0" indent="0" algn="ctr" rtl="0">
                        <a:spcBef>
                          <a:spcPts val="0"/>
                        </a:spcBef>
                        <a:spcAft>
                          <a:spcPts val="0"/>
                        </a:spcAft>
                        <a:buClr>
                          <a:srgbClr val="000000"/>
                        </a:buClr>
                        <a:buSzPts val="1100"/>
                        <a:buFont typeface="Calibri"/>
                        <a:buNone/>
                      </a:pPr>
                      <a:r>
                        <a:rPr lang="en-US" sz="1100" b="1" i="0" u="none" strike="noStrike" cap="none">
                          <a:solidFill>
                            <a:srgbClr val="000000"/>
                          </a:solidFill>
                          <a:latin typeface="Calibri"/>
                          <a:ea typeface="Calibri"/>
                          <a:cs typeface="Calibri"/>
                          <a:sym typeface="Calibri"/>
                        </a:rPr>
                        <a:t>Total Hours</a:t>
                      </a:r>
                      <a:endParaRPr sz="1800" b="1" u="none" strike="noStrike" cap="none"/>
                    </a:p>
                  </a:txBody>
                  <a:tcPr marL="105075" marR="105075" marT="52550" marB="52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rowSpan="2">
                  <a:txBody>
                    <a:bodyPr/>
                    <a:lstStyle/>
                    <a:p>
                      <a:pPr marL="0" marR="0" lvl="0" indent="0" algn="ctr" rtl="0">
                        <a:spcBef>
                          <a:spcPts val="0"/>
                        </a:spcBef>
                        <a:spcAft>
                          <a:spcPts val="0"/>
                        </a:spcAft>
                        <a:buClr>
                          <a:srgbClr val="000000"/>
                        </a:buClr>
                        <a:buSzPts val="1100"/>
                        <a:buFont typeface="Calibri"/>
                        <a:buNone/>
                      </a:pPr>
                      <a:r>
                        <a:rPr lang="en-US" sz="1100" b="1" i="0" u="none" strike="noStrike" cap="none">
                          <a:solidFill>
                            <a:srgbClr val="000000"/>
                          </a:solidFill>
                          <a:latin typeface="Calibri"/>
                          <a:ea typeface="Calibri"/>
                          <a:cs typeface="Calibri"/>
                          <a:sym typeface="Calibri"/>
                        </a:rPr>
                        <a:t>Total Cost (GBP)</a:t>
                      </a:r>
                      <a:endParaRPr sz="1800" b="1" u="none" strike="noStrike" cap="none"/>
                    </a:p>
                  </a:txBody>
                  <a:tcPr marL="105075" marR="105075" marT="52550" marB="52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07500">
                <a:tc vMerge="1">
                  <a:txBody>
                    <a:bodyPr/>
                    <a:lstStyle/>
                    <a:p>
                      <a:endParaRPr lang="en-US"/>
                    </a:p>
                  </a:txBody>
                  <a:tcPr/>
                </a:tc>
                <a:tc>
                  <a:txBody>
                    <a:bodyPr/>
                    <a:lstStyle/>
                    <a:p>
                      <a:pPr marL="0" marR="0" lvl="0" indent="0" algn="ctr" rtl="0">
                        <a:spcBef>
                          <a:spcPts val="0"/>
                        </a:spcBef>
                        <a:spcAft>
                          <a:spcPts val="0"/>
                        </a:spcAft>
                        <a:buClr>
                          <a:srgbClr val="000000"/>
                        </a:buClr>
                        <a:buSzPts val="1100"/>
                        <a:buFont typeface="Calibri"/>
                        <a:buNone/>
                      </a:pPr>
                      <a:r>
                        <a:rPr lang="en-US" sz="1100" b="1" i="0" u="none" strike="noStrike" cap="none">
                          <a:solidFill>
                            <a:srgbClr val="000000"/>
                          </a:solidFill>
                          <a:latin typeface="Calibri"/>
                          <a:ea typeface="Calibri"/>
                          <a:cs typeface="Calibri"/>
                          <a:sym typeface="Calibri"/>
                        </a:rPr>
                        <a:t> </a:t>
                      </a:r>
                      <a:endParaRPr sz="1800" b="1" u="none" strike="noStrike" cap="none"/>
                    </a:p>
                  </a:txBody>
                  <a:tcPr marL="10375" marR="10375" marT="1037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l" rtl="0">
                        <a:spcBef>
                          <a:spcPts val="0"/>
                        </a:spcBef>
                        <a:spcAft>
                          <a:spcPts val="0"/>
                        </a:spcAft>
                        <a:buClr>
                          <a:srgbClr val="000000"/>
                        </a:buClr>
                        <a:buSzPts val="1100"/>
                        <a:buFont typeface="Calibri"/>
                        <a:buNone/>
                      </a:pPr>
                      <a:r>
                        <a:rPr lang="en-US" sz="1100" b="1" i="1" u="none" strike="noStrike" cap="none">
                          <a:solidFill>
                            <a:srgbClr val="000000"/>
                          </a:solidFill>
                          <a:latin typeface="Calibri"/>
                          <a:ea typeface="Calibri"/>
                          <a:cs typeface="Calibri"/>
                          <a:sym typeface="Calibri"/>
                        </a:rPr>
                        <a:t>Week 1</a:t>
                      </a:r>
                      <a:endParaRPr sz="1800" b="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Clr>
                          <a:srgbClr val="000000"/>
                        </a:buClr>
                        <a:buSzPts val="1100"/>
                        <a:buFont typeface="Calibri"/>
                        <a:buNone/>
                      </a:pPr>
                      <a:r>
                        <a:rPr lang="en-US" sz="1100" b="1" i="1" u="none" strike="noStrike" cap="none">
                          <a:solidFill>
                            <a:srgbClr val="000000"/>
                          </a:solidFill>
                          <a:latin typeface="Calibri"/>
                          <a:ea typeface="Calibri"/>
                          <a:cs typeface="Calibri"/>
                          <a:sym typeface="Calibri"/>
                        </a:rPr>
                        <a:t>Week 2</a:t>
                      </a:r>
                      <a:endParaRPr sz="1800" b="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Clr>
                          <a:srgbClr val="000000"/>
                        </a:buClr>
                        <a:buSzPts val="1100"/>
                        <a:buFont typeface="Calibri"/>
                        <a:buNone/>
                      </a:pPr>
                      <a:r>
                        <a:rPr lang="en-US" sz="1100" b="1" i="1" u="none" strike="noStrike" cap="none">
                          <a:solidFill>
                            <a:srgbClr val="000000"/>
                          </a:solidFill>
                          <a:latin typeface="Calibri"/>
                          <a:ea typeface="Calibri"/>
                          <a:cs typeface="Calibri"/>
                          <a:sym typeface="Calibri"/>
                        </a:rPr>
                        <a:t>Week 3</a:t>
                      </a:r>
                      <a:endParaRPr sz="1800" b="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Clr>
                          <a:srgbClr val="000000"/>
                        </a:buClr>
                        <a:buSzPts val="1100"/>
                        <a:buFont typeface="Calibri"/>
                        <a:buNone/>
                      </a:pPr>
                      <a:r>
                        <a:rPr lang="en-US" sz="1100" b="1" i="1" u="none" strike="noStrike" cap="none">
                          <a:solidFill>
                            <a:srgbClr val="000000"/>
                          </a:solidFill>
                          <a:latin typeface="Calibri"/>
                          <a:ea typeface="Calibri"/>
                          <a:cs typeface="Calibri"/>
                          <a:sym typeface="Calibri"/>
                        </a:rPr>
                        <a:t>Week 4</a:t>
                      </a:r>
                      <a:endParaRPr sz="1800" b="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Clr>
                          <a:srgbClr val="000000"/>
                        </a:buClr>
                        <a:buSzPts val="1100"/>
                        <a:buFont typeface="Calibri"/>
                        <a:buNone/>
                      </a:pPr>
                      <a:r>
                        <a:rPr lang="en-US" sz="1100" b="1" i="1" u="none" strike="noStrike" cap="none">
                          <a:solidFill>
                            <a:srgbClr val="000000"/>
                          </a:solidFill>
                          <a:latin typeface="Calibri"/>
                          <a:ea typeface="Calibri"/>
                          <a:cs typeface="Calibri"/>
                          <a:sym typeface="Calibri"/>
                        </a:rPr>
                        <a:t>Week 5</a:t>
                      </a:r>
                      <a:endParaRPr sz="1800" b="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Clr>
                          <a:srgbClr val="000000"/>
                        </a:buClr>
                        <a:buSzPts val="1100"/>
                        <a:buFont typeface="Calibri"/>
                        <a:buNone/>
                      </a:pPr>
                      <a:r>
                        <a:rPr lang="en-US" sz="1100" b="1" i="1" u="none" strike="noStrike" cap="none">
                          <a:solidFill>
                            <a:srgbClr val="000000"/>
                          </a:solidFill>
                          <a:latin typeface="Calibri"/>
                          <a:ea typeface="Calibri"/>
                          <a:cs typeface="Calibri"/>
                          <a:sym typeface="Calibri"/>
                        </a:rPr>
                        <a:t>Week 6</a:t>
                      </a:r>
                      <a:endParaRPr sz="1800" b="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75575">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Project Manager</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Planned</a:t>
                      </a:r>
                      <a:endParaRPr sz="1800" i="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140.00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24</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12</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12</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12</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12</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24</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96</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              13,440.00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40950">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Actual</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140.00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25</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11</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10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10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13</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22</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91</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              12,740.00 </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7500">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Delta</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chemeClr val="dk1"/>
                        </a:buClr>
                        <a:buSzPts val="1100"/>
                        <a:buFont typeface="Corbel"/>
                        <a:buNone/>
                      </a:pPr>
                      <a:endParaRPr sz="1100" b="0" i="0" u="none" strike="noStrike" cap="none">
                        <a:solidFill>
                          <a:srgbClr val="2E75B5"/>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-1</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1</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2</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2</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-1</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2</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Delta</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                   700.00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6825">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Developer</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Planned</a:t>
                      </a:r>
                      <a:endParaRPr sz="1800" i="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130.00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80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80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80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80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80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80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480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              62,400.00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62850">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Actual</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130.00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75</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79</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80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80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80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85</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479</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              62,270.00 </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207500">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Delta</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2E75B5"/>
                        </a:buClr>
                        <a:buSzPts val="1100"/>
                        <a:buFont typeface="Calibri"/>
                        <a:buNone/>
                      </a:pPr>
                      <a:r>
                        <a:rPr lang="en-US" sz="1100" b="0" i="0" u="none" strike="noStrike" cap="none">
                          <a:solidFill>
                            <a:srgbClr val="2E75B5"/>
                          </a:solidFill>
                          <a:latin typeface="Calibri"/>
                          <a:ea typeface="Calibri"/>
                          <a:cs typeface="Calibri"/>
                          <a:sym typeface="Calibri"/>
                        </a:rPr>
                        <a:t>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5</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1</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-5</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Delta</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                   130.00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75575">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Tester</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Planned</a:t>
                      </a:r>
                      <a:endParaRPr sz="1800" i="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80.00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12</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24</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24</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24</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24</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48</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156</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              12,480.00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139700">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Actual</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80.00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8</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20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25</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30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30</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53</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166</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1" u="none" strike="noStrike" cap="none">
                          <a:solidFill>
                            <a:srgbClr val="000000"/>
                          </a:solidFill>
                          <a:latin typeface="Calibri"/>
                          <a:ea typeface="Calibri"/>
                          <a:cs typeface="Calibri"/>
                          <a:sym typeface="Calibri"/>
                        </a:rPr>
                        <a:t>              13,280.00 </a:t>
                      </a:r>
                      <a:endParaRPr sz="1800" i="1"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163175">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Delta</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2E75B5"/>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4</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4</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-1</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-6</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-6</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-5</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Delta</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2E75B5"/>
                        </a:buClr>
                        <a:buSzPts val="1100"/>
                        <a:buFont typeface="Calibri"/>
                        <a:buNone/>
                      </a:pPr>
                      <a:r>
                        <a:rPr lang="en-US" sz="1100" b="0" i="1" u="none" strike="noStrike" cap="none">
                          <a:solidFill>
                            <a:srgbClr val="2E75B5"/>
                          </a:solidFill>
                          <a:latin typeface="Calibri"/>
                          <a:ea typeface="Calibri"/>
                          <a:cs typeface="Calibri"/>
                          <a:sym typeface="Calibri"/>
                        </a:rPr>
                        <a:t>                 (800.00)</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363375">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Total Planned Cost:</a:t>
                      </a:r>
                      <a:endParaRPr sz="1800" u="none" strike="noStrike" cap="none"/>
                    </a:p>
                  </a:txBody>
                  <a:tcPr marL="105075" marR="105075" marT="52550" marB="525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              88,320.00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r h="258925">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Total Actual Cost:</a:t>
                      </a:r>
                      <a:endParaRPr sz="1800" u="none" strike="noStrike" cap="none"/>
                    </a:p>
                  </a:txBody>
                  <a:tcPr marL="105075" marR="105075" marT="52550" marB="525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              88,290.00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3"/>
                  </a:ext>
                </a:extLst>
              </a:tr>
              <a:tr h="326650">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l" rtl="0">
                        <a:spcBef>
                          <a:spcPts val="0"/>
                        </a:spcBef>
                        <a:spcAft>
                          <a:spcPts val="0"/>
                        </a:spcAft>
                        <a:buClr>
                          <a:srgbClr val="2E75B5"/>
                        </a:buClr>
                        <a:buSzPts val="1100"/>
                        <a:buFont typeface="Calibri"/>
                        <a:buNone/>
                      </a:pPr>
                      <a:r>
                        <a:rPr lang="en-US" sz="1100" b="0" i="0" u="none" strike="noStrike" cap="none">
                          <a:solidFill>
                            <a:srgbClr val="2E75B5"/>
                          </a:solidFill>
                          <a:latin typeface="Calibri"/>
                          <a:ea typeface="Calibri"/>
                          <a:cs typeface="Calibri"/>
                          <a:sym typeface="Calibri"/>
                        </a:rPr>
                        <a:t>Budget Remaining (GBP):</a:t>
                      </a:r>
                      <a:endParaRPr sz="1800" u="none" strike="noStrike" cap="none"/>
                    </a:p>
                  </a:txBody>
                  <a:tcPr marL="105075" marR="105075" marT="52550" marB="525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2E75B5"/>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2E75B5"/>
                        </a:buClr>
                        <a:buSzPts val="1100"/>
                        <a:buFont typeface="Calibri"/>
                        <a:buNone/>
                      </a:pPr>
                      <a:r>
                        <a:rPr lang="en-US" sz="1100" b="0" i="0" u="none" strike="noStrike" cap="none">
                          <a:solidFill>
                            <a:srgbClr val="2E75B5"/>
                          </a:solidFill>
                          <a:latin typeface="Calibri"/>
                          <a:ea typeface="Calibri"/>
                          <a:cs typeface="Calibri"/>
                          <a:sym typeface="Calibri"/>
                        </a:rPr>
                        <a:t>                      30.00 </a:t>
                      </a:r>
                      <a:endParaRPr sz="1800" u="none" strike="noStrike" cap="none"/>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4"/>
                  </a:ext>
                </a:extLst>
              </a:tr>
              <a:tr h="178225">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000000"/>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gridSpan="2">
                  <a:txBody>
                    <a:bodyPr/>
                    <a:lstStyle/>
                    <a:p>
                      <a:pPr marL="0" marR="0" lvl="0" indent="0" algn="l" rtl="0">
                        <a:spcBef>
                          <a:spcPts val="0"/>
                        </a:spcBef>
                        <a:spcAft>
                          <a:spcPts val="0"/>
                        </a:spcAft>
                        <a:buClr>
                          <a:srgbClr val="2E75B5"/>
                        </a:buClr>
                        <a:buSzPts val="1100"/>
                        <a:buFont typeface="Calibri"/>
                        <a:buNone/>
                      </a:pPr>
                      <a:r>
                        <a:rPr lang="en-US" sz="1100" b="0" i="0" u="none" strike="noStrike" cap="none">
                          <a:solidFill>
                            <a:srgbClr val="2E75B5"/>
                          </a:solidFill>
                          <a:latin typeface="Calibri"/>
                          <a:ea typeface="Calibri"/>
                          <a:cs typeface="Calibri"/>
                          <a:sym typeface="Calibri"/>
                        </a:rPr>
                        <a:t>Deviation (%):</a:t>
                      </a:r>
                      <a:endParaRPr sz="1800" u="none" strike="noStrike" cap="none"/>
                    </a:p>
                  </a:txBody>
                  <a:tcPr marL="105075" marR="105075" marT="52550" marB="525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a:txBody>
                    <a:bodyPr/>
                    <a:lstStyle/>
                    <a:p>
                      <a:pPr marL="0" marR="0" lvl="0" indent="0" algn="l" rtl="0">
                        <a:spcBef>
                          <a:spcPts val="0"/>
                        </a:spcBef>
                        <a:spcAft>
                          <a:spcPts val="0"/>
                        </a:spcAft>
                        <a:buClr>
                          <a:schemeClr val="dk1"/>
                        </a:buClr>
                        <a:buSzPts val="1100"/>
                        <a:buFont typeface="Corbel"/>
                        <a:buNone/>
                      </a:pPr>
                      <a:endParaRPr sz="1100" b="0" i="0" u="none" strike="noStrike" cap="none">
                        <a:solidFill>
                          <a:srgbClr val="2E75B5"/>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rgbClr val="2E75B5"/>
                        </a:buClr>
                        <a:buSzPts val="1100"/>
                        <a:buFont typeface="Calibri"/>
                        <a:buNone/>
                      </a:pPr>
                      <a:r>
                        <a:rPr lang="en-US" sz="1100" b="0" i="0" u="none" strike="noStrike" cap="none">
                          <a:solidFill>
                            <a:srgbClr val="2E75B5"/>
                          </a:solidFill>
                          <a:latin typeface="Calibri"/>
                          <a:ea typeface="Calibri"/>
                          <a:cs typeface="Calibri"/>
                          <a:sym typeface="Calibri"/>
                        </a:rPr>
                        <a:t>                      -0.03%</a:t>
                      </a:r>
                      <a:endParaRPr sz="1100" b="0" i="0" u="none" strike="noStrike" cap="none">
                        <a:solidFill>
                          <a:srgbClr val="2E75B5"/>
                        </a:solidFill>
                        <a:latin typeface="Calibri"/>
                        <a:ea typeface="Calibri"/>
                        <a:cs typeface="Calibri"/>
                        <a:sym typeface="Calibri"/>
                      </a:endParaRPr>
                    </a:p>
                  </a:txBody>
                  <a:tcPr marL="10375" marR="10375" marT="103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
        <p:nvSpPr>
          <p:cNvPr id="227" name="Google Shape;227;p7"/>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7</a:t>
            </a:fld>
            <a:endParaRPr/>
          </a:p>
        </p:txBody>
      </p:sp>
      <p:graphicFrame>
        <p:nvGraphicFramePr>
          <p:cNvPr id="228" name="Google Shape;228;p7"/>
          <p:cNvGraphicFramePr/>
          <p:nvPr/>
        </p:nvGraphicFramePr>
        <p:xfrm>
          <a:off x="1561903" y="4314095"/>
          <a:ext cx="6632528" cy="187568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50548"/>
    </mc:Choice>
    <mc:Fallback xmlns="">
      <p:transition spd="slow" advTm="5054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9"/>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Development and Testing</a:t>
            </a:r>
            <a:endParaRPr dirty="0"/>
          </a:p>
        </p:txBody>
      </p:sp>
      <p:sp>
        <p:nvSpPr>
          <p:cNvPr id="234" name="Google Shape;234;p9"/>
          <p:cNvSpPr txBox="1">
            <a:spLocks noGrp="1"/>
          </p:cNvSpPr>
          <p:nvPr>
            <p:ph type="body" idx="1"/>
          </p:nvPr>
        </p:nvSpPr>
        <p:spPr>
          <a:xfrm>
            <a:off x="1484310" y="2212099"/>
            <a:ext cx="10018713" cy="3124201"/>
          </a:xfrm>
          <a:prstGeom prst="rect">
            <a:avLst/>
          </a:prstGeom>
          <a:noFill/>
          <a:ln>
            <a:noFill/>
          </a:ln>
        </p:spPr>
        <p:txBody>
          <a:bodyPr spcFirstLastPara="1" wrap="square" lIns="91425" tIns="45700" rIns="91425" bIns="45700" anchor="ctr" anchorCtr="0">
            <a:normAutofit/>
          </a:bodyPr>
          <a:lstStyle/>
          <a:p>
            <a:pPr marL="285750" lvl="0" indent="-285750">
              <a:lnSpc>
                <a:spcPct val="120000"/>
              </a:lnSpc>
              <a:spcBef>
                <a:spcPts val="0"/>
              </a:spcBef>
              <a:buClr>
                <a:schemeClr val="dk1"/>
              </a:buClr>
              <a:buSzPct val="126126"/>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Developed with </a:t>
            </a:r>
            <a:r>
              <a:rPr lang="en-US" b="1"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Agile Scrum</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using </a:t>
            </a:r>
            <a:r>
              <a:rPr lang="en-US" b="1"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GitHub</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as a VCS and requirement tracker, and </a:t>
            </a:r>
            <a:r>
              <a:rPr lang="en-US" b="1"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GitHub Actions </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for CI/CD</a:t>
            </a:r>
            <a:endParaRPr lang="en-US" dirty="0"/>
          </a:p>
          <a:p>
            <a:pPr marL="285750" lvl="0" indent="-285750">
              <a:lnSpc>
                <a:spcPct val="120000"/>
              </a:lnSpc>
              <a:spcBef>
                <a:spcPts val="0"/>
              </a:spcBef>
              <a:buClr>
                <a:schemeClr val="dk1"/>
              </a:buClr>
              <a:buSzPct val="126126"/>
            </a:pPr>
            <a:r>
              <a:rPr lang="en-US" dirty="0"/>
              <a:t>Uses </a:t>
            </a:r>
            <a:r>
              <a:rPr lang="en-US" b="1" dirty="0" err="1"/>
              <a:t>pygame</a:t>
            </a:r>
            <a:r>
              <a:rPr lang="en-US" dirty="0"/>
              <a:t> module for implementation, </a:t>
            </a:r>
            <a:r>
              <a:rPr lang="en-US" b="1" dirty="0"/>
              <a:t>Gherkin</a:t>
            </a:r>
            <a:r>
              <a:rPr lang="en-US" dirty="0"/>
              <a:t> for requirements testing, </a:t>
            </a:r>
            <a:r>
              <a:rPr lang="en-US" b="1" dirty="0" err="1"/>
              <a:t>pytest</a:t>
            </a:r>
            <a:r>
              <a:rPr lang="en-US" dirty="0"/>
              <a:t> for testing, </a:t>
            </a:r>
            <a:r>
              <a:rPr lang="en-US" b="1" dirty="0"/>
              <a:t>bandit</a:t>
            </a:r>
            <a:r>
              <a:rPr lang="en-US" dirty="0"/>
              <a:t> and </a:t>
            </a:r>
            <a:r>
              <a:rPr lang="en-US" b="1" dirty="0"/>
              <a:t>safety</a:t>
            </a:r>
            <a:r>
              <a:rPr lang="en-US" dirty="0"/>
              <a:t> for security checks</a:t>
            </a:r>
          </a:p>
          <a:p>
            <a:pPr marL="285750" lvl="0" indent="-285750" algn="l" rtl="0">
              <a:lnSpc>
                <a:spcPct val="120000"/>
              </a:lnSpc>
              <a:spcBef>
                <a:spcPts val="0"/>
              </a:spcBef>
              <a:spcAft>
                <a:spcPts val="0"/>
              </a:spcAft>
              <a:buClr>
                <a:schemeClr val="dk1"/>
              </a:buClr>
              <a:buSzPct val="126126"/>
              <a:buChar char="•"/>
            </a:pPr>
            <a:r>
              <a:rPr lang="en-US" dirty="0"/>
              <a:t>User acceptance testing validated each requirement for Release 1</a:t>
            </a:r>
            <a:endParaRPr dirty="0"/>
          </a:p>
          <a:p>
            <a:pPr marL="285750" lvl="0" indent="-81343" algn="l" rtl="0">
              <a:spcBef>
                <a:spcPts val="444"/>
              </a:spcBef>
              <a:spcAft>
                <a:spcPts val="0"/>
              </a:spcAft>
              <a:buClr>
                <a:schemeClr val="dk1"/>
              </a:buClr>
              <a:buSzPct val="145000"/>
              <a:buNone/>
            </a:pPr>
            <a:endParaRPr dirty="0"/>
          </a:p>
        </p:txBody>
      </p:sp>
      <p:sp>
        <p:nvSpPr>
          <p:cNvPr id="235" name="Google Shape;235;p9"/>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8</a:t>
            </a:fld>
            <a:endParaRPr/>
          </a:p>
        </p:txBody>
      </p:sp>
      <p:pic>
        <p:nvPicPr>
          <p:cNvPr id="236" name="Google Shape;236;p9" descr="Icon&#10;&#10;Description automatically generated"/>
          <p:cNvPicPr preferRelativeResize="0"/>
          <p:nvPr/>
        </p:nvPicPr>
        <p:blipFill rotWithShape="1">
          <a:blip r:embed="rId3">
            <a:alphaModFix/>
          </a:blip>
          <a:srcRect/>
          <a:stretch/>
        </p:blipFill>
        <p:spPr>
          <a:xfrm>
            <a:off x="3736834" y="5494650"/>
            <a:ext cx="973559" cy="1066800"/>
          </a:xfrm>
          <a:prstGeom prst="rect">
            <a:avLst/>
          </a:prstGeom>
          <a:noFill/>
          <a:ln>
            <a:noFill/>
          </a:ln>
        </p:spPr>
      </p:pic>
      <p:pic>
        <p:nvPicPr>
          <p:cNvPr id="237" name="Google Shape;237;p9" descr="Icon&#10;&#10;Description automatically generated"/>
          <p:cNvPicPr preferRelativeResize="0"/>
          <p:nvPr/>
        </p:nvPicPr>
        <p:blipFill rotWithShape="1">
          <a:blip r:embed="rId4">
            <a:clrChange>
              <a:clrFrom>
                <a:srgbClr val="FFFFFF"/>
              </a:clrFrom>
              <a:clrTo>
                <a:srgbClr val="FFFFFF">
                  <a:alpha val="0"/>
                </a:srgbClr>
              </a:clrTo>
            </a:clrChange>
            <a:alphaModFix/>
          </a:blip>
          <a:srcRect/>
          <a:stretch/>
        </p:blipFill>
        <p:spPr>
          <a:xfrm>
            <a:off x="5195455" y="5383814"/>
            <a:ext cx="1288473" cy="1288473"/>
          </a:xfrm>
          <a:prstGeom prst="rect">
            <a:avLst/>
          </a:prstGeom>
          <a:noFill/>
          <a:ln>
            <a:noFill/>
          </a:ln>
        </p:spPr>
      </p:pic>
      <p:pic>
        <p:nvPicPr>
          <p:cNvPr id="238" name="Google Shape;238;p9" descr="Icon&#10;&#10;Description automatically generated"/>
          <p:cNvPicPr preferRelativeResize="0"/>
          <p:nvPr/>
        </p:nvPicPr>
        <p:blipFill rotWithShape="1">
          <a:blip r:embed="rId5">
            <a:alphaModFix/>
          </a:blip>
          <a:srcRect/>
          <a:stretch/>
        </p:blipFill>
        <p:spPr>
          <a:xfrm>
            <a:off x="6962917" y="5494650"/>
            <a:ext cx="1066800" cy="1066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3788"/>
    </mc:Choice>
    <mc:Fallback xmlns="">
      <p:transition spd="slow" advTm="4378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8"/>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Challenges and Solutions</a:t>
            </a:r>
            <a:endParaRPr/>
          </a:p>
        </p:txBody>
      </p:sp>
      <p:sp>
        <p:nvSpPr>
          <p:cNvPr id="245" name="Google Shape;245;p8"/>
          <p:cNvSpPr txBox="1">
            <a:spLocks noGrp="1"/>
          </p:cNvSpPr>
          <p:nvPr>
            <p:ph type="sldNum" idx="12"/>
          </p:nvPr>
        </p:nvSpPr>
        <p:spPr>
          <a:xfrm>
            <a:off x="11571616" y="6456411"/>
            <a:ext cx="5511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1000"/>
              <a:buFont typeface="Corbel"/>
              <a:buNone/>
            </a:pPr>
            <a:fld id="{00000000-1234-1234-1234-123412341234}" type="slidenum">
              <a:rPr lang="en-US"/>
              <a:t>9</a:t>
            </a:fld>
            <a:endParaRPr/>
          </a:p>
        </p:txBody>
      </p:sp>
      <p:graphicFrame>
        <p:nvGraphicFramePr>
          <p:cNvPr id="2" name="Table 2">
            <a:extLst>
              <a:ext uri="{FF2B5EF4-FFF2-40B4-BE49-F238E27FC236}">
                <a16:creationId xmlns:a16="http://schemas.microsoft.com/office/drawing/2014/main" id="{0115783F-C1BC-C10F-D219-BE3F289234A3}"/>
              </a:ext>
            </a:extLst>
          </p:cNvPr>
          <p:cNvGraphicFramePr>
            <a:graphicFrameLocks noGrp="1"/>
          </p:cNvGraphicFramePr>
          <p:nvPr>
            <p:extLst>
              <p:ext uri="{D42A27DB-BD31-4B8C-83A1-F6EECF244321}">
                <p14:modId xmlns:p14="http://schemas.microsoft.com/office/powerpoint/2010/main" val="1666915957"/>
              </p:ext>
            </p:extLst>
          </p:nvPr>
        </p:nvGraphicFramePr>
        <p:xfrm>
          <a:off x="1624010" y="2578102"/>
          <a:ext cx="9234490" cy="2590000"/>
        </p:xfrm>
        <a:graphic>
          <a:graphicData uri="http://schemas.openxmlformats.org/drawingml/2006/table">
            <a:tbl>
              <a:tblPr firstRow="1" bandRow="1">
                <a:tableStyleId>{2257BC85-ADEC-44A6-ABB7-D5BEE0AA31E7}</a:tableStyleId>
              </a:tblPr>
              <a:tblGrid>
                <a:gridCol w="4617245">
                  <a:extLst>
                    <a:ext uri="{9D8B030D-6E8A-4147-A177-3AD203B41FA5}">
                      <a16:colId xmlns:a16="http://schemas.microsoft.com/office/drawing/2014/main" val="938584188"/>
                    </a:ext>
                  </a:extLst>
                </a:gridCol>
                <a:gridCol w="4617245">
                  <a:extLst>
                    <a:ext uri="{9D8B030D-6E8A-4147-A177-3AD203B41FA5}">
                      <a16:colId xmlns:a16="http://schemas.microsoft.com/office/drawing/2014/main" val="3371962491"/>
                    </a:ext>
                  </a:extLst>
                </a:gridCol>
              </a:tblGrid>
              <a:tr h="513878">
                <a:tc>
                  <a:txBody>
                    <a:bodyPr/>
                    <a:lstStyle/>
                    <a:p>
                      <a:r>
                        <a:rPr lang="en-US" sz="1800" dirty="0"/>
                        <a:t>Challenge</a:t>
                      </a:r>
                    </a:p>
                  </a:txBody>
                  <a:tcPr>
                    <a:solidFill>
                      <a:schemeClr val="accent1"/>
                    </a:solidFill>
                  </a:tcPr>
                </a:tc>
                <a:tc>
                  <a:txBody>
                    <a:bodyPr/>
                    <a:lstStyle/>
                    <a:p>
                      <a:r>
                        <a:rPr lang="en-US" sz="1800" dirty="0"/>
                        <a:t>Solution</a:t>
                      </a:r>
                    </a:p>
                  </a:txBody>
                  <a:tcPr>
                    <a:solidFill>
                      <a:schemeClr val="accent1"/>
                    </a:solidFill>
                  </a:tcPr>
                </a:tc>
                <a:extLst>
                  <a:ext uri="{0D108BD9-81ED-4DB2-BD59-A6C34878D82A}">
                    <a16:rowId xmlns:a16="http://schemas.microsoft.com/office/drawing/2014/main" val="2195336003"/>
                  </a:ext>
                </a:extLst>
              </a:tr>
              <a:tr h="718021">
                <a:tc>
                  <a:txBody>
                    <a:bodyPr/>
                    <a:lstStyle/>
                    <a:p>
                      <a:r>
                        <a:rPr lang="en-US" sz="1800" dirty="0"/>
                        <a:t>Geographically and temporally disbursed development team</a:t>
                      </a:r>
                    </a:p>
                  </a:txBody>
                  <a:tcPr/>
                </a:tc>
                <a:tc>
                  <a:txBody>
                    <a:bodyPr/>
                    <a:lstStyle/>
                    <a:p>
                      <a:r>
                        <a:rPr lang="en-US" sz="1800" dirty="0"/>
                        <a:t>Weekly progress meetings and continuous collaboration over Slack, GitHub</a:t>
                      </a:r>
                    </a:p>
                  </a:txBody>
                  <a:tcPr/>
                </a:tc>
                <a:extLst>
                  <a:ext uri="{0D108BD9-81ED-4DB2-BD59-A6C34878D82A}">
                    <a16:rowId xmlns:a16="http://schemas.microsoft.com/office/drawing/2014/main" val="656620610"/>
                  </a:ext>
                </a:extLst>
              </a:tr>
              <a:tr h="718021">
                <a:tc>
                  <a:txBody>
                    <a:bodyPr/>
                    <a:lstStyle/>
                    <a:p>
                      <a:r>
                        <a:rPr lang="en-US" sz="1800" dirty="0"/>
                        <a:t>Development in different environments</a:t>
                      </a:r>
                    </a:p>
                  </a:txBody>
                  <a:tcPr/>
                </a:tc>
                <a:tc>
                  <a:txBody>
                    <a:bodyPr/>
                    <a:lstStyle/>
                    <a:p>
                      <a:r>
                        <a:rPr lang="en-US" sz="1800" dirty="0"/>
                        <a:t>Modular Python package-like structure and a common </a:t>
                      </a:r>
                      <a:r>
                        <a:rPr lang="en-US" sz="1800" dirty="0" err="1"/>
                        <a:t>environment.yml</a:t>
                      </a:r>
                      <a:endParaRPr lang="en-US" sz="1800" dirty="0"/>
                    </a:p>
                  </a:txBody>
                  <a:tcPr/>
                </a:tc>
                <a:extLst>
                  <a:ext uri="{0D108BD9-81ED-4DB2-BD59-A6C34878D82A}">
                    <a16:rowId xmlns:a16="http://schemas.microsoft.com/office/drawing/2014/main" val="1454867422"/>
                  </a:ext>
                </a:extLst>
              </a:tr>
              <a:tr h="513878">
                <a:tc>
                  <a:txBody>
                    <a:bodyPr/>
                    <a:lstStyle/>
                    <a:p>
                      <a:r>
                        <a:rPr lang="en-US" sz="1800" dirty="0"/>
                        <a:t>Complex codebase for linting and quality control</a:t>
                      </a:r>
                    </a:p>
                  </a:txBody>
                  <a:tcPr/>
                </a:tc>
                <a:tc>
                  <a:txBody>
                    <a:bodyPr/>
                    <a:lstStyle/>
                    <a:p>
                      <a:r>
                        <a:rPr lang="en-US" sz="1800" dirty="0"/>
                        <a:t>Enabled linting through GitHub Actions </a:t>
                      </a:r>
                    </a:p>
                  </a:txBody>
                  <a:tcPr/>
                </a:tc>
                <a:extLst>
                  <a:ext uri="{0D108BD9-81ED-4DB2-BD59-A6C34878D82A}">
                    <a16:rowId xmlns:a16="http://schemas.microsoft.com/office/drawing/2014/main" val="399711235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48946"/>
    </mc:Choice>
    <mc:Fallback xmlns="">
      <p:transition spd="slow" advTm="4894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1803</Words>
  <Application>Microsoft Office PowerPoint</Application>
  <PresentationFormat>Widescreen</PresentationFormat>
  <Paragraphs>283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Arial</vt:lpstr>
      <vt:lpstr>Corbel</vt:lpstr>
      <vt:lpstr>Parallax</vt:lpstr>
      <vt:lpstr>PowerPoint Presentation</vt:lpstr>
      <vt:lpstr>Concept Introduction</vt:lpstr>
      <vt:lpstr>Requirements: ‘Child’ Persona</vt:lpstr>
      <vt:lpstr>Requirements: ‘Guardian’  &amp; ‘Producer’ Personas</vt:lpstr>
      <vt:lpstr>Design and Plan</vt:lpstr>
      <vt:lpstr>Sprint Progress and Project Status</vt:lpstr>
      <vt:lpstr>Budgets and Summary</vt:lpstr>
      <vt:lpstr>Development and Testing</vt:lpstr>
      <vt:lpstr>Challenges and Solutions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Mennell</dc:creator>
  <cp:lastModifiedBy>Rob Mennell</cp:lastModifiedBy>
  <cp:revision>24</cp:revision>
  <dcterms:created xsi:type="dcterms:W3CDTF">2022-12-29T22:51:46Z</dcterms:created>
  <dcterms:modified xsi:type="dcterms:W3CDTF">2023-02-12T16:03:08Z</dcterms:modified>
</cp:coreProperties>
</file>