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F2"/>
    <a:srgbClr val="C6FF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CB4D3-EF4D-4062-BFBB-58EC45B44019}" type="datetimeFigureOut">
              <a:rPr lang="fr-FR" smtClean="0"/>
              <a:pPr/>
              <a:t>18/01/2023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31375-F70E-42F7-BC71-4584604209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1375-F70E-42F7-BC71-4584604209A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1375-F70E-42F7-BC71-4584604209AF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18/01/2023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18/01/2023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18/01/2023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18/01/2023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18/01/2023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18/01/2023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18/01/2023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18/01/2023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18/01/2023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18/01/2023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18/01/2023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C57A-1399-4A5D-B1B1-22A87A8F5ADA}" type="datetimeFigureOut">
              <a:rPr lang="fr-FR" smtClean="0"/>
              <a:pPr/>
              <a:t>18/01/2023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14346" y="3214686"/>
            <a:ext cx="1214414" cy="928694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</a:t>
            </a:r>
            <a:endParaRPr lang="fr-FR" sz="11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1604" y="5311901"/>
            <a:ext cx="1214414" cy="331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 </a:t>
            </a:r>
            <a:r>
              <a:rPr lang="fr-FR" sz="1100" b="1" i="1" dirty="0" smtClean="0">
                <a:latin typeface="Verdana" pitchFamily="34" charset="0"/>
                <a:ea typeface="Verdana" pitchFamily="34" charset="0"/>
              </a:rPr>
              <a:t>test</a:t>
            </a:r>
            <a:endParaRPr lang="fr-FR" sz="1100" b="1" i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1604" y="1285860"/>
            <a:ext cx="1214414" cy="597017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</a:t>
            </a:r>
          </a:p>
          <a:p>
            <a:pPr algn="ctr"/>
            <a:r>
              <a:rPr lang="fr-FR" sz="1100" b="1" i="1" dirty="0" smtClean="0">
                <a:latin typeface="Verdana" pitchFamily="34" charset="0"/>
                <a:ea typeface="Verdana" pitchFamily="34" charset="0"/>
              </a:rPr>
              <a:t>training</a:t>
            </a:r>
            <a:endParaRPr lang="fr-FR" sz="1100" b="1" i="1" dirty="0"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82" name="Groupe 81"/>
          <p:cNvGrpSpPr/>
          <p:nvPr/>
        </p:nvGrpSpPr>
        <p:grpSpPr>
          <a:xfrm>
            <a:off x="3143240" y="428604"/>
            <a:ext cx="2928958" cy="6143668"/>
            <a:chOff x="3143240" y="428604"/>
            <a:chExt cx="2643206" cy="6143668"/>
          </a:xfrm>
        </p:grpSpPr>
        <p:sp>
          <p:nvSpPr>
            <p:cNvPr id="7" name="Rectangle 6"/>
            <p:cNvSpPr/>
            <p:nvPr/>
          </p:nvSpPr>
          <p:spPr>
            <a:xfrm>
              <a:off x="3143240" y="428604"/>
              <a:ext cx="2643206" cy="614366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143240" y="486771"/>
              <a:ext cx="26432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>
                  <a:latin typeface="Verdana" pitchFamily="34" charset="0"/>
                  <a:ea typeface="Verdana" pitchFamily="34" charset="0"/>
                  <a:cs typeface="Courier New" pitchFamily="49" charset="0"/>
                </a:rPr>
                <a:t>Traitement des données</a:t>
              </a:r>
              <a:endParaRPr lang="fr-FR" sz="1600" b="1" dirty="0">
                <a:latin typeface="Verdana" pitchFamily="34" charset="0"/>
                <a:ea typeface="Verdana" pitchFamily="34" charset="0"/>
                <a:cs typeface="Courier New" pitchFamily="49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143240" y="1916235"/>
              <a:ext cx="2643206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Suppression des données manquantes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Suppression des doublons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Random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u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nder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-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s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ampling</a:t>
              </a:r>
              <a:endParaRPr lang="fr-FR" sz="1100" i="1" dirty="0" smtClean="0">
                <a:latin typeface="Verdana" pitchFamily="34" charset="0"/>
                <a:ea typeface="Verdana" pitchFamily="34" charset="0"/>
              </a:endParaRPr>
            </a:p>
            <a:p>
              <a:pPr algn="ctr">
                <a:buFont typeface="Arial" charset="0"/>
                <a:buChar char="•"/>
              </a:pPr>
              <a:endParaRPr lang="fr-FR" sz="1200" dirty="0" smtClean="0">
                <a:latin typeface="Verdana" pitchFamily="34" charset="0"/>
                <a:ea typeface="Verdana" pitchFamily="34" charset="0"/>
              </a:endParaRPr>
            </a:p>
            <a:p>
              <a:pPr algn="ctr">
                <a:buFont typeface="Arial" charset="0"/>
                <a:buChar char="•"/>
              </a:pPr>
              <a:endParaRPr lang="fr-FR" sz="1200" dirty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Suppression </a:t>
              </a:r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de la ponctuation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Changement en minuscules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err="1" smtClean="0">
                  <a:latin typeface="Verdana" pitchFamily="34" charset="0"/>
                  <a:ea typeface="Verdana" pitchFamily="34" charset="0"/>
                </a:rPr>
                <a:t>Tokenisation</a:t>
              </a:r>
              <a:endParaRPr lang="fr-FR" sz="11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Suppression des 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stop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words</a:t>
              </a:r>
              <a:endParaRPr lang="fr-FR" sz="11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Lemmatisation</a:t>
              </a:r>
            </a:p>
            <a:p>
              <a:pPr algn="ctr">
                <a:buFont typeface="Arial" charset="0"/>
                <a:buChar char="•"/>
              </a:pPr>
              <a:endParaRPr lang="fr-FR" sz="1200" dirty="0" smtClean="0">
                <a:latin typeface="Verdana" pitchFamily="34" charset="0"/>
                <a:ea typeface="Verdana" pitchFamily="34" charset="0"/>
              </a:endParaRPr>
            </a:p>
            <a:p>
              <a:pPr algn="ctr">
                <a:buFont typeface="Arial" charset="0"/>
                <a:buChar char="•"/>
              </a:pPr>
              <a:endParaRPr lang="fr-FR" sz="1200" dirty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Transformation en séquences de longueur 300 </a:t>
              </a: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(ajout de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padding</a:t>
              </a:r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 si besoin)</a:t>
              </a:r>
            </a:p>
            <a:p>
              <a:pPr>
                <a:buFont typeface="Arial" charset="0"/>
                <a:buChar char="•"/>
              </a:pPr>
              <a:endParaRPr lang="fr-FR" sz="1200" dirty="0">
                <a:latin typeface="Verdana" pitchFamily="34" charset="0"/>
                <a:ea typeface="Verdana" pitchFamily="34" charset="0"/>
              </a:endParaRPr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9144032" y="2357430"/>
            <a:ext cx="2928958" cy="3357586"/>
            <a:chOff x="8715404" y="2357430"/>
            <a:chExt cx="2643206" cy="3429024"/>
          </a:xfrm>
        </p:grpSpPr>
        <p:sp>
          <p:nvSpPr>
            <p:cNvPr id="13" name="Rectangle 12"/>
            <p:cNvSpPr/>
            <p:nvPr/>
          </p:nvSpPr>
          <p:spPr>
            <a:xfrm>
              <a:off x="8715404" y="2357430"/>
              <a:ext cx="2643206" cy="3429024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8715404" y="2428868"/>
              <a:ext cx="2643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>
                  <a:latin typeface="Verdana" pitchFamily="34" charset="0"/>
                  <a:ea typeface="Verdana" pitchFamily="34" charset="0"/>
                  <a:cs typeface="Courier New" pitchFamily="49" charset="0"/>
                </a:rPr>
                <a:t>Evaluation</a:t>
              </a:r>
              <a:endParaRPr lang="fr-FR" sz="1600" b="1" dirty="0">
                <a:latin typeface="Verdana" pitchFamily="34" charset="0"/>
                <a:ea typeface="Verdana" pitchFamily="34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15404" y="3465521"/>
              <a:ext cx="2643206" cy="88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Matrice de confusion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Rapport de classification </a:t>
              </a: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(F1-score)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Courbe 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ROC</a:t>
              </a:r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 et 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AUC</a:t>
              </a: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6072198" y="428604"/>
            <a:ext cx="3060000" cy="4286280"/>
            <a:chOff x="6072198" y="428604"/>
            <a:chExt cx="3060000" cy="4286280"/>
          </a:xfrm>
        </p:grpSpPr>
        <p:sp>
          <p:nvSpPr>
            <p:cNvPr id="8" name="Rectangle 7"/>
            <p:cNvSpPr/>
            <p:nvPr/>
          </p:nvSpPr>
          <p:spPr>
            <a:xfrm>
              <a:off x="6143636" y="428604"/>
              <a:ext cx="2928958" cy="428628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143636" y="518678"/>
              <a:ext cx="2928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>
                  <a:latin typeface="Verdana" pitchFamily="34" charset="0"/>
                  <a:ea typeface="Verdana" pitchFamily="34" charset="0"/>
                  <a:cs typeface="Courier New" pitchFamily="49" charset="0"/>
                </a:rPr>
                <a:t>Apprentissage</a:t>
              </a:r>
              <a:endParaRPr lang="fr-FR" sz="1600" b="1" dirty="0">
                <a:latin typeface="Verdana" pitchFamily="34" charset="0"/>
                <a:ea typeface="Verdana" pitchFamily="34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72198" y="2357430"/>
              <a:ext cx="3060000" cy="2108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Embedding</a:t>
              </a:r>
              <a:endParaRPr lang="fr-FR" sz="11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fr-FR" sz="3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Métrique : F1-score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Fonction de perte :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binary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crossentropy</a:t>
              </a:r>
              <a:endParaRPr lang="fr-FR" sz="11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fr-FR" sz="3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Epoques : 30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Early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stopping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 </a:t>
              </a:r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: </a:t>
              </a:r>
              <a:endParaRPr lang="fr-FR" sz="11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en-US" sz="1100" dirty="0" err="1" smtClean="0">
                  <a:latin typeface="Verdana" pitchFamily="34" charset="0"/>
                  <a:ea typeface="Verdana" pitchFamily="34" charset="0"/>
                </a:rPr>
                <a:t>min_delta</a:t>
              </a:r>
              <a:r>
                <a:rPr lang="en-US" sz="1100" dirty="0" smtClean="0">
                  <a:latin typeface="Verdana" pitchFamily="34" charset="0"/>
                  <a:ea typeface="Verdana" pitchFamily="34" charset="0"/>
                </a:rPr>
                <a:t>=1.10</a:t>
              </a:r>
              <a:r>
                <a:rPr lang="en-US" sz="1100" baseline="30000" dirty="0" smtClean="0">
                  <a:latin typeface="Verdana" pitchFamily="34" charset="0"/>
                  <a:ea typeface="Verdana" pitchFamily="34" charset="0"/>
                </a:rPr>
                <a:t>-4</a:t>
              </a:r>
              <a:r>
                <a:rPr lang="en-US" sz="1100" dirty="0" smtClean="0">
                  <a:latin typeface="Verdana" pitchFamily="34" charset="0"/>
                  <a:ea typeface="Verdana" pitchFamily="34" charset="0"/>
                </a:rPr>
                <a:t>, patience=5, </a:t>
              </a:r>
              <a:r>
                <a:rPr lang="en-US" sz="1100" dirty="0" err="1" smtClean="0">
                  <a:latin typeface="Verdana" pitchFamily="34" charset="0"/>
                  <a:ea typeface="Verdana" pitchFamily="34" charset="0"/>
                </a:rPr>
                <a:t>restore_best_weights</a:t>
              </a:r>
              <a:r>
                <a:rPr lang="en-US" sz="1100" dirty="0" smtClean="0">
                  <a:latin typeface="Verdana" pitchFamily="34" charset="0"/>
                  <a:ea typeface="Verdana" pitchFamily="34" charset="0"/>
                </a:rPr>
                <a:t>=True</a:t>
              </a:r>
              <a:endParaRPr lang="en-US" sz="11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Batch size </a:t>
              </a:r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: 1024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Taille du dictionnaire : 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None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Longueur des séquences : 300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71604" y="5929330"/>
            <a:ext cx="1214414" cy="7143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 de production</a:t>
            </a:r>
            <a:endParaRPr lang="fr-FR" sz="11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9" name="Hexagone 18"/>
          <p:cNvSpPr/>
          <p:nvPr/>
        </p:nvSpPr>
        <p:spPr>
          <a:xfrm>
            <a:off x="11001420" y="5286388"/>
            <a:ext cx="1071538" cy="428604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latin typeface="Verdana" pitchFamily="34" charset="0"/>
                <a:ea typeface="Verdana" pitchFamily="34" charset="0"/>
              </a:rPr>
              <a:t>Modèle retenu</a:t>
            </a:r>
            <a:endParaRPr lang="fr-FR" sz="10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3" name="Connecteur droit avec flèche 22"/>
          <p:cNvCxnSpPr>
            <a:stCxn id="6" idx="3"/>
            <a:endCxn id="43" idx="3"/>
          </p:cNvCxnSpPr>
          <p:nvPr/>
        </p:nvCxnSpPr>
        <p:spPr>
          <a:xfrm flipV="1">
            <a:off x="2786018" y="1571600"/>
            <a:ext cx="8215434" cy="127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2786050" y="5500690"/>
            <a:ext cx="8208000" cy="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13787534" y="5929330"/>
            <a:ext cx="1214414" cy="71438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Prédictions</a:t>
            </a:r>
            <a:endParaRPr lang="fr-FR" sz="11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6" name="Connecteur droit avec flèche 25"/>
          <p:cNvCxnSpPr>
            <a:stCxn id="17" idx="3"/>
            <a:endCxn id="56" idx="3"/>
          </p:cNvCxnSpPr>
          <p:nvPr/>
        </p:nvCxnSpPr>
        <p:spPr>
          <a:xfrm>
            <a:off x="2786018" y="6286520"/>
            <a:ext cx="8215434" cy="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6" idx="2"/>
          </p:cNvCxnSpPr>
          <p:nvPr/>
        </p:nvCxnSpPr>
        <p:spPr>
          <a:xfrm rot="5400000" flipH="1" flipV="1">
            <a:off x="709237" y="2173741"/>
            <a:ext cx="1760437" cy="11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5" idx="0"/>
          </p:cNvCxnSpPr>
          <p:nvPr/>
        </p:nvCxnSpPr>
        <p:spPr>
          <a:xfrm rot="16200000" flipH="1">
            <a:off x="767919" y="3901009"/>
            <a:ext cx="1643072" cy="11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exagone 42"/>
          <p:cNvSpPr/>
          <p:nvPr/>
        </p:nvSpPr>
        <p:spPr>
          <a:xfrm>
            <a:off x="11001452" y="1357298"/>
            <a:ext cx="1071538" cy="428604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latin typeface="Verdana" pitchFamily="34" charset="0"/>
                <a:ea typeface="Verdana" pitchFamily="34" charset="0"/>
              </a:rPr>
              <a:t>Modèle candidat</a:t>
            </a:r>
            <a:endParaRPr lang="fr-FR" sz="10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 rot="5400000">
            <a:off x="9823503" y="3535347"/>
            <a:ext cx="3500462" cy="1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Hexagone 55"/>
          <p:cNvSpPr/>
          <p:nvPr/>
        </p:nvSpPr>
        <p:spPr>
          <a:xfrm>
            <a:off x="11001452" y="6072230"/>
            <a:ext cx="1071538" cy="428604"/>
          </a:xfrm>
          <a:prstGeom prst="hexagon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latin typeface="Verdana" pitchFamily="34" charset="0"/>
                <a:ea typeface="Verdana" pitchFamily="34" charset="0"/>
              </a:rPr>
              <a:t>Modèle déployé</a:t>
            </a:r>
            <a:endParaRPr lang="fr-FR" sz="10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57" name="Connecteur droit avec flèche 56"/>
          <p:cNvCxnSpPr>
            <a:stCxn id="56" idx="0"/>
            <a:endCxn id="25" idx="1"/>
          </p:cNvCxnSpPr>
          <p:nvPr/>
        </p:nvCxnSpPr>
        <p:spPr>
          <a:xfrm flipV="1">
            <a:off x="12072990" y="6286520"/>
            <a:ext cx="1714544" cy="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rot="5400000">
            <a:off x="11393551" y="5893627"/>
            <a:ext cx="357984" cy="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rganigramme : Stockage à accès direct 64"/>
          <p:cNvSpPr/>
          <p:nvPr/>
        </p:nvSpPr>
        <p:spPr>
          <a:xfrm>
            <a:off x="3643306" y="1285860"/>
            <a:ext cx="1000132" cy="500066"/>
          </a:xfrm>
          <a:prstGeom prst="flowChartMagneticDrum">
            <a:avLst/>
          </a:prstGeom>
          <a:solidFill>
            <a:srgbClr val="C6FF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smtClean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rPr>
              <a:t>fit</a:t>
            </a:r>
            <a:endParaRPr lang="fr-FR" sz="1050" b="1" i="1" dirty="0">
              <a:solidFill>
                <a:sysClr val="windowText" lastClr="000000"/>
              </a:solidFill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72" name="Groupe 71"/>
          <p:cNvGrpSpPr/>
          <p:nvPr/>
        </p:nvGrpSpPr>
        <p:grpSpPr>
          <a:xfrm>
            <a:off x="4714876" y="1285860"/>
            <a:ext cx="1000132" cy="500066"/>
            <a:chOff x="4429124" y="1285860"/>
            <a:chExt cx="1000132" cy="500066"/>
          </a:xfrm>
        </p:grpSpPr>
        <p:sp>
          <p:nvSpPr>
            <p:cNvPr id="66" name="Organigramme : Stockage à accès direct 65"/>
            <p:cNvSpPr/>
            <p:nvPr/>
          </p:nvSpPr>
          <p:spPr>
            <a:xfrm>
              <a:off x="4429124" y="1285860"/>
              <a:ext cx="1000132" cy="500066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 i="1" dirty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4429124" y="1389134"/>
              <a:ext cx="7143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i="1" dirty="0" err="1" smtClean="0">
                  <a:latin typeface="Arial Narrow" pitchFamily="34" charset="0"/>
                  <a:ea typeface="Verdana" pitchFamily="34" charset="0"/>
                </a:rPr>
                <a:t>transform</a:t>
              </a:r>
              <a:endParaRPr lang="fr-FR" sz="1050" b="1" i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4714876" y="5214950"/>
            <a:ext cx="1000132" cy="500066"/>
            <a:chOff x="4429124" y="1285860"/>
            <a:chExt cx="1000132" cy="500066"/>
          </a:xfrm>
        </p:grpSpPr>
        <p:sp>
          <p:nvSpPr>
            <p:cNvPr id="74" name="Organigramme : Stockage à accès direct 73"/>
            <p:cNvSpPr/>
            <p:nvPr/>
          </p:nvSpPr>
          <p:spPr>
            <a:xfrm>
              <a:off x="4429124" y="1285860"/>
              <a:ext cx="1000132" cy="500066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 i="1" dirty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4429124" y="1389134"/>
              <a:ext cx="7143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i="1" dirty="0" err="1" smtClean="0">
                  <a:latin typeface="Arial Narrow" pitchFamily="34" charset="0"/>
                  <a:ea typeface="Verdana" pitchFamily="34" charset="0"/>
                </a:rPr>
                <a:t>transform</a:t>
              </a:r>
              <a:endParaRPr lang="fr-FR" sz="1050" b="1" i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4714876" y="6000768"/>
            <a:ext cx="1000132" cy="500066"/>
            <a:chOff x="4429124" y="1285860"/>
            <a:chExt cx="1000132" cy="500066"/>
          </a:xfrm>
        </p:grpSpPr>
        <p:sp>
          <p:nvSpPr>
            <p:cNvPr id="77" name="Organigramme : Stockage à accès direct 76"/>
            <p:cNvSpPr/>
            <p:nvPr/>
          </p:nvSpPr>
          <p:spPr>
            <a:xfrm>
              <a:off x="4429124" y="1285860"/>
              <a:ext cx="1000132" cy="500066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 i="1" dirty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4429124" y="1389134"/>
              <a:ext cx="7143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i="1" dirty="0" err="1" smtClean="0">
                  <a:latin typeface="Arial Narrow" pitchFamily="34" charset="0"/>
                  <a:ea typeface="Verdana" pitchFamily="34" charset="0"/>
                </a:rPr>
                <a:t>transform</a:t>
              </a:r>
              <a:endParaRPr lang="fr-FR" sz="1050" b="1" i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sp>
        <p:nvSpPr>
          <p:cNvPr id="79" name="Organigramme : Stockage à accès direct 78"/>
          <p:cNvSpPr/>
          <p:nvPr/>
        </p:nvSpPr>
        <p:spPr>
          <a:xfrm>
            <a:off x="8001024" y="1285860"/>
            <a:ext cx="1000132" cy="500066"/>
          </a:xfrm>
          <a:prstGeom prst="flowChartMagneticDrum">
            <a:avLst/>
          </a:prstGeom>
          <a:solidFill>
            <a:srgbClr val="C6FF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smtClean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rPr>
              <a:t>fit</a:t>
            </a:r>
            <a:endParaRPr lang="fr-FR" sz="1050" b="1" i="1" dirty="0">
              <a:solidFill>
                <a:sysClr val="windowText" lastClr="000000"/>
              </a:solidFill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106" name="Groupe 105"/>
          <p:cNvGrpSpPr/>
          <p:nvPr/>
        </p:nvGrpSpPr>
        <p:grpSpPr>
          <a:xfrm>
            <a:off x="12358742" y="6000768"/>
            <a:ext cx="1000132" cy="500066"/>
            <a:chOff x="4429124" y="1285860"/>
            <a:chExt cx="1000132" cy="500066"/>
          </a:xfrm>
        </p:grpSpPr>
        <p:sp>
          <p:nvSpPr>
            <p:cNvPr id="107" name="Organigramme : Stockage à accès direct 106"/>
            <p:cNvSpPr/>
            <p:nvPr/>
          </p:nvSpPr>
          <p:spPr>
            <a:xfrm>
              <a:off x="4429124" y="1285860"/>
              <a:ext cx="1000132" cy="500066"/>
            </a:xfrm>
            <a:prstGeom prst="flowChartMagneticDrum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 i="1" dirty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4429124" y="1389134"/>
              <a:ext cx="7143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i="1" dirty="0" err="1" smtClean="0">
                  <a:latin typeface="Arial Narrow" pitchFamily="34" charset="0"/>
                  <a:ea typeface="Verdana" pitchFamily="34" charset="0"/>
                </a:rPr>
                <a:t>predict</a:t>
              </a:r>
              <a:endParaRPr lang="fr-FR" sz="1050" b="1" i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cxnSp>
        <p:nvCxnSpPr>
          <p:cNvPr id="110" name="Connecteur en angle 109"/>
          <p:cNvCxnSpPr/>
          <p:nvPr/>
        </p:nvCxnSpPr>
        <p:spPr>
          <a:xfrm rot="10800000">
            <a:off x="7572396" y="1571612"/>
            <a:ext cx="4000528" cy="642944"/>
          </a:xfrm>
          <a:prstGeom prst="bentConnector3">
            <a:avLst>
              <a:gd name="adj1" fmla="val 1000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215074" y="1643050"/>
            <a:ext cx="1214414" cy="30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</a:t>
            </a:r>
          </a:p>
          <a:p>
            <a:pPr algn="ctr"/>
            <a:r>
              <a:rPr lang="fr-FR" sz="1100" b="1" i="1" dirty="0" smtClean="0">
                <a:latin typeface="Verdana" pitchFamily="34" charset="0"/>
                <a:ea typeface="Verdana" pitchFamily="34" charset="0"/>
              </a:rPr>
              <a:t>validation</a:t>
            </a:r>
            <a:endParaRPr lang="fr-FR" sz="1100" b="1" i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15074" y="1285861"/>
            <a:ext cx="1214414" cy="35719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</a:t>
            </a:r>
          </a:p>
          <a:p>
            <a:pPr algn="ctr"/>
            <a:r>
              <a:rPr lang="fr-FR" sz="1100" b="1" i="1" dirty="0" smtClean="0">
                <a:latin typeface="Verdana" pitchFamily="34" charset="0"/>
                <a:ea typeface="Verdana" pitchFamily="34" charset="0"/>
              </a:rPr>
              <a:t>training</a:t>
            </a:r>
            <a:endParaRPr lang="fr-FR" sz="1100" b="1" i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uage 8"/>
          <p:cNvSpPr/>
          <p:nvPr/>
        </p:nvSpPr>
        <p:spPr>
          <a:xfrm>
            <a:off x="1142976" y="0"/>
            <a:ext cx="8001024" cy="585791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5357818" y="285728"/>
            <a:ext cx="1214446" cy="1500198"/>
          </a:xfrm>
          <a:prstGeom prst="flowChartMagneticDisk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</a:rPr>
              <a:t>Utilisateurs</a:t>
            </a:r>
            <a:endParaRPr lang="fr-FR" sz="1400" dirty="0">
              <a:solidFill>
                <a:sysClr val="windowText" lastClr="00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694" y="3500438"/>
            <a:ext cx="928694" cy="1285884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ysClr val="windowText" lastClr="000000"/>
                </a:solidFill>
              </a:rPr>
              <a:t>repvet</a:t>
            </a:r>
            <a:endParaRPr lang="fr-F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.csv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3174" y="2143116"/>
            <a:ext cx="1714512" cy="2000264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</a:rPr>
              <a:t>Application</a:t>
            </a:r>
            <a:endParaRPr lang="fr-FR" b="1" dirty="0">
              <a:solidFill>
                <a:sysClr val="windowText" lastClr="00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" name="Organigramme : Disque magnétique 9"/>
          <p:cNvSpPr/>
          <p:nvPr/>
        </p:nvSpPr>
        <p:spPr>
          <a:xfrm>
            <a:off x="5357818" y="1857364"/>
            <a:ext cx="1214446" cy="1500198"/>
          </a:xfrm>
          <a:prstGeom prst="flowChartMagneticDisk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</a:rPr>
              <a:t>Prédictions</a:t>
            </a:r>
            <a:endParaRPr lang="fr-FR" sz="1400" dirty="0">
              <a:solidFill>
                <a:sysClr val="windowText" lastClr="00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500034" y="5143512"/>
            <a:ext cx="1214446" cy="1500198"/>
          </a:xfrm>
          <a:prstGeom prst="flowChartMagneticDisk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</a:rPr>
              <a:t>Base de données en local</a:t>
            </a:r>
            <a:endParaRPr lang="fr-FR" sz="1400" b="1" dirty="0">
              <a:solidFill>
                <a:sysClr val="windowText" lastClr="00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43108" y="916528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>
                <a:latin typeface="Verdana" pitchFamily="34" charset="0"/>
                <a:ea typeface="Verdana" pitchFamily="34" charset="0"/>
              </a:rPr>
              <a:t>Azure </a:t>
            </a:r>
          </a:p>
          <a:p>
            <a:pPr algn="ctr"/>
            <a:r>
              <a:rPr lang="fr-FR" sz="2000" b="1" i="1" dirty="0" err="1" smtClean="0">
                <a:latin typeface="Verdana" pitchFamily="34" charset="0"/>
                <a:ea typeface="Verdana" pitchFamily="34" charset="0"/>
              </a:rPr>
              <a:t>App</a:t>
            </a:r>
            <a:r>
              <a:rPr lang="fr-FR" sz="2000" b="1" i="1" dirty="0" smtClean="0">
                <a:latin typeface="Verdana" pitchFamily="34" charset="0"/>
                <a:ea typeface="Verdana" pitchFamily="34" charset="0"/>
              </a:rPr>
              <a:t> service</a:t>
            </a:r>
            <a:endParaRPr lang="fr-FR" sz="2000" b="1" i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KXIGBJM2CEDjbPUJjtW49gXBYvfVC-RCr8Ly5GVRk5Eeb3vFIF7wtI9N-VZu_5rkiEe1SKqeehLBzQNf2RKc8Z0P9wGwBu1CwjqvHRSJ4Yq1T274hn5BaBAYKluJwnX1GmFmicOjo-srm8lJK2e8jQMDHkioJiw_DJs-nYUZjHTSybbcGGOGaZue1K7OSME5FdZgtHT6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928670"/>
            <a:ext cx="4019550" cy="184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8662" y="857232"/>
            <a:ext cx="7572396" cy="52149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6248" y="2285992"/>
            <a:ext cx="1562112" cy="23669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57290" y="85723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Hébergement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86248" y="228599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Back-end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-1714544" y="2500305"/>
            <a:ext cx="1571636" cy="1857389"/>
            <a:chOff x="-1571636" y="928670"/>
            <a:chExt cx="1571636" cy="1857389"/>
          </a:xfrm>
          <a:noFill/>
        </p:grpSpPr>
        <p:grpSp>
          <p:nvGrpSpPr>
            <p:cNvPr id="13" name="Groupe 12"/>
            <p:cNvGrpSpPr/>
            <p:nvPr/>
          </p:nvGrpSpPr>
          <p:grpSpPr>
            <a:xfrm>
              <a:off x="-1143040" y="1428736"/>
              <a:ext cx="642942" cy="1357323"/>
              <a:chOff x="-1464511" y="2000240"/>
              <a:chExt cx="964413" cy="2035983"/>
            </a:xfrm>
            <a:grpFill/>
          </p:grpSpPr>
          <p:sp>
            <p:nvSpPr>
              <p:cNvPr id="11" name="Organigramme : Délai 10"/>
              <p:cNvSpPr/>
              <p:nvPr/>
            </p:nvSpPr>
            <p:spPr>
              <a:xfrm rot="16200000">
                <a:off x="-1518089" y="3018231"/>
                <a:ext cx="1071570" cy="964413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Arial Narrow" pitchFamily="34" charset="0"/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-1422000" y="2000240"/>
                <a:ext cx="857256" cy="78581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Arial Narrow" pitchFamily="34" charset="0"/>
                </a:endParaRPr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-1571636" y="928670"/>
              <a:ext cx="15716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Arial Narrow" pitchFamily="34" charset="0"/>
                  <a:ea typeface="Verdana" pitchFamily="34" charset="0"/>
                </a:rPr>
                <a:t>Utilisateur</a:t>
              </a:r>
              <a:endParaRPr lang="fr-FR" b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1785982" y="5357826"/>
            <a:ext cx="1562112" cy="23669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-1785982" y="5357826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Script 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Enregistrement en 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214810" y="3000372"/>
            <a:ext cx="171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  <a:p>
            <a:endParaRPr lang="fr-FR" b="1" i="1" dirty="0" smtClean="0">
              <a:latin typeface="Arial Narrow" pitchFamily="34" charset="0"/>
              <a:ea typeface="Verdana" pitchFamily="34" charset="0"/>
            </a:endParaRPr>
          </a:p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Flask_login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  <a:p>
            <a:endParaRPr lang="fr-FR" b="1" i="1" dirty="0" smtClean="0">
              <a:latin typeface="Arial Narrow" pitchFamily="34" charset="0"/>
              <a:ea typeface="Verdana" pitchFamily="34" charset="0"/>
            </a:endParaRPr>
          </a:p>
          <a:p>
            <a:endParaRPr lang="fr-FR" b="1" i="1" dirty="0" smtClean="0">
              <a:latin typeface="Arial Narrow" pitchFamily="34" charset="0"/>
              <a:ea typeface="Verdana" pitchFamily="34" charset="0"/>
            </a:endParaRPr>
          </a:p>
          <a:p>
            <a:pPr algn="ctr"/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Flask_sqlalchemy</a:t>
            </a:r>
            <a:endParaRPr lang="fr-FR" sz="1200" b="1" i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143372" y="1357298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Azure</a:t>
            </a:r>
            <a:endParaRPr lang="fr-FR" sz="1600" b="1" i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25" name="Picture 2" descr="Fichier:Microsoft-Azure.png — Wikipé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214422"/>
            <a:ext cx="428628" cy="428628"/>
          </a:xfrm>
          <a:prstGeom prst="rect">
            <a:avLst/>
          </a:prstGeom>
          <a:noFill/>
        </p:spPr>
      </p:pic>
      <p:pic>
        <p:nvPicPr>
          <p:cNvPr id="26" name="Picture 4" descr="Formation Flask – Ambient 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8097" y="2928934"/>
            <a:ext cx="408217" cy="357190"/>
          </a:xfrm>
          <a:prstGeom prst="rect">
            <a:avLst/>
          </a:prstGeom>
          <a:noFill/>
        </p:spPr>
      </p:pic>
      <p:pic>
        <p:nvPicPr>
          <p:cNvPr id="27" name="Picture 6" descr="Fichier:Python-logo-notext.svg — Wikipédia"/>
          <p:cNvPicPr>
            <a:picLocks noChangeAspect="1" noChangeArrowheads="1"/>
          </p:cNvPicPr>
          <p:nvPr/>
        </p:nvPicPr>
        <p:blipFill>
          <a:blip r:embed="rId5" cstate="print"/>
          <a:srcRect b="8824"/>
          <a:stretch>
            <a:fillRect/>
          </a:stretch>
        </p:blipFill>
        <p:spPr bwMode="auto">
          <a:xfrm>
            <a:off x="-1714609" y="6764561"/>
            <a:ext cx="357255" cy="356929"/>
          </a:xfrm>
          <a:prstGeom prst="rect">
            <a:avLst/>
          </a:prstGeom>
          <a:noFill/>
        </p:spPr>
      </p:pic>
      <p:grpSp>
        <p:nvGrpSpPr>
          <p:cNvPr id="67" name="Groupe 66"/>
          <p:cNvGrpSpPr/>
          <p:nvPr/>
        </p:nvGrpSpPr>
        <p:grpSpPr>
          <a:xfrm>
            <a:off x="1571604" y="2285992"/>
            <a:ext cx="1571636" cy="2366978"/>
            <a:chOff x="1643042" y="2285992"/>
            <a:chExt cx="1571636" cy="2366978"/>
          </a:xfrm>
        </p:grpSpPr>
        <p:sp>
          <p:nvSpPr>
            <p:cNvPr id="4" name="Rectangle 3"/>
            <p:cNvSpPr/>
            <p:nvPr/>
          </p:nvSpPr>
          <p:spPr>
            <a:xfrm>
              <a:off x="1643042" y="2285992"/>
              <a:ext cx="1562112" cy="236697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643042" y="2285992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Arial Narrow" pitchFamily="34" charset="0"/>
                  <a:ea typeface="Verdana" pitchFamily="34" charset="0"/>
                </a:rPr>
                <a:t>Front-end</a:t>
              </a:r>
              <a:endParaRPr lang="fr-FR" b="1" dirty="0"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643042" y="3000372"/>
              <a:ext cx="1571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HTML</a:t>
              </a: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CSS</a:t>
              </a: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err="1" smtClean="0">
                  <a:latin typeface="Arial Narrow" pitchFamily="34" charset="0"/>
                  <a:ea typeface="Verdana" pitchFamily="34" charset="0"/>
                </a:rPr>
                <a:t>Boostrap</a:t>
              </a:r>
              <a:endParaRPr lang="fr-FR" sz="1600" b="1" i="1" dirty="0">
                <a:latin typeface="Arial Narrow" pitchFamily="34" charset="0"/>
                <a:ea typeface="Verdana" pitchFamily="34" charset="0"/>
              </a:endParaRPr>
            </a:p>
          </p:txBody>
        </p:sp>
        <p:pic>
          <p:nvPicPr>
            <p:cNvPr id="28" name="Picture 10" descr="File:Bootstrap logo.svg - Wikimedia Common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4872" y="3857630"/>
              <a:ext cx="376798" cy="300262"/>
            </a:xfrm>
            <a:prstGeom prst="rect">
              <a:avLst/>
            </a:prstGeom>
            <a:noFill/>
          </p:spPr>
        </p:pic>
        <p:pic>
          <p:nvPicPr>
            <p:cNvPr id="29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r="53125"/>
            <a:stretch>
              <a:fillRect/>
            </a:stretch>
          </p:blipFill>
          <p:spPr bwMode="auto">
            <a:xfrm>
              <a:off x="1714480" y="3357562"/>
              <a:ext cx="310303" cy="428628"/>
            </a:xfrm>
            <a:prstGeom prst="rect">
              <a:avLst/>
            </a:prstGeom>
            <a:noFill/>
          </p:spPr>
        </p:pic>
        <p:pic>
          <p:nvPicPr>
            <p:cNvPr id="30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l="54375"/>
            <a:stretch>
              <a:fillRect/>
            </a:stretch>
          </p:blipFill>
          <p:spPr bwMode="auto">
            <a:xfrm>
              <a:off x="1714480" y="2857496"/>
              <a:ext cx="302023" cy="428628"/>
            </a:xfrm>
            <a:prstGeom prst="rect">
              <a:avLst/>
            </a:prstGeom>
            <a:noFill/>
          </p:spPr>
        </p:pic>
      </p:grpSp>
      <p:sp>
        <p:nvSpPr>
          <p:cNvPr id="37" name="Cylindre 36"/>
          <p:cNvSpPr/>
          <p:nvPr/>
        </p:nvSpPr>
        <p:spPr>
          <a:xfrm>
            <a:off x="-4143436" y="5286388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-4143436" y="571501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39" name="Picture 22" descr="MySQL — Wikipédi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3929122" y="6838021"/>
            <a:ext cx="1143008" cy="591507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-4143436" y="6550223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MySQL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1785982" y="6835999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</a:t>
            </a:r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     Python</a:t>
            </a:r>
            <a:endParaRPr lang="fr-FR" sz="1400" dirty="0">
              <a:latin typeface="Arial Narrow" pitchFamily="34" charset="0"/>
            </a:endParaRPr>
          </a:p>
        </p:txBody>
      </p:sp>
      <p:pic>
        <p:nvPicPr>
          <p:cNvPr id="42" name="Picture 8" descr="Flask-SQLAlchemy — Flask-SQLAlchemy Documentation (3.0.x)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57686" y="3929066"/>
            <a:ext cx="1428760" cy="325624"/>
          </a:xfrm>
          <a:prstGeom prst="rect">
            <a:avLst/>
          </a:prstGeom>
          <a:noFill/>
        </p:spPr>
      </p:pic>
      <p:sp>
        <p:nvSpPr>
          <p:cNvPr id="22" name="Cylindre 21"/>
          <p:cNvSpPr/>
          <p:nvPr/>
        </p:nvSpPr>
        <p:spPr>
          <a:xfrm>
            <a:off x="6643702" y="3571876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43702" y="4000504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Prédictions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3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6578" y="5000636"/>
            <a:ext cx="357190" cy="357190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6643702" y="5072074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50" name="Cylindre 49"/>
          <p:cNvSpPr/>
          <p:nvPr/>
        </p:nvSpPr>
        <p:spPr>
          <a:xfrm>
            <a:off x="6643702" y="928670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643702" y="1357298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Utilisateurs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8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6578" y="2357430"/>
            <a:ext cx="357190" cy="357190"/>
          </a:xfrm>
          <a:prstGeom prst="rect">
            <a:avLst/>
          </a:prstGeom>
          <a:noFill/>
        </p:spPr>
      </p:pic>
      <p:sp>
        <p:nvSpPr>
          <p:cNvPr id="49" name="ZoneTexte 48"/>
          <p:cNvSpPr txBox="1"/>
          <p:nvPr/>
        </p:nvSpPr>
        <p:spPr>
          <a:xfrm>
            <a:off x="6643702" y="2428868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-571536" y="2786058"/>
            <a:ext cx="2143140" cy="369332"/>
            <a:chOff x="-357222" y="3143248"/>
            <a:chExt cx="2143140" cy="369332"/>
          </a:xfrm>
        </p:grpSpPr>
        <p:cxnSp>
          <p:nvCxnSpPr>
            <p:cNvPr id="53" name="Connecteur droit avec flèche 52"/>
            <p:cNvCxnSpPr/>
            <p:nvPr/>
          </p:nvCxnSpPr>
          <p:spPr>
            <a:xfrm>
              <a:off x="-357222" y="3498850"/>
              <a:ext cx="214314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-357222" y="3143248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latin typeface="Arial Narrow" pitchFamily="34" charset="0"/>
                </a:rPr>
                <a:t>Avis</a:t>
              </a:r>
              <a:endParaRPr lang="fr-FR" b="1" i="1" dirty="0">
                <a:latin typeface="Arial Narrow" pitchFamily="34" charset="0"/>
              </a:endParaRPr>
            </a:p>
          </p:txBody>
        </p:sp>
      </p:grpSp>
      <p:cxnSp>
        <p:nvCxnSpPr>
          <p:cNvPr id="57" name="Connecteur droit avec flèche 56"/>
          <p:cNvCxnSpPr/>
          <p:nvPr/>
        </p:nvCxnSpPr>
        <p:spPr>
          <a:xfrm>
            <a:off x="3143240" y="3143248"/>
            <a:ext cx="114300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3428992" y="27739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Arial Narrow" pitchFamily="34" charset="0"/>
              </a:rPr>
              <a:t>Avis</a:t>
            </a:r>
            <a:endParaRPr lang="fr-FR" b="1" i="1" dirty="0">
              <a:latin typeface="Arial Narrow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 rot="3584237">
            <a:off x="5876209" y="35718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Arial Narrow" pitchFamily="34" charset="0"/>
              </a:rPr>
              <a:t>Avis</a:t>
            </a:r>
            <a:endParaRPr lang="fr-FR" b="1" i="1" dirty="0">
              <a:latin typeface="Arial Narrow" pitchFamily="34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rot="16200000" flipH="1">
            <a:off x="5591333" y="3591076"/>
            <a:ext cx="1318921" cy="7858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rot="10800000" flipV="1">
            <a:off x="3143241" y="3571874"/>
            <a:ext cx="114301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43240" y="32146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 smtClean="0">
                <a:latin typeface="Arial Narrow" pitchFamily="34" charset="0"/>
              </a:rPr>
              <a:t>Prédiction</a:t>
            </a:r>
            <a:endParaRPr lang="fr-FR" b="1" i="1" dirty="0">
              <a:latin typeface="Arial Narrow" pitchFamily="34" charset="0"/>
            </a:endParaRPr>
          </a:p>
        </p:txBody>
      </p:sp>
      <p:cxnSp>
        <p:nvCxnSpPr>
          <p:cNvPr id="71" name="Connecteur droit avec flèche 70"/>
          <p:cNvCxnSpPr>
            <a:endCxn id="51" idx="1"/>
          </p:cNvCxnSpPr>
          <p:nvPr/>
        </p:nvCxnSpPr>
        <p:spPr>
          <a:xfrm flipV="1">
            <a:off x="5857884" y="1818963"/>
            <a:ext cx="785818" cy="7527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rot="10800000" flipV="1">
            <a:off x="5857884" y="2285992"/>
            <a:ext cx="785818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 rot="18982246">
            <a:off x="5634531" y="1470729"/>
            <a:ext cx="85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Arial Narrow" pitchFamily="34" charset="0"/>
              </a:rPr>
              <a:t>Requête Utilisateur</a:t>
            </a:r>
            <a:endParaRPr lang="fr-FR" b="1" i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Logos</a:t>
            </a:r>
            <a:endParaRPr lang="fr-FR" dirty="0"/>
          </a:p>
        </p:txBody>
      </p:sp>
      <p:pic>
        <p:nvPicPr>
          <p:cNvPr id="18434" name="Picture 2" descr="Fichier:Microsoft-Azure.png — Wikipé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66" y="1285860"/>
            <a:ext cx="1571636" cy="1571636"/>
          </a:xfrm>
          <a:prstGeom prst="rect">
            <a:avLst/>
          </a:prstGeom>
          <a:noFill/>
        </p:spPr>
      </p:pic>
      <p:pic>
        <p:nvPicPr>
          <p:cNvPr id="18436" name="Picture 4" descr="Formation Flask – Ambient 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142984"/>
            <a:ext cx="1905000" cy="1666875"/>
          </a:xfrm>
          <a:prstGeom prst="rect">
            <a:avLst/>
          </a:prstGeom>
          <a:noFill/>
        </p:spPr>
      </p:pic>
      <p:pic>
        <p:nvPicPr>
          <p:cNvPr id="18438" name="Picture 6" descr="Fichier:Python-logo-notext.svg — Wikipédia"/>
          <p:cNvPicPr>
            <a:picLocks noChangeAspect="1" noChangeArrowheads="1"/>
          </p:cNvPicPr>
          <p:nvPr/>
        </p:nvPicPr>
        <p:blipFill>
          <a:blip r:embed="rId4" cstate="print"/>
          <a:srcRect b="8824"/>
          <a:stretch>
            <a:fillRect/>
          </a:stretch>
        </p:blipFill>
        <p:spPr bwMode="auto">
          <a:xfrm>
            <a:off x="5000628" y="1357298"/>
            <a:ext cx="1644574" cy="1643073"/>
          </a:xfrm>
          <a:prstGeom prst="rect">
            <a:avLst/>
          </a:prstGeom>
          <a:noFill/>
        </p:spPr>
      </p:pic>
      <p:pic>
        <p:nvPicPr>
          <p:cNvPr id="18440" name="Picture 8" descr="Flask-SQLAlchemy — Flask-SQLAlchemy Documentation (3.0.x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857496"/>
            <a:ext cx="4095750" cy="933450"/>
          </a:xfrm>
          <a:prstGeom prst="rect">
            <a:avLst/>
          </a:prstGeom>
          <a:noFill/>
        </p:spPr>
      </p:pic>
      <p:pic>
        <p:nvPicPr>
          <p:cNvPr id="18442" name="Picture 10" descr="File:Bootstrap logo.svg - Wikimedia Comm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00892" y="1000108"/>
            <a:ext cx="2689431" cy="2143141"/>
          </a:xfrm>
          <a:prstGeom prst="rect">
            <a:avLst/>
          </a:prstGeom>
          <a:noFill/>
        </p:spPr>
      </p:pic>
      <p:pic>
        <p:nvPicPr>
          <p:cNvPr id="18444" name="Picture 12" descr="Un Logo en CSS3 sans images - Les Carnets de Byfeel"/>
          <p:cNvPicPr>
            <a:picLocks noChangeAspect="1" noChangeArrowheads="1"/>
          </p:cNvPicPr>
          <p:nvPr/>
        </p:nvPicPr>
        <p:blipFill>
          <a:blip r:embed="rId7"/>
          <a:srcRect r="53125"/>
          <a:stretch>
            <a:fillRect/>
          </a:stretch>
        </p:blipFill>
        <p:spPr bwMode="auto">
          <a:xfrm>
            <a:off x="428596" y="3714752"/>
            <a:ext cx="1785950" cy="2466975"/>
          </a:xfrm>
          <a:prstGeom prst="rect">
            <a:avLst/>
          </a:prstGeom>
          <a:noFill/>
        </p:spPr>
      </p:pic>
      <p:pic>
        <p:nvPicPr>
          <p:cNvPr id="9" name="Picture 12" descr="Un Logo en CSS3 sans images - Les Carnets de Byfeel"/>
          <p:cNvPicPr>
            <a:picLocks noChangeAspect="1" noChangeArrowheads="1"/>
          </p:cNvPicPr>
          <p:nvPr/>
        </p:nvPicPr>
        <p:blipFill>
          <a:blip r:embed="rId7"/>
          <a:srcRect l="54375"/>
          <a:stretch>
            <a:fillRect/>
          </a:stretch>
        </p:blipFill>
        <p:spPr bwMode="auto">
          <a:xfrm>
            <a:off x="2285984" y="3714752"/>
            <a:ext cx="1738298" cy="2466975"/>
          </a:xfrm>
          <a:prstGeom prst="rect">
            <a:avLst/>
          </a:prstGeom>
          <a:noFill/>
        </p:spPr>
      </p:pic>
      <p:pic>
        <p:nvPicPr>
          <p:cNvPr id="18446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43372" y="4071918"/>
            <a:ext cx="2214578" cy="2214578"/>
          </a:xfrm>
          <a:prstGeom prst="rect">
            <a:avLst/>
          </a:prstGeom>
          <a:noFill/>
        </p:spPr>
      </p:pic>
      <p:sp>
        <p:nvSpPr>
          <p:cNvPr id="18448" name="AutoShape 16" descr="Mysql, MySQL Workbench, Ordinateur Icônes PNG - Mysql, MySQL Workbench,  Ordinateur Icônes transparentes | PNG gratu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450" name="AutoShape 18" descr="Mysql, MySQL Workbench, Ordinateur Icônes PNG - Mysql, MySQL Workbench,  Ordinateur Icônes transparentes | PNG gratu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8454" name="Picture 22" descr="MySQL — Wikipédi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43637" y="4001417"/>
            <a:ext cx="4071966" cy="21072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161</Words>
  <Application>Microsoft Office PowerPoint</Application>
  <PresentationFormat>Affichage à l'écran (4:3)</PresentationFormat>
  <Paragraphs>107</Paragraphs>
  <Slides>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Logos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Admin</cp:lastModifiedBy>
  <cp:revision>101</cp:revision>
  <dcterms:created xsi:type="dcterms:W3CDTF">2023-01-12T20:22:23Z</dcterms:created>
  <dcterms:modified xsi:type="dcterms:W3CDTF">2023-01-18T16:22:58Z</dcterms:modified>
</cp:coreProperties>
</file>