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F2"/>
    <a:srgbClr val="C6FF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CB4D3-EF4D-4062-BFBB-58EC45B44019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31375-F70E-42F7-BC71-4584604209A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C57A-1399-4A5D-B1B1-22A87A8F5ADA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2D0F-C937-4977-8B27-95CF994CDC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14346" y="3214686"/>
            <a:ext cx="1214414" cy="928694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1604" y="5311901"/>
            <a:ext cx="1214414" cy="331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 </a:t>
            </a:r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test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04" y="1285860"/>
            <a:ext cx="1214414" cy="597017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training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82" name="Groupe 81"/>
          <p:cNvGrpSpPr/>
          <p:nvPr/>
        </p:nvGrpSpPr>
        <p:grpSpPr>
          <a:xfrm>
            <a:off x="3143240" y="428604"/>
            <a:ext cx="2928958" cy="6143668"/>
            <a:chOff x="3143240" y="428604"/>
            <a:chExt cx="2643206" cy="6143668"/>
          </a:xfrm>
        </p:grpSpPr>
        <p:sp>
          <p:nvSpPr>
            <p:cNvPr id="7" name="Rectangle 6"/>
            <p:cNvSpPr/>
            <p:nvPr/>
          </p:nvSpPr>
          <p:spPr>
            <a:xfrm>
              <a:off x="3143240" y="428604"/>
              <a:ext cx="2643206" cy="614366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43240" y="486771"/>
              <a:ext cx="26432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Traitement des données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143240" y="1916235"/>
              <a:ext cx="2643206" cy="337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 données manquantes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 doublons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Random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Under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Sampling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err="1" smtClean="0">
                  <a:latin typeface="Verdana" pitchFamily="34" charset="0"/>
                  <a:ea typeface="Verdana" pitchFamily="34" charset="0"/>
                </a:rPr>
                <a:t>Tokenisation</a:t>
              </a:r>
              <a:endParaRPr lang="fr-FR" sz="11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 la ponctuation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Changement en minuscules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 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stop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words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Lemmatisation</a:t>
              </a:r>
            </a:p>
            <a:p>
              <a:pPr algn="ctr">
                <a:buFont typeface="Arial" charset="0"/>
                <a:buChar char="•"/>
              </a:pPr>
              <a:endParaRPr lang="fr-FR" sz="1200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Transformation en séquences de longueur 300 </a:t>
              </a: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(ajout de </a:t>
              </a:r>
              <a:r>
                <a:rPr lang="fr-FR" sz="1100" dirty="0" err="1" smtClean="0">
                  <a:latin typeface="Verdana" pitchFamily="34" charset="0"/>
                  <a:ea typeface="Verdana" pitchFamily="34" charset="0"/>
                </a:rPr>
                <a:t>padding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 si besoin)</a:t>
              </a:r>
            </a:p>
            <a:p>
              <a:pPr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9144032" y="2357430"/>
            <a:ext cx="2928958" cy="3357586"/>
            <a:chOff x="8715404" y="2357430"/>
            <a:chExt cx="2643206" cy="3429024"/>
          </a:xfrm>
        </p:grpSpPr>
        <p:sp>
          <p:nvSpPr>
            <p:cNvPr id="13" name="Rectangle 12"/>
            <p:cNvSpPr/>
            <p:nvPr/>
          </p:nvSpPr>
          <p:spPr>
            <a:xfrm>
              <a:off x="8715404" y="2357430"/>
              <a:ext cx="2643206" cy="3429024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8715404" y="2428868"/>
              <a:ext cx="264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Evaluation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15404" y="3465521"/>
              <a:ext cx="264320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Matrice de confusion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Rapport de classification </a:t>
              </a: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(F1-score)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Courbe ROC et AUC</a:t>
              </a:r>
              <a:endParaRPr lang="fr-FR" sz="1100" dirty="0" smtClean="0">
                <a:latin typeface="Verdana" pitchFamily="34" charset="0"/>
                <a:ea typeface="Verdana" pitchFamily="34" charset="0"/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6143636" y="428604"/>
            <a:ext cx="2928958" cy="4286280"/>
            <a:chOff x="5929322" y="428604"/>
            <a:chExt cx="2643206" cy="4286280"/>
          </a:xfrm>
        </p:grpSpPr>
        <p:sp>
          <p:nvSpPr>
            <p:cNvPr id="8" name="Rectangle 7"/>
            <p:cNvSpPr/>
            <p:nvPr/>
          </p:nvSpPr>
          <p:spPr>
            <a:xfrm>
              <a:off x="5929322" y="428604"/>
              <a:ext cx="2643206" cy="428628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929322" y="518678"/>
              <a:ext cx="264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Apprentissage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29322" y="2347264"/>
              <a:ext cx="264320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Embedding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Métrique : F1-score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Fonction de perte :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binary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crossentropy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Epoques : 30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Early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stopping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: 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Batch size 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: 1024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Taille du dictionnaire : None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Longueur des séquences : 300</a:t>
              </a:r>
              <a:endParaRPr lang="fr-FR" sz="1100" dirty="0" smtClean="0">
                <a:latin typeface="Verdana" pitchFamily="34" charset="0"/>
                <a:ea typeface="Verdana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71604" y="5929330"/>
            <a:ext cx="1214414" cy="7143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 de production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9" name="Hexagone 18"/>
          <p:cNvSpPr/>
          <p:nvPr/>
        </p:nvSpPr>
        <p:spPr>
          <a:xfrm>
            <a:off x="11001420" y="5286388"/>
            <a:ext cx="1071538" cy="428604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retenu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3" name="Connecteur droit avec flèche 22"/>
          <p:cNvCxnSpPr>
            <a:stCxn id="6" idx="3"/>
            <a:endCxn id="43" idx="3"/>
          </p:cNvCxnSpPr>
          <p:nvPr/>
        </p:nvCxnSpPr>
        <p:spPr>
          <a:xfrm flipV="1">
            <a:off x="2786018" y="1571600"/>
            <a:ext cx="8215434" cy="127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2786050" y="5500690"/>
            <a:ext cx="8208000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13787534" y="5929330"/>
            <a:ext cx="1214414" cy="71438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Prédictions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6" name="Connecteur droit avec flèche 25"/>
          <p:cNvCxnSpPr>
            <a:stCxn id="17" idx="3"/>
            <a:endCxn id="56" idx="3"/>
          </p:cNvCxnSpPr>
          <p:nvPr/>
        </p:nvCxnSpPr>
        <p:spPr>
          <a:xfrm>
            <a:off x="2786018" y="6286520"/>
            <a:ext cx="8215434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6" idx="2"/>
          </p:cNvCxnSpPr>
          <p:nvPr/>
        </p:nvCxnSpPr>
        <p:spPr>
          <a:xfrm rot="5400000" flipH="1" flipV="1">
            <a:off x="709237" y="2173741"/>
            <a:ext cx="1760437" cy="11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5" idx="0"/>
          </p:cNvCxnSpPr>
          <p:nvPr/>
        </p:nvCxnSpPr>
        <p:spPr>
          <a:xfrm rot="16200000" flipH="1">
            <a:off x="767919" y="3901009"/>
            <a:ext cx="1643072" cy="11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exagone 42"/>
          <p:cNvSpPr/>
          <p:nvPr/>
        </p:nvSpPr>
        <p:spPr>
          <a:xfrm>
            <a:off x="11001452" y="1357298"/>
            <a:ext cx="1071538" cy="428604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candidat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rot="5400000">
            <a:off x="9823503" y="3535347"/>
            <a:ext cx="3500462" cy="1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Hexagone 55"/>
          <p:cNvSpPr/>
          <p:nvPr/>
        </p:nvSpPr>
        <p:spPr>
          <a:xfrm>
            <a:off x="11001452" y="6072230"/>
            <a:ext cx="1071538" cy="428604"/>
          </a:xfrm>
          <a:prstGeom prst="hexagon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déployé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25" idx="1"/>
          </p:cNvCxnSpPr>
          <p:nvPr/>
        </p:nvCxnSpPr>
        <p:spPr>
          <a:xfrm flipV="1">
            <a:off x="12072990" y="6286520"/>
            <a:ext cx="1714544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>
            <a:off x="11393551" y="5893627"/>
            <a:ext cx="357984" cy="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rganigramme : Stockage à accès direct 64"/>
          <p:cNvSpPr/>
          <p:nvPr/>
        </p:nvSpPr>
        <p:spPr>
          <a:xfrm>
            <a:off x="3643306" y="1285860"/>
            <a:ext cx="1000132" cy="500066"/>
          </a:xfrm>
          <a:prstGeom prst="flowChartMagneticDrum">
            <a:avLst/>
          </a:prstGeom>
          <a:solidFill>
            <a:srgbClr val="C6FF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smtClean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rPr>
              <a:t>fit</a:t>
            </a:r>
            <a:endParaRPr lang="fr-FR" sz="1050" b="1" i="1" dirty="0">
              <a:solidFill>
                <a:sysClr val="windowText" lastClr="000000"/>
              </a:solidFill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4714876" y="1285860"/>
            <a:ext cx="1000132" cy="500066"/>
            <a:chOff x="4429124" y="1285860"/>
            <a:chExt cx="1000132" cy="500066"/>
          </a:xfrm>
        </p:grpSpPr>
        <p:sp>
          <p:nvSpPr>
            <p:cNvPr id="66" name="Organigramme : Stockage à accès direct 65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4714876" y="5214950"/>
            <a:ext cx="1000132" cy="500066"/>
            <a:chOff x="4429124" y="1285860"/>
            <a:chExt cx="1000132" cy="500066"/>
          </a:xfrm>
        </p:grpSpPr>
        <p:sp>
          <p:nvSpPr>
            <p:cNvPr id="74" name="Organigramme : Stockage à accès direct 73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4714876" y="6000768"/>
            <a:ext cx="1000132" cy="500066"/>
            <a:chOff x="4429124" y="1285860"/>
            <a:chExt cx="1000132" cy="500066"/>
          </a:xfrm>
        </p:grpSpPr>
        <p:sp>
          <p:nvSpPr>
            <p:cNvPr id="77" name="Organigramme : Stockage à accès direct 76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sp>
        <p:nvSpPr>
          <p:cNvPr id="79" name="Organigramme : Stockage à accès direct 78"/>
          <p:cNvSpPr/>
          <p:nvPr/>
        </p:nvSpPr>
        <p:spPr>
          <a:xfrm>
            <a:off x="8001024" y="1285860"/>
            <a:ext cx="1000132" cy="500066"/>
          </a:xfrm>
          <a:prstGeom prst="flowChartMagneticDrum">
            <a:avLst/>
          </a:prstGeom>
          <a:solidFill>
            <a:srgbClr val="C6FF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smtClean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rPr>
              <a:t>fit</a:t>
            </a:r>
            <a:endParaRPr lang="fr-FR" sz="1050" b="1" i="1" dirty="0">
              <a:solidFill>
                <a:sysClr val="windowText" lastClr="000000"/>
              </a:solidFill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06" name="Groupe 105"/>
          <p:cNvGrpSpPr/>
          <p:nvPr/>
        </p:nvGrpSpPr>
        <p:grpSpPr>
          <a:xfrm>
            <a:off x="12358742" y="6000768"/>
            <a:ext cx="1000132" cy="500066"/>
            <a:chOff x="4429124" y="1285860"/>
            <a:chExt cx="1000132" cy="500066"/>
          </a:xfrm>
        </p:grpSpPr>
        <p:sp>
          <p:nvSpPr>
            <p:cNvPr id="107" name="Organigramme : Stockage à accès direct 106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predict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cxnSp>
        <p:nvCxnSpPr>
          <p:cNvPr id="110" name="Connecteur en angle 109"/>
          <p:cNvCxnSpPr/>
          <p:nvPr/>
        </p:nvCxnSpPr>
        <p:spPr>
          <a:xfrm rot="10800000">
            <a:off x="7572396" y="1571612"/>
            <a:ext cx="4000528" cy="642944"/>
          </a:xfrm>
          <a:prstGeom prst="bentConnector3">
            <a:avLst>
              <a:gd name="adj1" fmla="val 1000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215074" y="1643050"/>
            <a:ext cx="1214414" cy="30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validation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15074" y="1285861"/>
            <a:ext cx="1214414" cy="35719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training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uage 8"/>
          <p:cNvSpPr/>
          <p:nvPr/>
        </p:nvSpPr>
        <p:spPr>
          <a:xfrm>
            <a:off x="1142976" y="0"/>
            <a:ext cx="8001024" cy="585791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5357818" y="285728"/>
            <a:ext cx="1214446" cy="1500198"/>
          </a:xfrm>
          <a:prstGeom prst="flowChartMagneticDisk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Utilisateurs</a:t>
            </a:r>
            <a:endParaRPr lang="fr-FR" sz="140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694" y="3500438"/>
            <a:ext cx="928694" cy="128588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repvet</a:t>
            </a:r>
            <a:endParaRPr lang="fr-F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.csv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2143116"/>
            <a:ext cx="1714512" cy="200026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Application</a:t>
            </a:r>
            <a:endParaRPr lang="fr-FR" b="1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" name="Organigramme : Disque magnétique 9"/>
          <p:cNvSpPr/>
          <p:nvPr/>
        </p:nvSpPr>
        <p:spPr>
          <a:xfrm>
            <a:off x="5357818" y="1857364"/>
            <a:ext cx="1214446" cy="1500198"/>
          </a:xfrm>
          <a:prstGeom prst="flowChartMagneticDisk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Prédictions</a:t>
            </a:r>
            <a:endParaRPr lang="fr-FR" sz="140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00034" y="5143512"/>
            <a:ext cx="1214446" cy="1500198"/>
          </a:xfrm>
          <a:prstGeom prst="flowChartMagneticDisk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Base de données en local</a:t>
            </a:r>
            <a:endParaRPr lang="fr-FR" sz="1400" b="1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3108" y="916528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>
                <a:latin typeface="Verdana" pitchFamily="34" charset="0"/>
                <a:ea typeface="Verdana" pitchFamily="34" charset="0"/>
              </a:rPr>
              <a:t>Azure </a:t>
            </a:r>
          </a:p>
          <a:p>
            <a:pPr algn="ctr"/>
            <a:r>
              <a:rPr lang="fr-FR" sz="2000" b="1" i="1" dirty="0" err="1" smtClean="0">
                <a:latin typeface="Verdana" pitchFamily="34" charset="0"/>
                <a:ea typeface="Verdana" pitchFamily="34" charset="0"/>
              </a:rPr>
              <a:t>App</a:t>
            </a:r>
            <a:r>
              <a:rPr lang="fr-FR" sz="2000" b="1" i="1" dirty="0" smtClean="0">
                <a:latin typeface="Verdana" pitchFamily="34" charset="0"/>
                <a:ea typeface="Verdana" pitchFamily="34" charset="0"/>
              </a:rPr>
              <a:t> service</a:t>
            </a:r>
            <a:endParaRPr lang="fr-FR" sz="2000" b="1" i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108</Words>
  <Application>Microsoft Office PowerPoint</Application>
  <PresentationFormat>Affichage à l'écran (4:3)</PresentationFormat>
  <Paragraphs>72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Admin</cp:lastModifiedBy>
  <cp:revision>84</cp:revision>
  <dcterms:created xsi:type="dcterms:W3CDTF">2023-01-12T20:22:23Z</dcterms:created>
  <dcterms:modified xsi:type="dcterms:W3CDTF">2023-01-15T20:20:02Z</dcterms:modified>
</cp:coreProperties>
</file>