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62" r:id="rId4"/>
    <p:sldId id="263" r:id="rId5"/>
    <p:sldId id="264" r:id="rId6"/>
    <p:sldId id="265" r:id="rId7"/>
    <p:sldId id="267" r:id="rId8"/>
    <p:sldId id="266" r:id="rId9"/>
    <p:sldId id="261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F2"/>
    <a:srgbClr val="C6FF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3" d="100"/>
          <a:sy n="33" d="100"/>
        </p:scale>
        <p:origin x="-2436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CB4D3-EF4D-4062-BFBB-58EC45B44019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31375-F70E-42F7-BC71-4584604209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31375-F70E-42F7-BC71-4584604209A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31375-F70E-42F7-BC71-4584604209AF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31375-F70E-42F7-BC71-4584604209AF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31375-F70E-42F7-BC71-4584604209AF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31375-F70E-42F7-BC71-4584604209AF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31375-F70E-42F7-BC71-4584604209AF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31375-F70E-42F7-BC71-4584604209AF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31375-F70E-42F7-BC71-4584604209AF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57A-1399-4A5D-B1B1-22A87A8F5AD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D0F-C937-4977-8B27-95CF994CDC3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8C57A-1399-4A5D-B1B1-22A87A8F5AD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F2D0F-C937-4977-8B27-95CF994CDC3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14346" y="3214686"/>
            <a:ext cx="1214414" cy="928694"/>
          </a:xfrm>
          <a:prstGeom prst="rect">
            <a:avLst/>
          </a:prstGeom>
          <a:solidFill>
            <a:schemeClr val="tx2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latin typeface="Verdana" pitchFamily="34" charset="0"/>
                <a:ea typeface="Verdana" pitchFamily="34" charset="0"/>
              </a:rPr>
              <a:t>Données</a:t>
            </a:r>
            <a:endParaRPr lang="fr-FR" sz="11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1604" y="5311901"/>
            <a:ext cx="1214414" cy="331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latin typeface="Verdana" pitchFamily="34" charset="0"/>
                <a:ea typeface="Verdana" pitchFamily="34" charset="0"/>
              </a:rPr>
              <a:t>Données </a:t>
            </a:r>
            <a:r>
              <a:rPr lang="fr-FR" sz="1100" b="1" i="1" dirty="0" smtClean="0">
                <a:latin typeface="Verdana" pitchFamily="34" charset="0"/>
                <a:ea typeface="Verdana" pitchFamily="34" charset="0"/>
              </a:rPr>
              <a:t>test</a:t>
            </a:r>
            <a:endParaRPr lang="fr-FR" sz="1100" b="1" i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71604" y="1285860"/>
            <a:ext cx="1214414" cy="597017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latin typeface="Verdana" pitchFamily="34" charset="0"/>
                <a:ea typeface="Verdana" pitchFamily="34" charset="0"/>
              </a:rPr>
              <a:t>Données</a:t>
            </a:r>
          </a:p>
          <a:p>
            <a:pPr algn="ctr"/>
            <a:r>
              <a:rPr lang="fr-FR" sz="1100" b="1" i="1" dirty="0" smtClean="0">
                <a:latin typeface="Verdana" pitchFamily="34" charset="0"/>
                <a:ea typeface="Verdana" pitchFamily="34" charset="0"/>
              </a:rPr>
              <a:t>training</a:t>
            </a:r>
            <a:endParaRPr lang="fr-FR" sz="1100" b="1" i="1" dirty="0">
              <a:latin typeface="Verdana" pitchFamily="34" charset="0"/>
              <a:ea typeface="Verdana" pitchFamily="34" charset="0"/>
            </a:endParaRPr>
          </a:p>
        </p:txBody>
      </p:sp>
      <p:grpSp>
        <p:nvGrpSpPr>
          <p:cNvPr id="82" name="Groupe 81"/>
          <p:cNvGrpSpPr/>
          <p:nvPr/>
        </p:nvGrpSpPr>
        <p:grpSpPr>
          <a:xfrm>
            <a:off x="3143240" y="428604"/>
            <a:ext cx="2928958" cy="6143668"/>
            <a:chOff x="3143240" y="428604"/>
            <a:chExt cx="2643206" cy="6143668"/>
          </a:xfrm>
        </p:grpSpPr>
        <p:sp>
          <p:nvSpPr>
            <p:cNvPr id="7" name="Rectangle 6"/>
            <p:cNvSpPr/>
            <p:nvPr/>
          </p:nvSpPr>
          <p:spPr>
            <a:xfrm>
              <a:off x="3143240" y="428604"/>
              <a:ext cx="2643206" cy="6143668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143240" y="486771"/>
              <a:ext cx="26432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 smtClean="0">
                  <a:latin typeface="Verdana" pitchFamily="34" charset="0"/>
                  <a:ea typeface="Verdana" pitchFamily="34" charset="0"/>
                  <a:cs typeface="Courier New" pitchFamily="49" charset="0"/>
                </a:rPr>
                <a:t>Traitement des données</a:t>
              </a:r>
              <a:endParaRPr lang="fr-FR" sz="1600" b="1" dirty="0">
                <a:latin typeface="Verdana" pitchFamily="34" charset="0"/>
                <a:ea typeface="Verdana" pitchFamily="34" charset="0"/>
                <a:cs typeface="Courier New" pitchFamily="49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3143240" y="1916235"/>
              <a:ext cx="2643206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Suppression des données manquantes</a:t>
              </a: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Suppression des doublons</a:t>
              </a: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i="1" dirty="0" err="1" smtClean="0">
                  <a:latin typeface="Verdana" pitchFamily="34" charset="0"/>
                  <a:ea typeface="Verdana" pitchFamily="34" charset="0"/>
                </a:rPr>
                <a:t>Random</a:t>
              </a:r>
              <a:r>
                <a:rPr lang="fr-FR" sz="1100" i="1" dirty="0" smtClean="0">
                  <a:latin typeface="Verdana" pitchFamily="34" charset="0"/>
                  <a:ea typeface="Verdana" pitchFamily="34" charset="0"/>
                </a:rPr>
                <a:t> </a:t>
              </a:r>
              <a:r>
                <a:rPr lang="fr-FR" sz="1100" i="1" dirty="0" err="1" smtClean="0">
                  <a:latin typeface="Verdana" pitchFamily="34" charset="0"/>
                  <a:ea typeface="Verdana" pitchFamily="34" charset="0"/>
                </a:rPr>
                <a:t>under</a:t>
              </a:r>
              <a:r>
                <a:rPr lang="fr-FR" sz="1100" i="1" dirty="0" smtClean="0">
                  <a:latin typeface="Verdana" pitchFamily="34" charset="0"/>
                  <a:ea typeface="Verdana" pitchFamily="34" charset="0"/>
                </a:rPr>
                <a:t>-</a:t>
              </a:r>
              <a:r>
                <a:rPr lang="fr-FR" sz="1100" i="1" dirty="0" err="1" smtClean="0">
                  <a:latin typeface="Verdana" pitchFamily="34" charset="0"/>
                  <a:ea typeface="Verdana" pitchFamily="34" charset="0"/>
                </a:rPr>
                <a:t>sampling</a:t>
              </a:r>
              <a:endParaRPr lang="fr-FR" sz="1100" i="1" dirty="0" smtClean="0">
                <a:latin typeface="Verdana" pitchFamily="34" charset="0"/>
                <a:ea typeface="Verdana" pitchFamily="34" charset="0"/>
              </a:endParaRPr>
            </a:p>
            <a:p>
              <a:pPr algn="ctr">
                <a:buFont typeface="Arial" charset="0"/>
                <a:buChar char="•"/>
              </a:pPr>
              <a:endParaRPr lang="fr-FR" sz="1200" dirty="0" smtClean="0">
                <a:latin typeface="Verdana" pitchFamily="34" charset="0"/>
                <a:ea typeface="Verdana" pitchFamily="34" charset="0"/>
              </a:endParaRPr>
            </a:p>
            <a:p>
              <a:pPr algn="ctr">
                <a:buFont typeface="Arial" charset="0"/>
                <a:buChar char="•"/>
              </a:pPr>
              <a:endParaRPr lang="fr-FR" sz="1200" dirty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Suppression de la ponctuation</a:t>
              </a: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Changement en minuscules</a:t>
              </a: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err="1" smtClean="0">
                  <a:latin typeface="Verdana" pitchFamily="34" charset="0"/>
                  <a:ea typeface="Verdana" pitchFamily="34" charset="0"/>
                </a:rPr>
                <a:t>Tokenisation</a:t>
              </a:r>
              <a:endParaRPr lang="fr-FR" sz="11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Suppression des </a:t>
              </a:r>
              <a:r>
                <a:rPr lang="fr-FR" sz="1100" i="1" dirty="0" smtClean="0">
                  <a:latin typeface="Verdana" pitchFamily="34" charset="0"/>
                  <a:ea typeface="Verdana" pitchFamily="34" charset="0"/>
                </a:rPr>
                <a:t>stop </a:t>
              </a:r>
              <a:r>
                <a:rPr lang="fr-FR" sz="1100" i="1" dirty="0" err="1" smtClean="0">
                  <a:latin typeface="Verdana" pitchFamily="34" charset="0"/>
                  <a:ea typeface="Verdana" pitchFamily="34" charset="0"/>
                </a:rPr>
                <a:t>words</a:t>
              </a:r>
              <a:endParaRPr lang="fr-FR" sz="1100" i="1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Lemmatisation</a:t>
              </a:r>
            </a:p>
            <a:p>
              <a:pPr algn="ctr">
                <a:buFont typeface="Arial" charset="0"/>
                <a:buChar char="•"/>
              </a:pPr>
              <a:endParaRPr lang="fr-FR" sz="1200" dirty="0" smtClean="0">
                <a:latin typeface="Verdana" pitchFamily="34" charset="0"/>
                <a:ea typeface="Verdana" pitchFamily="34" charset="0"/>
              </a:endParaRPr>
            </a:p>
            <a:p>
              <a:pPr algn="ctr">
                <a:buFont typeface="Arial" charset="0"/>
                <a:buChar char="•"/>
              </a:pPr>
              <a:endParaRPr lang="fr-FR" sz="1200" dirty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Transformation en séquences de longueur 300 </a:t>
              </a: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(ajout de </a:t>
              </a:r>
              <a:r>
                <a:rPr lang="fr-FR" sz="1100" i="1" dirty="0" err="1" smtClean="0">
                  <a:latin typeface="Verdana" pitchFamily="34" charset="0"/>
                  <a:ea typeface="Verdana" pitchFamily="34" charset="0"/>
                </a:rPr>
                <a:t>padding</a:t>
              </a:r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 si besoin)</a:t>
              </a:r>
            </a:p>
            <a:p>
              <a:pPr>
                <a:buFont typeface="Arial" charset="0"/>
                <a:buChar char="•"/>
              </a:pPr>
              <a:endParaRPr lang="fr-FR" sz="1200" dirty="0">
                <a:latin typeface="Verdana" pitchFamily="34" charset="0"/>
                <a:ea typeface="Verdana" pitchFamily="34" charset="0"/>
              </a:endParaRPr>
            </a:p>
          </p:txBody>
        </p:sp>
      </p:grpSp>
      <p:grpSp>
        <p:nvGrpSpPr>
          <p:cNvPr id="81" name="Groupe 80"/>
          <p:cNvGrpSpPr/>
          <p:nvPr/>
        </p:nvGrpSpPr>
        <p:grpSpPr>
          <a:xfrm>
            <a:off x="9144032" y="2357430"/>
            <a:ext cx="2928958" cy="3357586"/>
            <a:chOff x="8715404" y="2357430"/>
            <a:chExt cx="2643206" cy="3429024"/>
          </a:xfrm>
        </p:grpSpPr>
        <p:sp>
          <p:nvSpPr>
            <p:cNvPr id="13" name="Rectangle 12"/>
            <p:cNvSpPr/>
            <p:nvPr/>
          </p:nvSpPr>
          <p:spPr>
            <a:xfrm>
              <a:off x="8715404" y="2357430"/>
              <a:ext cx="2643206" cy="3429024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8715404" y="2428868"/>
              <a:ext cx="2643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 smtClean="0">
                  <a:latin typeface="Verdana" pitchFamily="34" charset="0"/>
                  <a:ea typeface="Verdana" pitchFamily="34" charset="0"/>
                  <a:cs typeface="Courier New" pitchFamily="49" charset="0"/>
                </a:rPr>
                <a:t>Evaluation</a:t>
              </a:r>
              <a:endParaRPr lang="fr-FR" sz="1600" b="1" dirty="0">
                <a:latin typeface="Verdana" pitchFamily="34" charset="0"/>
                <a:ea typeface="Verdana" pitchFamily="34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715404" y="3465521"/>
              <a:ext cx="2643206" cy="88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Matrice de confusion</a:t>
              </a: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Rapport de classification </a:t>
              </a: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(F1-score)</a:t>
              </a: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Courbe </a:t>
              </a:r>
              <a:r>
                <a:rPr lang="fr-FR" sz="1100" i="1" dirty="0" smtClean="0">
                  <a:latin typeface="Verdana" pitchFamily="34" charset="0"/>
                  <a:ea typeface="Verdana" pitchFamily="34" charset="0"/>
                </a:rPr>
                <a:t>ROC</a:t>
              </a:r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 et </a:t>
              </a:r>
              <a:r>
                <a:rPr lang="fr-FR" sz="1100" i="1" dirty="0" smtClean="0">
                  <a:latin typeface="Verdana" pitchFamily="34" charset="0"/>
                  <a:ea typeface="Verdana" pitchFamily="34" charset="0"/>
                </a:rPr>
                <a:t>AUC</a:t>
              </a:r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6072198" y="428604"/>
            <a:ext cx="3060000" cy="4286280"/>
            <a:chOff x="6072198" y="428604"/>
            <a:chExt cx="3060000" cy="4286280"/>
          </a:xfrm>
        </p:grpSpPr>
        <p:sp>
          <p:nvSpPr>
            <p:cNvPr id="8" name="Rectangle 7"/>
            <p:cNvSpPr/>
            <p:nvPr/>
          </p:nvSpPr>
          <p:spPr>
            <a:xfrm>
              <a:off x="6143636" y="428604"/>
              <a:ext cx="2928958" cy="428628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143636" y="518678"/>
              <a:ext cx="29289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 smtClean="0">
                  <a:latin typeface="Verdana" pitchFamily="34" charset="0"/>
                  <a:ea typeface="Verdana" pitchFamily="34" charset="0"/>
                  <a:cs typeface="Courier New" pitchFamily="49" charset="0"/>
                </a:rPr>
                <a:t>Apprentissage</a:t>
              </a:r>
              <a:endParaRPr lang="fr-FR" sz="1600" b="1" dirty="0">
                <a:latin typeface="Verdana" pitchFamily="34" charset="0"/>
                <a:ea typeface="Verdana" pitchFamily="34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72198" y="2357430"/>
              <a:ext cx="3060000" cy="21082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100" i="1" dirty="0" err="1" smtClean="0">
                  <a:latin typeface="Verdana" pitchFamily="34" charset="0"/>
                  <a:ea typeface="Verdana" pitchFamily="34" charset="0"/>
                </a:rPr>
                <a:t>Embedding</a:t>
              </a:r>
              <a:endParaRPr lang="fr-FR" sz="1100" i="1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endParaRPr lang="fr-FR" sz="300" i="1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Métrique : F1-score</a:t>
              </a: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Fonction de perte : </a:t>
              </a:r>
              <a:r>
                <a:rPr lang="fr-FR" sz="1100" i="1" dirty="0" err="1" smtClean="0">
                  <a:latin typeface="Verdana" pitchFamily="34" charset="0"/>
                  <a:ea typeface="Verdana" pitchFamily="34" charset="0"/>
                </a:rPr>
                <a:t>binary</a:t>
              </a:r>
              <a:r>
                <a:rPr lang="fr-FR" sz="1100" i="1" dirty="0" smtClean="0">
                  <a:latin typeface="Verdana" pitchFamily="34" charset="0"/>
                  <a:ea typeface="Verdana" pitchFamily="34" charset="0"/>
                </a:rPr>
                <a:t> </a:t>
              </a:r>
              <a:r>
                <a:rPr lang="fr-FR" sz="1100" i="1" dirty="0" err="1" smtClean="0">
                  <a:latin typeface="Verdana" pitchFamily="34" charset="0"/>
                  <a:ea typeface="Verdana" pitchFamily="34" charset="0"/>
                </a:rPr>
                <a:t>crossentropy</a:t>
              </a:r>
              <a:endParaRPr lang="fr-FR" sz="1100" i="1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endParaRPr lang="fr-FR" sz="300" i="1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Epoques : 30</a:t>
              </a: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i="1" dirty="0" err="1" smtClean="0">
                  <a:latin typeface="Verdana" pitchFamily="34" charset="0"/>
                  <a:ea typeface="Verdana" pitchFamily="34" charset="0"/>
                </a:rPr>
                <a:t>Early</a:t>
              </a:r>
              <a:r>
                <a:rPr lang="fr-FR" sz="1100" i="1" dirty="0" smtClean="0">
                  <a:latin typeface="Verdana" pitchFamily="34" charset="0"/>
                  <a:ea typeface="Verdana" pitchFamily="34" charset="0"/>
                </a:rPr>
                <a:t> </a:t>
              </a:r>
              <a:r>
                <a:rPr lang="fr-FR" sz="1100" i="1" dirty="0" err="1" smtClean="0">
                  <a:latin typeface="Verdana" pitchFamily="34" charset="0"/>
                  <a:ea typeface="Verdana" pitchFamily="34" charset="0"/>
                </a:rPr>
                <a:t>stopping</a:t>
              </a:r>
              <a:r>
                <a:rPr lang="fr-FR" sz="1100" i="1" dirty="0" smtClean="0">
                  <a:latin typeface="Verdana" pitchFamily="34" charset="0"/>
                  <a:ea typeface="Verdana" pitchFamily="34" charset="0"/>
                </a:rPr>
                <a:t> </a:t>
              </a:r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: </a:t>
              </a:r>
            </a:p>
            <a:p>
              <a:pPr algn="ctr"/>
              <a:r>
                <a:rPr lang="en-US" sz="1100" dirty="0" err="1" smtClean="0">
                  <a:latin typeface="Verdana" pitchFamily="34" charset="0"/>
                  <a:ea typeface="Verdana" pitchFamily="34" charset="0"/>
                </a:rPr>
                <a:t>min_delta</a:t>
              </a:r>
              <a:r>
                <a:rPr lang="en-US" sz="1100" dirty="0" smtClean="0">
                  <a:latin typeface="Verdana" pitchFamily="34" charset="0"/>
                  <a:ea typeface="Verdana" pitchFamily="34" charset="0"/>
                </a:rPr>
                <a:t>=1.10</a:t>
              </a:r>
              <a:r>
                <a:rPr lang="en-US" sz="1100" baseline="30000" dirty="0" smtClean="0">
                  <a:latin typeface="Verdana" pitchFamily="34" charset="0"/>
                  <a:ea typeface="Verdana" pitchFamily="34" charset="0"/>
                </a:rPr>
                <a:t>-4</a:t>
              </a:r>
              <a:r>
                <a:rPr lang="en-US" sz="1100" dirty="0" smtClean="0">
                  <a:latin typeface="Verdana" pitchFamily="34" charset="0"/>
                  <a:ea typeface="Verdana" pitchFamily="34" charset="0"/>
                </a:rPr>
                <a:t>, patience=5, </a:t>
              </a:r>
              <a:r>
                <a:rPr lang="en-US" sz="1100" dirty="0" err="1" smtClean="0">
                  <a:latin typeface="Verdana" pitchFamily="34" charset="0"/>
                  <a:ea typeface="Verdana" pitchFamily="34" charset="0"/>
                </a:rPr>
                <a:t>restore_best_weights</a:t>
              </a:r>
              <a:r>
                <a:rPr lang="en-US" sz="1100" dirty="0" smtClean="0">
                  <a:latin typeface="Verdana" pitchFamily="34" charset="0"/>
                  <a:ea typeface="Verdana" pitchFamily="34" charset="0"/>
                </a:rPr>
                <a:t>=True</a:t>
              </a: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i="1" dirty="0" smtClean="0">
                  <a:latin typeface="Verdana" pitchFamily="34" charset="0"/>
                  <a:ea typeface="Verdana" pitchFamily="34" charset="0"/>
                </a:rPr>
                <a:t>Batch size </a:t>
              </a:r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: 1024</a:t>
              </a: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Taille du dictionnaire : </a:t>
              </a:r>
              <a:r>
                <a:rPr lang="fr-FR" sz="1100" i="1" dirty="0" smtClean="0">
                  <a:latin typeface="Verdana" pitchFamily="34" charset="0"/>
                  <a:ea typeface="Verdana" pitchFamily="34" charset="0"/>
                </a:rPr>
                <a:t>None</a:t>
              </a:r>
            </a:p>
            <a:p>
              <a:pPr algn="ctr"/>
              <a:endParaRPr lang="fr-FR" sz="300" dirty="0" smtClean="0">
                <a:latin typeface="Verdana" pitchFamily="34" charset="0"/>
                <a:ea typeface="Verdana" pitchFamily="34" charset="0"/>
              </a:endParaRPr>
            </a:p>
            <a:p>
              <a:pPr algn="ctr"/>
              <a:r>
                <a:rPr lang="fr-FR" sz="1100" dirty="0" smtClean="0">
                  <a:latin typeface="Verdana" pitchFamily="34" charset="0"/>
                  <a:ea typeface="Verdana" pitchFamily="34" charset="0"/>
                </a:rPr>
                <a:t>Longueur des séquences : 300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571604" y="5929330"/>
            <a:ext cx="1214414" cy="71438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latin typeface="Verdana" pitchFamily="34" charset="0"/>
                <a:ea typeface="Verdana" pitchFamily="34" charset="0"/>
              </a:rPr>
              <a:t>Données de production</a:t>
            </a:r>
            <a:endParaRPr lang="fr-FR" sz="11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9" name="Hexagone 18"/>
          <p:cNvSpPr/>
          <p:nvPr/>
        </p:nvSpPr>
        <p:spPr>
          <a:xfrm>
            <a:off x="11001420" y="5286388"/>
            <a:ext cx="1071538" cy="428604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latin typeface="Verdana" pitchFamily="34" charset="0"/>
                <a:ea typeface="Verdana" pitchFamily="34" charset="0"/>
              </a:rPr>
              <a:t>Modèle retenu</a:t>
            </a:r>
            <a:endParaRPr lang="fr-FR" sz="1000" b="1" dirty="0"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23" name="Connecteur droit avec flèche 22"/>
          <p:cNvCxnSpPr>
            <a:stCxn id="6" idx="3"/>
            <a:endCxn id="43" idx="3"/>
          </p:cNvCxnSpPr>
          <p:nvPr/>
        </p:nvCxnSpPr>
        <p:spPr>
          <a:xfrm flipV="1">
            <a:off x="2786018" y="1571600"/>
            <a:ext cx="8215434" cy="127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V="1">
            <a:off x="2786050" y="5500690"/>
            <a:ext cx="8208000" cy="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à coins arrondis 24"/>
          <p:cNvSpPr/>
          <p:nvPr/>
        </p:nvSpPr>
        <p:spPr>
          <a:xfrm>
            <a:off x="13787534" y="5929330"/>
            <a:ext cx="1214414" cy="71438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latin typeface="Verdana" pitchFamily="34" charset="0"/>
                <a:ea typeface="Verdana" pitchFamily="34" charset="0"/>
              </a:rPr>
              <a:t>Prédictions</a:t>
            </a:r>
            <a:endParaRPr lang="fr-FR" sz="1100" b="1" dirty="0"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26" name="Connecteur droit avec flèche 25"/>
          <p:cNvCxnSpPr>
            <a:stCxn id="17" idx="3"/>
            <a:endCxn id="56" idx="3"/>
          </p:cNvCxnSpPr>
          <p:nvPr/>
        </p:nvCxnSpPr>
        <p:spPr>
          <a:xfrm>
            <a:off x="2786018" y="6286520"/>
            <a:ext cx="8215434" cy="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endCxn id="6" idx="2"/>
          </p:cNvCxnSpPr>
          <p:nvPr/>
        </p:nvCxnSpPr>
        <p:spPr>
          <a:xfrm rot="5400000" flipH="1" flipV="1">
            <a:off x="709237" y="2173741"/>
            <a:ext cx="1760437" cy="11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endCxn id="5" idx="0"/>
          </p:cNvCxnSpPr>
          <p:nvPr/>
        </p:nvCxnSpPr>
        <p:spPr>
          <a:xfrm rot="16200000" flipH="1">
            <a:off x="767919" y="3901009"/>
            <a:ext cx="1643072" cy="11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Hexagone 42"/>
          <p:cNvSpPr/>
          <p:nvPr/>
        </p:nvSpPr>
        <p:spPr>
          <a:xfrm>
            <a:off x="11001452" y="1357298"/>
            <a:ext cx="1071538" cy="428604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latin typeface="Verdana" pitchFamily="34" charset="0"/>
                <a:ea typeface="Verdana" pitchFamily="34" charset="0"/>
              </a:rPr>
              <a:t>Modèle candidat</a:t>
            </a:r>
            <a:endParaRPr lang="fr-FR" sz="1000" b="1" dirty="0"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46" name="Connecteur droit avec flèche 45"/>
          <p:cNvCxnSpPr/>
          <p:nvPr/>
        </p:nvCxnSpPr>
        <p:spPr>
          <a:xfrm rot="5400000">
            <a:off x="9823503" y="3535347"/>
            <a:ext cx="3500462" cy="16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Hexagone 55"/>
          <p:cNvSpPr/>
          <p:nvPr/>
        </p:nvSpPr>
        <p:spPr>
          <a:xfrm>
            <a:off x="11001452" y="6072230"/>
            <a:ext cx="1071538" cy="428604"/>
          </a:xfrm>
          <a:prstGeom prst="hexagon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latin typeface="Verdana" pitchFamily="34" charset="0"/>
                <a:ea typeface="Verdana" pitchFamily="34" charset="0"/>
              </a:rPr>
              <a:t>Modèle déployé</a:t>
            </a:r>
            <a:endParaRPr lang="fr-FR" sz="1000" b="1" dirty="0"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57" name="Connecteur droit avec flèche 56"/>
          <p:cNvCxnSpPr>
            <a:stCxn id="56" idx="0"/>
            <a:endCxn id="25" idx="1"/>
          </p:cNvCxnSpPr>
          <p:nvPr/>
        </p:nvCxnSpPr>
        <p:spPr>
          <a:xfrm flipV="1">
            <a:off x="12072990" y="6286520"/>
            <a:ext cx="1714544" cy="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rot="5400000">
            <a:off x="11393551" y="5893627"/>
            <a:ext cx="357984" cy="7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rganigramme : Stockage à accès direct 64"/>
          <p:cNvSpPr/>
          <p:nvPr/>
        </p:nvSpPr>
        <p:spPr>
          <a:xfrm>
            <a:off x="3643306" y="1285860"/>
            <a:ext cx="1000132" cy="500066"/>
          </a:xfrm>
          <a:prstGeom prst="flowChartMagneticDrum">
            <a:avLst/>
          </a:prstGeom>
          <a:solidFill>
            <a:srgbClr val="C6FF4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smtClean="0">
                <a:solidFill>
                  <a:sysClr val="windowText" lastClr="000000"/>
                </a:solidFill>
                <a:latin typeface="Arial Narrow" pitchFamily="34" charset="0"/>
                <a:ea typeface="Verdana" pitchFamily="34" charset="0"/>
              </a:rPr>
              <a:t>fit</a:t>
            </a:r>
            <a:endParaRPr lang="fr-FR" sz="1050" b="1" i="1" dirty="0">
              <a:solidFill>
                <a:sysClr val="windowText" lastClr="000000"/>
              </a:solidFill>
              <a:latin typeface="Arial Narrow" pitchFamily="34" charset="0"/>
              <a:ea typeface="Verdana" pitchFamily="34" charset="0"/>
            </a:endParaRPr>
          </a:p>
        </p:txBody>
      </p:sp>
      <p:grpSp>
        <p:nvGrpSpPr>
          <p:cNvPr id="72" name="Groupe 71"/>
          <p:cNvGrpSpPr/>
          <p:nvPr/>
        </p:nvGrpSpPr>
        <p:grpSpPr>
          <a:xfrm>
            <a:off x="4714876" y="1285860"/>
            <a:ext cx="1000132" cy="500066"/>
            <a:chOff x="4429124" y="1285860"/>
            <a:chExt cx="1000132" cy="500066"/>
          </a:xfrm>
        </p:grpSpPr>
        <p:sp>
          <p:nvSpPr>
            <p:cNvPr id="66" name="Organigramme : Stockage à accès direct 65"/>
            <p:cNvSpPr/>
            <p:nvPr/>
          </p:nvSpPr>
          <p:spPr>
            <a:xfrm>
              <a:off x="4429124" y="1285860"/>
              <a:ext cx="1000132" cy="500066"/>
            </a:xfrm>
            <a:prstGeom prst="flowChartMagneticDrum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b="1" i="1" dirty="0">
                <a:solidFill>
                  <a:sysClr val="windowText" lastClr="000000"/>
                </a:solidFill>
                <a:latin typeface="Arial Narrow" pitchFamily="34" charset="0"/>
                <a:ea typeface="Verdana" pitchFamily="34" charset="0"/>
              </a:endParaRPr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4429124" y="1389134"/>
              <a:ext cx="71438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050" b="1" i="1" dirty="0" err="1" smtClean="0">
                  <a:latin typeface="Arial Narrow" pitchFamily="34" charset="0"/>
                  <a:ea typeface="Verdana" pitchFamily="34" charset="0"/>
                </a:rPr>
                <a:t>transform</a:t>
              </a:r>
              <a:endParaRPr lang="fr-FR" sz="1050" b="1" i="1" dirty="0">
                <a:latin typeface="Arial Narrow" pitchFamily="34" charset="0"/>
                <a:ea typeface="Verdana" pitchFamily="34" charset="0"/>
              </a:endParaRPr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4714876" y="5214950"/>
            <a:ext cx="1000132" cy="500066"/>
            <a:chOff x="4429124" y="1285860"/>
            <a:chExt cx="1000132" cy="500066"/>
          </a:xfrm>
        </p:grpSpPr>
        <p:sp>
          <p:nvSpPr>
            <p:cNvPr id="74" name="Organigramme : Stockage à accès direct 73"/>
            <p:cNvSpPr/>
            <p:nvPr/>
          </p:nvSpPr>
          <p:spPr>
            <a:xfrm>
              <a:off x="4429124" y="1285860"/>
              <a:ext cx="1000132" cy="500066"/>
            </a:xfrm>
            <a:prstGeom prst="flowChartMagneticDrum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b="1" i="1" dirty="0">
                <a:solidFill>
                  <a:sysClr val="windowText" lastClr="000000"/>
                </a:solidFill>
                <a:latin typeface="Arial Narrow" pitchFamily="34" charset="0"/>
                <a:ea typeface="Verdana" pitchFamily="34" charset="0"/>
              </a:endParaRP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4429124" y="1389134"/>
              <a:ext cx="71438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050" b="1" i="1" dirty="0" err="1" smtClean="0">
                  <a:latin typeface="Arial Narrow" pitchFamily="34" charset="0"/>
                  <a:ea typeface="Verdana" pitchFamily="34" charset="0"/>
                </a:rPr>
                <a:t>transform</a:t>
              </a:r>
              <a:endParaRPr lang="fr-FR" sz="1050" b="1" i="1" dirty="0">
                <a:latin typeface="Arial Narrow" pitchFamily="34" charset="0"/>
                <a:ea typeface="Verdana" pitchFamily="34" charset="0"/>
              </a:endParaRPr>
            </a:p>
          </p:txBody>
        </p:sp>
      </p:grpSp>
      <p:grpSp>
        <p:nvGrpSpPr>
          <p:cNvPr id="76" name="Groupe 75"/>
          <p:cNvGrpSpPr/>
          <p:nvPr/>
        </p:nvGrpSpPr>
        <p:grpSpPr>
          <a:xfrm>
            <a:off x="4714876" y="6000768"/>
            <a:ext cx="1000132" cy="500066"/>
            <a:chOff x="4429124" y="1285860"/>
            <a:chExt cx="1000132" cy="500066"/>
          </a:xfrm>
        </p:grpSpPr>
        <p:sp>
          <p:nvSpPr>
            <p:cNvPr id="77" name="Organigramme : Stockage à accès direct 76"/>
            <p:cNvSpPr/>
            <p:nvPr/>
          </p:nvSpPr>
          <p:spPr>
            <a:xfrm>
              <a:off x="4429124" y="1285860"/>
              <a:ext cx="1000132" cy="500066"/>
            </a:xfrm>
            <a:prstGeom prst="flowChartMagneticDrum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b="1" i="1" dirty="0">
                <a:solidFill>
                  <a:sysClr val="windowText" lastClr="000000"/>
                </a:solidFill>
                <a:latin typeface="Arial Narrow" pitchFamily="34" charset="0"/>
                <a:ea typeface="Verdana" pitchFamily="34" charset="0"/>
              </a:endParaRPr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4429124" y="1389134"/>
              <a:ext cx="71438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050" b="1" i="1" dirty="0" err="1" smtClean="0">
                  <a:latin typeface="Arial Narrow" pitchFamily="34" charset="0"/>
                  <a:ea typeface="Verdana" pitchFamily="34" charset="0"/>
                </a:rPr>
                <a:t>transform</a:t>
              </a:r>
              <a:endParaRPr lang="fr-FR" sz="1050" b="1" i="1" dirty="0">
                <a:latin typeface="Arial Narrow" pitchFamily="34" charset="0"/>
                <a:ea typeface="Verdana" pitchFamily="34" charset="0"/>
              </a:endParaRPr>
            </a:p>
          </p:txBody>
        </p:sp>
      </p:grpSp>
      <p:sp>
        <p:nvSpPr>
          <p:cNvPr id="79" name="Organigramme : Stockage à accès direct 78"/>
          <p:cNvSpPr/>
          <p:nvPr/>
        </p:nvSpPr>
        <p:spPr>
          <a:xfrm>
            <a:off x="8001024" y="1285860"/>
            <a:ext cx="1000132" cy="500066"/>
          </a:xfrm>
          <a:prstGeom prst="flowChartMagneticDrum">
            <a:avLst/>
          </a:prstGeom>
          <a:solidFill>
            <a:srgbClr val="C6FF4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smtClean="0">
                <a:solidFill>
                  <a:sysClr val="windowText" lastClr="000000"/>
                </a:solidFill>
                <a:latin typeface="Arial Narrow" pitchFamily="34" charset="0"/>
                <a:ea typeface="Verdana" pitchFamily="34" charset="0"/>
              </a:rPr>
              <a:t>fit</a:t>
            </a:r>
            <a:endParaRPr lang="fr-FR" sz="1050" b="1" i="1" dirty="0">
              <a:solidFill>
                <a:sysClr val="windowText" lastClr="000000"/>
              </a:solidFill>
              <a:latin typeface="Arial Narrow" pitchFamily="34" charset="0"/>
              <a:ea typeface="Verdana" pitchFamily="34" charset="0"/>
            </a:endParaRPr>
          </a:p>
        </p:txBody>
      </p:sp>
      <p:grpSp>
        <p:nvGrpSpPr>
          <p:cNvPr id="106" name="Groupe 105"/>
          <p:cNvGrpSpPr/>
          <p:nvPr/>
        </p:nvGrpSpPr>
        <p:grpSpPr>
          <a:xfrm>
            <a:off x="12358742" y="6000768"/>
            <a:ext cx="1000132" cy="500066"/>
            <a:chOff x="4429124" y="1285860"/>
            <a:chExt cx="1000132" cy="500066"/>
          </a:xfrm>
        </p:grpSpPr>
        <p:sp>
          <p:nvSpPr>
            <p:cNvPr id="107" name="Organigramme : Stockage à accès direct 106"/>
            <p:cNvSpPr/>
            <p:nvPr/>
          </p:nvSpPr>
          <p:spPr>
            <a:xfrm>
              <a:off x="4429124" y="1285860"/>
              <a:ext cx="1000132" cy="500066"/>
            </a:xfrm>
            <a:prstGeom prst="flowChartMagneticDrum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b="1" i="1" dirty="0">
                <a:solidFill>
                  <a:sysClr val="windowText" lastClr="000000"/>
                </a:solidFill>
                <a:latin typeface="Arial Narrow" pitchFamily="34" charset="0"/>
                <a:ea typeface="Verdana" pitchFamily="34" charset="0"/>
              </a:endParaRPr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4429124" y="1389134"/>
              <a:ext cx="71438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050" b="1" i="1" dirty="0" err="1" smtClean="0">
                  <a:latin typeface="Arial Narrow" pitchFamily="34" charset="0"/>
                  <a:ea typeface="Verdana" pitchFamily="34" charset="0"/>
                </a:rPr>
                <a:t>predict</a:t>
              </a:r>
              <a:endParaRPr lang="fr-FR" sz="1050" b="1" i="1" dirty="0">
                <a:latin typeface="Arial Narrow" pitchFamily="34" charset="0"/>
                <a:ea typeface="Verdana" pitchFamily="34" charset="0"/>
              </a:endParaRPr>
            </a:p>
          </p:txBody>
        </p:sp>
      </p:grpSp>
      <p:cxnSp>
        <p:nvCxnSpPr>
          <p:cNvPr id="110" name="Connecteur en angle 109"/>
          <p:cNvCxnSpPr/>
          <p:nvPr/>
        </p:nvCxnSpPr>
        <p:spPr>
          <a:xfrm rot="10800000">
            <a:off x="7572396" y="1571612"/>
            <a:ext cx="4000528" cy="642944"/>
          </a:xfrm>
          <a:prstGeom prst="bentConnector3">
            <a:avLst>
              <a:gd name="adj1" fmla="val 10006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6215074" y="1643050"/>
            <a:ext cx="1214414" cy="30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latin typeface="Verdana" pitchFamily="34" charset="0"/>
                <a:ea typeface="Verdana" pitchFamily="34" charset="0"/>
              </a:rPr>
              <a:t>Données</a:t>
            </a:r>
          </a:p>
          <a:p>
            <a:pPr algn="ctr"/>
            <a:r>
              <a:rPr lang="fr-FR" sz="1100" b="1" i="1" dirty="0" smtClean="0">
                <a:latin typeface="Verdana" pitchFamily="34" charset="0"/>
                <a:ea typeface="Verdana" pitchFamily="34" charset="0"/>
              </a:rPr>
              <a:t>validation</a:t>
            </a:r>
            <a:endParaRPr lang="fr-FR" sz="1100" b="1" i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215074" y="1285861"/>
            <a:ext cx="1214414" cy="357190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latin typeface="Verdana" pitchFamily="34" charset="0"/>
                <a:ea typeface="Verdana" pitchFamily="34" charset="0"/>
              </a:rPr>
              <a:t>Données</a:t>
            </a:r>
          </a:p>
          <a:p>
            <a:pPr algn="ctr"/>
            <a:r>
              <a:rPr lang="fr-FR" sz="1100" b="1" i="1" dirty="0" smtClean="0">
                <a:latin typeface="Verdana" pitchFamily="34" charset="0"/>
                <a:ea typeface="Verdana" pitchFamily="34" charset="0"/>
              </a:rPr>
              <a:t>training</a:t>
            </a:r>
            <a:endParaRPr lang="fr-FR" sz="1100" b="1" i="1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28662" y="857232"/>
            <a:ext cx="7572396" cy="52149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6248" y="2285992"/>
            <a:ext cx="1562112" cy="23669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357290" y="857232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Hébergement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286248" y="228599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Back-end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-1714544" y="2500305"/>
            <a:ext cx="1571636" cy="1857389"/>
            <a:chOff x="-1571636" y="928670"/>
            <a:chExt cx="1571636" cy="1857389"/>
          </a:xfrm>
          <a:noFill/>
        </p:grpSpPr>
        <p:grpSp>
          <p:nvGrpSpPr>
            <p:cNvPr id="13" name="Groupe 12"/>
            <p:cNvGrpSpPr/>
            <p:nvPr/>
          </p:nvGrpSpPr>
          <p:grpSpPr>
            <a:xfrm>
              <a:off x="-1143040" y="1428736"/>
              <a:ext cx="642942" cy="1357323"/>
              <a:chOff x="-1464511" y="2000240"/>
              <a:chExt cx="964413" cy="2035983"/>
            </a:xfrm>
            <a:grpFill/>
          </p:grpSpPr>
          <p:sp>
            <p:nvSpPr>
              <p:cNvPr id="11" name="Organigramme : Délai 10"/>
              <p:cNvSpPr/>
              <p:nvPr/>
            </p:nvSpPr>
            <p:spPr>
              <a:xfrm rot="16200000">
                <a:off x="-1518089" y="3018231"/>
                <a:ext cx="1071570" cy="964413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Arial Narrow" pitchFamily="34" charset="0"/>
                </a:endParaRPr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-1422000" y="2000240"/>
                <a:ext cx="857256" cy="78581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Arial Narrow" pitchFamily="34" charset="0"/>
                </a:endParaRPr>
              </a:p>
            </p:txBody>
          </p:sp>
        </p:grpSp>
        <p:sp>
          <p:nvSpPr>
            <p:cNvPr id="14" name="ZoneTexte 13"/>
            <p:cNvSpPr txBox="1"/>
            <p:nvPr/>
          </p:nvSpPr>
          <p:spPr>
            <a:xfrm>
              <a:off x="-1571636" y="928670"/>
              <a:ext cx="157163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Arial Narrow" pitchFamily="34" charset="0"/>
                  <a:ea typeface="Verdana" pitchFamily="34" charset="0"/>
                </a:rPr>
                <a:t>Utilisateur</a:t>
              </a:r>
              <a:endParaRPr lang="fr-FR" b="1" dirty="0">
                <a:latin typeface="Arial Narrow" pitchFamily="34" charset="0"/>
                <a:ea typeface="Verdana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1785982" y="5357826"/>
            <a:ext cx="1562112" cy="23669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-1785982" y="5357826"/>
            <a:ext cx="157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Script </a:t>
            </a:r>
          </a:p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Enregistrement en base de données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214810" y="3000372"/>
            <a:ext cx="1714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latin typeface="Arial Narrow" pitchFamily="34" charset="0"/>
                <a:ea typeface="Verdana" pitchFamily="34" charset="0"/>
              </a:rPr>
              <a:t>          </a:t>
            </a:r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Flask</a:t>
            </a:r>
            <a:endParaRPr lang="fr-FR" sz="1200" b="1" i="1" dirty="0" smtClean="0">
              <a:latin typeface="Arial Narrow" pitchFamily="34" charset="0"/>
              <a:ea typeface="Verdana" pitchFamily="34" charset="0"/>
            </a:endParaRPr>
          </a:p>
          <a:p>
            <a:endParaRPr lang="fr-FR" b="1" i="1" dirty="0" smtClean="0">
              <a:latin typeface="Arial Narrow" pitchFamily="34" charset="0"/>
              <a:ea typeface="Verdana" pitchFamily="34" charset="0"/>
            </a:endParaRPr>
          </a:p>
          <a:p>
            <a:r>
              <a:rPr lang="fr-FR" sz="1200" b="1" i="1" dirty="0" smtClean="0">
                <a:latin typeface="Arial Narrow" pitchFamily="34" charset="0"/>
                <a:ea typeface="Verdana" pitchFamily="34" charset="0"/>
              </a:rPr>
              <a:t>          </a:t>
            </a:r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Flask_login</a:t>
            </a:r>
            <a:endParaRPr lang="fr-FR" sz="1200" b="1" i="1" dirty="0" smtClean="0">
              <a:latin typeface="Arial Narrow" pitchFamily="34" charset="0"/>
              <a:ea typeface="Verdana" pitchFamily="34" charset="0"/>
            </a:endParaRPr>
          </a:p>
          <a:p>
            <a:endParaRPr lang="fr-FR" b="1" i="1" dirty="0" smtClean="0">
              <a:latin typeface="Arial Narrow" pitchFamily="34" charset="0"/>
              <a:ea typeface="Verdana" pitchFamily="34" charset="0"/>
            </a:endParaRPr>
          </a:p>
          <a:p>
            <a:endParaRPr lang="fr-FR" b="1" i="1" dirty="0" smtClean="0">
              <a:latin typeface="Arial Narrow" pitchFamily="34" charset="0"/>
              <a:ea typeface="Verdana" pitchFamily="34" charset="0"/>
            </a:endParaRPr>
          </a:p>
          <a:p>
            <a:pPr algn="ctr"/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Flask_sqlalchemy</a:t>
            </a:r>
            <a:endParaRPr lang="fr-FR" sz="1200" b="1" i="1" dirty="0">
              <a:latin typeface="Arial Narrow" pitchFamily="34" charset="0"/>
              <a:ea typeface="Verdana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143372" y="1357298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latin typeface="Arial Narrow" pitchFamily="34" charset="0"/>
                <a:ea typeface="Verdana" pitchFamily="34" charset="0"/>
              </a:rPr>
              <a:t>      Azure</a:t>
            </a:r>
            <a:endParaRPr lang="fr-FR" sz="1600" b="1" i="1" dirty="0">
              <a:latin typeface="Arial Narrow" pitchFamily="34" charset="0"/>
              <a:ea typeface="Verdana" pitchFamily="34" charset="0"/>
            </a:endParaRPr>
          </a:p>
        </p:txBody>
      </p:sp>
      <p:pic>
        <p:nvPicPr>
          <p:cNvPr id="25" name="Picture 2" descr="Fichier:Microsoft-Azure.png — Wikipéd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1214422"/>
            <a:ext cx="428628" cy="428628"/>
          </a:xfrm>
          <a:prstGeom prst="rect">
            <a:avLst/>
          </a:prstGeom>
          <a:noFill/>
        </p:spPr>
      </p:pic>
      <p:pic>
        <p:nvPicPr>
          <p:cNvPr id="26" name="Picture 4" descr="Formation Flask – Ambient I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8097" y="2928934"/>
            <a:ext cx="408217" cy="357190"/>
          </a:xfrm>
          <a:prstGeom prst="rect">
            <a:avLst/>
          </a:prstGeom>
          <a:noFill/>
        </p:spPr>
      </p:pic>
      <p:pic>
        <p:nvPicPr>
          <p:cNvPr id="27" name="Picture 6" descr="Fichier:Python-logo-notext.svg — Wikipédia"/>
          <p:cNvPicPr>
            <a:picLocks noChangeAspect="1" noChangeArrowheads="1"/>
          </p:cNvPicPr>
          <p:nvPr/>
        </p:nvPicPr>
        <p:blipFill>
          <a:blip r:embed="rId5" cstate="print"/>
          <a:srcRect b="8824"/>
          <a:stretch>
            <a:fillRect/>
          </a:stretch>
        </p:blipFill>
        <p:spPr bwMode="auto">
          <a:xfrm>
            <a:off x="-1714609" y="6764561"/>
            <a:ext cx="357255" cy="356929"/>
          </a:xfrm>
          <a:prstGeom prst="rect">
            <a:avLst/>
          </a:prstGeom>
          <a:noFill/>
        </p:spPr>
      </p:pic>
      <p:grpSp>
        <p:nvGrpSpPr>
          <p:cNvPr id="67" name="Groupe 66"/>
          <p:cNvGrpSpPr/>
          <p:nvPr/>
        </p:nvGrpSpPr>
        <p:grpSpPr>
          <a:xfrm>
            <a:off x="1571604" y="2285992"/>
            <a:ext cx="1571636" cy="2366978"/>
            <a:chOff x="1643042" y="2285992"/>
            <a:chExt cx="1571636" cy="2366978"/>
          </a:xfrm>
        </p:grpSpPr>
        <p:sp>
          <p:nvSpPr>
            <p:cNvPr id="4" name="Rectangle 3"/>
            <p:cNvSpPr/>
            <p:nvPr/>
          </p:nvSpPr>
          <p:spPr>
            <a:xfrm>
              <a:off x="1643042" y="2285992"/>
              <a:ext cx="1562112" cy="236697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 Narrow" pitchFamily="34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643042" y="2285992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Arial Narrow" pitchFamily="34" charset="0"/>
                  <a:ea typeface="Verdana" pitchFamily="34" charset="0"/>
                </a:rPr>
                <a:t>Front-end</a:t>
              </a:r>
              <a:endParaRPr lang="fr-FR" b="1" dirty="0">
                <a:latin typeface="Arial Narrow" pitchFamily="34" charset="0"/>
                <a:ea typeface="Verdana" pitchFamily="34" charset="0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643042" y="3000372"/>
              <a:ext cx="1571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   HTML</a:t>
              </a:r>
            </a:p>
            <a:p>
              <a:endParaRPr lang="fr-FR" b="1" i="1" dirty="0" smtClean="0">
                <a:latin typeface="Arial Narrow" pitchFamily="34" charset="0"/>
                <a:ea typeface="Verdana" pitchFamily="34" charset="0"/>
              </a:endParaRPr>
            </a:p>
            <a:p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   CSS</a:t>
              </a:r>
            </a:p>
            <a:p>
              <a:endParaRPr lang="fr-FR" b="1" i="1" dirty="0" smtClean="0">
                <a:latin typeface="Arial Narrow" pitchFamily="34" charset="0"/>
                <a:ea typeface="Verdana" pitchFamily="34" charset="0"/>
              </a:endParaRPr>
            </a:p>
            <a:p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   </a:t>
              </a:r>
              <a:r>
                <a:rPr lang="fr-FR" sz="1200" b="1" i="1" dirty="0" err="1" smtClean="0">
                  <a:latin typeface="Arial Narrow" pitchFamily="34" charset="0"/>
                  <a:ea typeface="Verdana" pitchFamily="34" charset="0"/>
                </a:rPr>
                <a:t>Boostrap</a:t>
              </a:r>
              <a:endParaRPr lang="fr-FR" sz="1600" b="1" i="1" dirty="0">
                <a:latin typeface="Arial Narrow" pitchFamily="34" charset="0"/>
                <a:ea typeface="Verdana" pitchFamily="34" charset="0"/>
              </a:endParaRPr>
            </a:p>
          </p:txBody>
        </p:sp>
        <p:pic>
          <p:nvPicPr>
            <p:cNvPr id="28" name="Picture 10" descr="File:Bootstrap logo.svg - Wikimedia Commons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94872" y="3857630"/>
              <a:ext cx="376798" cy="300262"/>
            </a:xfrm>
            <a:prstGeom prst="rect">
              <a:avLst/>
            </a:prstGeom>
            <a:noFill/>
          </p:spPr>
        </p:pic>
        <p:pic>
          <p:nvPicPr>
            <p:cNvPr id="29" name="Picture 12" descr="Un Logo en CSS3 sans images - Les Carnets de Byfeel"/>
            <p:cNvPicPr>
              <a:picLocks noChangeAspect="1" noChangeArrowheads="1"/>
            </p:cNvPicPr>
            <p:nvPr/>
          </p:nvPicPr>
          <p:blipFill>
            <a:blip r:embed="rId7" cstate="print"/>
            <a:srcRect r="53125"/>
            <a:stretch>
              <a:fillRect/>
            </a:stretch>
          </p:blipFill>
          <p:spPr bwMode="auto">
            <a:xfrm>
              <a:off x="1714480" y="3357562"/>
              <a:ext cx="310303" cy="428628"/>
            </a:xfrm>
            <a:prstGeom prst="rect">
              <a:avLst/>
            </a:prstGeom>
            <a:noFill/>
          </p:spPr>
        </p:pic>
        <p:pic>
          <p:nvPicPr>
            <p:cNvPr id="30" name="Picture 12" descr="Un Logo en CSS3 sans images - Les Carnets de Byfeel"/>
            <p:cNvPicPr>
              <a:picLocks noChangeAspect="1" noChangeArrowheads="1"/>
            </p:cNvPicPr>
            <p:nvPr/>
          </p:nvPicPr>
          <p:blipFill>
            <a:blip r:embed="rId7" cstate="print"/>
            <a:srcRect l="54375"/>
            <a:stretch>
              <a:fillRect/>
            </a:stretch>
          </p:blipFill>
          <p:spPr bwMode="auto">
            <a:xfrm>
              <a:off x="1714480" y="2857496"/>
              <a:ext cx="302023" cy="428628"/>
            </a:xfrm>
            <a:prstGeom prst="rect">
              <a:avLst/>
            </a:prstGeom>
            <a:noFill/>
          </p:spPr>
        </p:pic>
      </p:grpSp>
      <p:sp>
        <p:nvSpPr>
          <p:cNvPr id="37" name="Cylindre 36"/>
          <p:cNvSpPr/>
          <p:nvPr/>
        </p:nvSpPr>
        <p:spPr>
          <a:xfrm>
            <a:off x="-4143436" y="5286388"/>
            <a:ext cx="1571636" cy="2428892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-4143436" y="5715016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Base de données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pic>
        <p:nvPicPr>
          <p:cNvPr id="39" name="Picture 22" descr="MySQL — Wikipédia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3929122" y="6838021"/>
            <a:ext cx="1143008" cy="591507"/>
          </a:xfrm>
          <a:prstGeom prst="rect">
            <a:avLst/>
          </a:prstGeom>
          <a:noFill/>
        </p:spPr>
      </p:pic>
      <p:sp>
        <p:nvSpPr>
          <p:cNvPr id="40" name="ZoneTexte 39"/>
          <p:cNvSpPr txBox="1"/>
          <p:nvPr/>
        </p:nvSpPr>
        <p:spPr>
          <a:xfrm>
            <a:off x="-4143436" y="6550223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  <a:ea typeface="Verdana" pitchFamily="34" charset="0"/>
              </a:rPr>
              <a:t>MySQL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-1785982" y="6835999"/>
            <a:ext cx="1571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i="1" dirty="0" smtClean="0">
                <a:latin typeface="Arial Narrow" pitchFamily="34" charset="0"/>
                <a:ea typeface="Verdana" pitchFamily="34" charset="0"/>
              </a:rPr>
              <a:t>          Python</a:t>
            </a:r>
            <a:endParaRPr lang="fr-FR" sz="1400" dirty="0">
              <a:latin typeface="Arial Narrow" pitchFamily="34" charset="0"/>
            </a:endParaRPr>
          </a:p>
        </p:txBody>
      </p:sp>
      <p:pic>
        <p:nvPicPr>
          <p:cNvPr id="42" name="Picture 8" descr="Flask-SQLAlchemy — Flask-SQLAlchemy Documentation (3.0.x)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357686" y="3929066"/>
            <a:ext cx="1428760" cy="325624"/>
          </a:xfrm>
          <a:prstGeom prst="rect">
            <a:avLst/>
          </a:prstGeom>
          <a:noFill/>
        </p:spPr>
      </p:pic>
      <p:sp>
        <p:nvSpPr>
          <p:cNvPr id="22" name="Cylindre 21"/>
          <p:cNvSpPr/>
          <p:nvPr/>
        </p:nvSpPr>
        <p:spPr>
          <a:xfrm>
            <a:off x="6643702" y="3571876"/>
            <a:ext cx="1571636" cy="2428892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43702" y="4000504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Base de données</a:t>
            </a:r>
          </a:p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Prédictions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pic>
        <p:nvPicPr>
          <p:cNvPr id="43" name="Picture 14" descr="File:Sqlite-square-icon.svg - Wikimedia Commons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86578" y="5000636"/>
            <a:ext cx="357190" cy="357190"/>
          </a:xfrm>
          <a:prstGeom prst="rect">
            <a:avLst/>
          </a:prstGeom>
          <a:noFill/>
        </p:spPr>
      </p:pic>
      <p:sp>
        <p:nvSpPr>
          <p:cNvPr id="44" name="ZoneTexte 43"/>
          <p:cNvSpPr txBox="1"/>
          <p:nvPr/>
        </p:nvSpPr>
        <p:spPr>
          <a:xfrm>
            <a:off x="6643702" y="5072074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latin typeface="Arial Narrow" pitchFamily="34" charset="0"/>
                <a:ea typeface="Verdana" pitchFamily="34" charset="0"/>
              </a:rPr>
              <a:t>          </a:t>
            </a:r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SQLite</a:t>
            </a:r>
            <a:endParaRPr lang="fr-FR" sz="1200" b="1" i="1" dirty="0" smtClean="0">
              <a:latin typeface="Arial Narrow" pitchFamily="34" charset="0"/>
              <a:ea typeface="Verdana" pitchFamily="34" charset="0"/>
            </a:endParaRPr>
          </a:p>
        </p:txBody>
      </p:sp>
      <p:sp>
        <p:nvSpPr>
          <p:cNvPr id="50" name="Cylindre 49"/>
          <p:cNvSpPr/>
          <p:nvPr/>
        </p:nvSpPr>
        <p:spPr>
          <a:xfrm>
            <a:off x="6643702" y="928670"/>
            <a:ext cx="1571636" cy="2428892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643702" y="1357298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Base de données</a:t>
            </a:r>
          </a:p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Utilisateurs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pic>
        <p:nvPicPr>
          <p:cNvPr id="48" name="Picture 14" descr="File:Sqlite-square-icon.svg - Wikimedia Commons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86578" y="2357430"/>
            <a:ext cx="357190" cy="357190"/>
          </a:xfrm>
          <a:prstGeom prst="rect">
            <a:avLst/>
          </a:prstGeom>
          <a:noFill/>
        </p:spPr>
      </p:pic>
      <p:sp>
        <p:nvSpPr>
          <p:cNvPr id="49" name="ZoneTexte 48"/>
          <p:cNvSpPr txBox="1"/>
          <p:nvPr/>
        </p:nvSpPr>
        <p:spPr>
          <a:xfrm>
            <a:off x="6643702" y="2428868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latin typeface="Arial Narrow" pitchFamily="34" charset="0"/>
                <a:ea typeface="Verdana" pitchFamily="34" charset="0"/>
              </a:rPr>
              <a:t>          </a:t>
            </a:r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SQLite</a:t>
            </a:r>
            <a:endParaRPr lang="fr-FR" sz="1200" b="1" i="1" dirty="0" smtClean="0">
              <a:latin typeface="Arial Narrow" pitchFamily="34" charset="0"/>
              <a:ea typeface="Verdana" pitchFamily="34" charset="0"/>
            </a:endParaRPr>
          </a:p>
        </p:txBody>
      </p:sp>
      <p:grpSp>
        <p:nvGrpSpPr>
          <p:cNvPr id="55" name="Groupe 54"/>
          <p:cNvGrpSpPr/>
          <p:nvPr/>
        </p:nvGrpSpPr>
        <p:grpSpPr>
          <a:xfrm>
            <a:off x="-571536" y="2786058"/>
            <a:ext cx="2143140" cy="369332"/>
            <a:chOff x="-357222" y="3143248"/>
            <a:chExt cx="2143140" cy="369332"/>
          </a:xfrm>
        </p:grpSpPr>
        <p:cxnSp>
          <p:nvCxnSpPr>
            <p:cNvPr id="53" name="Connecteur droit avec flèche 52"/>
            <p:cNvCxnSpPr/>
            <p:nvPr/>
          </p:nvCxnSpPr>
          <p:spPr>
            <a:xfrm>
              <a:off x="-357222" y="3498850"/>
              <a:ext cx="214314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-357222" y="3143248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latin typeface="Arial Narrow" pitchFamily="34" charset="0"/>
                </a:rPr>
                <a:t>Avis</a:t>
              </a:r>
              <a:endParaRPr lang="fr-FR" b="1" i="1" dirty="0">
                <a:latin typeface="Arial Narrow" pitchFamily="34" charset="0"/>
              </a:endParaRPr>
            </a:p>
          </p:txBody>
        </p:sp>
      </p:grpSp>
      <p:cxnSp>
        <p:nvCxnSpPr>
          <p:cNvPr id="57" name="Connecteur droit avec flèche 56"/>
          <p:cNvCxnSpPr/>
          <p:nvPr/>
        </p:nvCxnSpPr>
        <p:spPr>
          <a:xfrm>
            <a:off x="3143240" y="3143248"/>
            <a:ext cx="114300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3428992" y="277391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 smtClean="0">
                <a:latin typeface="Arial Narrow" pitchFamily="34" charset="0"/>
              </a:rPr>
              <a:t>Avis</a:t>
            </a:r>
            <a:endParaRPr lang="fr-FR" b="1" i="1" dirty="0">
              <a:latin typeface="Arial Narrow" pitchFamily="34" charset="0"/>
            </a:endParaRPr>
          </a:p>
        </p:txBody>
      </p:sp>
      <p:sp>
        <p:nvSpPr>
          <p:cNvPr id="60" name="ZoneTexte 59"/>
          <p:cNvSpPr txBox="1"/>
          <p:nvPr/>
        </p:nvSpPr>
        <p:spPr>
          <a:xfrm rot="3584237">
            <a:off x="5876209" y="357187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 smtClean="0">
                <a:latin typeface="Arial Narrow" pitchFamily="34" charset="0"/>
              </a:rPr>
              <a:t>Avis</a:t>
            </a:r>
            <a:endParaRPr lang="fr-FR" b="1" i="1" dirty="0">
              <a:latin typeface="Arial Narrow" pitchFamily="34" charset="0"/>
            </a:endParaRPr>
          </a:p>
        </p:txBody>
      </p:sp>
      <p:cxnSp>
        <p:nvCxnSpPr>
          <p:cNvPr id="61" name="Connecteur droit avec flèche 60"/>
          <p:cNvCxnSpPr/>
          <p:nvPr/>
        </p:nvCxnSpPr>
        <p:spPr>
          <a:xfrm rot="16200000" flipH="1">
            <a:off x="5591333" y="3591076"/>
            <a:ext cx="1318921" cy="7858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rot="10800000" flipV="1">
            <a:off x="3143241" y="3571874"/>
            <a:ext cx="1143011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3143240" y="321468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i="1" dirty="0" smtClean="0">
                <a:latin typeface="Arial Narrow" pitchFamily="34" charset="0"/>
              </a:rPr>
              <a:t>Prédiction</a:t>
            </a:r>
            <a:endParaRPr lang="fr-FR" b="1" i="1" dirty="0">
              <a:latin typeface="Arial Narrow" pitchFamily="34" charset="0"/>
            </a:endParaRPr>
          </a:p>
        </p:txBody>
      </p:sp>
      <p:cxnSp>
        <p:nvCxnSpPr>
          <p:cNvPr id="71" name="Connecteur droit avec flèche 70"/>
          <p:cNvCxnSpPr>
            <a:endCxn id="51" idx="1"/>
          </p:cNvCxnSpPr>
          <p:nvPr/>
        </p:nvCxnSpPr>
        <p:spPr>
          <a:xfrm flipV="1">
            <a:off x="5857884" y="1818963"/>
            <a:ext cx="785818" cy="7527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rot="10800000" flipV="1">
            <a:off x="5857884" y="2285992"/>
            <a:ext cx="785818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 rot="18982246">
            <a:off x="5634531" y="1470729"/>
            <a:ext cx="857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 smtClean="0">
                <a:latin typeface="Arial Narrow" pitchFamily="34" charset="0"/>
              </a:rPr>
              <a:t>Requête Utilisateur</a:t>
            </a:r>
            <a:endParaRPr lang="fr-FR" b="1" i="1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28662" y="857232"/>
            <a:ext cx="7572396" cy="52149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6248" y="2285992"/>
            <a:ext cx="1562112" cy="23669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357290" y="857232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Hébergement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286248" y="228599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Back-end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grpSp>
        <p:nvGrpSpPr>
          <p:cNvPr id="2" name="Groupe 14"/>
          <p:cNvGrpSpPr/>
          <p:nvPr/>
        </p:nvGrpSpPr>
        <p:grpSpPr>
          <a:xfrm>
            <a:off x="-1714544" y="2500305"/>
            <a:ext cx="1571636" cy="1857389"/>
            <a:chOff x="-1571636" y="928670"/>
            <a:chExt cx="1571636" cy="1857389"/>
          </a:xfrm>
          <a:noFill/>
        </p:grpSpPr>
        <p:grpSp>
          <p:nvGrpSpPr>
            <p:cNvPr id="9" name="Groupe 12"/>
            <p:cNvGrpSpPr/>
            <p:nvPr/>
          </p:nvGrpSpPr>
          <p:grpSpPr>
            <a:xfrm>
              <a:off x="-1143040" y="1428736"/>
              <a:ext cx="642942" cy="1357323"/>
              <a:chOff x="-1464511" y="2000240"/>
              <a:chExt cx="964413" cy="2035983"/>
            </a:xfrm>
            <a:grpFill/>
          </p:grpSpPr>
          <p:sp>
            <p:nvSpPr>
              <p:cNvPr id="11" name="Organigramme : Délai 10"/>
              <p:cNvSpPr/>
              <p:nvPr/>
            </p:nvSpPr>
            <p:spPr>
              <a:xfrm rot="16200000">
                <a:off x="-1518089" y="3018231"/>
                <a:ext cx="1071570" cy="964413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Arial Narrow" pitchFamily="34" charset="0"/>
                </a:endParaRPr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-1422000" y="2000240"/>
                <a:ext cx="857256" cy="78581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Arial Narrow" pitchFamily="34" charset="0"/>
                </a:endParaRPr>
              </a:p>
            </p:txBody>
          </p:sp>
        </p:grpSp>
        <p:sp>
          <p:nvSpPr>
            <p:cNvPr id="14" name="ZoneTexte 13"/>
            <p:cNvSpPr txBox="1"/>
            <p:nvPr/>
          </p:nvSpPr>
          <p:spPr>
            <a:xfrm>
              <a:off x="-1571636" y="928670"/>
              <a:ext cx="157163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Arial Narrow" pitchFamily="34" charset="0"/>
                  <a:ea typeface="Verdana" pitchFamily="34" charset="0"/>
                </a:rPr>
                <a:t>Utilisateur</a:t>
              </a:r>
              <a:endParaRPr lang="fr-FR" b="1" dirty="0">
                <a:latin typeface="Arial Narrow" pitchFamily="34" charset="0"/>
                <a:ea typeface="Verdana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1785982" y="5357826"/>
            <a:ext cx="1562112" cy="23669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-1785982" y="5357826"/>
            <a:ext cx="157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Script </a:t>
            </a:r>
          </a:p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Enregistrement en base de données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214810" y="3000372"/>
            <a:ext cx="1714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latin typeface="Arial Narrow" pitchFamily="34" charset="0"/>
                <a:ea typeface="Verdana" pitchFamily="34" charset="0"/>
              </a:rPr>
              <a:t>          </a:t>
            </a:r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Flask</a:t>
            </a:r>
            <a:endParaRPr lang="fr-FR" sz="1200" b="1" i="1" dirty="0" smtClean="0">
              <a:latin typeface="Arial Narrow" pitchFamily="34" charset="0"/>
              <a:ea typeface="Verdana" pitchFamily="34" charset="0"/>
            </a:endParaRPr>
          </a:p>
          <a:p>
            <a:endParaRPr lang="fr-FR" b="1" i="1" dirty="0" smtClean="0">
              <a:latin typeface="Arial Narrow" pitchFamily="34" charset="0"/>
              <a:ea typeface="Verdana" pitchFamily="34" charset="0"/>
            </a:endParaRPr>
          </a:p>
          <a:p>
            <a:r>
              <a:rPr lang="fr-FR" sz="1200" b="1" i="1" dirty="0" smtClean="0">
                <a:latin typeface="Arial Narrow" pitchFamily="34" charset="0"/>
                <a:ea typeface="Verdana" pitchFamily="34" charset="0"/>
              </a:rPr>
              <a:t>          </a:t>
            </a:r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Flask_login</a:t>
            </a:r>
            <a:endParaRPr lang="fr-FR" sz="1200" b="1" i="1" dirty="0" smtClean="0">
              <a:latin typeface="Arial Narrow" pitchFamily="34" charset="0"/>
              <a:ea typeface="Verdana" pitchFamily="34" charset="0"/>
            </a:endParaRPr>
          </a:p>
          <a:p>
            <a:endParaRPr lang="fr-FR" b="1" i="1" dirty="0" smtClean="0">
              <a:latin typeface="Arial Narrow" pitchFamily="34" charset="0"/>
              <a:ea typeface="Verdana" pitchFamily="34" charset="0"/>
            </a:endParaRPr>
          </a:p>
          <a:p>
            <a:endParaRPr lang="fr-FR" b="1" i="1" dirty="0" smtClean="0">
              <a:latin typeface="Arial Narrow" pitchFamily="34" charset="0"/>
              <a:ea typeface="Verdana" pitchFamily="34" charset="0"/>
            </a:endParaRPr>
          </a:p>
          <a:p>
            <a:pPr algn="ctr"/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Flask_sqlalchemy</a:t>
            </a:r>
            <a:endParaRPr lang="fr-FR" sz="1200" b="1" i="1" dirty="0">
              <a:latin typeface="Arial Narrow" pitchFamily="34" charset="0"/>
              <a:ea typeface="Verdana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143372" y="1357298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latin typeface="Arial Narrow" pitchFamily="34" charset="0"/>
                <a:ea typeface="Verdana" pitchFamily="34" charset="0"/>
              </a:rPr>
              <a:t>      Azure</a:t>
            </a:r>
            <a:endParaRPr lang="fr-FR" sz="1600" b="1" i="1" dirty="0">
              <a:latin typeface="Arial Narrow" pitchFamily="34" charset="0"/>
              <a:ea typeface="Verdana" pitchFamily="34" charset="0"/>
            </a:endParaRPr>
          </a:p>
        </p:txBody>
      </p:sp>
      <p:pic>
        <p:nvPicPr>
          <p:cNvPr id="25" name="Picture 2" descr="Fichier:Microsoft-Azure.png — Wikipéd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1214422"/>
            <a:ext cx="428628" cy="428628"/>
          </a:xfrm>
          <a:prstGeom prst="rect">
            <a:avLst/>
          </a:prstGeom>
          <a:noFill/>
        </p:spPr>
      </p:pic>
      <p:pic>
        <p:nvPicPr>
          <p:cNvPr id="26" name="Picture 4" descr="Formation Flask – Ambient I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8097" y="2928934"/>
            <a:ext cx="408217" cy="357190"/>
          </a:xfrm>
          <a:prstGeom prst="rect">
            <a:avLst/>
          </a:prstGeom>
          <a:noFill/>
        </p:spPr>
      </p:pic>
      <p:pic>
        <p:nvPicPr>
          <p:cNvPr id="27" name="Picture 6" descr="Fichier:Python-logo-notext.svg — Wikipédia"/>
          <p:cNvPicPr>
            <a:picLocks noChangeAspect="1" noChangeArrowheads="1"/>
          </p:cNvPicPr>
          <p:nvPr/>
        </p:nvPicPr>
        <p:blipFill>
          <a:blip r:embed="rId5" cstate="print"/>
          <a:srcRect b="8824"/>
          <a:stretch>
            <a:fillRect/>
          </a:stretch>
        </p:blipFill>
        <p:spPr bwMode="auto">
          <a:xfrm>
            <a:off x="-1714609" y="6764561"/>
            <a:ext cx="357255" cy="356929"/>
          </a:xfrm>
          <a:prstGeom prst="rect">
            <a:avLst/>
          </a:prstGeom>
          <a:noFill/>
        </p:spPr>
      </p:pic>
      <p:grpSp>
        <p:nvGrpSpPr>
          <p:cNvPr id="10" name="Groupe 66"/>
          <p:cNvGrpSpPr/>
          <p:nvPr/>
        </p:nvGrpSpPr>
        <p:grpSpPr>
          <a:xfrm>
            <a:off x="1571604" y="2285992"/>
            <a:ext cx="1571636" cy="2366978"/>
            <a:chOff x="1643042" y="2285992"/>
            <a:chExt cx="1571636" cy="2366978"/>
          </a:xfrm>
        </p:grpSpPr>
        <p:sp>
          <p:nvSpPr>
            <p:cNvPr id="4" name="Rectangle 3"/>
            <p:cNvSpPr/>
            <p:nvPr/>
          </p:nvSpPr>
          <p:spPr>
            <a:xfrm>
              <a:off x="1643042" y="2285992"/>
              <a:ext cx="1562112" cy="236697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 Narrow" pitchFamily="34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643042" y="2285992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Arial Narrow" pitchFamily="34" charset="0"/>
                  <a:ea typeface="Verdana" pitchFamily="34" charset="0"/>
                </a:rPr>
                <a:t>Front-end</a:t>
              </a:r>
              <a:endParaRPr lang="fr-FR" b="1" dirty="0">
                <a:latin typeface="Arial Narrow" pitchFamily="34" charset="0"/>
                <a:ea typeface="Verdana" pitchFamily="34" charset="0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643042" y="3000372"/>
              <a:ext cx="1571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   HTML</a:t>
              </a:r>
            </a:p>
            <a:p>
              <a:endParaRPr lang="fr-FR" b="1" i="1" dirty="0" smtClean="0">
                <a:latin typeface="Arial Narrow" pitchFamily="34" charset="0"/>
                <a:ea typeface="Verdana" pitchFamily="34" charset="0"/>
              </a:endParaRPr>
            </a:p>
            <a:p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   CSS</a:t>
              </a:r>
            </a:p>
            <a:p>
              <a:endParaRPr lang="fr-FR" b="1" i="1" dirty="0" smtClean="0">
                <a:latin typeface="Arial Narrow" pitchFamily="34" charset="0"/>
                <a:ea typeface="Verdana" pitchFamily="34" charset="0"/>
              </a:endParaRPr>
            </a:p>
            <a:p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   </a:t>
              </a:r>
              <a:r>
                <a:rPr lang="fr-FR" sz="1200" b="1" i="1" dirty="0" err="1" smtClean="0">
                  <a:latin typeface="Arial Narrow" pitchFamily="34" charset="0"/>
                  <a:ea typeface="Verdana" pitchFamily="34" charset="0"/>
                </a:rPr>
                <a:t>Boostrap</a:t>
              </a:r>
              <a:endParaRPr lang="fr-FR" sz="1600" b="1" i="1" dirty="0">
                <a:latin typeface="Arial Narrow" pitchFamily="34" charset="0"/>
                <a:ea typeface="Verdana" pitchFamily="34" charset="0"/>
              </a:endParaRPr>
            </a:p>
          </p:txBody>
        </p:sp>
        <p:pic>
          <p:nvPicPr>
            <p:cNvPr id="28" name="Picture 10" descr="File:Bootstrap logo.svg - Wikimedia Commons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94872" y="3857630"/>
              <a:ext cx="376798" cy="300262"/>
            </a:xfrm>
            <a:prstGeom prst="rect">
              <a:avLst/>
            </a:prstGeom>
            <a:noFill/>
          </p:spPr>
        </p:pic>
        <p:pic>
          <p:nvPicPr>
            <p:cNvPr id="29" name="Picture 12" descr="Un Logo en CSS3 sans images - Les Carnets de Byfeel"/>
            <p:cNvPicPr>
              <a:picLocks noChangeAspect="1" noChangeArrowheads="1"/>
            </p:cNvPicPr>
            <p:nvPr/>
          </p:nvPicPr>
          <p:blipFill>
            <a:blip r:embed="rId7" cstate="print"/>
            <a:srcRect r="53125"/>
            <a:stretch>
              <a:fillRect/>
            </a:stretch>
          </p:blipFill>
          <p:spPr bwMode="auto">
            <a:xfrm>
              <a:off x="1714480" y="3357562"/>
              <a:ext cx="310303" cy="428628"/>
            </a:xfrm>
            <a:prstGeom prst="rect">
              <a:avLst/>
            </a:prstGeom>
            <a:noFill/>
          </p:spPr>
        </p:pic>
        <p:pic>
          <p:nvPicPr>
            <p:cNvPr id="30" name="Picture 12" descr="Un Logo en CSS3 sans images - Les Carnets de Byfeel"/>
            <p:cNvPicPr>
              <a:picLocks noChangeAspect="1" noChangeArrowheads="1"/>
            </p:cNvPicPr>
            <p:nvPr/>
          </p:nvPicPr>
          <p:blipFill>
            <a:blip r:embed="rId7" cstate="print"/>
            <a:srcRect l="54375"/>
            <a:stretch>
              <a:fillRect/>
            </a:stretch>
          </p:blipFill>
          <p:spPr bwMode="auto">
            <a:xfrm>
              <a:off x="1714480" y="2857496"/>
              <a:ext cx="302023" cy="428628"/>
            </a:xfrm>
            <a:prstGeom prst="rect">
              <a:avLst/>
            </a:prstGeom>
            <a:noFill/>
          </p:spPr>
        </p:pic>
      </p:grpSp>
      <p:sp>
        <p:nvSpPr>
          <p:cNvPr id="37" name="Cylindre 36"/>
          <p:cNvSpPr/>
          <p:nvPr/>
        </p:nvSpPr>
        <p:spPr>
          <a:xfrm>
            <a:off x="-4143436" y="5286388"/>
            <a:ext cx="1571636" cy="2428892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-4143436" y="5715016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Base de données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pic>
        <p:nvPicPr>
          <p:cNvPr id="39" name="Picture 22" descr="MySQL — Wikipédia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3929122" y="6838021"/>
            <a:ext cx="1143008" cy="591507"/>
          </a:xfrm>
          <a:prstGeom prst="rect">
            <a:avLst/>
          </a:prstGeom>
          <a:noFill/>
        </p:spPr>
      </p:pic>
      <p:sp>
        <p:nvSpPr>
          <p:cNvPr id="40" name="ZoneTexte 39"/>
          <p:cNvSpPr txBox="1"/>
          <p:nvPr/>
        </p:nvSpPr>
        <p:spPr>
          <a:xfrm>
            <a:off x="-4143436" y="6550223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  <a:ea typeface="Verdana" pitchFamily="34" charset="0"/>
              </a:rPr>
              <a:t>MySQL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-1785982" y="6835999"/>
            <a:ext cx="1571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i="1" dirty="0" smtClean="0">
                <a:latin typeface="Arial Narrow" pitchFamily="34" charset="0"/>
                <a:ea typeface="Verdana" pitchFamily="34" charset="0"/>
              </a:rPr>
              <a:t>          Python</a:t>
            </a:r>
            <a:endParaRPr lang="fr-FR" sz="1400" dirty="0">
              <a:latin typeface="Arial Narrow" pitchFamily="34" charset="0"/>
            </a:endParaRPr>
          </a:p>
        </p:txBody>
      </p:sp>
      <p:pic>
        <p:nvPicPr>
          <p:cNvPr id="42" name="Picture 8" descr="Flask-SQLAlchemy — Flask-SQLAlchemy Documentation (3.0.x)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357686" y="3929066"/>
            <a:ext cx="1428760" cy="325624"/>
          </a:xfrm>
          <a:prstGeom prst="rect">
            <a:avLst/>
          </a:prstGeom>
          <a:noFill/>
        </p:spPr>
      </p:pic>
      <p:sp>
        <p:nvSpPr>
          <p:cNvPr id="22" name="Cylindre 21"/>
          <p:cNvSpPr/>
          <p:nvPr/>
        </p:nvSpPr>
        <p:spPr>
          <a:xfrm>
            <a:off x="6643702" y="3571876"/>
            <a:ext cx="1571636" cy="2428892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43702" y="4000504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Base de données</a:t>
            </a:r>
          </a:p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Prédictions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pic>
        <p:nvPicPr>
          <p:cNvPr id="43" name="Picture 14" descr="File:Sqlite-square-icon.svg - Wikimedia Commons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86578" y="5000636"/>
            <a:ext cx="357190" cy="357190"/>
          </a:xfrm>
          <a:prstGeom prst="rect">
            <a:avLst/>
          </a:prstGeom>
          <a:noFill/>
        </p:spPr>
      </p:pic>
      <p:sp>
        <p:nvSpPr>
          <p:cNvPr id="44" name="ZoneTexte 43"/>
          <p:cNvSpPr txBox="1"/>
          <p:nvPr/>
        </p:nvSpPr>
        <p:spPr>
          <a:xfrm>
            <a:off x="6643702" y="5072074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latin typeface="Arial Narrow" pitchFamily="34" charset="0"/>
                <a:ea typeface="Verdana" pitchFamily="34" charset="0"/>
              </a:rPr>
              <a:t>          </a:t>
            </a:r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SQLite</a:t>
            </a:r>
            <a:endParaRPr lang="fr-FR" sz="1200" b="1" i="1" dirty="0" smtClean="0">
              <a:latin typeface="Arial Narrow" pitchFamily="34" charset="0"/>
              <a:ea typeface="Verdana" pitchFamily="34" charset="0"/>
            </a:endParaRPr>
          </a:p>
        </p:txBody>
      </p:sp>
      <p:sp>
        <p:nvSpPr>
          <p:cNvPr id="50" name="Cylindre 49"/>
          <p:cNvSpPr/>
          <p:nvPr/>
        </p:nvSpPr>
        <p:spPr>
          <a:xfrm>
            <a:off x="6643702" y="928670"/>
            <a:ext cx="1571636" cy="2428892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643702" y="1357298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Base de données</a:t>
            </a:r>
          </a:p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Utilisateurs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pic>
        <p:nvPicPr>
          <p:cNvPr id="48" name="Picture 14" descr="File:Sqlite-square-icon.svg - Wikimedia Commons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86578" y="2357430"/>
            <a:ext cx="357190" cy="357190"/>
          </a:xfrm>
          <a:prstGeom prst="rect">
            <a:avLst/>
          </a:prstGeom>
          <a:noFill/>
        </p:spPr>
      </p:pic>
      <p:sp>
        <p:nvSpPr>
          <p:cNvPr id="49" name="ZoneTexte 48"/>
          <p:cNvSpPr txBox="1"/>
          <p:nvPr/>
        </p:nvSpPr>
        <p:spPr>
          <a:xfrm>
            <a:off x="6643702" y="2428868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latin typeface="Arial Narrow" pitchFamily="34" charset="0"/>
                <a:ea typeface="Verdana" pitchFamily="34" charset="0"/>
              </a:rPr>
              <a:t>          </a:t>
            </a:r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SQLite</a:t>
            </a:r>
            <a:endParaRPr lang="fr-FR" sz="1200" b="1" i="1" dirty="0" smtClean="0">
              <a:latin typeface="Arial Narrow" pitchFamily="34" charset="0"/>
              <a:ea typeface="Verdana" pitchFamily="34" charset="0"/>
            </a:endParaRPr>
          </a:p>
        </p:txBody>
      </p:sp>
      <p:grpSp>
        <p:nvGrpSpPr>
          <p:cNvPr id="13" name="Groupe 54"/>
          <p:cNvGrpSpPr/>
          <p:nvPr/>
        </p:nvGrpSpPr>
        <p:grpSpPr>
          <a:xfrm>
            <a:off x="-571536" y="2786058"/>
            <a:ext cx="2143140" cy="369332"/>
            <a:chOff x="-357222" y="3143248"/>
            <a:chExt cx="2143140" cy="369332"/>
          </a:xfrm>
        </p:grpSpPr>
        <p:cxnSp>
          <p:nvCxnSpPr>
            <p:cNvPr id="53" name="Connecteur droit avec flèche 52"/>
            <p:cNvCxnSpPr/>
            <p:nvPr/>
          </p:nvCxnSpPr>
          <p:spPr>
            <a:xfrm>
              <a:off x="-357222" y="3498850"/>
              <a:ext cx="214314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-357222" y="3143248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latin typeface="Arial Narrow" pitchFamily="34" charset="0"/>
                </a:rPr>
                <a:t>Avis</a:t>
              </a:r>
              <a:endParaRPr lang="fr-FR" b="1" i="1" dirty="0">
                <a:latin typeface="Arial Narrow" pitchFamily="34" charset="0"/>
              </a:endParaRPr>
            </a:p>
          </p:txBody>
        </p:sp>
      </p:grpSp>
      <p:cxnSp>
        <p:nvCxnSpPr>
          <p:cNvPr id="57" name="Connecteur droit avec flèche 56"/>
          <p:cNvCxnSpPr/>
          <p:nvPr/>
        </p:nvCxnSpPr>
        <p:spPr>
          <a:xfrm>
            <a:off x="3143240" y="3143248"/>
            <a:ext cx="114300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3428992" y="277391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 smtClean="0">
                <a:latin typeface="Arial Narrow" pitchFamily="34" charset="0"/>
              </a:rPr>
              <a:t>Avis</a:t>
            </a:r>
            <a:endParaRPr lang="fr-FR" b="1" i="1" dirty="0">
              <a:latin typeface="Arial Narrow" pitchFamily="34" charset="0"/>
            </a:endParaRPr>
          </a:p>
        </p:txBody>
      </p:sp>
      <p:sp>
        <p:nvSpPr>
          <p:cNvPr id="60" name="ZoneTexte 59"/>
          <p:cNvSpPr txBox="1"/>
          <p:nvPr/>
        </p:nvSpPr>
        <p:spPr>
          <a:xfrm rot="3584237">
            <a:off x="5876209" y="357187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 smtClean="0">
                <a:latin typeface="Arial Narrow" pitchFamily="34" charset="0"/>
              </a:rPr>
              <a:t>Avis</a:t>
            </a:r>
            <a:endParaRPr lang="fr-FR" b="1" i="1" dirty="0">
              <a:latin typeface="Arial Narrow" pitchFamily="34" charset="0"/>
            </a:endParaRPr>
          </a:p>
        </p:txBody>
      </p:sp>
      <p:cxnSp>
        <p:nvCxnSpPr>
          <p:cNvPr id="61" name="Connecteur droit avec flèche 60"/>
          <p:cNvCxnSpPr/>
          <p:nvPr/>
        </p:nvCxnSpPr>
        <p:spPr>
          <a:xfrm rot="16200000" flipH="1">
            <a:off x="5591333" y="3591076"/>
            <a:ext cx="1318921" cy="7858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rot="10800000" flipV="1">
            <a:off x="3143241" y="3571874"/>
            <a:ext cx="1143011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3143240" y="321468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i="1" dirty="0" smtClean="0">
                <a:latin typeface="Arial Narrow" pitchFamily="34" charset="0"/>
              </a:rPr>
              <a:t>Prédiction</a:t>
            </a:r>
            <a:endParaRPr lang="fr-FR" b="1" i="1" dirty="0">
              <a:latin typeface="Arial Narrow" pitchFamily="34" charset="0"/>
            </a:endParaRPr>
          </a:p>
        </p:txBody>
      </p:sp>
      <p:cxnSp>
        <p:nvCxnSpPr>
          <p:cNvPr id="71" name="Connecteur droit avec flèche 70"/>
          <p:cNvCxnSpPr>
            <a:endCxn id="51" idx="1"/>
          </p:cNvCxnSpPr>
          <p:nvPr/>
        </p:nvCxnSpPr>
        <p:spPr>
          <a:xfrm flipV="1">
            <a:off x="5857884" y="1818963"/>
            <a:ext cx="785818" cy="7527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rot="10800000" flipV="1">
            <a:off x="5857884" y="2285992"/>
            <a:ext cx="785818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 rot="18982246">
            <a:off x="5558887" y="1531532"/>
            <a:ext cx="119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 smtClean="0">
                <a:latin typeface="Arial Narrow" pitchFamily="34" charset="0"/>
              </a:rPr>
              <a:t>Requête Utilisateur</a:t>
            </a:r>
            <a:endParaRPr lang="fr-FR" b="1" i="1" dirty="0">
              <a:latin typeface="Arial Narrow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429784" y="5214950"/>
            <a:ext cx="1562112" cy="23669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9429784" y="5214950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Script </a:t>
            </a:r>
          </a:p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Monitoring du modèle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pic>
        <p:nvPicPr>
          <p:cNvPr id="68" name="Picture 6" descr="Fichier:Python-logo-notext.svg — Wikipédia"/>
          <p:cNvPicPr>
            <a:picLocks noChangeAspect="1" noChangeArrowheads="1"/>
          </p:cNvPicPr>
          <p:nvPr/>
        </p:nvPicPr>
        <p:blipFill>
          <a:blip r:embed="rId5" cstate="print"/>
          <a:srcRect b="8824"/>
          <a:stretch>
            <a:fillRect/>
          </a:stretch>
        </p:blipFill>
        <p:spPr bwMode="auto">
          <a:xfrm>
            <a:off x="9501157" y="6621685"/>
            <a:ext cx="357255" cy="356929"/>
          </a:xfrm>
          <a:prstGeom prst="rect">
            <a:avLst/>
          </a:prstGeom>
          <a:noFill/>
        </p:spPr>
      </p:pic>
      <p:sp>
        <p:nvSpPr>
          <p:cNvPr id="69" name="Rectangle 68"/>
          <p:cNvSpPr/>
          <p:nvPr/>
        </p:nvSpPr>
        <p:spPr>
          <a:xfrm>
            <a:off x="9429784" y="6693123"/>
            <a:ext cx="1571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i="1" dirty="0" smtClean="0">
                <a:latin typeface="Arial Narrow" pitchFamily="34" charset="0"/>
                <a:ea typeface="Verdana" pitchFamily="34" charset="0"/>
              </a:rPr>
              <a:t>          Python</a:t>
            </a:r>
            <a:endParaRPr lang="fr-FR" sz="14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720" y="214290"/>
            <a:ext cx="8572560" cy="621510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0364" y="1285860"/>
            <a:ext cx="2847996" cy="47149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000364" y="128586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BACK-END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grpSp>
        <p:nvGrpSpPr>
          <p:cNvPr id="9" name="Groupe 12"/>
          <p:cNvGrpSpPr/>
          <p:nvPr/>
        </p:nvGrpSpPr>
        <p:grpSpPr>
          <a:xfrm>
            <a:off x="-2000296" y="3143247"/>
            <a:ext cx="500066" cy="1143009"/>
            <a:chOff x="-1464511" y="2000240"/>
            <a:chExt cx="964413" cy="2035983"/>
          </a:xfrm>
          <a:noFill/>
        </p:grpSpPr>
        <p:sp>
          <p:nvSpPr>
            <p:cNvPr id="11" name="Organigramme : Délai 10"/>
            <p:cNvSpPr/>
            <p:nvPr/>
          </p:nvSpPr>
          <p:spPr>
            <a:xfrm rot="16200000">
              <a:off x="-1518089" y="3018231"/>
              <a:ext cx="1071570" cy="964413"/>
            </a:xfrm>
            <a:prstGeom prst="flowChartDelay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 Narrow" pitchFamily="34" charset="0"/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-1422000" y="2000240"/>
              <a:ext cx="857256" cy="78581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 Narrow" pitchFamily="34" charset="0"/>
              </a:endParaRPr>
            </a:p>
          </p:txBody>
        </p:sp>
      </p:grpSp>
      <p:sp>
        <p:nvSpPr>
          <p:cNvPr id="14" name="ZoneTexte 13"/>
          <p:cNvSpPr txBox="1"/>
          <p:nvPr/>
        </p:nvSpPr>
        <p:spPr>
          <a:xfrm>
            <a:off x="-2571800" y="256222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UTILISATEUR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2500362" y="5634054"/>
            <a:ext cx="1562112" cy="20097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-2500362" y="5729133"/>
            <a:ext cx="157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SCRIPT</a:t>
            </a:r>
            <a:endParaRPr lang="fr-FR" b="1" dirty="0" smtClean="0">
              <a:latin typeface="Arial Narrow" pitchFamily="34" charset="0"/>
              <a:ea typeface="Verdana" pitchFamily="34" charset="0"/>
            </a:endParaRPr>
          </a:p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Enregistrement en base de données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143240" y="2786058"/>
            <a:ext cx="257176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Flask_sqlalchemy</a:t>
            </a:r>
            <a:endParaRPr lang="fr-FR" sz="1200" b="1" i="1" dirty="0">
              <a:latin typeface="Arial Narrow" pitchFamily="34" charset="0"/>
              <a:ea typeface="Verdana" pitchFamily="34" charset="0"/>
            </a:endParaRPr>
          </a:p>
        </p:txBody>
      </p:sp>
      <p:grpSp>
        <p:nvGrpSpPr>
          <p:cNvPr id="55" name="Groupe 54"/>
          <p:cNvGrpSpPr/>
          <p:nvPr/>
        </p:nvGrpSpPr>
        <p:grpSpPr>
          <a:xfrm>
            <a:off x="285720" y="214290"/>
            <a:ext cx="8572560" cy="785818"/>
            <a:chOff x="285720" y="214290"/>
            <a:chExt cx="8572560" cy="785818"/>
          </a:xfrm>
        </p:grpSpPr>
        <p:sp>
          <p:nvSpPr>
            <p:cNvPr id="6" name="ZoneTexte 5"/>
            <p:cNvSpPr txBox="1"/>
            <p:nvPr/>
          </p:nvSpPr>
          <p:spPr>
            <a:xfrm>
              <a:off x="285720" y="214290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Arial Narrow" pitchFamily="34" charset="0"/>
                  <a:ea typeface="Verdana" pitchFamily="34" charset="0"/>
                </a:rPr>
                <a:t>HEBERGEMENT</a:t>
              </a:r>
              <a:endParaRPr lang="fr-FR" b="1" dirty="0">
                <a:latin typeface="Arial Narrow" pitchFamily="34" charset="0"/>
                <a:ea typeface="Verdana" pitchFamily="34" charset="0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4143372" y="714356"/>
              <a:ext cx="157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Azure</a:t>
              </a:r>
              <a:endParaRPr lang="fr-FR" sz="1600" b="1" i="1" dirty="0">
                <a:latin typeface="Arial Narrow" pitchFamily="34" charset="0"/>
                <a:ea typeface="Verdana" pitchFamily="34" charset="0"/>
              </a:endParaRPr>
            </a:p>
          </p:txBody>
        </p:sp>
        <p:pic>
          <p:nvPicPr>
            <p:cNvPr id="25" name="Picture 2" descr="Fichier:Microsoft-Azure.png — Wikipédi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00496" y="571480"/>
              <a:ext cx="428628" cy="428628"/>
            </a:xfrm>
            <a:prstGeom prst="rect">
              <a:avLst/>
            </a:prstGeom>
            <a:noFill/>
          </p:spPr>
        </p:pic>
      </p:grpSp>
      <p:pic>
        <p:nvPicPr>
          <p:cNvPr id="26" name="Picture 4" descr="Formation Flask – Ambient I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1039" y="1714488"/>
            <a:ext cx="408217" cy="357190"/>
          </a:xfrm>
          <a:prstGeom prst="rect">
            <a:avLst/>
          </a:prstGeom>
          <a:noFill/>
        </p:spPr>
      </p:pic>
      <p:pic>
        <p:nvPicPr>
          <p:cNvPr id="27" name="Picture 6" descr="Fichier:Python-logo-notext.svg — Wikipédia"/>
          <p:cNvPicPr>
            <a:picLocks noChangeAspect="1" noChangeArrowheads="1"/>
          </p:cNvPicPr>
          <p:nvPr/>
        </p:nvPicPr>
        <p:blipFill>
          <a:blip r:embed="rId5" cstate="print"/>
          <a:srcRect b="8824"/>
          <a:stretch>
            <a:fillRect/>
          </a:stretch>
        </p:blipFill>
        <p:spPr bwMode="auto">
          <a:xfrm>
            <a:off x="-2286113" y="7040789"/>
            <a:ext cx="357255" cy="356929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28596" y="2490782"/>
            <a:ext cx="1562112" cy="3367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8596" y="249078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FRONT-END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grpSp>
        <p:nvGrpSpPr>
          <p:cNvPr id="214" name="Groupe 213"/>
          <p:cNvGrpSpPr/>
          <p:nvPr/>
        </p:nvGrpSpPr>
        <p:grpSpPr>
          <a:xfrm>
            <a:off x="428596" y="3246310"/>
            <a:ext cx="1571636" cy="1897202"/>
            <a:chOff x="428596" y="3062286"/>
            <a:chExt cx="1571636" cy="1897202"/>
          </a:xfrm>
        </p:grpSpPr>
        <p:sp>
          <p:nvSpPr>
            <p:cNvPr id="18" name="ZoneTexte 17"/>
            <p:cNvSpPr txBox="1"/>
            <p:nvPr/>
          </p:nvSpPr>
          <p:spPr>
            <a:xfrm>
              <a:off x="428596" y="3205162"/>
              <a:ext cx="157163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   </a:t>
              </a:r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HTML</a:t>
              </a:r>
              <a:endParaRPr lang="fr-FR" sz="1200" b="1" i="1" dirty="0" smtClean="0">
                <a:latin typeface="Arial Narrow" pitchFamily="34" charset="0"/>
                <a:ea typeface="Verdana" pitchFamily="34" charset="0"/>
              </a:endParaRPr>
            </a:p>
            <a:p>
              <a:endParaRPr lang="fr-FR" b="1" i="1" dirty="0" smtClean="0">
                <a:latin typeface="Arial Narrow" pitchFamily="34" charset="0"/>
                <a:ea typeface="Verdana" pitchFamily="34" charset="0"/>
              </a:endParaRPr>
            </a:p>
            <a:p>
              <a:endParaRPr lang="fr-FR" b="1" i="1" dirty="0" smtClean="0">
                <a:latin typeface="Arial Narrow" pitchFamily="34" charset="0"/>
                <a:ea typeface="Verdana" pitchFamily="34" charset="0"/>
              </a:endParaRPr>
            </a:p>
            <a:p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   </a:t>
              </a:r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CSS</a:t>
              </a:r>
              <a:endParaRPr lang="fr-FR" sz="1200" b="1" i="1" dirty="0" smtClean="0">
                <a:latin typeface="Arial Narrow" pitchFamily="34" charset="0"/>
                <a:ea typeface="Verdana" pitchFamily="34" charset="0"/>
              </a:endParaRPr>
            </a:p>
            <a:p>
              <a:endParaRPr lang="fr-FR" b="1" i="1" dirty="0" smtClean="0">
                <a:latin typeface="Arial Narrow" pitchFamily="34" charset="0"/>
                <a:ea typeface="Verdana" pitchFamily="34" charset="0"/>
              </a:endParaRPr>
            </a:p>
            <a:p>
              <a:endParaRPr lang="fr-FR" b="1" i="1" dirty="0" smtClean="0">
                <a:latin typeface="Arial Narrow" pitchFamily="34" charset="0"/>
                <a:ea typeface="Verdana" pitchFamily="34" charset="0"/>
              </a:endParaRPr>
            </a:p>
            <a:p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   </a:t>
              </a:r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</a:t>
              </a:r>
              <a:r>
                <a:rPr lang="fr-FR" sz="1200" b="1" i="1" dirty="0" err="1" smtClean="0">
                  <a:latin typeface="Arial Narrow" pitchFamily="34" charset="0"/>
                  <a:ea typeface="Verdana" pitchFamily="34" charset="0"/>
                </a:rPr>
                <a:t>Boostrap</a:t>
              </a:r>
              <a:endParaRPr lang="fr-FR" sz="1600" b="1" i="1" dirty="0">
                <a:latin typeface="Arial Narrow" pitchFamily="34" charset="0"/>
                <a:ea typeface="Verdana" pitchFamily="34" charset="0"/>
              </a:endParaRPr>
            </a:p>
          </p:txBody>
        </p:sp>
        <p:pic>
          <p:nvPicPr>
            <p:cNvPr id="28" name="Picture 10" descr="File:Bootstrap logo.svg - Wikimedia Commons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94740" y="4587788"/>
              <a:ext cx="376798" cy="300262"/>
            </a:xfrm>
            <a:prstGeom prst="rect">
              <a:avLst/>
            </a:prstGeom>
            <a:noFill/>
          </p:spPr>
        </p:pic>
        <p:pic>
          <p:nvPicPr>
            <p:cNvPr id="29" name="Picture 12" descr="Un Logo en CSS3 sans images - Les Carnets de Byfeel"/>
            <p:cNvPicPr>
              <a:picLocks noChangeAspect="1" noChangeArrowheads="1"/>
            </p:cNvPicPr>
            <p:nvPr/>
          </p:nvPicPr>
          <p:blipFill>
            <a:blip r:embed="rId7" cstate="print"/>
            <a:srcRect r="53125"/>
            <a:stretch>
              <a:fillRect/>
            </a:stretch>
          </p:blipFill>
          <p:spPr bwMode="auto">
            <a:xfrm>
              <a:off x="714348" y="3816480"/>
              <a:ext cx="310303" cy="428628"/>
            </a:xfrm>
            <a:prstGeom prst="rect">
              <a:avLst/>
            </a:prstGeom>
            <a:noFill/>
          </p:spPr>
        </p:pic>
        <p:pic>
          <p:nvPicPr>
            <p:cNvPr id="30" name="Picture 12" descr="Un Logo en CSS3 sans images - Les Carnets de Byfeel"/>
            <p:cNvPicPr>
              <a:picLocks noChangeAspect="1" noChangeArrowheads="1"/>
            </p:cNvPicPr>
            <p:nvPr/>
          </p:nvPicPr>
          <p:blipFill>
            <a:blip r:embed="rId7" cstate="print"/>
            <a:srcRect l="54375"/>
            <a:stretch>
              <a:fillRect/>
            </a:stretch>
          </p:blipFill>
          <p:spPr bwMode="auto">
            <a:xfrm>
              <a:off x="714348" y="3062286"/>
              <a:ext cx="302023" cy="428628"/>
            </a:xfrm>
            <a:prstGeom prst="rect">
              <a:avLst/>
            </a:prstGeom>
            <a:noFill/>
          </p:spPr>
        </p:pic>
      </p:grpSp>
      <p:sp>
        <p:nvSpPr>
          <p:cNvPr id="37" name="Cylindre 36"/>
          <p:cNvSpPr/>
          <p:nvPr/>
        </p:nvSpPr>
        <p:spPr>
          <a:xfrm>
            <a:off x="-5357882" y="5500702"/>
            <a:ext cx="1571636" cy="2428892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-5357882" y="5929330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Base de données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pic>
        <p:nvPicPr>
          <p:cNvPr id="39" name="Picture 22" descr="MySQL — Wikipédia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5072130" y="6695145"/>
            <a:ext cx="928694" cy="480599"/>
          </a:xfrm>
          <a:prstGeom prst="rect">
            <a:avLst/>
          </a:prstGeom>
          <a:noFill/>
        </p:spPr>
      </p:pic>
      <p:sp>
        <p:nvSpPr>
          <p:cNvPr id="40" name="ZoneTexte 39"/>
          <p:cNvSpPr txBox="1"/>
          <p:nvPr/>
        </p:nvSpPr>
        <p:spPr>
          <a:xfrm>
            <a:off x="-5357882" y="7193189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  <a:ea typeface="Verdana" pitchFamily="34" charset="0"/>
              </a:rPr>
              <a:t>MySQL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-2500362" y="7112227"/>
            <a:ext cx="1571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i="1" dirty="0" smtClean="0">
                <a:latin typeface="Arial Narrow" pitchFamily="34" charset="0"/>
                <a:ea typeface="Verdana" pitchFamily="34" charset="0"/>
              </a:rPr>
              <a:t>         </a:t>
            </a:r>
            <a:r>
              <a:rPr lang="fr-FR" sz="1400" b="1" i="1" dirty="0" smtClean="0">
                <a:latin typeface="Arial Narrow" pitchFamily="34" charset="0"/>
                <a:ea typeface="Verdana" pitchFamily="34" charset="0"/>
              </a:rPr>
              <a:t>    </a:t>
            </a:r>
            <a:r>
              <a:rPr lang="fr-FR" sz="1400" b="1" i="1" dirty="0" smtClean="0">
                <a:latin typeface="Arial Narrow" pitchFamily="34" charset="0"/>
                <a:ea typeface="Verdana" pitchFamily="34" charset="0"/>
              </a:rPr>
              <a:t>Python</a:t>
            </a:r>
            <a:endParaRPr lang="fr-FR" sz="1400" dirty="0">
              <a:latin typeface="Arial Narrow" pitchFamily="34" charset="0"/>
            </a:endParaRPr>
          </a:p>
        </p:txBody>
      </p:sp>
      <p:pic>
        <p:nvPicPr>
          <p:cNvPr id="42" name="Picture 8" descr="Flask-SQLAlchemy — Flask-SQLAlchemy Documentation (3.0.x)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786182" y="2571744"/>
            <a:ext cx="1428760" cy="325624"/>
          </a:xfrm>
          <a:prstGeom prst="rect">
            <a:avLst/>
          </a:prstGeom>
          <a:noFill/>
        </p:spPr>
      </p:pic>
      <p:sp>
        <p:nvSpPr>
          <p:cNvPr id="22" name="Cylindre 21"/>
          <p:cNvSpPr/>
          <p:nvPr/>
        </p:nvSpPr>
        <p:spPr>
          <a:xfrm>
            <a:off x="7215206" y="3714752"/>
            <a:ext cx="1571636" cy="2428892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215206" y="4143380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Base de données</a:t>
            </a:r>
          </a:p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Prédictions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pic>
        <p:nvPicPr>
          <p:cNvPr id="43" name="Picture 14" descr="File:Sqlite-square-icon.svg - Wikimedia Commons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00958" y="5143512"/>
            <a:ext cx="357190" cy="357190"/>
          </a:xfrm>
          <a:prstGeom prst="rect">
            <a:avLst/>
          </a:prstGeom>
          <a:noFill/>
        </p:spPr>
      </p:pic>
      <p:sp>
        <p:nvSpPr>
          <p:cNvPr id="44" name="ZoneTexte 43"/>
          <p:cNvSpPr txBox="1"/>
          <p:nvPr/>
        </p:nvSpPr>
        <p:spPr>
          <a:xfrm>
            <a:off x="7358082" y="521495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latin typeface="Arial Narrow" pitchFamily="34" charset="0"/>
                <a:ea typeface="Verdana" pitchFamily="34" charset="0"/>
              </a:rPr>
              <a:t>          </a:t>
            </a:r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SQLite</a:t>
            </a:r>
            <a:endParaRPr lang="fr-FR" sz="1200" b="1" i="1" dirty="0" smtClean="0">
              <a:latin typeface="Arial Narrow" pitchFamily="34" charset="0"/>
              <a:ea typeface="Verdana" pitchFamily="34" charset="0"/>
            </a:endParaRPr>
          </a:p>
        </p:txBody>
      </p:sp>
      <p:sp>
        <p:nvSpPr>
          <p:cNvPr id="50" name="Cylindre 49"/>
          <p:cNvSpPr/>
          <p:nvPr/>
        </p:nvSpPr>
        <p:spPr>
          <a:xfrm>
            <a:off x="7215206" y="500042"/>
            <a:ext cx="1571636" cy="2428892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7215206" y="928670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Base de données</a:t>
            </a:r>
          </a:p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Utilisateurs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pic>
        <p:nvPicPr>
          <p:cNvPr id="48" name="Picture 14" descr="File:Sqlite-square-icon.svg - Wikimedia Commons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00958" y="1928802"/>
            <a:ext cx="357190" cy="357190"/>
          </a:xfrm>
          <a:prstGeom prst="rect">
            <a:avLst/>
          </a:prstGeom>
          <a:noFill/>
        </p:spPr>
      </p:pic>
      <p:sp>
        <p:nvSpPr>
          <p:cNvPr id="49" name="ZoneTexte 48"/>
          <p:cNvSpPr txBox="1"/>
          <p:nvPr/>
        </p:nvSpPr>
        <p:spPr>
          <a:xfrm>
            <a:off x="7358082" y="200024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latin typeface="Arial Narrow" pitchFamily="34" charset="0"/>
                <a:ea typeface="Verdana" pitchFamily="34" charset="0"/>
              </a:rPr>
              <a:t>          </a:t>
            </a:r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SQLite</a:t>
            </a:r>
            <a:endParaRPr lang="fr-FR" sz="1200" b="1" i="1" dirty="0" smtClean="0">
              <a:latin typeface="Arial Narrow" pitchFamily="34" charset="0"/>
              <a:ea typeface="Verdana" pitchFamily="34" charset="0"/>
            </a:endParaRPr>
          </a:p>
        </p:txBody>
      </p:sp>
      <p:cxnSp>
        <p:nvCxnSpPr>
          <p:cNvPr id="53" name="Connecteur droit avec flèche 52"/>
          <p:cNvCxnSpPr/>
          <p:nvPr/>
        </p:nvCxnSpPr>
        <p:spPr>
          <a:xfrm>
            <a:off x="-1143040" y="3621289"/>
            <a:ext cx="178595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-1000164" y="3335537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Avis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 rot="1757159">
            <a:off x="1905169" y="3764070"/>
            <a:ext cx="1249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Avis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60" name="ZoneTexte 59"/>
          <p:cNvSpPr txBox="1"/>
          <p:nvPr/>
        </p:nvSpPr>
        <p:spPr>
          <a:xfrm rot="20801353">
            <a:off x="5780821" y="4228526"/>
            <a:ext cx="145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Avis &amp; Prédiction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61" name="Connecteur droit avec flèche 60"/>
          <p:cNvCxnSpPr/>
          <p:nvPr/>
        </p:nvCxnSpPr>
        <p:spPr>
          <a:xfrm flipV="1">
            <a:off x="5072066" y="4286256"/>
            <a:ext cx="2357454" cy="5715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rot="10800000">
            <a:off x="1785919" y="4917473"/>
            <a:ext cx="1928826" cy="5715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rot="10800000" flipV="1">
            <a:off x="5572132" y="2428868"/>
            <a:ext cx="1928826" cy="1571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 rot="19238473">
            <a:off x="5755264" y="1445945"/>
            <a:ext cx="151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Enregistrement de l’utilisateur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96380" y="1714488"/>
            <a:ext cx="5613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err="1" smtClean="0">
                <a:latin typeface="Arial Narrow" pitchFamily="34" charset="0"/>
                <a:ea typeface="Verdana" pitchFamily="34" charset="0"/>
              </a:rPr>
              <a:t>Flask</a:t>
            </a:r>
            <a:endParaRPr lang="fr-FR" sz="1400" dirty="0"/>
          </a:p>
        </p:txBody>
      </p:sp>
      <p:sp>
        <p:nvSpPr>
          <p:cNvPr id="59" name="Rectangle 58"/>
          <p:cNvSpPr/>
          <p:nvPr/>
        </p:nvSpPr>
        <p:spPr>
          <a:xfrm>
            <a:off x="3143240" y="2571744"/>
            <a:ext cx="2562244" cy="10001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43240" y="3643314"/>
            <a:ext cx="2562244" cy="22145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143240" y="3643314"/>
            <a:ext cx="2571768" cy="285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Flask_login</a:t>
            </a:r>
            <a:endParaRPr lang="fr-FR" sz="1200" b="1" i="1" dirty="0" smtClean="0">
              <a:latin typeface="Arial Narrow" pitchFamily="34" charset="0"/>
              <a:ea typeface="Verdana" pitchFamily="34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3000364" y="2143116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 / ″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3143240" y="3071810"/>
            <a:ext cx="257176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 /</a:t>
            </a:r>
            <a:r>
              <a:rPr lang="fr-FR" sz="1200" b="1" dirty="0" err="1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signup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 ″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3143240" y="4002480"/>
            <a:ext cx="2571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 /login ″</a:t>
            </a:r>
          </a:p>
          <a:p>
            <a:pPr algn="ctr"/>
            <a:endParaRPr lang="fr-FR" sz="12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 /</a:t>
            </a:r>
            <a:r>
              <a:rPr lang="fr-FR" sz="1200" b="1" dirty="0" err="1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logout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 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</a:t>
            </a:r>
          </a:p>
          <a:p>
            <a:pPr algn="ctr"/>
            <a:endParaRPr lang="fr-FR" sz="12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 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/recommandation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 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</a:t>
            </a:r>
          </a:p>
          <a:p>
            <a:pPr algn="ctr"/>
            <a:endParaRPr lang="fr-FR" sz="12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 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/</a:t>
            </a:r>
            <a:r>
              <a:rPr lang="fr-FR" sz="1200" b="1" dirty="0" err="1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getRepVetCSV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 ″</a:t>
            </a:r>
          </a:p>
          <a:p>
            <a:pPr algn="ctr"/>
            <a:endParaRPr lang="fr-FR" sz="12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83" name="Connecteur droit avec flèche 82"/>
          <p:cNvCxnSpPr/>
          <p:nvPr/>
        </p:nvCxnSpPr>
        <p:spPr>
          <a:xfrm>
            <a:off x="-1143040" y="3049785"/>
            <a:ext cx="180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-1000164" y="2764033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Page d’accueil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88" name="Connecteur droit avec flèche 87"/>
          <p:cNvCxnSpPr/>
          <p:nvPr/>
        </p:nvCxnSpPr>
        <p:spPr>
          <a:xfrm flipV="1">
            <a:off x="5500694" y="2214554"/>
            <a:ext cx="1928826" cy="1571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/>
          <p:nvPr/>
        </p:nvCxnSpPr>
        <p:spPr>
          <a:xfrm flipV="1">
            <a:off x="5500694" y="1357298"/>
            <a:ext cx="1928826" cy="1571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 rot="19293526">
            <a:off x="5468376" y="2438860"/>
            <a:ext cx="19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Vérification</a:t>
            </a:r>
            <a:r>
              <a:rPr lang="fr-FR" sz="1400" b="1" i="1" dirty="0" smtClean="0">
                <a:latin typeface="Arial Narrow" pitchFamily="34" charset="0"/>
              </a:rPr>
              <a:t> </a:t>
            </a:r>
          </a:p>
          <a:p>
            <a:pPr algn="ctr"/>
            <a:r>
              <a:rPr lang="fr-FR" sz="1400" b="1" i="1" dirty="0" smtClean="0">
                <a:latin typeface="Arial Narrow" pitchFamily="34" charset="0"/>
              </a:rPr>
              <a:t>d</a:t>
            </a:r>
            <a:r>
              <a:rPr lang="fr-FR" sz="1400" b="1" i="1" dirty="0" smtClean="0">
                <a:latin typeface="Arial Narrow" pitchFamily="34" charset="0"/>
              </a:rPr>
              <a:t>e l’u</a:t>
            </a:r>
            <a:r>
              <a:rPr lang="fr-FR" sz="1400" b="1" i="1" dirty="0" smtClean="0">
                <a:latin typeface="Arial Narrow" pitchFamily="34" charset="0"/>
              </a:rPr>
              <a:t>tilisateur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93" name="ZoneTexte 92"/>
          <p:cNvSpPr txBox="1"/>
          <p:nvPr/>
        </p:nvSpPr>
        <p:spPr>
          <a:xfrm rot="19272454">
            <a:off x="5766734" y="3160729"/>
            <a:ext cx="176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Utilisateur vérifié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97" name="Connecteur droit avec flèche 96"/>
          <p:cNvCxnSpPr/>
          <p:nvPr/>
        </p:nvCxnSpPr>
        <p:spPr>
          <a:xfrm>
            <a:off x="-1143040" y="4621421"/>
            <a:ext cx="180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/>
          <p:cNvSpPr txBox="1"/>
          <p:nvPr/>
        </p:nvSpPr>
        <p:spPr>
          <a:xfrm>
            <a:off x="-1071602" y="4121355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Téléchargement des prédictions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100" name="Connecteur droit avec flèche 99"/>
          <p:cNvCxnSpPr/>
          <p:nvPr/>
        </p:nvCxnSpPr>
        <p:spPr>
          <a:xfrm>
            <a:off x="1857356" y="4774597"/>
            <a:ext cx="1928826" cy="5715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 rot="989275">
            <a:off x="1930214" y="5090918"/>
            <a:ext cx="1266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r</a:t>
            </a:r>
            <a:r>
              <a:rPr lang="fr-FR" sz="1400" b="1" i="1" dirty="0" smtClean="0">
                <a:latin typeface="Arial Narrow" pitchFamily="34" charset="0"/>
              </a:rPr>
              <a:t>epvet.csv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103" name="Connecteur droit avec flèche 102"/>
          <p:cNvCxnSpPr/>
          <p:nvPr/>
        </p:nvCxnSpPr>
        <p:spPr>
          <a:xfrm>
            <a:off x="5143811" y="5137379"/>
            <a:ext cx="2285709" cy="4347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 rot="668510">
            <a:off x="5769318" y="4899015"/>
            <a:ext cx="1497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Téléchargement des prédictions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106" name="Connecteur droit avec flèche 105"/>
          <p:cNvCxnSpPr/>
          <p:nvPr/>
        </p:nvCxnSpPr>
        <p:spPr>
          <a:xfrm rot="10800000">
            <a:off x="5143660" y="5303394"/>
            <a:ext cx="2214422" cy="4116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/>
          <p:cNvSpPr txBox="1"/>
          <p:nvPr/>
        </p:nvSpPr>
        <p:spPr>
          <a:xfrm rot="637050">
            <a:off x="5560203" y="5530685"/>
            <a:ext cx="1807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Extraction des prédictions 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108" name="Connecteur droit avec flèche 107"/>
          <p:cNvCxnSpPr/>
          <p:nvPr/>
        </p:nvCxnSpPr>
        <p:spPr>
          <a:xfrm rot="5400000" flipV="1">
            <a:off x="-2335578" y="5219445"/>
            <a:ext cx="1152000" cy="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>
            <a:off x="-2857552" y="5121487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smtClean="0">
                <a:latin typeface="Arial Narrow" pitchFamily="34" charset="0"/>
              </a:rPr>
              <a:t>r</a:t>
            </a:r>
            <a:r>
              <a:rPr lang="fr-FR" sz="1400" b="1" i="1" dirty="0" smtClean="0">
                <a:latin typeface="Arial Narrow" pitchFamily="34" charset="0"/>
              </a:rPr>
              <a:t>epvet.csv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111" name="Connecteur droit avec flèche 110"/>
          <p:cNvCxnSpPr/>
          <p:nvPr/>
        </p:nvCxnSpPr>
        <p:spPr>
          <a:xfrm rot="10800000">
            <a:off x="-4000560" y="6927874"/>
            <a:ext cx="1714511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ZoneTexte 111"/>
          <p:cNvSpPr txBox="1"/>
          <p:nvPr/>
        </p:nvSpPr>
        <p:spPr>
          <a:xfrm>
            <a:off x="-3786246" y="6357958"/>
            <a:ext cx="128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 smtClean="0">
                <a:latin typeface="Arial Narrow" pitchFamily="34" charset="0"/>
              </a:rPr>
              <a:t>Avis &amp; Prédictions</a:t>
            </a:r>
            <a:endParaRPr lang="fr-FR" sz="1600" b="1" i="1" dirty="0">
              <a:latin typeface="Arial Narrow" pitchFamily="34" charset="0"/>
            </a:endParaRPr>
          </a:p>
        </p:txBody>
      </p:sp>
      <p:cxnSp>
        <p:nvCxnSpPr>
          <p:cNvPr id="139" name="Connecteur droit avec flèche 138"/>
          <p:cNvCxnSpPr/>
          <p:nvPr/>
        </p:nvCxnSpPr>
        <p:spPr>
          <a:xfrm flipV="1">
            <a:off x="1714481" y="2183898"/>
            <a:ext cx="1643074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ZoneTexte 139"/>
          <p:cNvSpPr txBox="1"/>
          <p:nvPr/>
        </p:nvSpPr>
        <p:spPr>
          <a:xfrm rot="20202965">
            <a:off x="1918191" y="2074866"/>
            <a:ext cx="1030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Page d’accueil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142" name="Connecteur droit avec flèche 141"/>
          <p:cNvCxnSpPr/>
          <p:nvPr/>
        </p:nvCxnSpPr>
        <p:spPr>
          <a:xfrm rot="10800000" flipV="1">
            <a:off x="1714481" y="2326774"/>
            <a:ext cx="1643074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/>
          <p:cNvSpPr txBox="1"/>
          <p:nvPr/>
        </p:nvSpPr>
        <p:spPr>
          <a:xfrm rot="20202965">
            <a:off x="1990248" y="2651996"/>
            <a:ext cx="1030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Page d’accueil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168" name="ZoneTexte 167"/>
          <p:cNvSpPr txBox="1"/>
          <p:nvPr/>
        </p:nvSpPr>
        <p:spPr>
          <a:xfrm rot="1012762">
            <a:off x="1833833" y="4456181"/>
            <a:ext cx="132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Téléchargement des prédictions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171" name="Connecteur droit avec flèche 170"/>
          <p:cNvCxnSpPr/>
          <p:nvPr/>
        </p:nvCxnSpPr>
        <p:spPr>
          <a:xfrm rot="10800000">
            <a:off x="1643042" y="3714752"/>
            <a:ext cx="2071702" cy="11430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avec flèche 171"/>
          <p:cNvCxnSpPr/>
          <p:nvPr/>
        </p:nvCxnSpPr>
        <p:spPr>
          <a:xfrm>
            <a:off x="1714480" y="3607490"/>
            <a:ext cx="2071702" cy="11430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/>
          <p:cNvCxnSpPr/>
          <p:nvPr/>
        </p:nvCxnSpPr>
        <p:spPr>
          <a:xfrm rot="10800000">
            <a:off x="-1157090" y="4762709"/>
            <a:ext cx="180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ZoneTexte 178"/>
          <p:cNvSpPr txBox="1"/>
          <p:nvPr/>
        </p:nvSpPr>
        <p:spPr>
          <a:xfrm>
            <a:off x="-1000164" y="4692859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r</a:t>
            </a:r>
            <a:r>
              <a:rPr lang="fr-FR" sz="1400" b="1" i="1" dirty="0" smtClean="0">
                <a:latin typeface="Arial Narrow" pitchFamily="34" charset="0"/>
              </a:rPr>
              <a:t>epvet.csv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191" name="Connecteur droit avec flèche 190"/>
          <p:cNvCxnSpPr/>
          <p:nvPr/>
        </p:nvCxnSpPr>
        <p:spPr>
          <a:xfrm rot="10800000">
            <a:off x="-1157090" y="3764165"/>
            <a:ext cx="180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-1000164" y="3692727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Prédiction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209" name="ZoneTexte 208"/>
          <p:cNvSpPr txBox="1"/>
          <p:nvPr/>
        </p:nvSpPr>
        <p:spPr>
          <a:xfrm rot="1706912">
            <a:off x="1632335" y="4036478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Prédiction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-2571800" y="2562220"/>
            <a:ext cx="1562112" cy="23669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720" y="214290"/>
            <a:ext cx="8572560" cy="621510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0364" y="1285860"/>
            <a:ext cx="2847996" cy="47149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000364" y="128586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BACK-END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grpSp>
        <p:nvGrpSpPr>
          <p:cNvPr id="2" name="Groupe 12"/>
          <p:cNvGrpSpPr/>
          <p:nvPr/>
        </p:nvGrpSpPr>
        <p:grpSpPr>
          <a:xfrm>
            <a:off x="-2000296" y="3286123"/>
            <a:ext cx="500066" cy="1143009"/>
            <a:chOff x="-1464511" y="2000240"/>
            <a:chExt cx="964413" cy="2035983"/>
          </a:xfrm>
          <a:noFill/>
        </p:grpSpPr>
        <p:sp>
          <p:nvSpPr>
            <p:cNvPr id="11" name="Organigramme : Délai 10"/>
            <p:cNvSpPr/>
            <p:nvPr/>
          </p:nvSpPr>
          <p:spPr>
            <a:xfrm rot="16200000">
              <a:off x="-1518089" y="3018231"/>
              <a:ext cx="1071570" cy="964413"/>
            </a:xfrm>
            <a:prstGeom prst="flowChartDelay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 Narrow" pitchFamily="34" charset="0"/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-1422000" y="2000240"/>
              <a:ext cx="857256" cy="78581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 Narrow" pitchFamily="34" charset="0"/>
              </a:endParaRPr>
            </a:p>
          </p:txBody>
        </p:sp>
      </p:grpSp>
      <p:sp>
        <p:nvSpPr>
          <p:cNvPr id="14" name="ZoneTexte 13"/>
          <p:cNvSpPr txBox="1"/>
          <p:nvPr/>
        </p:nvSpPr>
        <p:spPr>
          <a:xfrm>
            <a:off x="-2571800" y="256222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UTILISATEUR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2500362" y="5634054"/>
            <a:ext cx="1562112" cy="20097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-2500362" y="5729133"/>
            <a:ext cx="157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SCRIPT</a:t>
            </a:r>
            <a:endParaRPr lang="fr-FR" b="1" dirty="0" smtClean="0">
              <a:latin typeface="Arial Narrow" pitchFamily="34" charset="0"/>
              <a:ea typeface="Verdana" pitchFamily="34" charset="0"/>
            </a:endParaRPr>
          </a:p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Enregistrement en base de données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143240" y="2786058"/>
            <a:ext cx="257176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Flask_sqlalchemy</a:t>
            </a:r>
            <a:endParaRPr lang="fr-FR" sz="1200" b="1" i="1" dirty="0">
              <a:latin typeface="Arial Narrow" pitchFamily="34" charset="0"/>
              <a:ea typeface="Verdana" pitchFamily="34" charset="0"/>
            </a:endParaRPr>
          </a:p>
        </p:txBody>
      </p:sp>
      <p:grpSp>
        <p:nvGrpSpPr>
          <p:cNvPr id="9" name="Groupe 54"/>
          <p:cNvGrpSpPr/>
          <p:nvPr/>
        </p:nvGrpSpPr>
        <p:grpSpPr>
          <a:xfrm>
            <a:off x="285720" y="214290"/>
            <a:ext cx="8572560" cy="785818"/>
            <a:chOff x="285720" y="214290"/>
            <a:chExt cx="8572560" cy="785818"/>
          </a:xfrm>
        </p:grpSpPr>
        <p:sp>
          <p:nvSpPr>
            <p:cNvPr id="6" name="ZoneTexte 5"/>
            <p:cNvSpPr txBox="1"/>
            <p:nvPr/>
          </p:nvSpPr>
          <p:spPr>
            <a:xfrm>
              <a:off x="285720" y="214290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Arial Narrow" pitchFamily="34" charset="0"/>
                  <a:ea typeface="Verdana" pitchFamily="34" charset="0"/>
                </a:rPr>
                <a:t>HEBERGEMENT</a:t>
              </a:r>
              <a:endParaRPr lang="fr-FR" b="1" dirty="0">
                <a:latin typeface="Arial Narrow" pitchFamily="34" charset="0"/>
                <a:ea typeface="Verdana" pitchFamily="34" charset="0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4143372" y="714356"/>
              <a:ext cx="157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Azure</a:t>
              </a:r>
              <a:endParaRPr lang="fr-FR" sz="1600" b="1" i="1" dirty="0">
                <a:latin typeface="Arial Narrow" pitchFamily="34" charset="0"/>
                <a:ea typeface="Verdana" pitchFamily="34" charset="0"/>
              </a:endParaRPr>
            </a:p>
          </p:txBody>
        </p:sp>
        <p:pic>
          <p:nvPicPr>
            <p:cNvPr id="25" name="Picture 2" descr="Fichier:Microsoft-Azure.png — Wikipédi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00496" y="571480"/>
              <a:ext cx="428628" cy="428628"/>
            </a:xfrm>
            <a:prstGeom prst="rect">
              <a:avLst/>
            </a:prstGeom>
            <a:noFill/>
          </p:spPr>
        </p:pic>
      </p:grpSp>
      <p:pic>
        <p:nvPicPr>
          <p:cNvPr id="26" name="Picture 4" descr="Formation Flask – Ambient I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1039" y="1714488"/>
            <a:ext cx="408217" cy="357190"/>
          </a:xfrm>
          <a:prstGeom prst="rect">
            <a:avLst/>
          </a:prstGeom>
          <a:noFill/>
        </p:spPr>
      </p:pic>
      <p:pic>
        <p:nvPicPr>
          <p:cNvPr id="27" name="Picture 6" descr="Fichier:Python-logo-notext.svg — Wikipédia"/>
          <p:cNvPicPr>
            <a:picLocks noChangeAspect="1" noChangeArrowheads="1"/>
          </p:cNvPicPr>
          <p:nvPr/>
        </p:nvPicPr>
        <p:blipFill>
          <a:blip r:embed="rId5" cstate="print"/>
          <a:srcRect b="8824"/>
          <a:stretch>
            <a:fillRect/>
          </a:stretch>
        </p:blipFill>
        <p:spPr bwMode="auto">
          <a:xfrm>
            <a:off x="-2286113" y="7040789"/>
            <a:ext cx="357255" cy="356929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28596" y="2490782"/>
            <a:ext cx="1562112" cy="3367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8596" y="249078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FRONT-END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grpSp>
        <p:nvGrpSpPr>
          <p:cNvPr id="10" name="Groupe 213"/>
          <p:cNvGrpSpPr/>
          <p:nvPr/>
        </p:nvGrpSpPr>
        <p:grpSpPr>
          <a:xfrm>
            <a:off x="428596" y="3246310"/>
            <a:ext cx="1571636" cy="1897202"/>
            <a:chOff x="428596" y="3062286"/>
            <a:chExt cx="1571636" cy="1897202"/>
          </a:xfrm>
        </p:grpSpPr>
        <p:sp>
          <p:nvSpPr>
            <p:cNvPr id="18" name="ZoneTexte 17"/>
            <p:cNvSpPr txBox="1"/>
            <p:nvPr/>
          </p:nvSpPr>
          <p:spPr>
            <a:xfrm>
              <a:off x="428596" y="3205162"/>
              <a:ext cx="157163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   </a:t>
              </a:r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HTML</a:t>
              </a:r>
              <a:endParaRPr lang="fr-FR" sz="1200" b="1" i="1" dirty="0" smtClean="0">
                <a:latin typeface="Arial Narrow" pitchFamily="34" charset="0"/>
                <a:ea typeface="Verdana" pitchFamily="34" charset="0"/>
              </a:endParaRPr>
            </a:p>
            <a:p>
              <a:endParaRPr lang="fr-FR" b="1" i="1" dirty="0" smtClean="0">
                <a:latin typeface="Arial Narrow" pitchFamily="34" charset="0"/>
                <a:ea typeface="Verdana" pitchFamily="34" charset="0"/>
              </a:endParaRPr>
            </a:p>
            <a:p>
              <a:endParaRPr lang="fr-FR" b="1" i="1" dirty="0" smtClean="0">
                <a:latin typeface="Arial Narrow" pitchFamily="34" charset="0"/>
                <a:ea typeface="Verdana" pitchFamily="34" charset="0"/>
              </a:endParaRPr>
            </a:p>
            <a:p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   </a:t>
              </a:r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CSS</a:t>
              </a:r>
              <a:endParaRPr lang="fr-FR" sz="1200" b="1" i="1" dirty="0" smtClean="0">
                <a:latin typeface="Arial Narrow" pitchFamily="34" charset="0"/>
                <a:ea typeface="Verdana" pitchFamily="34" charset="0"/>
              </a:endParaRPr>
            </a:p>
            <a:p>
              <a:endParaRPr lang="fr-FR" b="1" i="1" dirty="0" smtClean="0">
                <a:latin typeface="Arial Narrow" pitchFamily="34" charset="0"/>
                <a:ea typeface="Verdana" pitchFamily="34" charset="0"/>
              </a:endParaRPr>
            </a:p>
            <a:p>
              <a:endParaRPr lang="fr-FR" b="1" i="1" dirty="0" smtClean="0">
                <a:latin typeface="Arial Narrow" pitchFamily="34" charset="0"/>
                <a:ea typeface="Verdana" pitchFamily="34" charset="0"/>
              </a:endParaRPr>
            </a:p>
            <a:p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   </a:t>
              </a:r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</a:t>
              </a:r>
              <a:r>
                <a:rPr lang="fr-FR" sz="1200" b="1" i="1" dirty="0" err="1" smtClean="0">
                  <a:latin typeface="Arial Narrow" pitchFamily="34" charset="0"/>
                  <a:ea typeface="Verdana" pitchFamily="34" charset="0"/>
                </a:rPr>
                <a:t>Boostrap</a:t>
              </a:r>
              <a:endParaRPr lang="fr-FR" sz="1600" b="1" i="1" dirty="0">
                <a:latin typeface="Arial Narrow" pitchFamily="34" charset="0"/>
                <a:ea typeface="Verdana" pitchFamily="34" charset="0"/>
              </a:endParaRPr>
            </a:p>
          </p:txBody>
        </p:sp>
        <p:pic>
          <p:nvPicPr>
            <p:cNvPr id="28" name="Picture 10" descr="File:Bootstrap logo.svg - Wikimedia Commons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94740" y="4587788"/>
              <a:ext cx="376798" cy="300262"/>
            </a:xfrm>
            <a:prstGeom prst="rect">
              <a:avLst/>
            </a:prstGeom>
            <a:noFill/>
          </p:spPr>
        </p:pic>
        <p:pic>
          <p:nvPicPr>
            <p:cNvPr id="29" name="Picture 12" descr="Un Logo en CSS3 sans images - Les Carnets de Byfeel"/>
            <p:cNvPicPr>
              <a:picLocks noChangeAspect="1" noChangeArrowheads="1"/>
            </p:cNvPicPr>
            <p:nvPr/>
          </p:nvPicPr>
          <p:blipFill>
            <a:blip r:embed="rId7" cstate="print"/>
            <a:srcRect r="53125"/>
            <a:stretch>
              <a:fillRect/>
            </a:stretch>
          </p:blipFill>
          <p:spPr bwMode="auto">
            <a:xfrm>
              <a:off x="714348" y="3816480"/>
              <a:ext cx="310303" cy="428628"/>
            </a:xfrm>
            <a:prstGeom prst="rect">
              <a:avLst/>
            </a:prstGeom>
            <a:noFill/>
          </p:spPr>
        </p:pic>
        <p:pic>
          <p:nvPicPr>
            <p:cNvPr id="30" name="Picture 12" descr="Un Logo en CSS3 sans images - Les Carnets de Byfeel"/>
            <p:cNvPicPr>
              <a:picLocks noChangeAspect="1" noChangeArrowheads="1"/>
            </p:cNvPicPr>
            <p:nvPr/>
          </p:nvPicPr>
          <p:blipFill>
            <a:blip r:embed="rId7" cstate="print"/>
            <a:srcRect l="54375"/>
            <a:stretch>
              <a:fillRect/>
            </a:stretch>
          </p:blipFill>
          <p:spPr bwMode="auto">
            <a:xfrm>
              <a:off x="714348" y="3062286"/>
              <a:ext cx="302023" cy="428628"/>
            </a:xfrm>
            <a:prstGeom prst="rect">
              <a:avLst/>
            </a:prstGeom>
            <a:noFill/>
          </p:spPr>
        </p:pic>
      </p:grpSp>
      <p:sp>
        <p:nvSpPr>
          <p:cNvPr id="37" name="Cylindre 36"/>
          <p:cNvSpPr/>
          <p:nvPr/>
        </p:nvSpPr>
        <p:spPr>
          <a:xfrm>
            <a:off x="-5357882" y="5500702"/>
            <a:ext cx="1571636" cy="2428892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-5357882" y="5929330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Base de données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pic>
        <p:nvPicPr>
          <p:cNvPr id="39" name="Picture 22" descr="MySQL — Wikipédia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5072130" y="6695145"/>
            <a:ext cx="928694" cy="480599"/>
          </a:xfrm>
          <a:prstGeom prst="rect">
            <a:avLst/>
          </a:prstGeom>
          <a:noFill/>
        </p:spPr>
      </p:pic>
      <p:sp>
        <p:nvSpPr>
          <p:cNvPr id="40" name="ZoneTexte 39"/>
          <p:cNvSpPr txBox="1"/>
          <p:nvPr/>
        </p:nvSpPr>
        <p:spPr>
          <a:xfrm>
            <a:off x="-5357882" y="7193189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  <a:ea typeface="Verdana" pitchFamily="34" charset="0"/>
              </a:rPr>
              <a:t>MySQL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-2500362" y="7112227"/>
            <a:ext cx="1571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i="1" dirty="0" smtClean="0">
                <a:latin typeface="Arial Narrow" pitchFamily="34" charset="0"/>
                <a:ea typeface="Verdana" pitchFamily="34" charset="0"/>
              </a:rPr>
              <a:t>         </a:t>
            </a:r>
            <a:r>
              <a:rPr lang="fr-FR" sz="1400" b="1" i="1" dirty="0" smtClean="0">
                <a:latin typeface="Arial Narrow" pitchFamily="34" charset="0"/>
                <a:ea typeface="Verdana" pitchFamily="34" charset="0"/>
              </a:rPr>
              <a:t>    </a:t>
            </a:r>
            <a:r>
              <a:rPr lang="fr-FR" sz="1400" b="1" i="1" dirty="0" smtClean="0">
                <a:latin typeface="Arial Narrow" pitchFamily="34" charset="0"/>
                <a:ea typeface="Verdana" pitchFamily="34" charset="0"/>
              </a:rPr>
              <a:t>Python</a:t>
            </a:r>
            <a:endParaRPr lang="fr-FR" sz="1400" dirty="0">
              <a:latin typeface="Arial Narrow" pitchFamily="34" charset="0"/>
            </a:endParaRPr>
          </a:p>
        </p:txBody>
      </p:sp>
      <p:pic>
        <p:nvPicPr>
          <p:cNvPr id="42" name="Picture 8" descr="Flask-SQLAlchemy — Flask-SQLAlchemy Documentation (3.0.x)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786182" y="2571744"/>
            <a:ext cx="1428760" cy="325624"/>
          </a:xfrm>
          <a:prstGeom prst="rect">
            <a:avLst/>
          </a:prstGeom>
          <a:noFill/>
        </p:spPr>
      </p:pic>
      <p:sp>
        <p:nvSpPr>
          <p:cNvPr id="22" name="Cylindre 21"/>
          <p:cNvSpPr/>
          <p:nvPr/>
        </p:nvSpPr>
        <p:spPr>
          <a:xfrm>
            <a:off x="7215206" y="3714752"/>
            <a:ext cx="1571636" cy="2428892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215206" y="4143380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Base de données</a:t>
            </a:r>
          </a:p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Prédictions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pic>
        <p:nvPicPr>
          <p:cNvPr id="43" name="Picture 14" descr="File:Sqlite-square-icon.svg - Wikimedia Commons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00958" y="5143512"/>
            <a:ext cx="357190" cy="357190"/>
          </a:xfrm>
          <a:prstGeom prst="rect">
            <a:avLst/>
          </a:prstGeom>
          <a:noFill/>
        </p:spPr>
      </p:pic>
      <p:sp>
        <p:nvSpPr>
          <p:cNvPr id="44" name="ZoneTexte 43"/>
          <p:cNvSpPr txBox="1"/>
          <p:nvPr/>
        </p:nvSpPr>
        <p:spPr>
          <a:xfrm>
            <a:off x="7358082" y="521495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latin typeface="Arial Narrow" pitchFamily="34" charset="0"/>
                <a:ea typeface="Verdana" pitchFamily="34" charset="0"/>
              </a:rPr>
              <a:t>          </a:t>
            </a:r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SQLite</a:t>
            </a:r>
            <a:endParaRPr lang="fr-FR" sz="1200" b="1" i="1" dirty="0" smtClean="0">
              <a:latin typeface="Arial Narrow" pitchFamily="34" charset="0"/>
              <a:ea typeface="Verdana" pitchFamily="34" charset="0"/>
            </a:endParaRPr>
          </a:p>
        </p:txBody>
      </p:sp>
      <p:sp>
        <p:nvSpPr>
          <p:cNvPr id="50" name="Cylindre 49"/>
          <p:cNvSpPr/>
          <p:nvPr/>
        </p:nvSpPr>
        <p:spPr>
          <a:xfrm>
            <a:off x="7215206" y="500042"/>
            <a:ext cx="1571636" cy="2428892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7215206" y="928670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Base de données</a:t>
            </a:r>
          </a:p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Utilisateurs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pic>
        <p:nvPicPr>
          <p:cNvPr id="48" name="Picture 14" descr="File:Sqlite-square-icon.svg - Wikimedia Commons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00958" y="1928802"/>
            <a:ext cx="357190" cy="357190"/>
          </a:xfrm>
          <a:prstGeom prst="rect">
            <a:avLst/>
          </a:prstGeom>
          <a:noFill/>
        </p:spPr>
      </p:pic>
      <p:sp>
        <p:nvSpPr>
          <p:cNvPr id="49" name="ZoneTexte 48"/>
          <p:cNvSpPr txBox="1"/>
          <p:nvPr/>
        </p:nvSpPr>
        <p:spPr>
          <a:xfrm>
            <a:off x="7358082" y="200024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latin typeface="Arial Narrow" pitchFamily="34" charset="0"/>
                <a:ea typeface="Verdana" pitchFamily="34" charset="0"/>
              </a:rPr>
              <a:t>          </a:t>
            </a:r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SQLite</a:t>
            </a:r>
            <a:endParaRPr lang="fr-FR" sz="1200" b="1" i="1" dirty="0" smtClean="0">
              <a:latin typeface="Arial Narrow" pitchFamily="34" charset="0"/>
              <a:ea typeface="Verdana" pitchFamily="34" charset="0"/>
            </a:endParaRPr>
          </a:p>
        </p:txBody>
      </p:sp>
      <p:cxnSp>
        <p:nvCxnSpPr>
          <p:cNvPr id="53" name="Connecteur droit avec flèche 52"/>
          <p:cNvCxnSpPr/>
          <p:nvPr/>
        </p:nvCxnSpPr>
        <p:spPr>
          <a:xfrm>
            <a:off x="-1214478" y="3835603"/>
            <a:ext cx="1836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-1000164" y="3549851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Avis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 rot="969304">
            <a:off x="1930363" y="3936659"/>
            <a:ext cx="1249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Avis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852259" y="4500570"/>
            <a:ext cx="145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Avis &amp; Prédiction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64" name="Connecteur droit avec flèche 63"/>
          <p:cNvCxnSpPr/>
          <p:nvPr/>
        </p:nvCxnSpPr>
        <p:spPr>
          <a:xfrm rot="10800000">
            <a:off x="1714481" y="5143512"/>
            <a:ext cx="1928826" cy="5715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rot="10800000" flipV="1">
            <a:off x="5572132" y="2428868"/>
            <a:ext cx="1928826" cy="1571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 rot="19238473">
            <a:off x="5755264" y="1445945"/>
            <a:ext cx="151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Enregistrement de l’utilisateur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96380" y="1714488"/>
            <a:ext cx="5613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err="1" smtClean="0">
                <a:latin typeface="Arial Narrow" pitchFamily="34" charset="0"/>
                <a:ea typeface="Verdana" pitchFamily="34" charset="0"/>
              </a:rPr>
              <a:t>Flask</a:t>
            </a:r>
            <a:endParaRPr lang="fr-FR" sz="1400" dirty="0"/>
          </a:p>
        </p:txBody>
      </p:sp>
      <p:sp>
        <p:nvSpPr>
          <p:cNvPr id="59" name="Rectangle 58"/>
          <p:cNvSpPr/>
          <p:nvPr/>
        </p:nvSpPr>
        <p:spPr>
          <a:xfrm>
            <a:off x="3143240" y="2571744"/>
            <a:ext cx="2562244" cy="10001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43240" y="3643314"/>
            <a:ext cx="2562244" cy="22145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143240" y="3643314"/>
            <a:ext cx="2571768" cy="285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Flask_login</a:t>
            </a:r>
            <a:endParaRPr lang="fr-FR" sz="1200" b="1" i="1" dirty="0" smtClean="0">
              <a:latin typeface="Arial Narrow" pitchFamily="34" charset="0"/>
              <a:ea typeface="Verdana" pitchFamily="34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3000364" y="2143116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 / ″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3143240" y="3071810"/>
            <a:ext cx="257176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 /</a:t>
            </a:r>
            <a:r>
              <a:rPr lang="fr-FR" sz="1200" b="1" dirty="0" err="1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signup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 ″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3143240" y="3877110"/>
            <a:ext cx="257176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 /login ″</a:t>
            </a:r>
          </a:p>
          <a:p>
            <a:pPr algn="ctr"/>
            <a:endParaRPr lang="fr-FR" sz="9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 /</a:t>
            </a:r>
            <a:r>
              <a:rPr lang="fr-FR" sz="1200" b="1" dirty="0" err="1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logout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 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</a:t>
            </a:r>
            <a:endParaRPr lang="fr-FR" sz="4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endParaRPr lang="fr-FR" sz="12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 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/recommandation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 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</a:t>
            </a:r>
          </a:p>
          <a:p>
            <a:pPr algn="ctr"/>
            <a:endParaRPr lang="fr-FR" sz="12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endParaRPr lang="fr-FR" sz="12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endParaRPr lang="fr-FR" sz="11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 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/</a:t>
            </a:r>
            <a:r>
              <a:rPr lang="fr-FR" sz="1200" b="1" dirty="0" err="1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getRepVetCSV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 ″</a:t>
            </a:r>
          </a:p>
          <a:p>
            <a:pPr algn="ctr"/>
            <a:endParaRPr lang="fr-FR" sz="12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83" name="Connecteur droit avec flèche 82"/>
          <p:cNvCxnSpPr/>
          <p:nvPr/>
        </p:nvCxnSpPr>
        <p:spPr>
          <a:xfrm>
            <a:off x="-1214478" y="3121223"/>
            <a:ext cx="1836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-1000164" y="2835471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Page d’accueil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88" name="Connecteur droit avec flèche 87"/>
          <p:cNvCxnSpPr/>
          <p:nvPr/>
        </p:nvCxnSpPr>
        <p:spPr>
          <a:xfrm flipV="1">
            <a:off x="5500694" y="2214554"/>
            <a:ext cx="1928826" cy="1571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/>
          <p:nvPr/>
        </p:nvCxnSpPr>
        <p:spPr>
          <a:xfrm flipV="1">
            <a:off x="5500694" y="1357298"/>
            <a:ext cx="1928826" cy="1571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 rot="19293526">
            <a:off x="5468376" y="2438860"/>
            <a:ext cx="19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Vérification</a:t>
            </a:r>
            <a:r>
              <a:rPr lang="fr-FR" sz="1400" b="1" i="1" dirty="0" smtClean="0">
                <a:latin typeface="Arial Narrow" pitchFamily="34" charset="0"/>
              </a:rPr>
              <a:t> </a:t>
            </a:r>
          </a:p>
          <a:p>
            <a:pPr algn="ctr"/>
            <a:r>
              <a:rPr lang="fr-FR" sz="1400" b="1" i="1" dirty="0" smtClean="0">
                <a:latin typeface="Arial Narrow" pitchFamily="34" charset="0"/>
              </a:rPr>
              <a:t>d</a:t>
            </a:r>
            <a:r>
              <a:rPr lang="fr-FR" sz="1400" b="1" i="1" dirty="0" smtClean="0">
                <a:latin typeface="Arial Narrow" pitchFamily="34" charset="0"/>
              </a:rPr>
              <a:t>e l’u</a:t>
            </a:r>
            <a:r>
              <a:rPr lang="fr-FR" sz="1400" b="1" i="1" dirty="0" smtClean="0">
                <a:latin typeface="Arial Narrow" pitchFamily="34" charset="0"/>
              </a:rPr>
              <a:t>tilisateur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93" name="ZoneTexte 92"/>
          <p:cNvSpPr txBox="1"/>
          <p:nvPr/>
        </p:nvSpPr>
        <p:spPr>
          <a:xfrm rot="19272454">
            <a:off x="5766734" y="3160729"/>
            <a:ext cx="176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Utilisateur vérifié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97" name="Connecteur droit avec flèche 96"/>
          <p:cNvCxnSpPr/>
          <p:nvPr/>
        </p:nvCxnSpPr>
        <p:spPr>
          <a:xfrm>
            <a:off x="-1214478" y="4907173"/>
            <a:ext cx="1836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/>
          <p:cNvSpPr txBox="1"/>
          <p:nvPr/>
        </p:nvSpPr>
        <p:spPr>
          <a:xfrm>
            <a:off x="-1071602" y="4407107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Téléchargement des prédictions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100" name="Connecteur droit avec flèche 99"/>
          <p:cNvCxnSpPr/>
          <p:nvPr/>
        </p:nvCxnSpPr>
        <p:spPr>
          <a:xfrm>
            <a:off x="1785918" y="5000636"/>
            <a:ext cx="1928826" cy="5715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 rot="989275">
            <a:off x="1874986" y="5316957"/>
            <a:ext cx="1266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r</a:t>
            </a:r>
            <a:r>
              <a:rPr lang="fr-FR" sz="1400" b="1" i="1" dirty="0" smtClean="0">
                <a:latin typeface="Arial Narrow" pitchFamily="34" charset="0"/>
              </a:rPr>
              <a:t>epvet.csv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 rot="21596806">
            <a:off x="5769318" y="5144208"/>
            <a:ext cx="1497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Téléchargement des prédictions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107" name="ZoneTexte 106"/>
          <p:cNvSpPr txBox="1"/>
          <p:nvPr/>
        </p:nvSpPr>
        <p:spPr>
          <a:xfrm rot="21565346">
            <a:off x="5560203" y="5724115"/>
            <a:ext cx="1807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Extraction des prédictions 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108" name="Connecteur droit avec flèche 107"/>
          <p:cNvCxnSpPr/>
          <p:nvPr/>
        </p:nvCxnSpPr>
        <p:spPr>
          <a:xfrm rot="5400000" flipV="1">
            <a:off x="-2335578" y="5219445"/>
            <a:ext cx="1152000" cy="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>
            <a:off x="-2857552" y="5214950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smtClean="0">
                <a:latin typeface="Arial Narrow" pitchFamily="34" charset="0"/>
              </a:rPr>
              <a:t>r</a:t>
            </a:r>
            <a:r>
              <a:rPr lang="fr-FR" sz="1400" b="1" i="1" dirty="0" smtClean="0">
                <a:latin typeface="Arial Narrow" pitchFamily="34" charset="0"/>
              </a:rPr>
              <a:t>epvet.csv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111" name="Connecteur droit avec flèche 110"/>
          <p:cNvCxnSpPr/>
          <p:nvPr/>
        </p:nvCxnSpPr>
        <p:spPr>
          <a:xfrm rot="10800000">
            <a:off x="-4000560" y="6927874"/>
            <a:ext cx="1714511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ZoneTexte 111"/>
          <p:cNvSpPr txBox="1"/>
          <p:nvPr/>
        </p:nvSpPr>
        <p:spPr>
          <a:xfrm>
            <a:off x="-3786246" y="6357958"/>
            <a:ext cx="128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 smtClean="0">
                <a:latin typeface="Arial Narrow" pitchFamily="34" charset="0"/>
              </a:rPr>
              <a:t>Avis &amp; Prédictions</a:t>
            </a:r>
            <a:endParaRPr lang="fr-FR" sz="1600" b="1" i="1" dirty="0">
              <a:latin typeface="Arial Narrow" pitchFamily="34" charset="0"/>
            </a:endParaRPr>
          </a:p>
        </p:txBody>
      </p:sp>
      <p:cxnSp>
        <p:nvCxnSpPr>
          <p:cNvPr id="139" name="Connecteur droit avec flèche 138"/>
          <p:cNvCxnSpPr/>
          <p:nvPr/>
        </p:nvCxnSpPr>
        <p:spPr>
          <a:xfrm flipV="1">
            <a:off x="1714481" y="2000240"/>
            <a:ext cx="2000263" cy="8980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ZoneTexte 139"/>
          <p:cNvSpPr txBox="1"/>
          <p:nvPr/>
        </p:nvSpPr>
        <p:spPr>
          <a:xfrm rot="20202965">
            <a:off x="1918191" y="2074866"/>
            <a:ext cx="1030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Page d’accueil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142" name="Connecteur droit avec flèche 141"/>
          <p:cNvCxnSpPr/>
          <p:nvPr/>
        </p:nvCxnSpPr>
        <p:spPr>
          <a:xfrm rot="10800000" flipV="1">
            <a:off x="1714482" y="2214554"/>
            <a:ext cx="1928825" cy="826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/>
          <p:cNvSpPr txBox="1"/>
          <p:nvPr/>
        </p:nvSpPr>
        <p:spPr>
          <a:xfrm rot="20202965">
            <a:off x="1990248" y="2651996"/>
            <a:ext cx="1030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Page d’accueil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168" name="ZoneTexte 167"/>
          <p:cNvSpPr txBox="1"/>
          <p:nvPr/>
        </p:nvSpPr>
        <p:spPr>
          <a:xfrm rot="1012762">
            <a:off x="1845047" y="4725366"/>
            <a:ext cx="132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Téléchargement des prédictions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171" name="Connecteur droit avec flèche 170"/>
          <p:cNvCxnSpPr/>
          <p:nvPr/>
        </p:nvCxnSpPr>
        <p:spPr>
          <a:xfrm rot="10800000">
            <a:off x="1643044" y="4071942"/>
            <a:ext cx="2000262" cy="5715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avec flèche 171"/>
          <p:cNvCxnSpPr/>
          <p:nvPr/>
        </p:nvCxnSpPr>
        <p:spPr>
          <a:xfrm>
            <a:off x="1714480" y="3929066"/>
            <a:ext cx="2000264" cy="5715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/>
          <p:cNvCxnSpPr/>
          <p:nvPr/>
        </p:nvCxnSpPr>
        <p:spPr>
          <a:xfrm rot="10800000">
            <a:off x="-1264528" y="5048461"/>
            <a:ext cx="1836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ZoneTexte 178"/>
          <p:cNvSpPr txBox="1"/>
          <p:nvPr/>
        </p:nvSpPr>
        <p:spPr>
          <a:xfrm>
            <a:off x="-1000164" y="4978611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r</a:t>
            </a:r>
            <a:r>
              <a:rPr lang="fr-FR" sz="1400" b="1" i="1" dirty="0" smtClean="0">
                <a:latin typeface="Arial Narrow" pitchFamily="34" charset="0"/>
              </a:rPr>
              <a:t>epvet.csv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191" name="Connecteur droit avec flèche 190"/>
          <p:cNvCxnSpPr/>
          <p:nvPr/>
        </p:nvCxnSpPr>
        <p:spPr>
          <a:xfrm rot="10800000">
            <a:off x="-1214478" y="3978479"/>
            <a:ext cx="1836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-1000164" y="3929066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Prédiction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209" name="ZoneTexte 208"/>
          <p:cNvSpPr txBox="1"/>
          <p:nvPr/>
        </p:nvSpPr>
        <p:spPr>
          <a:xfrm rot="914290">
            <a:off x="1764931" y="4304630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Prédiction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-2571800" y="2562220"/>
            <a:ext cx="1562112" cy="25812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cxnSp>
        <p:nvCxnSpPr>
          <p:cNvPr id="110" name="Connecteur droit avec flèche 109"/>
          <p:cNvCxnSpPr/>
          <p:nvPr/>
        </p:nvCxnSpPr>
        <p:spPr>
          <a:xfrm>
            <a:off x="5143504" y="5641990"/>
            <a:ext cx="2304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rot="10800000">
            <a:off x="5125520" y="5778517"/>
            <a:ext cx="2304000" cy="79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/>
          <p:nvPr/>
        </p:nvCxnSpPr>
        <p:spPr>
          <a:xfrm>
            <a:off x="5143504" y="4750568"/>
            <a:ext cx="2304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720" y="214290"/>
            <a:ext cx="8572560" cy="621510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0364" y="1285860"/>
            <a:ext cx="2847996" cy="47149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000364" y="128586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BACK-END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grpSp>
        <p:nvGrpSpPr>
          <p:cNvPr id="2" name="Groupe 12"/>
          <p:cNvGrpSpPr/>
          <p:nvPr/>
        </p:nvGrpSpPr>
        <p:grpSpPr>
          <a:xfrm>
            <a:off x="-2000296" y="3286123"/>
            <a:ext cx="500066" cy="1143009"/>
            <a:chOff x="-1464511" y="2000240"/>
            <a:chExt cx="964413" cy="2035983"/>
          </a:xfrm>
          <a:noFill/>
        </p:grpSpPr>
        <p:sp>
          <p:nvSpPr>
            <p:cNvPr id="11" name="Organigramme : Délai 10"/>
            <p:cNvSpPr/>
            <p:nvPr/>
          </p:nvSpPr>
          <p:spPr>
            <a:xfrm rot="16200000">
              <a:off x="-1518089" y="3018231"/>
              <a:ext cx="1071570" cy="964413"/>
            </a:xfrm>
            <a:prstGeom prst="flowChartDelay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 Narrow" pitchFamily="34" charset="0"/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-1422000" y="2000240"/>
              <a:ext cx="857256" cy="78581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 Narrow" pitchFamily="34" charset="0"/>
              </a:endParaRPr>
            </a:p>
          </p:txBody>
        </p:sp>
      </p:grpSp>
      <p:sp>
        <p:nvSpPr>
          <p:cNvPr id="14" name="ZoneTexte 13"/>
          <p:cNvSpPr txBox="1"/>
          <p:nvPr/>
        </p:nvSpPr>
        <p:spPr>
          <a:xfrm>
            <a:off x="-2571800" y="256222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UTILISATEUR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2500362" y="5634054"/>
            <a:ext cx="1562112" cy="20097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-2500362" y="5729133"/>
            <a:ext cx="157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SCRIPT</a:t>
            </a:r>
            <a:endParaRPr lang="fr-FR" b="1" dirty="0" smtClean="0">
              <a:latin typeface="Arial Narrow" pitchFamily="34" charset="0"/>
              <a:ea typeface="Verdana" pitchFamily="34" charset="0"/>
            </a:endParaRPr>
          </a:p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Enregistrement en base de données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143240" y="2786058"/>
            <a:ext cx="257176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Flask_sqlalchemy</a:t>
            </a:r>
            <a:endParaRPr lang="fr-FR" sz="1200" b="1" i="1" dirty="0">
              <a:latin typeface="Arial Narrow" pitchFamily="34" charset="0"/>
              <a:ea typeface="Verdana" pitchFamily="34" charset="0"/>
            </a:endParaRPr>
          </a:p>
        </p:txBody>
      </p:sp>
      <p:grpSp>
        <p:nvGrpSpPr>
          <p:cNvPr id="9" name="Groupe 54"/>
          <p:cNvGrpSpPr/>
          <p:nvPr/>
        </p:nvGrpSpPr>
        <p:grpSpPr>
          <a:xfrm>
            <a:off x="285720" y="214290"/>
            <a:ext cx="8572560" cy="785818"/>
            <a:chOff x="285720" y="214290"/>
            <a:chExt cx="8572560" cy="785818"/>
          </a:xfrm>
        </p:grpSpPr>
        <p:sp>
          <p:nvSpPr>
            <p:cNvPr id="6" name="ZoneTexte 5"/>
            <p:cNvSpPr txBox="1"/>
            <p:nvPr/>
          </p:nvSpPr>
          <p:spPr>
            <a:xfrm>
              <a:off x="285720" y="214290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Arial Narrow" pitchFamily="34" charset="0"/>
                  <a:ea typeface="Verdana" pitchFamily="34" charset="0"/>
                </a:rPr>
                <a:t>HEBERGEMENT</a:t>
              </a:r>
              <a:endParaRPr lang="fr-FR" b="1" dirty="0">
                <a:latin typeface="Arial Narrow" pitchFamily="34" charset="0"/>
                <a:ea typeface="Verdana" pitchFamily="34" charset="0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4143372" y="714356"/>
              <a:ext cx="157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Azure</a:t>
              </a:r>
              <a:endParaRPr lang="fr-FR" sz="1600" b="1" i="1" dirty="0">
                <a:latin typeface="Arial Narrow" pitchFamily="34" charset="0"/>
                <a:ea typeface="Verdana" pitchFamily="34" charset="0"/>
              </a:endParaRPr>
            </a:p>
          </p:txBody>
        </p:sp>
        <p:pic>
          <p:nvPicPr>
            <p:cNvPr id="25" name="Picture 2" descr="Fichier:Microsoft-Azure.png — Wikipédi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00496" y="571480"/>
              <a:ext cx="428628" cy="428628"/>
            </a:xfrm>
            <a:prstGeom prst="rect">
              <a:avLst/>
            </a:prstGeom>
            <a:noFill/>
          </p:spPr>
        </p:pic>
      </p:grpSp>
      <p:pic>
        <p:nvPicPr>
          <p:cNvPr id="26" name="Picture 4" descr="Formation Flask – Ambient I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1039" y="1714488"/>
            <a:ext cx="408217" cy="357190"/>
          </a:xfrm>
          <a:prstGeom prst="rect">
            <a:avLst/>
          </a:prstGeom>
          <a:noFill/>
        </p:spPr>
      </p:pic>
      <p:pic>
        <p:nvPicPr>
          <p:cNvPr id="27" name="Picture 6" descr="Fichier:Python-logo-notext.svg — Wikipédia"/>
          <p:cNvPicPr>
            <a:picLocks noChangeAspect="1" noChangeArrowheads="1"/>
          </p:cNvPicPr>
          <p:nvPr/>
        </p:nvPicPr>
        <p:blipFill>
          <a:blip r:embed="rId5" cstate="print"/>
          <a:srcRect b="8824"/>
          <a:stretch>
            <a:fillRect/>
          </a:stretch>
        </p:blipFill>
        <p:spPr bwMode="auto">
          <a:xfrm>
            <a:off x="-2286113" y="7040789"/>
            <a:ext cx="357255" cy="356929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28596" y="2490782"/>
            <a:ext cx="1562112" cy="3367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8596" y="249078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FRONT-END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grpSp>
        <p:nvGrpSpPr>
          <p:cNvPr id="10" name="Groupe 213"/>
          <p:cNvGrpSpPr/>
          <p:nvPr/>
        </p:nvGrpSpPr>
        <p:grpSpPr>
          <a:xfrm>
            <a:off x="428596" y="3246310"/>
            <a:ext cx="1571636" cy="1897202"/>
            <a:chOff x="428596" y="3062286"/>
            <a:chExt cx="1571636" cy="1897202"/>
          </a:xfrm>
        </p:grpSpPr>
        <p:sp>
          <p:nvSpPr>
            <p:cNvPr id="18" name="ZoneTexte 17"/>
            <p:cNvSpPr txBox="1"/>
            <p:nvPr/>
          </p:nvSpPr>
          <p:spPr>
            <a:xfrm>
              <a:off x="428596" y="3205162"/>
              <a:ext cx="157163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   </a:t>
              </a:r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HTML</a:t>
              </a:r>
              <a:endParaRPr lang="fr-FR" sz="1200" b="1" i="1" dirty="0" smtClean="0">
                <a:latin typeface="Arial Narrow" pitchFamily="34" charset="0"/>
                <a:ea typeface="Verdana" pitchFamily="34" charset="0"/>
              </a:endParaRPr>
            </a:p>
            <a:p>
              <a:endParaRPr lang="fr-FR" b="1" i="1" dirty="0" smtClean="0">
                <a:latin typeface="Arial Narrow" pitchFamily="34" charset="0"/>
                <a:ea typeface="Verdana" pitchFamily="34" charset="0"/>
              </a:endParaRPr>
            </a:p>
            <a:p>
              <a:endParaRPr lang="fr-FR" b="1" i="1" dirty="0" smtClean="0">
                <a:latin typeface="Arial Narrow" pitchFamily="34" charset="0"/>
                <a:ea typeface="Verdana" pitchFamily="34" charset="0"/>
              </a:endParaRPr>
            </a:p>
            <a:p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   </a:t>
              </a:r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CSS</a:t>
              </a:r>
              <a:endParaRPr lang="fr-FR" sz="1200" b="1" i="1" dirty="0" smtClean="0">
                <a:latin typeface="Arial Narrow" pitchFamily="34" charset="0"/>
                <a:ea typeface="Verdana" pitchFamily="34" charset="0"/>
              </a:endParaRPr>
            </a:p>
            <a:p>
              <a:endParaRPr lang="fr-FR" b="1" i="1" dirty="0" smtClean="0">
                <a:latin typeface="Arial Narrow" pitchFamily="34" charset="0"/>
                <a:ea typeface="Verdana" pitchFamily="34" charset="0"/>
              </a:endParaRPr>
            </a:p>
            <a:p>
              <a:endParaRPr lang="fr-FR" b="1" i="1" dirty="0" smtClean="0">
                <a:latin typeface="Arial Narrow" pitchFamily="34" charset="0"/>
                <a:ea typeface="Verdana" pitchFamily="34" charset="0"/>
              </a:endParaRPr>
            </a:p>
            <a:p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   </a:t>
              </a:r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</a:t>
              </a:r>
              <a:r>
                <a:rPr lang="fr-FR" sz="1200" b="1" i="1" dirty="0" err="1" smtClean="0">
                  <a:latin typeface="Arial Narrow" pitchFamily="34" charset="0"/>
                  <a:ea typeface="Verdana" pitchFamily="34" charset="0"/>
                </a:rPr>
                <a:t>Boostrap</a:t>
              </a:r>
              <a:endParaRPr lang="fr-FR" sz="1600" b="1" i="1" dirty="0">
                <a:latin typeface="Arial Narrow" pitchFamily="34" charset="0"/>
                <a:ea typeface="Verdana" pitchFamily="34" charset="0"/>
              </a:endParaRPr>
            </a:p>
          </p:txBody>
        </p:sp>
        <p:pic>
          <p:nvPicPr>
            <p:cNvPr id="28" name="Picture 10" descr="File:Bootstrap logo.svg - Wikimedia Commons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94740" y="4587788"/>
              <a:ext cx="376798" cy="300262"/>
            </a:xfrm>
            <a:prstGeom prst="rect">
              <a:avLst/>
            </a:prstGeom>
            <a:noFill/>
          </p:spPr>
        </p:pic>
        <p:pic>
          <p:nvPicPr>
            <p:cNvPr id="29" name="Picture 12" descr="Un Logo en CSS3 sans images - Les Carnets de Byfeel"/>
            <p:cNvPicPr>
              <a:picLocks noChangeAspect="1" noChangeArrowheads="1"/>
            </p:cNvPicPr>
            <p:nvPr/>
          </p:nvPicPr>
          <p:blipFill>
            <a:blip r:embed="rId7" cstate="print"/>
            <a:srcRect r="53125"/>
            <a:stretch>
              <a:fillRect/>
            </a:stretch>
          </p:blipFill>
          <p:spPr bwMode="auto">
            <a:xfrm>
              <a:off x="714348" y="3816480"/>
              <a:ext cx="310303" cy="428628"/>
            </a:xfrm>
            <a:prstGeom prst="rect">
              <a:avLst/>
            </a:prstGeom>
            <a:noFill/>
          </p:spPr>
        </p:pic>
        <p:pic>
          <p:nvPicPr>
            <p:cNvPr id="30" name="Picture 12" descr="Un Logo en CSS3 sans images - Les Carnets de Byfeel"/>
            <p:cNvPicPr>
              <a:picLocks noChangeAspect="1" noChangeArrowheads="1"/>
            </p:cNvPicPr>
            <p:nvPr/>
          </p:nvPicPr>
          <p:blipFill>
            <a:blip r:embed="rId7" cstate="print"/>
            <a:srcRect l="54375"/>
            <a:stretch>
              <a:fillRect/>
            </a:stretch>
          </p:blipFill>
          <p:spPr bwMode="auto">
            <a:xfrm>
              <a:off x="714348" y="3062286"/>
              <a:ext cx="302023" cy="428628"/>
            </a:xfrm>
            <a:prstGeom prst="rect">
              <a:avLst/>
            </a:prstGeom>
            <a:noFill/>
          </p:spPr>
        </p:pic>
      </p:grpSp>
      <p:sp>
        <p:nvSpPr>
          <p:cNvPr id="37" name="Cylindre 36"/>
          <p:cNvSpPr/>
          <p:nvPr/>
        </p:nvSpPr>
        <p:spPr>
          <a:xfrm>
            <a:off x="-5357882" y="5500702"/>
            <a:ext cx="1571636" cy="2428892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-5357882" y="5929330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Base de données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pic>
        <p:nvPicPr>
          <p:cNvPr id="39" name="Picture 22" descr="MySQL — Wikipédia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5072130" y="6695145"/>
            <a:ext cx="928694" cy="480599"/>
          </a:xfrm>
          <a:prstGeom prst="rect">
            <a:avLst/>
          </a:prstGeom>
          <a:noFill/>
        </p:spPr>
      </p:pic>
      <p:sp>
        <p:nvSpPr>
          <p:cNvPr id="40" name="ZoneTexte 39"/>
          <p:cNvSpPr txBox="1"/>
          <p:nvPr/>
        </p:nvSpPr>
        <p:spPr>
          <a:xfrm>
            <a:off x="-5357882" y="7193189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  <a:ea typeface="Verdana" pitchFamily="34" charset="0"/>
              </a:rPr>
              <a:t>MySQL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-2500362" y="7112227"/>
            <a:ext cx="1571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i="1" dirty="0" smtClean="0">
                <a:latin typeface="Arial Narrow" pitchFamily="34" charset="0"/>
                <a:ea typeface="Verdana" pitchFamily="34" charset="0"/>
              </a:rPr>
              <a:t>         </a:t>
            </a:r>
            <a:r>
              <a:rPr lang="fr-FR" sz="1400" b="1" i="1" dirty="0" smtClean="0">
                <a:latin typeface="Arial Narrow" pitchFamily="34" charset="0"/>
                <a:ea typeface="Verdana" pitchFamily="34" charset="0"/>
              </a:rPr>
              <a:t>    </a:t>
            </a:r>
            <a:r>
              <a:rPr lang="fr-FR" sz="1400" b="1" i="1" dirty="0" smtClean="0">
                <a:latin typeface="Arial Narrow" pitchFamily="34" charset="0"/>
                <a:ea typeface="Verdana" pitchFamily="34" charset="0"/>
              </a:rPr>
              <a:t>Python</a:t>
            </a:r>
            <a:endParaRPr lang="fr-FR" sz="1400" dirty="0">
              <a:latin typeface="Arial Narrow" pitchFamily="34" charset="0"/>
            </a:endParaRPr>
          </a:p>
        </p:txBody>
      </p:sp>
      <p:pic>
        <p:nvPicPr>
          <p:cNvPr id="42" name="Picture 8" descr="Flask-SQLAlchemy — Flask-SQLAlchemy Documentation (3.0.x)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786182" y="2571744"/>
            <a:ext cx="1428760" cy="325624"/>
          </a:xfrm>
          <a:prstGeom prst="rect">
            <a:avLst/>
          </a:prstGeom>
          <a:noFill/>
        </p:spPr>
      </p:pic>
      <p:sp>
        <p:nvSpPr>
          <p:cNvPr id="22" name="Cylindre 21"/>
          <p:cNvSpPr/>
          <p:nvPr/>
        </p:nvSpPr>
        <p:spPr>
          <a:xfrm>
            <a:off x="7215206" y="3714752"/>
            <a:ext cx="1571636" cy="2428892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215206" y="4143380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Base de données</a:t>
            </a:r>
          </a:p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Prédictions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pic>
        <p:nvPicPr>
          <p:cNvPr id="43" name="Picture 14" descr="File:Sqlite-square-icon.svg - Wikimedia Commons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00958" y="5143512"/>
            <a:ext cx="357190" cy="357190"/>
          </a:xfrm>
          <a:prstGeom prst="rect">
            <a:avLst/>
          </a:prstGeom>
          <a:noFill/>
        </p:spPr>
      </p:pic>
      <p:sp>
        <p:nvSpPr>
          <p:cNvPr id="44" name="ZoneTexte 43"/>
          <p:cNvSpPr txBox="1"/>
          <p:nvPr/>
        </p:nvSpPr>
        <p:spPr>
          <a:xfrm>
            <a:off x="7358082" y="521495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latin typeface="Arial Narrow" pitchFamily="34" charset="0"/>
                <a:ea typeface="Verdana" pitchFamily="34" charset="0"/>
              </a:rPr>
              <a:t>          </a:t>
            </a:r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SQLite</a:t>
            </a:r>
            <a:endParaRPr lang="fr-FR" sz="1200" b="1" i="1" dirty="0" smtClean="0">
              <a:latin typeface="Arial Narrow" pitchFamily="34" charset="0"/>
              <a:ea typeface="Verdana" pitchFamily="34" charset="0"/>
            </a:endParaRPr>
          </a:p>
        </p:txBody>
      </p:sp>
      <p:sp>
        <p:nvSpPr>
          <p:cNvPr id="50" name="Cylindre 49"/>
          <p:cNvSpPr/>
          <p:nvPr/>
        </p:nvSpPr>
        <p:spPr>
          <a:xfrm>
            <a:off x="7215206" y="500042"/>
            <a:ext cx="1571636" cy="2428892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7215206" y="928670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Base de données</a:t>
            </a:r>
          </a:p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Utilisateurs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pic>
        <p:nvPicPr>
          <p:cNvPr id="48" name="Picture 14" descr="File:Sqlite-square-icon.svg - Wikimedia Commons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00958" y="1928802"/>
            <a:ext cx="357190" cy="357190"/>
          </a:xfrm>
          <a:prstGeom prst="rect">
            <a:avLst/>
          </a:prstGeom>
          <a:noFill/>
        </p:spPr>
      </p:pic>
      <p:sp>
        <p:nvSpPr>
          <p:cNvPr id="49" name="ZoneTexte 48"/>
          <p:cNvSpPr txBox="1"/>
          <p:nvPr/>
        </p:nvSpPr>
        <p:spPr>
          <a:xfrm>
            <a:off x="7358082" y="200024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latin typeface="Arial Narrow" pitchFamily="34" charset="0"/>
                <a:ea typeface="Verdana" pitchFamily="34" charset="0"/>
              </a:rPr>
              <a:t>          </a:t>
            </a:r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SQLite</a:t>
            </a:r>
            <a:endParaRPr lang="fr-FR" sz="1200" b="1" i="1" dirty="0" smtClean="0">
              <a:latin typeface="Arial Narrow" pitchFamily="34" charset="0"/>
              <a:ea typeface="Verdana" pitchFamily="34" charset="0"/>
            </a:endParaRPr>
          </a:p>
        </p:txBody>
      </p:sp>
      <p:cxnSp>
        <p:nvCxnSpPr>
          <p:cNvPr id="53" name="Connecteur droit avec flèche 52"/>
          <p:cNvCxnSpPr/>
          <p:nvPr/>
        </p:nvCxnSpPr>
        <p:spPr>
          <a:xfrm>
            <a:off x="-1214478" y="3835603"/>
            <a:ext cx="1836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-1000164" y="3549851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Avis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 rot="969304">
            <a:off x="1930363" y="3936659"/>
            <a:ext cx="1249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Avis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852259" y="4500570"/>
            <a:ext cx="145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Avis &amp; Prédiction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64" name="Connecteur droit avec flèche 63"/>
          <p:cNvCxnSpPr/>
          <p:nvPr/>
        </p:nvCxnSpPr>
        <p:spPr>
          <a:xfrm rot="10800000">
            <a:off x="1714481" y="5143512"/>
            <a:ext cx="1928826" cy="5715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rot="10800000" flipV="1">
            <a:off x="5143505" y="2428868"/>
            <a:ext cx="2214578" cy="17859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 rot="19238473">
            <a:off x="5755264" y="1445945"/>
            <a:ext cx="151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Enregistrement de l’utilisateur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96380" y="1714488"/>
            <a:ext cx="5613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err="1" smtClean="0">
                <a:latin typeface="Arial Narrow" pitchFamily="34" charset="0"/>
                <a:ea typeface="Verdana" pitchFamily="34" charset="0"/>
              </a:rPr>
              <a:t>Flask</a:t>
            </a:r>
            <a:endParaRPr lang="fr-FR" sz="1400" dirty="0"/>
          </a:p>
        </p:txBody>
      </p:sp>
      <p:sp>
        <p:nvSpPr>
          <p:cNvPr id="59" name="Rectangle 58"/>
          <p:cNvSpPr/>
          <p:nvPr/>
        </p:nvSpPr>
        <p:spPr>
          <a:xfrm>
            <a:off x="3143240" y="2571744"/>
            <a:ext cx="2562244" cy="10001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43240" y="3643314"/>
            <a:ext cx="2562244" cy="22145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143240" y="3643314"/>
            <a:ext cx="2571768" cy="285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Flask_login</a:t>
            </a:r>
            <a:endParaRPr lang="fr-FR" sz="1200" b="1" i="1" dirty="0" smtClean="0">
              <a:latin typeface="Arial Narrow" pitchFamily="34" charset="0"/>
              <a:ea typeface="Verdana" pitchFamily="34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3000364" y="2143116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 / ″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3143240" y="3071810"/>
            <a:ext cx="257176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 /</a:t>
            </a:r>
            <a:r>
              <a:rPr lang="fr-FR" sz="1200" b="1" dirty="0" err="1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signup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 ″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3143240" y="3877110"/>
            <a:ext cx="2571768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3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 /login ″</a:t>
            </a:r>
          </a:p>
          <a:p>
            <a:pPr algn="ctr"/>
            <a:endParaRPr lang="fr-FR" sz="9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 /</a:t>
            </a:r>
            <a:r>
              <a:rPr lang="fr-FR" sz="1200" b="1" dirty="0" err="1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logout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 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</a:t>
            </a:r>
            <a:endParaRPr lang="fr-FR" sz="4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endParaRPr lang="fr-FR" sz="11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 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/recommandation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 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</a:t>
            </a:r>
          </a:p>
          <a:p>
            <a:pPr algn="ctr"/>
            <a:endParaRPr lang="fr-FR" sz="12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endParaRPr lang="fr-FR" sz="12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endParaRPr lang="fr-FR" sz="11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 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/</a:t>
            </a:r>
            <a:r>
              <a:rPr lang="fr-FR" sz="1200" b="1" dirty="0" err="1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getRepVetCSV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 ″</a:t>
            </a:r>
          </a:p>
          <a:p>
            <a:pPr algn="ctr"/>
            <a:endParaRPr lang="fr-FR" sz="12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83" name="Connecteur droit avec flèche 82"/>
          <p:cNvCxnSpPr/>
          <p:nvPr/>
        </p:nvCxnSpPr>
        <p:spPr>
          <a:xfrm>
            <a:off x="-1214478" y="3121223"/>
            <a:ext cx="1836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-1000164" y="2835471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Page d’accueil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88" name="Connecteur droit avec flèche 87"/>
          <p:cNvCxnSpPr/>
          <p:nvPr/>
        </p:nvCxnSpPr>
        <p:spPr>
          <a:xfrm flipV="1">
            <a:off x="5143504" y="2119010"/>
            <a:ext cx="2286016" cy="18573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/>
          <p:nvPr/>
        </p:nvCxnSpPr>
        <p:spPr>
          <a:xfrm flipV="1">
            <a:off x="5500694" y="1357298"/>
            <a:ext cx="1928826" cy="1571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 rot="19293526">
            <a:off x="5468376" y="2343316"/>
            <a:ext cx="19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Vérification</a:t>
            </a:r>
            <a:r>
              <a:rPr lang="fr-FR" sz="1400" b="1" i="1" dirty="0" smtClean="0">
                <a:latin typeface="Arial Narrow" pitchFamily="34" charset="0"/>
              </a:rPr>
              <a:t> </a:t>
            </a:r>
          </a:p>
          <a:p>
            <a:pPr algn="ctr"/>
            <a:r>
              <a:rPr lang="fr-FR" sz="1400" b="1" i="1" dirty="0" smtClean="0">
                <a:latin typeface="Arial Narrow" pitchFamily="34" charset="0"/>
              </a:rPr>
              <a:t>d</a:t>
            </a:r>
            <a:r>
              <a:rPr lang="fr-FR" sz="1400" b="1" i="1" dirty="0" smtClean="0">
                <a:latin typeface="Arial Narrow" pitchFamily="34" charset="0"/>
              </a:rPr>
              <a:t>e l’u</a:t>
            </a:r>
            <a:r>
              <a:rPr lang="fr-FR" sz="1400" b="1" i="1" dirty="0" smtClean="0">
                <a:latin typeface="Arial Narrow" pitchFamily="34" charset="0"/>
              </a:rPr>
              <a:t>tilisateur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93" name="ZoneTexte 92"/>
          <p:cNvSpPr txBox="1"/>
          <p:nvPr/>
        </p:nvSpPr>
        <p:spPr>
          <a:xfrm rot="19272454">
            <a:off x="5623859" y="3160729"/>
            <a:ext cx="176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Utilisateur vérifié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97" name="Connecteur droit avec flèche 96"/>
          <p:cNvCxnSpPr/>
          <p:nvPr/>
        </p:nvCxnSpPr>
        <p:spPr>
          <a:xfrm>
            <a:off x="-1214478" y="4907173"/>
            <a:ext cx="1836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/>
          <p:cNvSpPr txBox="1"/>
          <p:nvPr/>
        </p:nvSpPr>
        <p:spPr>
          <a:xfrm>
            <a:off x="-1071602" y="4407107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Téléchargement des prédictions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100" name="Connecteur droit avec flèche 99"/>
          <p:cNvCxnSpPr/>
          <p:nvPr/>
        </p:nvCxnSpPr>
        <p:spPr>
          <a:xfrm>
            <a:off x="1785918" y="5000636"/>
            <a:ext cx="1928826" cy="5715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 rot="989275">
            <a:off x="1874986" y="5316957"/>
            <a:ext cx="1266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r</a:t>
            </a:r>
            <a:r>
              <a:rPr lang="fr-FR" sz="1400" b="1" i="1" dirty="0" smtClean="0">
                <a:latin typeface="Arial Narrow" pitchFamily="34" charset="0"/>
              </a:rPr>
              <a:t>epvet.csv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 rot="21596806">
            <a:off x="5769318" y="5144208"/>
            <a:ext cx="1497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Téléchargement des prédictions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107" name="ZoneTexte 106"/>
          <p:cNvSpPr txBox="1"/>
          <p:nvPr/>
        </p:nvSpPr>
        <p:spPr>
          <a:xfrm rot="21565346">
            <a:off x="5560203" y="5724115"/>
            <a:ext cx="1807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Extraction des prédictions 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108" name="Connecteur droit avec flèche 107"/>
          <p:cNvCxnSpPr/>
          <p:nvPr/>
        </p:nvCxnSpPr>
        <p:spPr>
          <a:xfrm rot="5400000" flipV="1">
            <a:off x="-2335578" y="5219445"/>
            <a:ext cx="1152000" cy="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>
            <a:off x="-2857552" y="5214950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smtClean="0">
                <a:latin typeface="Arial Narrow" pitchFamily="34" charset="0"/>
              </a:rPr>
              <a:t>r</a:t>
            </a:r>
            <a:r>
              <a:rPr lang="fr-FR" sz="1400" b="1" i="1" dirty="0" smtClean="0">
                <a:latin typeface="Arial Narrow" pitchFamily="34" charset="0"/>
              </a:rPr>
              <a:t>epvet.csv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111" name="Connecteur droit avec flèche 110"/>
          <p:cNvCxnSpPr/>
          <p:nvPr/>
        </p:nvCxnSpPr>
        <p:spPr>
          <a:xfrm rot="10800000">
            <a:off x="-4000560" y="6927874"/>
            <a:ext cx="1714511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ZoneTexte 111"/>
          <p:cNvSpPr txBox="1"/>
          <p:nvPr/>
        </p:nvSpPr>
        <p:spPr>
          <a:xfrm>
            <a:off x="-3786246" y="6357958"/>
            <a:ext cx="128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 smtClean="0">
                <a:latin typeface="Arial Narrow" pitchFamily="34" charset="0"/>
              </a:rPr>
              <a:t>Avis &amp; Prédictions</a:t>
            </a:r>
            <a:endParaRPr lang="fr-FR" sz="1600" b="1" i="1" dirty="0">
              <a:latin typeface="Arial Narrow" pitchFamily="34" charset="0"/>
            </a:endParaRPr>
          </a:p>
        </p:txBody>
      </p:sp>
      <p:cxnSp>
        <p:nvCxnSpPr>
          <p:cNvPr id="139" name="Connecteur droit avec flèche 138"/>
          <p:cNvCxnSpPr/>
          <p:nvPr/>
        </p:nvCxnSpPr>
        <p:spPr>
          <a:xfrm flipV="1">
            <a:off x="1714481" y="2000240"/>
            <a:ext cx="2000263" cy="8980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ZoneTexte 139"/>
          <p:cNvSpPr txBox="1"/>
          <p:nvPr/>
        </p:nvSpPr>
        <p:spPr>
          <a:xfrm rot="20202965">
            <a:off x="1918191" y="2074866"/>
            <a:ext cx="1030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Page d’accueil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142" name="Connecteur droit avec flèche 141"/>
          <p:cNvCxnSpPr/>
          <p:nvPr/>
        </p:nvCxnSpPr>
        <p:spPr>
          <a:xfrm rot="10800000" flipV="1">
            <a:off x="1714482" y="2214554"/>
            <a:ext cx="1928825" cy="826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/>
          <p:cNvSpPr txBox="1"/>
          <p:nvPr/>
        </p:nvSpPr>
        <p:spPr>
          <a:xfrm rot="20202965">
            <a:off x="1990248" y="2651996"/>
            <a:ext cx="1030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Page d’accueil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168" name="ZoneTexte 167"/>
          <p:cNvSpPr txBox="1"/>
          <p:nvPr/>
        </p:nvSpPr>
        <p:spPr>
          <a:xfrm rot="1012762">
            <a:off x="1845047" y="4725366"/>
            <a:ext cx="132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Téléchargement des prédictions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171" name="Connecteur droit avec flèche 170"/>
          <p:cNvCxnSpPr/>
          <p:nvPr/>
        </p:nvCxnSpPr>
        <p:spPr>
          <a:xfrm rot="10800000">
            <a:off x="1643044" y="4071942"/>
            <a:ext cx="2000262" cy="5715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avec flèche 171"/>
          <p:cNvCxnSpPr/>
          <p:nvPr/>
        </p:nvCxnSpPr>
        <p:spPr>
          <a:xfrm>
            <a:off x="1714480" y="3929066"/>
            <a:ext cx="2000264" cy="5715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/>
          <p:cNvCxnSpPr/>
          <p:nvPr/>
        </p:nvCxnSpPr>
        <p:spPr>
          <a:xfrm rot="10800000">
            <a:off x="-1264528" y="5048461"/>
            <a:ext cx="1836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ZoneTexte 178"/>
          <p:cNvSpPr txBox="1"/>
          <p:nvPr/>
        </p:nvSpPr>
        <p:spPr>
          <a:xfrm>
            <a:off x="-1000164" y="4978611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r</a:t>
            </a:r>
            <a:r>
              <a:rPr lang="fr-FR" sz="1400" b="1" i="1" dirty="0" smtClean="0">
                <a:latin typeface="Arial Narrow" pitchFamily="34" charset="0"/>
              </a:rPr>
              <a:t>epvet.csv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191" name="Connecteur droit avec flèche 190"/>
          <p:cNvCxnSpPr/>
          <p:nvPr/>
        </p:nvCxnSpPr>
        <p:spPr>
          <a:xfrm rot="10800000">
            <a:off x="-1214478" y="3978479"/>
            <a:ext cx="1836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-1000164" y="3929066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Prédiction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209" name="ZoneTexte 208"/>
          <p:cNvSpPr txBox="1"/>
          <p:nvPr/>
        </p:nvSpPr>
        <p:spPr>
          <a:xfrm rot="914290">
            <a:off x="1764931" y="4304630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Prédiction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-2571800" y="2562220"/>
            <a:ext cx="1562112" cy="25812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cxnSp>
        <p:nvCxnSpPr>
          <p:cNvPr id="110" name="Connecteur droit avec flèche 109"/>
          <p:cNvCxnSpPr/>
          <p:nvPr/>
        </p:nvCxnSpPr>
        <p:spPr>
          <a:xfrm>
            <a:off x="5143504" y="5641990"/>
            <a:ext cx="2304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rot="10800000">
            <a:off x="5125520" y="5778517"/>
            <a:ext cx="2304000" cy="79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/>
          <p:nvPr/>
        </p:nvCxnSpPr>
        <p:spPr>
          <a:xfrm>
            <a:off x="5143504" y="4750568"/>
            <a:ext cx="2304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720" y="214290"/>
            <a:ext cx="8572560" cy="621510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0364" y="1285860"/>
            <a:ext cx="2847996" cy="47149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000364" y="128586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BACK-END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grpSp>
        <p:nvGrpSpPr>
          <p:cNvPr id="2" name="Groupe 12"/>
          <p:cNvGrpSpPr/>
          <p:nvPr/>
        </p:nvGrpSpPr>
        <p:grpSpPr>
          <a:xfrm>
            <a:off x="-2000296" y="3286123"/>
            <a:ext cx="500066" cy="1143009"/>
            <a:chOff x="-1464511" y="2000240"/>
            <a:chExt cx="964413" cy="2035983"/>
          </a:xfrm>
          <a:noFill/>
        </p:grpSpPr>
        <p:sp>
          <p:nvSpPr>
            <p:cNvPr id="11" name="Organigramme : Délai 10"/>
            <p:cNvSpPr/>
            <p:nvPr/>
          </p:nvSpPr>
          <p:spPr>
            <a:xfrm rot="16200000">
              <a:off x="-1518089" y="3018231"/>
              <a:ext cx="1071570" cy="964413"/>
            </a:xfrm>
            <a:prstGeom prst="flowChartDelay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 Narrow" pitchFamily="34" charset="0"/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-1422000" y="2000240"/>
              <a:ext cx="857256" cy="78581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 Narrow" pitchFamily="34" charset="0"/>
              </a:endParaRPr>
            </a:p>
          </p:txBody>
        </p:sp>
      </p:grpSp>
      <p:sp>
        <p:nvSpPr>
          <p:cNvPr id="14" name="ZoneTexte 13"/>
          <p:cNvSpPr txBox="1"/>
          <p:nvPr/>
        </p:nvSpPr>
        <p:spPr>
          <a:xfrm>
            <a:off x="-2571800" y="256222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UTILISATEUR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2500362" y="5634054"/>
            <a:ext cx="1562112" cy="20097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-2500362" y="5729133"/>
            <a:ext cx="157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SCRIPT</a:t>
            </a:r>
            <a:endParaRPr lang="fr-FR" b="1" dirty="0" smtClean="0">
              <a:latin typeface="Arial Narrow" pitchFamily="34" charset="0"/>
              <a:ea typeface="Verdana" pitchFamily="34" charset="0"/>
            </a:endParaRPr>
          </a:p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Enregistrement en base de données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143240" y="2786058"/>
            <a:ext cx="257176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Flask_sqlalchemy</a:t>
            </a:r>
            <a:endParaRPr lang="fr-FR" sz="1200" b="1" i="1" dirty="0">
              <a:latin typeface="Arial Narrow" pitchFamily="34" charset="0"/>
              <a:ea typeface="Verdana" pitchFamily="34" charset="0"/>
            </a:endParaRPr>
          </a:p>
        </p:txBody>
      </p:sp>
      <p:grpSp>
        <p:nvGrpSpPr>
          <p:cNvPr id="9" name="Groupe 54"/>
          <p:cNvGrpSpPr/>
          <p:nvPr/>
        </p:nvGrpSpPr>
        <p:grpSpPr>
          <a:xfrm>
            <a:off x="285720" y="214290"/>
            <a:ext cx="8572560" cy="785818"/>
            <a:chOff x="285720" y="214290"/>
            <a:chExt cx="8572560" cy="785818"/>
          </a:xfrm>
        </p:grpSpPr>
        <p:sp>
          <p:nvSpPr>
            <p:cNvPr id="6" name="ZoneTexte 5"/>
            <p:cNvSpPr txBox="1"/>
            <p:nvPr/>
          </p:nvSpPr>
          <p:spPr>
            <a:xfrm>
              <a:off x="285720" y="214290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Arial Narrow" pitchFamily="34" charset="0"/>
                  <a:ea typeface="Verdana" pitchFamily="34" charset="0"/>
                </a:rPr>
                <a:t>HEBERGEMENT</a:t>
              </a:r>
              <a:endParaRPr lang="fr-FR" b="1" dirty="0">
                <a:latin typeface="Arial Narrow" pitchFamily="34" charset="0"/>
                <a:ea typeface="Verdana" pitchFamily="34" charset="0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4143372" y="714356"/>
              <a:ext cx="157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Azure</a:t>
              </a:r>
              <a:endParaRPr lang="fr-FR" sz="1600" b="1" i="1" dirty="0">
                <a:latin typeface="Arial Narrow" pitchFamily="34" charset="0"/>
                <a:ea typeface="Verdana" pitchFamily="34" charset="0"/>
              </a:endParaRPr>
            </a:p>
          </p:txBody>
        </p:sp>
        <p:pic>
          <p:nvPicPr>
            <p:cNvPr id="25" name="Picture 2" descr="Fichier:Microsoft-Azure.png — Wikipédi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00496" y="571480"/>
              <a:ext cx="428628" cy="428628"/>
            </a:xfrm>
            <a:prstGeom prst="rect">
              <a:avLst/>
            </a:prstGeom>
            <a:noFill/>
          </p:spPr>
        </p:pic>
      </p:grpSp>
      <p:pic>
        <p:nvPicPr>
          <p:cNvPr id="26" name="Picture 4" descr="Formation Flask – Ambient I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1039" y="1714488"/>
            <a:ext cx="408217" cy="357190"/>
          </a:xfrm>
          <a:prstGeom prst="rect">
            <a:avLst/>
          </a:prstGeom>
          <a:noFill/>
        </p:spPr>
      </p:pic>
      <p:pic>
        <p:nvPicPr>
          <p:cNvPr id="27" name="Picture 6" descr="Fichier:Python-logo-notext.svg — Wikipédia"/>
          <p:cNvPicPr>
            <a:picLocks noChangeAspect="1" noChangeArrowheads="1"/>
          </p:cNvPicPr>
          <p:nvPr/>
        </p:nvPicPr>
        <p:blipFill>
          <a:blip r:embed="rId5" cstate="print"/>
          <a:srcRect b="8824"/>
          <a:stretch>
            <a:fillRect/>
          </a:stretch>
        </p:blipFill>
        <p:spPr bwMode="auto">
          <a:xfrm>
            <a:off x="-2286113" y="7040789"/>
            <a:ext cx="357255" cy="356929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28596" y="2490782"/>
            <a:ext cx="1562112" cy="3367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8596" y="249078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FRONT-END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grpSp>
        <p:nvGrpSpPr>
          <p:cNvPr id="10" name="Groupe 213"/>
          <p:cNvGrpSpPr/>
          <p:nvPr/>
        </p:nvGrpSpPr>
        <p:grpSpPr>
          <a:xfrm>
            <a:off x="428596" y="3246310"/>
            <a:ext cx="1571636" cy="1897202"/>
            <a:chOff x="428596" y="3062286"/>
            <a:chExt cx="1571636" cy="1897202"/>
          </a:xfrm>
        </p:grpSpPr>
        <p:sp>
          <p:nvSpPr>
            <p:cNvPr id="18" name="ZoneTexte 17"/>
            <p:cNvSpPr txBox="1"/>
            <p:nvPr/>
          </p:nvSpPr>
          <p:spPr>
            <a:xfrm>
              <a:off x="428596" y="3205162"/>
              <a:ext cx="157163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   </a:t>
              </a:r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HTML</a:t>
              </a:r>
              <a:endParaRPr lang="fr-FR" sz="1200" b="1" i="1" dirty="0" smtClean="0">
                <a:latin typeface="Arial Narrow" pitchFamily="34" charset="0"/>
                <a:ea typeface="Verdana" pitchFamily="34" charset="0"/>
              </a:endParaRPr>
            </a:p>
            <a:p>
              <a:endParaRPr lang="fr-FR" b="1" i="1" dirty="0" smtClean="0">
                <a:latin typeface="Arial Narrow" pitchFamily="34" charset="0"/>
                <a:ea typeface="Verdana" pitchFamily="34" charset="0"/>
              </a:endParaRPr>
            </a:p>
            <a:p>
              <a:endParaRPr lang="fr-FR" b="1" i="1" dirty="0" smtClean="0">
                <a:latin typeface="Arial Narrow" pitchFamily="34" charset="0"/>
                <a:ea typeface="Verdana" pitchFamily="34" charset="0"/>
              </a:endParaRPr>
            </a:p>
            <a:p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   </a:t>
              </a:r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CSS</a:t>
              </a:r>
              <a:endParaRPr lang="fr-FR" sz="1200" b="1" i="1" dirty="0" smtClean="0">
                <a:latin typeface="Arial Narrow" pitchFamily="34" charset="0"/>
                <a:ea typeface="Verdana" pitchFamily="34" charset="0"/>
              </a:endParaRPr>
            </a:p>
            <a:p>
              <a:endParaRPr lang="fr-FR" b="1" i="1" dirty="0" smtClean="0">
                <a:latin typeface="Arial Narrow" pitchFamily="34" charset="0"/>
                <a:ea typeface="Verdana" pitchFamily="34" charset="0"/>
              </a:endParaRPr>
            </a:p>
            <a:p>
              <a:endParaRPr lang="fr-FR" b="1" i="1" dirty="0" smtClean="0">
                <a:latin typeface="Arial Narrow" pitchFamily="34" charset="0"/>
                <a:ea typeface="Verdana" pitchFamily="34" charset="0"/>
              </a:endParaRPr>
            </a:p>
            <a:p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   </a:t>
              </a:r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</a:t>
              </a:r>
              <a:r>
                <a:rPr lang="fr-FR" sz="1200" b="1" i="1" dirty="0" err="1" smtClean="0">
                  <a:latin typeface="Arial Narrow" pitchFamily="34" charset="0"/>
                  <a:ea typeface="Verdana" pitchFamily="34" charset="0"/>
                </a:rPr>
                <a:t>Boostrap</a:t>
              </a:r>
              <a:endParaRPr lang="fr-FR" sz="1600" b="1" i="1" dirty="0">
                <a:latin typeface="Arial Narrow" pitchFamily="34" charset="0"/>
                <a:ea typeface="Verdana" pitchFamily="34" charset="0"/>
              </a:endParaRPr>
            </a:p>
          </p:txBody>
        </p:sp>
        <p:pic>
          <p:nvPicPr>
            <p:cNvPr id="28" name="Picture 10" descr="File:Bootstrap logo.svg - Wikimedia Commons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94740" y="4587788"/>
              <a:ext cx="376798" cy="300262"/>
            </a:xfrm>
            <a:prstGeom prst="rect">
              <a:avLst/>
            </a:prstGeom>
            <a:noFill/>
          </p:spPr>
        </p:pic>
        <p:pic>
          <p:nvPicPr>
            <p:cNvPr id="29" name="Picture 12" descr="Un Logo en CSS3 sans images - Les Carnets de Byfeel"/>
            <p:cNvPicPr>
              <a:picLocks noChangeAspect="1" noChangeArrowheads="1"/>
            </p:cNvPicPr>
            <p:nvPr/>
          </p:nvPicPr>
          <p:blipFill>
            <a:blip r:embed="rId7" cstate="print"/>
            <a:srcRect r="53125"/>
            <a:stretch>
              <a:fillRect/>
            </a:stretch>
          </p:blipFill>
          <p:spPr bwMode="auto">
            <a:xfrm>
              <a:off x="714348" y="3816480"/>
              <a:ext cx="310303" cy="428628"/>
            </a:xfrm>
            <a:prstGeom prst="rect">
              <a:avLst/>
            </a:prstGeom>
            <a:noFill/>
          </p:spPr>
        </p:pic>
        <p:pic>
          <p:nvPicPr>
            <p:cNvPr id="30" name="Picture 12" descr="Un Logo en CSS3 sans images - Les Carnets de Byfeel"/>
            <p:cNvPicPr>
              <a:picLocks noChangeAspect="1" noChangeArrowheads="1"/>
            </p:cNvPicPr>
            <p:nvPr/>
          </p:nvPicPr>
          <p:blipFill>
            <a:blip r:embed="rId7" cstate="print"/>
            <a:srcRect l="54375"/>
            <a:stretch>
              <a:fillRect/>
            </a:stretch>
          </p:blipFill>
          <p:spPr bwMode="auto">
            <a:xfrm>
              <a:off x="714348" y="3062286"/>
              <a:ext cx="302023" cy="428628"/>
            </a:xfrm>
            <a:prstGeom prst="rect">
              <a:avLst/>
            </a:prstGeom>
            <a:noFill/>
          </p:spPr>
        </p:pic>
      </p:grpSp>
      <p:sp>
        <p:nvSpPr>
          <p:cNvPr id="37" name="Cylindre 36"/>
          <p:cNvSpPr/>
          <p:nvPr/>
        </p:nvSpPr>
        <p:spPr>
          <a:xfrm>
            <a:off x="-5357882" y="5500702"/>
            <a:ext cx="1571636" cy="2428892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-5357882" y="5929330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Base de données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pic>
        <p:nvPicPr>
          <p:cNvPr id="39" name="Picture 22" descr="MySQL — Wikipédia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5072130" y="6695145"/>
            <a:ext cx="928694" cy="480599"/>
          </a:xfrm>
          <a:prstGeom prst="rect">
            <a:avLst/>
          </a:prstGeom>
          <a:noFill/>
        </p:spPr>
      </p:pic>
      <p:sp>
        <p:nvSpPr>
          <p:cNvPr id="40" name="ZoneTexte 39"/>
          <p:cNvSpPr txBox="1"/>
          <p:nvPr/>
        </p:nvSpPr>
        <p:spPr>
          <a:xfrm>
            <a:off x="-5357882" y="7193189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  <a:ea typeface="Verdana" pitchFamily="34" charset="0"/>
              </a:rPr>
              <a:t>MySQL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-2500362" y="7112227"/>
            <a:ext cx="1571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i="1" dirty="0" smtClean="0">
                <a:latin typeface="Arial Narrow" pitchFamily="34" charset="0"/>
                <a:ea typeface="Verdana" pitchFamily="34" charset="0"/>
              </a:rPr>
              <a:t>         </a:t>
            </a:r>
            <a:r>
              <a:rPr lang="fr-FR" sz="1400" b="1" i="1" dirty="0" smtClean="0">
                <a:latin typeface="Arial Narrow" pitchFamily="34" charset="0"/>
                <a:ea typeface="Verdana" pitchFamily="34" charset="0"/>
              </a:rPr>
              <a:t>    </a:t>
            </a:r>
            <a:r>
              <a:rPr lang="fr-FR" sz="1400" b="1" i="1" dirty="0" smtClean="0">
                <a:latin typeface="Arial Narrow" pitchFamily="34" charset="0"/>
                <a:ea typeface="Verdana" pitchFamily="34" charset="0"/>
              </a:rPr>
              <a:t>Python</a:t>
            </a:r>
            <a:endParaRPr lang="fr-FR" sz="1400" dirty="0">
              <a:latin typeface="Arial Narrow" pitchFamily="34" charset="0"/>
            </a:endParaRPr>
          </a:p>
        </p:txBody>
      </p:sp>
      <p:pic>
        <p:nvPicPr>
          <p:cNvPr id="42" name="Picture 8" descr="Flask-SQLAlchemy — Flask-SQLAlchemy Documentation (3.0.x)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786182" y="2571744"/>
            <a:ext cx="1428760" cy="325624"/>
          </a:xfrm>
          <a:prstGeom prst="rect">
            <a:avLst/>
          </a:prstGeom>
          <a:noFill/>
        </p:spPr>
      </p:pic>
      <p:sp>
        <p:nvSpPr>
          <p:cNvPr id="22" name="Cylindre 21"/>
          <p:cNvSpPr/>
          <p:nvPr/>
        </p:nvSpPr>
        <p:spPr>
          <a:xfrm>
            <a:off x="7215206" y="3714752"/>
            <a:ext cx="1571636" cy="2428892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215206" y="4143380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Base de données</a:t>
            </a:r>
          </a:p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Prédictions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pic>
        <p:nvPicPr>
          <p:cNvPr id="43" name="Picture 14" descr="File:Sqlite-square-icon.svg - Wikimedia Commons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00958" y="5143512"/>
            <a:ext cx="357190" cy="357190"/>
          </a:xfrm>
          <a:prstGeom prst="rect">
            <a:avLst/>
          </a:prstGeom>
          <a:noFill/>
        </p:spPr>
      </p:pic>
      <p:sp>
        <p:nvSpPr>
          <p:cNvPr id="44" name="ZoneTexte 43"/>
          <p:cNvSpPr txBox="1"/>
          <p:nvPr/>
        </p:nvSpPr>
        <p:spPr>
          <a:xfrm>
            <a:off x="7358082" y="521495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latin typeface="Arial Narrow" pitchFamily="34" charset="0"/>
                <a:ea typeface="Verdana" pitchFamily="34" charset="0"/>
              </a:rPr>
              <a:t>          </a:t>
            </a:r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SQLite</a:t>
            </a:r>
            <a:endParaRPr lang="fr-FR" sz="1200" b="1" i="1" dirty="0" smtClean="0">
              <a:latin typeface="Arial Narrow" pitchFamily="34" charset="0"/>
              <a:ea typeface="Verdana" pitchFamily="34" charset="0"/>
            </a:endParaRPr>
          </a:p>
        </p:txBody>
      </p:sp>
      <p:sp>
        <p:nvSpPr>
          <p:cNvPr id="50" name="Cylindre 49"/>
          <p:cNvSpPr/>
          <p:nvPr/>
        </p:nvSpPr>
        <p:spPr>
          <a:xfrm>
            <a:off x="7215206" y="500042"/>
            <a:ext cx="1571636" cy="2428892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7215206" y="928670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Base de données</a:t>
            </a:r>
          </a:p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Utilisateurs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pic>
        <p:nvPicPr>
          <p:cNvPr id="48" name="Picture 14" descr="File:Sqlite-square-icon.svg - Wikimedia Commons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00958" y="1928802"/>
            <a:ext cx="357190" cy="357190"/>
          </a:xfrm>
          <a:prstGeom prst="rect">
            <a:avLst/>
          </a:prstGeom>
          <a:noFill/>
        </p:spPr>
      </p:pic>
      <p:sp>
        <p:nvSpPr>
          <p:cNvPr id="49" name="ZoneTexte 48"/>
          <p:cNvSpPr txBox="1"/>
          <p:nvPr/>
        </p:nvSpPr>
        <p:spPr>
          <a:xfrm>
            <a:off x="7358082" y="200024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latin typeface="Arial Narrow" pitchFamily="34" charset="0"/>
                <a:ea typeface="Verdana" pitchFamily="34" charset="0"/>
              </a:rPr>
              <a:t>          </a:t>
            </a:r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SQLite</a:t>
            </a:r>
            <a:endParaRPr lang="fr-FR" sz="1200" b="1" i="1" dirty="0" smtClean="0">
              <a:latin typeface="Arial Narrow" pitchFamily="34" charset="0"/>
              <a:ea typeface="Verdana" pitchFamily="34" charset="0"/>
            </a:endParaRPr>
          </a:p>
        </p:txBody>
      </p:sp>
      <p:cxnSp>
        <p:nvCxnSpPr>
          <p:cNvPr id="53" name="Connecteur droit avec flèche 52"/>
          <p:cNvCxnSpPr/>
          <p:nvPr/>
        </p:nvCxnSpPr>
        <p:spPr>
          <a:xfrm>
            <a:off x="-1214478" y="3835603"/>
            <a:ext cx="1836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-1000164" y="3549851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Avis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 rot="969304">
            <a:off x="1930363" y="3936659"/>
            <a:ext cx="1249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Avis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852259" y="4500570"/>
            <a:ext cx="145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Avis &amp; Prédiction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64" name="Connecteur droit avec flèche 63"/>
          <p:cNvCxnSpPr/>
          <p:nvPr/>
        </p:nvCxnSpPr>
        <p:spPr>
          <a:xfrm rot="10800000">
            <a:off x="1714481" y="5143512"/>
            <a:ext cx="1928826" cy="5715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rot="10800000" flipV="1">
            <a:off x="5143505" y="2428868"/>
            <a:ext cx="2214578" cy="17859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 rot="19238473">
            <a:off x="5755264" y="1445945"/>
            <a:ext cx="151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Enregistrement de l’utilisateur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96380" y="1714488"/>
            <a:ext cx="5613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err="1" smtClean="0">
                <a:latin typeface="Arial Narrow" pitchFamily="34" charset="0"/>
                <a:ea typeface="Verdana" pitchFamily="34" charset="0"/>
              </a:rPr>
              <a:t>Flask</a:t>
            </a:r>
            <a:endParaRPr lang="fr-FR" sz="1400" dirty="0"/>
          </a:p>
        </p:txBody>
      </p:sp>
      <p:sp>
        <p:nvSpPr>
          <p:cNvPr id="59" name="Rectangle 58"/>
          <p:cNvSpPr/>
          <p:nvPr/>
        </p:nvSpPr>
        <p:spPr>
          <a:xfrm>
            <a:off x="3143240" y="2571744"/>
            <a:ext cx="2562244" cy="10001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43240" y="3643314"/>
            <a:ext cx="2562244" cy="22145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143240" y="3643314"/>
            <a:ext cx="2571768" cy="285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Flask_login</a:t>
            </a:r>
            <a:endParaRPr lang="fr-FR" sz="1200" b="1" i="1" dirty="0" smtClean="0">
              <a:latin typeface="Arial Narrow" pitchFamily="34" charset="0"/>
              <a:ea typeface="Verdana" pitchFamily="34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3000364" y="2143116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 / ″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3143240" y="3071810"/>
            <a:ext cx="257176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 /</a:t>
            </a:r>
            <a:r>
              <a:rPr lang="fr-FR" sz="1200" b="1" dirty="0" err="1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signup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 ″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3143240" y="3877110"/>
            <a:ext cx="2571768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3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 /login ″</a:t>
            </a:r>
          </a:p>
          <a:p>
            <a:pPr algn="ctr"/>
            <a:endParaRPr lang="fr-FR" sz="9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 /</a:t>
            </a:r>
            <a:r>
              <a:rPr lang="fr-FR" sz="1200" b="1" dirty="0" err="1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logout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 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</a:t>
            </a:r>
            <a:endParaRPr lang="fr-FR" sz="4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endParaRPr lang="fr-FR" sz="11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 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/recommandation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 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</a:t>
            </a:r>
          </a:p>
          <a:p>
            <a:pPr algn="ctr"/>
            <a:endParaRPr lang="fr-FR" sz="12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endParaRPr lang="fr-FR" sz="12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endParaRPr lang="fr-FR" sz="11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 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/</a:t>
            </a:r>
            <a:r>
              <a:rPr lang="fr-FR" sz="1200" b="1" dirty="0" err="1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getRepVetCSV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 ″</a:t>
            </a:r>
          </a:p>
          <a:p>
            <a:pPr algn="ctr"/>
            <a:endParaRPr lang="fr-FR" sz="12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88" name="Connecteur droit avec flèche 87"/>
          <p:cNvCxnSpPr/>
          <p:nvPr/>
        </p:nvCxnSpPr>
        <p:spPr>
          <a:xfrm flipV="1">
            <a:off x="5143504" y="2119010"/>
            <a:ext cx="2286016" cy="18573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/>
          <p:nvPr/>
        </p:nvCxnSpPr>
        <p:spPr>
          <a:xfrm flipV="1">
            <a:off x="5500694" y="1357298"/>
            <a:ext cx="1928826" cy="1571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 rot="19293526">
            <a:off x="5468376" y="2343316"/>
            <a:ext cx="19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Vérification</a:t>
            </a:r>
            <a:r>
              <a:rPr lang="fr-FR" sz="1400" b="1" i="1" dirty="0" smtClean="0">
                <a:latin typeface="Arial Narrow" pitchFamily="34" charset="0"/>
              </a:rPr>
              <a:t> </a:t>
            </a:r>
          </a:p>
          <a:p>
            <a:pPr algn="ctr"/>
            <a:r>
              <a:rPr lang="fr-FR" sz="1400" b="1" i="1" dirty="0" smtClean="0">
                <a:latin typeface="Arial Narrow" pitchFamily="34" charset="0"/>
              </a:rPr>
              <a:t>d</a:t>
            </a:r>
            <a:r>
              <a:rPr lang="fr-FR" sz="1400" b="1" i="1" dirty="0" smtClean="0">
                <a:latin typeface="Arial Narrow" pitchFamily="34" charset="0"/>
              </a:rPr>
              <a:t>e l’u</a:t>
            </a:r>
            <a:r>
              <a:rPr lang="fr-FR" sz="1400" b="1" i="1" dirty="0" smtClean="0">
                <a:latin typeface="Arial Narrow" pitchFamily="34" charset="0"/>
              </a:rPr>
              <a:t>tilisateur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93" name="ZoneTexte 92"/>
          <p:cNvSpPr txBox="1"/>
          <p:nvPr/>
        </p:nvSpPr>
        <p:spPr>
          <a:xfrm rot="19272454">
            <a:off x="5623859" y="3160729"/>
            <a:ext cx="176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Utilisateur vérifié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97" name="Connecteur droit avec flèche 96"/>
          <p:cNvCxnSpPr/>
          <p:nvPr/>
        </p:nvCxnSpPr>
        <p:spPr>
          <a:xfrm>
            <a:off x="-1214478" y="4907173"/>
            <a:ext cx="1836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/>
          <p:cNvSpPr txBox="1"/>
          <p:nvPr/>
        </p:nvSpPr>
        <p:spPr>
          <a:xfrm>
            <a:off x="-1071602" y="4407107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Téléchargement des prédictions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100" name="Connecteur droit avec flèche 99"/>
          <p:cNvCxnSpPr/>
          <p:nvPr/>
        </p:nvCxnSpPr>
        <p:spPr>
          <a:xfrm>
            <a:off x="1785918" y="5000636"/>
            <a:ext cx="1928826" cy="5715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 rot="989275">
            <a:off x="1874986" y="5316957"/>
            <a:ext cx="1266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r</a:t>
            </a:r>
            <a:r>
              <a:rPr lang="fr-FR" sz="1400" b="1" i="1" dirty="0" smtClean="0">
                <a:latin typeface="Arial Narrow" pitchFamily="34" charset="0"/>
              </a:rPr>
              <a:t>epvet.csv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 rot="21596806">
            <a:off x="5769318" y="5144208"/>
            <a:ext cx="1497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Téléchargement des prédictions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107" name="ZoneTexte 106"/>
          <p:cNvSpPr txBox="1"/>
          <p:nvPr/>
        </p:nvSpPr>
        <p:spPr>
          <a:xfrm rot="21565346">
            <a:off x="5560203" y="5724115"/>
            <a:ext cx="1807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Extraction des prédictions 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108" name="Connecteur droit avec flèche 107"/>
          <p:cNvCxnSpPr/>
          <p:nvPr/>
        </p:nvCxnSpPr>
        <p:spPr>
          <a:xfrm rot="5400000" flipV="1">
            <a:off x="-2335578" y="5219445"/>
            <a:ext cx="1152000" cy="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>
            <a:off x="-2857552" y="5214950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smtClean="0">
                <a:latin typeface="Arial Narrow" pitchFamily="34" charset="0"/>
              </a:rPr>
              <a:t>r</a:t>
            </a:r>
            <a:r>
              <a:rPr lang="fr-FR" sz="1400" b="1" i="1" dirty="0" smtClean="0">
                <a:latin typeface="Arial Narrow" pitchFamily="34" charset="0"/>
              </a:rPr>
              <a:t>epvet.csv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111" name="Connecteur droit avec flèche 110"/>
          <p:cNvCxnSpPr/>
          <p:nvPr/>
        </p:nvCxnSpPr>
        <p:spPr>
          <a:xfrm rot="10800000">
            <a:off x="-4000560" y="6927874"/>
            <a:ext cx="1714511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ZoneTexte 111"/>
          <p:cNvSpPr txBox="1"/>
          <p:nvPr/>
        </p:nvSpPr>
        <p:spPr>
          <a:xfrm>
            <a:off x="-3786246" y="6357958"/>
            <a:ext cx="128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 smtClean="0">
                <a:latin typeface="Arial Narrow" pitchFamily="34" charset="0"/>
              </a:rPr>
              <a:t>Avis &amp; Prédictions</a:t>
            </a:r>
            <a:endParaRPr lang="fr-FR" sz="1600" b="1" i="1" dirty="0">
              <a:latin typeface="Arial Narrow" pitchFamily="34" charset="0"/>
            </a:endParaRPr>
          </a:p>
        </p:txBody>
      </p:sp>
      <p:sp>
        <p:nvSpPr>
          <p:cNvPr id="168" name="ZoneTexte 167"/>
          <p:cNvSpPr txBox="1"/>
          <p:nvPr/>
        </p:nvSpPr>
        <p:spPr>
          <a:xfrm rot="1012762">
            <a:off x="1845047" y="4725366"/>
            <a:ext cx="132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Téléchargement des prédictions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171" name="Connecteur droit avec flèche 170"/>
          <p:cNvCxnSpPr/>
          <p:nvPr/>
        </p:nvCxnSpPr>
        <p:spPr>
          <a:xfrm rot="10800000">
            <a:off x="1643044" y="4071942"/>
            <a:ext cx="2000262" cy="5715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avec flèche 171"/>
          <p:cNvCxnSpPr/>
          <p:nvPr/>
        </p:nvCxnSpPr>
        <p:spPr>
          <a:xfrm>
            <a:off x="1714480" y="3929066"/>
            <a:ext cx="2000264" cy="5715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/>
          <p:cNvCxnSpPr/>
          <p:nvPr/>
        </p:nvCxnSpPr>
        <p:spPr>
          <a:xfrm rot="10800000">
            <a:off x="-1264528" y="5048461"/>
            <a:ext cx="1836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ZoneTexte 178"/>
          <p:cNvSpPr txBox="1"/>
          <p:nvPr/>
        </p:nvSpPr>
        <p:spPr>
          <a:xfrm>
            <a:off x="-1000164" y="4978611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r</a:t>
            </a:r>
            <a:r>
              <a:rPr lang="fr-FR" sz="1400" b="1" i="1" dirty="0" smtClean="0">
                <a:latin typeface="Arial Narrow" pitchFamily="34" charset="0"/>
              </a:rPr>
              <a:t>epvet.csv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191" name="Connecteur droit avec flèche 190"/>
          <p:cNvCxnSpPr/>
          <p:nvPr/>
        </p:nvCxnSpPr>
        <p:spPr>
          <a:xfrm rot="10800000">
            <a:off x="-1214478" y="3978479"/>
            <a:ext cx="1836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-1000164" y="3929066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Prédiction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209" name="ZoneTexte 208"/>
          <p:cNvSpPr txBox="1"/>
          <p:nvPr/>
        </p:nvSpPr>
        <p:spPr>
          <a:xfrm rot="914290">
            <a:off x="1764931" y="4304630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Prédiction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-2571800" y="2562220"/>
            <a:ext cx="1562112" cy="25812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cxnSp>
        <p:nvCxnSpPr>
          <p:cNvPr id="110" name="Connecteur droit avec flèche 109"/>
          <p:cNvCxnSpPr/>
          <p:nvPr/>
        </p:nvCxnSpPr>
        <p:spPr>
          <a:xfrm>
            <a:off x="5143504" y="5641990"/>
            <a:ext cx="2304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rot="10800000">
            <a:off x="5125520" y="5778517"/>
            <a:ext cx="2304000" cy="79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/>
          <p:nvPr/>
        </p:nvCxnSpPr>
        <p:spPr>
          <a:xfrm>
            <a:off x="5143504" y="4750568"/>
            <a:ext cx="2304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720" y="214290"/>
            <a:ext cx="8572560" cy="621510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0364" y="1285860"/>
            <a:ext cx="2847996" cy="47149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000364" y="128586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BACK-END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grpSp>
        <p:nvGrpSpPr>
          <p:cNvPr id="2" name="Groupe 12"/>
          <p:cNvGrpSpPr/>
          <p:nvPr/>
        </p:nvGrpSpPr>
        <p:grpSpPr>
          <a:xfrm>
            <a:off x="-2000296" y="3286123"/>
            <a:ext cx="500066" cy="1143009"/>
            <a:chOff x="-1464511" y="2000240"/>
            <a:chExt cx="964413" cy="2035983"/>
          </a:xfrm>
          <a:noFill/>
        </p:grpSpPr>
        <p:sp>
          <p:nvSpPr>
            <p:cNvPr id="11" name="Organigramme : Délai 10"/>
            <p:cNvSpPr/>
            <p:nvPr/>
          </p:nvSpPr>
          <p:spPr>
            <a:xfrm rot="16200000">
              <a:off x="-1518089" y="3018231"/>
              <a:ext cx="1071570" cy="964413"/>
            </a:xfrm>
            <a:prstGeom prst="flowChartDelay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 Narrow" pitchFamily="34" charset="0"/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-1422000" y="2000240"/>
              <a:ext cx="857256" cy="78581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 Narrow" pitchFamily="34" charset="0"/>
              </a:endParaRPr>
            </a:p>
          </p:txBody>
        </p:sp>
      </p:grpSp>
      <p:sp>
        <p:nvSpPr>
          <p:cNvPr id="14" name="ZoneTexte 13"/>
          <p:cNvSpPr txBox="1"/>
          <p:nvPr/>
        </p:nvSpPr>
        <p:spPr>
          <a:xfrm>
            <a:off x="-2571800" y="256222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UTILISATEUR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2500362" y="5634054"/>
            <a:ext cx="1562112" cy="20097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-2500362" y="5729133"/>
            <a:ext cx="157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SCRIPT</a:t>
            </a:r>
            <a:endParaRPr lang="fr-FR" b="1" dirty="0" smtClean="0">
              <a:latin typeface="Arial Narrow" pitchFamily="34" charset="0"/>
              <a:ea typeface="Verdana" pitchFamily="34" charset="0"/>
            </a:endParaRPr>
          </a:p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Enregistrement en base de données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143240" y="2786058"/>
            <a:ext cx="257176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Flask_sqlalchemy</a:t>
            </a:r>
            <a:endParaRPr lang="fr-FR" sz="1200" b="1" i="1" dirty="0">
              <a:latin typeface="Arial Narrow" pitchFamily="34" charset="0"/>
              <a:ea typeface="Verdana" pitchFamily="34" charset="0"/>
            </a:endParaRPr>
          </a:p>
        </p:txBody>
      </p:sp>
      <p:grpSp>
        <p:nvGrpSpPr>
          <p:cNvPr id="9" name="Groupe 54"/>
          <p:cNvGrpSpPr/>
          <p:nvPr/>
        </p:nvGrpSpPr>
        <p:grpSpPr>
          <a:xfrm>
            <a:off x="285720" y="214290"/>
            <a:ext cx="8572560" cy="785818"/>
            <a:chOff x="285720" y="214290"/>
            <a:chExt cx="8572560" cy="785818"/>
          </a:xfrm>
        </p:grpSpPr>
        <p:sp>
          <p:nvSpPr>
            <p:cNvPr id="6" name="ZoneTexte 5"/>
            <p:cNvSpPr txBox="1"/>
            <p:nvPr/>
          </p:nvSpPr>
          <p:spPr>
            <a:xfrm>
              <a:off x="285720" y="214290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Arial Narrow" pitchFamily="34" charset="0"/>
                  <a:ea typeface="Verdana" pitchFamily="34" charset="0"/>
                </a:rPr>
                <a:t>HEBERGEMENT</a:t>
              </a:r>
              <a:endParaRPr lang="fr-FR" b="1" dirty="0">
                <a:latin typeface="Arial Narrow" pitchFamily="34" charset="0"/>
                <a:ea typeface="Verdana" pitchFamily="34" charset="0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4143372" y="714356"/>
              <a:ext cx="157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Azure</a:t>
              </a:r>
              <a:endParaRPr lang="fr-FR" sz="1600" b="1" i="1" dirty="0">
                <a:latin typeface="Arial Narrow" pitchFamily="34" charset="0"/>
                <a:ea typeface="Verdana" pitchFamily="34" charset="0"/>
              </a:endParaRPr>
            </a:p>
          </p:txBody>
        </p:sp>
        <p:pic>
          <p:nvPicPr>
            <p:cNvPr id="25" name="Picture 2" descr="Fichier:Microsoft-Azure.png — Wikipédi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00496" y="571480"/>
              <a:ext cx="428628" cy="428628"/>
            </a:xfrm>
            <a:prstGeom prst="rect">
              <a:avLst/>
            </a:prstGeom>
            <a:noFill/>
          </p:spPr>
        </p:pic>
      </p:grpSp>
      <p:pic>
        <p:nvPicPr>
          <p:cNvPr id="26" name="Picture 4" descr="Formation Flask – Ambient I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1039" y="1714488"/>
            <a:ext cx="408217" cy="357190"/>
          </a:xfrm>
          <a:prstGeom prst="rect">
            <a:avLst/>
          </a:prstGeom>
          <a:noFill/>
        </p:spPr>
      </p:pic>
      <p:pic>
        <p:nvPicPr>
          <p:cNvPr id="27" name="Picture 6" descr="Fichier:Python-logo-notext.svg — Wikipédia"/>
          <p:cNvPicPr>
            <a:picLocks noChangeAspect="1" noChangeArrowheads="1"/>
          </p:cNvPicPr>
          <p:nvPr/>
        </p:nvPicPr>
        <p:blipFill>
          <a:blip r:embed="rId5" cstate="print"/>
          <a:srcRect b="8824"/>
          <a:stretch>
            <a:fillRect/>
          </a:stretch>
        </p:blipFill>
        <p:spPr bwMode="auto">
          <a:xfrm>
            <a:off x="-2286113" y="7040789"/>
            <a:ext cx="357255" cy="356929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28596" y="2490782"/>
            <a:ext cx="1562112" cy="3367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8596" y="249078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FRONT-END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grpSp>
        <p:nvGrpSpPr>
          <p:cNvPr id="10" name="Groupe 213"/>
          <p:cNvGrpSpPr/>
          <p:nvPr/>
        </p:nvGrpSpPr>
        <p:grpSpPr>
          <a:xfrm>
            <a:off x="428596" y="3246310"/>
            <a:ext cx="1571636" cy="1897202"/>
            <a:chOff x="428596" y="3062286"/>
            <a:chExt cx="1571636" cy="1897202"/>
          </a:xfrm>
        </p:grpSpPr>
        <p:sp>
          <p:nvSpPr>
            <p:cNvPr id="18" name="ZoneTexte 17"/>
            <p:cNvSpPr txBox="1"/>
            <p:nvPr/>
          </p:nvSpPr>
          <p:spPr>
            <a:xfrm>
              <a:off x="428596" y="3205162"/>
              <a:ext cx="157163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   </a:t>
              </a:r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HTML</a:t>
              </a:r>
              <a:endParaRPr lang="fr-FR" sz="1200" b="1" i="1" dirty="0" smtClean="0">
                <a:latin typeface="Arial Narrow" pitchFamily="34" charset="0"/>
                <a:ea typeface="Verdana" pitchFamily="34" charset="0"/>
              </a:endParaRPr>
            </a:p>
            <a:p>
              <a:endParaRPr lang="fr-FR" b="1" i="1" dirty="0" smtClean="0">
                <a:latin typeface="Arial Narrow" pitchFamily="34" charset="0"/>
                <a:ea typeface="Verdana" pitchFamily="34" charset="0"/>
              </a:endParaRPr>
            </a:p>
            <a:p>
              <a:endParaRPr lang="fr-FR" b="1" i="1" dirty="0" smtClean="0">
                <a:latin typeface="Arial Narrow" pitchFamily="34" charset="0"/>
                <a:ea typeface="Verdana" pitchFamily="34" charset="0"/>
              </a:endParaRPr>
            </a:p>
            <a:p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   </a:t>
              </a:r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CSS</a:t>
              </a:r>
              <a:endParaRPr lang="fr-FR" sz="1200" b="1" i="1" dirty="0" smtClean="0">
                <a:latin typeface="Arial Narrow" pitchFamily="34" charset="0"/>
                <a:ea typeface="Verdana" pitchFamily="34" charset="0"/>
              </a:endParaRPr>
            </a:p>
            <a:p>
              <a:endParaRPr lang="fr-FR" b="1" i="1" dirty="0" smtClean="0">
                <a:latin typeface="Arial Narrow" pitchFamily="34" charset="0"/>
                <a:ea typeface="Verdana" pitchFamily="34" charset="0"/>
              </a:endParaRPr>
            </a:p>
            <a:p>
              <a:endParaRPr lang="fr-FR" b="1" i="1" dirty="0" smtClean="0">
                <a:latin typeface="Arial Narrow" pitchFamily="34" charset="0"/>
                <a:ea typeface="Verdana" pitchFamily="34" charset="0"/>
              </a:endParaRPr>
            </a:p>
            <a:p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   </a:t>
              </a:r>
              <a:r>
                <a:rPr lang="fr-FR" sz="1200" b="1" i="1" dirty="0" smtClean="0">
                  <a:latin typeface="Arial Narrow" pitchFamily="34" charset="0"/>
                  <a:ea typeface="Verdana" pitchFamily="34" charset="0"/>
                </a:rPr>
                <a:t>       </a:t>
              </a:r>
              <a:r>
                <a:rPr lang="fr-FR" sz="1200" b="1" i="1" dirty="0" err="1" smtClean="0">
                  <a:latin typeface="Arial Narrow" pitchFamily="34" charset="0"/>
                  <a:ea typeface="Verdana" pitchFamily="34" charset="0"/>
                </a:rPr>
                <a:t>Boostrap</a:t>
              </a:r>
              <a:endParaRPr lang="fr-FR" sz="1600" b="1" i="1" dirty="0">
                <a:latin typeface="Arial Narrow" pitchFamily="34" charset="0"/>
                <a:ea typeface="Verdana" pitchFamily="34" charset="0"/>
              </a:endParaRPr>
            </a:p>
          </p:txBody>
        </p:sp>
        <p:pic>
          <p:nvPicPr>
            <p:cNvPr id="28" name="Picture 10" descr="File:Bootstrap logo.svg - Wikimedia Commons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94740" y="4587788"/>
              <a:ext cx="376798" cy="300262"/>
            </a:xfrm>
            <a:prstGeom prst="rect">
              <a:avLst/>
            </a:prstGeom>
            <a:noFill/>
          </p:spPr>
        </p:pic>
        <p:pic>
          <p:nvPicPr>
            <p:cNvPr id="29" name="Picture 12" descr="Un Logo en CSS3 sans images - Les Carnets de Byfeel"/>
            <p:cNvPicPr>
              <a:picLocks noChangeAspect="1" noChangeArrowheads="1"/>
            </p:cNvPicPr>
            <p:nvPr/>
          </p:nvPicPr>
          <p:blipFill>
            <a:blip r:embed="rId7" cstate="print"/>
            <a:srcRect r="53125"/>
            <a:stretch>
              <a:fillRect/>
            </a:stretch>
          </p:blipFill>
          <p:spPr bwMode="auto">
            <a:xfrm>
              <a:off x="714348" y="3816480"/>
              <a:ext cx="310303" cy="428628"/>
            </a:xfrm>
            <a:prstGeom prst="rect">
              <a:avLst/>
            </a:prstGeom>
            <a:noFill/>
          </p:spPr>
        </p:pic>
        <p:pic>
          <p:nvPicPr>
            <p:cNvPr id="30" name="Picture 12" descr="Un Logo en CSS3 sans images - Les Carnets de Byfeel"/>
            <p:cNvPicPr>
              <a:picLocks noChangeAspect="1" noChangeArrowheads="1"/>
            </p:cNvPicPr>
            <p:nvPr/>
          </p:nvPicPr>
          <p:blipFill>
            <a:blip r:embed="rId7" cstate="print"/>
            <a:srcRect l="54375"/>
            <a:stretch>
              <a:fillRect/>
            </a:stretch>
          </p:blipFill>
          <p:spPr bwMode="auto">
            <a:xfrm>
              <a:off x="714348" y="3062286"/>
              <a:ext cx="302023" cy="428628"/>
            </a:xfrm>
            <a:prstGeom prst="rect">
              <a:avLst/>
            </a:prstGeom>
            <a:noFill/>
          </p:spPr>
        </p:pic>
      </p:grpSp>
      <p:sp>
        <p:nvSpPr>
          <p:cNvPr id="37" name="Cylindre 36"/>
          <p:cNvSpPr/>
          <p:nvPr/>
        </p:nvSpPr>
        <p:spPr>
          <a:xfrm>
            <a:off x="-5357882" y="5500702"/>
            <a:ext cx="1571636" cy="2428892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-5357882" y="5929330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BASE DE DONNEES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pic>
        <p:nvPicPr>
          <p:cNvPr id="39" name="Picture 22" descr="MySQL — Wikipédia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5072130" y="6695145"/>
            <a:ext cx="928694" cy="480599"/>
          </a:xfrm>
          <a:prstGeom prst="rect">
            <a:avLst/>
          </a:prstGeom>
          <a:noFill/>
        </p:spPr>
      </p:pic>
      <p:sp>
        <p:nvSpPr>
          <p:cNvPr id="40" name="ZoneTexte 39"/>
          <p:cNvSpPr txBox="1"/>
          <p:nvPr/>
        </p:nvSpPr>
        <p:spPr>
          <a:xfrm>
            <a:off x="-5357882" y="7193189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  <a:ea typeface="Verdana" pitchFamily="34" charset="0"/>
              </a:rPr>
              <a:t>MySQL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-2500362" y="7112227"/>
            <a:ext cx="1571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i="1" dirty="0" smtClean="0">
                <a:latin typeface="Arial Narrow" pitchFamily="34" charset="0"/>
                <a:ea typeface="Verdana" pitchFamily="34" charset="0"/>
              </a:rPr>
              <a:t>         </a:t>
            </a:r>
            <a:r>
              <a:rPr lang="fr-FR" sz="1400" b="1" i="1" dirty="0" smtClean="0">
                <a:latin typeface="Arial Narrow" pitchFamily="34" charset="0"/>
                <a:ea typeface="Verdana" pitchFamily="34" charset="0"/>
              </a:rPr>
              <a:t>    </a:t>
            </a:r>
            <a:r>
              <a:rPr lang="fr-FR" sz="1400" b="1" i="1" dirty="0" smtClean="0">
                <a:latin typeface="Arial Narrow" pitchFamily="34" charset="0"/>
                <a:ea typeface="Verdana" pitchFamily="34" charset="0"/>
              </a:rPr>
              <a:t>Python</a:t>
            </a:r>
            <a:endParaRPr lang="fr-FR" sz="1400" dirty="0">
              <a:latin typeface="Arial Narrow" pitchFamily="34" charset="0"/>
            </a:endParaRPr>
          </a:p>
        </p:txBody>
      </p:sp>
      <p:pic>
        <p:nvPicPr>
          <p:cNvPr id="42" name="Picture 8" descr="Flask-SQLAlchemy — Flask-SQLAlchemy Documentation (3.0.x)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786182" y="2571744"/>
            <a:ext cx="1428760" cy="325624"/>
          </a:xfrm>
          <a:prstGeom prst="rect">
            <a:avLst/>
          </a:prstGeom>
          <a:noFill/>
        </p:spPr>
      </p:pic>
      <p:sp>
        <p:nvSpPr>
          <p:cNvPr id="22" name="Cylindre 21"/>
          <p:cNvSpPr/>
          <p:nvPr/>
        </p:nvSpPr>
        <p:spPr>
          <a:xfrm>
            <a:off x="7215206" y="3714752"/>
            <a:ext cx="1571636" cy="2428892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215206" y="4143380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BASE DE DONNEES</a:t>
            </a:r>
            <a:endParaRPr lang="fr-FR" b="1" dirty="0" smtClean="0">
              <a:latin typeface="Arial Narrow" pitchFamily="34" charset="0"/>
              <a:ea typeface="Verdana" pitchFamily="34" charset="0"/>
            </a:endParaRPr>
          </a:p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Prédictions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pic>
        <p:nvPicPr>
          <p:cNvPr id="43" name="Picture 14" descr="File:Sqlite-square-icon.svg - Wikimedia Commons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00958" y="5143512"/>
            <a:ext cx="357190" cy="357190"/>
          </a:xfrm>
          <a:prstGeom prst="rect">
            <a:avLst/>
          </a:prstGeom>
          <a:noFill/>
        </p:spPr>
      </p:pic>
      <p:sp>
        <p:nvSpPr>
          <p:cNvPr id="44" name="ZoneTexte 43"/>
          <p:cNvSpPr txBox="1"/>
          <p:nvPr/>
        </p:nvSpPr>
        <p:spPr>
          <a:xfrm>
            <a:off x="7358082" y="521495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latin typeface="Arial Narrow" pitchFamily="34" charset="0"/>
                <a:ea typeface="Verdana" pitchFamily="34" charset="0"/>
              </a:rPr>
              <a:t>          </a:t>
            </a:r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SQLite</a:t>
            </a:r>
            <a:endParaRPr lang="fr-FR" sz="1200" b="1" i="1" dirty="0" smtClean="0">
              <a:latin typeface="Arial Narrow" pitchFamily="34" charset="0"/>
              <a:ea typeface="Verdana" pitchFamily="34" charset="0"/>
            </a:endParaRPr>
          </a:p>
        </p:txBody>
      </p:sp>
      <p:sp>
        <p:nvSpPr>
          <p:cNvPr id="50" name="Cylindre 49"/>
          <p:cNvSpPr/>
          <p:nvPr/>
        </p:nvSpPr>
        <p:spPr>
          <a:xfrm>
            <a:off x="7215206" y="500042"/>
            <a:ext cx="1571636" cy="2428892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7215206" y="928670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BASE DE DONNEES</a:t>
            </a:r>
            <a:endParaRPr lang="fr-FR" b="1" dirty="0" smtClean="0">
              <a:latin typeface="Arial Narrow" pitchFamily="34" charset="0"/>
              <a:ea typeface="Verdana" pitchFamily="34" charset="0"/>
            </a:endParaRPr>
          </a:p>
          <a:p>
            <a:pPr algn="ctr"/>
            <a:r>
              <a:rPr lang="fr-FR" b="1" dirty="0" smtClean="0">
                <a:latin typeface="Arial Narrow" pitchFamily="34" charset="0"/>
                <a:ea typeface="Verdana" pitchFamily="34" charset="0"/>
              </a:rPr>
              <a:t>Utilisateurs</a:t>
            </a:r>
            <a:endParaRPr lang="fr-FR" b="1" dirty="0">
              <a:latin typeface="Arial Narrow" pitchFamily="34" charset="0"/>
              <a:ea typeface="Verdana" pitchFamily="34" charset="0"/>
            </a:endParaRPr>
          </a:p>
        </p:txBody>
      </p:sp>
      <p:pic>
        <p:nvPicPr>
          <p:cNvPr id="48" name="Picture 14" descr="File:Sqlite-square-icon.svg - Wikimedia Commons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00958" y="1928802"/>
            <a:ext cx="357190" cy="357190"/>
          </a:xfrm>
          <a:prstGeom prst="rect">
            <a:avLst/>
          </a:prstGeom>
          <a:noFill/>
        </p:spPr>
      </p:pic>
      <p:sp>
        <p:nvSpPr>
          <p:cNvPr id="49" name="ZoneTexte 48"/>
          <p:cNvSpPr txBox="1"/>
          <p:nvPr/>
        </p:nvSpPr>
        <p:spPr>
          <a:xfrm>
            <a:off x="7358082" y="200024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latin typeface="Arial Narrow" pitchFamily="34" charset="0"/>
                <a:ea typeface="Verdana" pitchFamily="34" charset="0"/>
              </a:rPr>
              <a:t>          </a:t>
            </a:r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SQLite</a:t>
            </a:r>
            <a:endParaRPr lang="fr-FR" sz="1200" b="1" i="1" dirty="0" smtClean="0">
              <a:latin typeface="Arial Narrow" pitchFamily="34" charset="0"/>
              <a:ea typeface="Verdana" pitchFamily="34" charset="0"/>
            </a:endParaRPr>
          </a:p>
        </p:txBody>
      </p:sp>
      <p:cxnSp>
        <p:nvCxnSpPr>
          <p:cNvPr id="53" name="Connecteur droit avec flèche 52"/>
          <p:cNvCxnSpPr/>
          <p:nvPr/>
        </p:nvCxnSpPr>
        <p:spPr>
          <a:xfrm>
            <a:off x="-1214478" y="3956454"/>
            <a:ext cx="1836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-1000164" y="3670702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Avis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 rot="969304">
            <a:off x="1930363" y="3936659"/>
            <a:ext cx="1249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Avis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852259" y="4500570"/>
            <a:ext cx="145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Avis &amp; Prédiction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64" name="Connecteur droit avec flèche 63"/>
          <p:cNvCxnSpPr/>
          <p:nvPr/>
        </p:nvCxnSpPr>
        <p:spPr>
          <a:xfrm rot="10800000">
            <a:off x="1714481" y="5143512"/>
            <a:ext cx="1928826" cy="5715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rot="10800000" flipV="1">
            <a:off x="5143505" y="2428868"/>
            <a:ext cx="2214578" cy="17859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 rot="19238473">
            <a:off x="5755264" y="1445945"/>
            <a:ext cx="151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Enregistrement de l’utilisateur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96380" y="1714488"/>
            <a:ext cx="5613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err="1" smtClean="0">
                <a:latin typeface="Arial Narrow" pitchFamily="34" charset="0"/>
                <a:ea typeface="Verdana" pitchFamily="34" charset="0"/>
              </a:rPr>
              <a:t>Flask</a:t>
            </a:r>
            <a:endParaRPr lang="fr-FR" sz="1400" dirty="0"/>
          </a:p>
        </p:txBody>
      </p:sp>
      <p:sp>
        <p:nvSpPr>
          <p:cNvPr id="59" name="Rectangle 58"/>
          <p:cNvSpPr/>
          <p:nvPr/>
        </p:nvSpPr>
        <p:spPr>
          <a:xfrm>
            <a:off x="3143240" y="2571744"/>
            <a:ext cx="2562244" cy="10001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43240" y="3643314"/>
            <a:ext cx="2562244" cy="22145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143240" y="3643314"/>
            <a:ext cx="2571768" cy="285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i="1" dirty="0" err="1" smtClean="0">
                <a:latin typeface="Arial Narrow" pitchFamily="34" charset="0"/>
                <a:ea typeface="Verdana" pitchFamily="34" charset="0"/>
              </a:rPr>
              <a:t>Flask_login</a:t>
            </a:r>
            <a:endParaRPr lang="fr-FR" sz="1200" b="1" i="1" dirty="0" smtClean="0">
              <a:latin typeface="Arial Narrow" pitchFamily="34" charset="0"/>
              <a:ea typeface="Verdana" pitchFamily="34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3000364" y="2143116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 / ″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3143240" y="3143248"/>
            <a:ext cx="257176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 /</a:t>
            </a:r>
            <a:r>
              <a:rPr lang="fr-FR" sz="1200" b="1" dirty="0" err="1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signup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 ″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3143240" y="3877110"/>
            <a:ext cx="2571768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3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 /login ″</a:t>
            </a:r>
          </a:p>
          <a:p>
            <a:pPr algn="ctr"/>
            <a:endParaRPr lang="fr-FR" sz="9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 /</a:t>
            </a:r>
            <a:r>
              <a:rPr lang="fr-FR" sz="1200" b="1" dirty="0" err="1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logout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 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</a:t>
            </a:r>
            <a:endParaRPr lang="fr-FR" sz="4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endParaRPr lang="fr-FR" sz="11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 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/recommandation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 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</a:t>
            </a:r>
          </a:p>
          <a:p>
            <a:pPr algn="ctr"/>
            <a:endParaRPr lang="fr-FR" sz="12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endParaRPr lang="fr-FR" sz="12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endParaRPr lang="fr-FR" sz="11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″ 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/</a:t>
            </a:r>
            <a:r>
              <a:rPr lang="fr-FR" sz="1200" b="1" dirty="0" err="1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getRepVetCSV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 ″</a:t>
            </a:r>
          </a:p>
          <a:p>
            <a:pPr algn="ctr"/>
            <a:endParaRPr lang="fr-FR" sz="1200" b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83" name="Connecteur droit avec flèche 82"/>
          <p:cNvCxnSpPr/>
          <p:nvPr/>
        </p:nvCxnSpPr>
        <p:spPr>
          <a:xfrm>
            <a:off x="-1214478" y="2978347"/>
            <a:ext cx="1836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-1000164" y="2692595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Page d’accueil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88" name="Connecteur droit avec flèche 87"/>
          <p:cNvCxnSpPr/>
          <p:nvPr/>
        </p:nvCxnSpPr>
        <p:spPr>
          <a:xfrm flipV="1">
            <a:off x="5143504" y="2119010"/>
            <a:ext cx="2286016" cy="18573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/>
          <p:nvPr/>
        </p:nvCxnSpPr>
        <p:spPr>
          <a:xfrm flipV="1">
            <a:off x="5072066" y="1357298"/>
            <a:ext cx="2357454" cy="19288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 rot="19293526">
            <a:off x="5468376" y="2343316"/>
            <a:ext cx="19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Vérification</a:t>
            </a:r>
            <a:r>
              <a:rPr lang="fr-FR" sz="1400" b="1" i="1" dirty="0" smtClean="0">
                <a:latin typeface="Arial Narrow" pitchFamily="34" charset="0"/>
              </a:rPr>
              <a:t> </a:t>
            </a:r>
          </a:p>
          <a:p>
            <a:pPr algn="ctr"/>
            <a:r>
              <a:rPr lang="fr-FR" sz="1400" b="1" i="1" dirty="0" smtClean="0">
                <a:latin typeface="Arial Narrow" pitchFamily="34" charset="0"/>
              </a:rPr>
              <a:t>d</a:t>
            </a:r>
            <a:r>
              <a:rPr lang="fr-FR" sz="1400" b="1" i="1" dirty="0" smtClean="0">
                <a:latin typeface="Arial Narrow" pitchFamily="34" charset="0"/>
              </a:rPr>
              <a:t>e l’u</a:t>
            </a:r>
            <a:r>
              <a:rPr lang="fr-FR" sz="1400" b="1" i="1" dirty="0" smtClean="0">
                <a:latin typeface="Arial Narrow" pitchFamily="34" charset="0"/>
              </a:rPr>
              <a:t>tilisateur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93" name="ZoneTexte 92"/>
          <p:cNvSpPr txBox="1"/>
          <p:nvPr/>
        </p:nvSpPr>
        <p:spPr>
          <a:xfrm rot="19272454">
            <a:off x="5623859" y="3160729"/>
            <a:ext cx="176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Utilisateur vérifié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97" name="Connecteur droit avec flèche 96"/>
          <p:cNvCxnSpPr/>
          <p:nvPr/>
        </p:nvCxnSpPr>
        <p:spPr>
          <a:xfrm>
            <a:off x="-1214478" y="4907173"/>
            <a:ext cx="1836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/>
          <p:cNvSpPr txBox="1"/>
          <p:nvPr/>
        </p:nvSpPr>
        <p:spPr>
          <a:xfrm>
            <a:off x="-1071602" y="4407107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Téléchargement des prédictions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100" name="Connecteur droit avec flèche 99"/>
          <p:cNvCxnSpPr/>
          <p:nvPr/>
        </p:nvCxnSpPr>
        <p:spPr>
          <a:xfrm>
            <a:off x="1785918" y="5000636"/>
            <a:ext cx="1928826" cy="5715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 rot="989275">
            <a:off x="1874986" y="5316957"/>
            <a:ext cx="1266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r</a:t>
            </a:r>
            <a:r>
              <a:rPr lang="fr-FR" sz="1400" b="1" i="1" dirty="0" smtClean="0">
                <a:latin typeface="Arial Narrow" pitchFamily="34" charset="0"/>
              </a:rPr>
              <a:t>epvet.csv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 rot="21596806">
            <a:off x="5769318" y="5144208"/>
            <a:ext cx="1497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Téléchargement des prédictions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107" name="ZoneTexte 106"/>
          <p:cNvSpPr txBox="1"/>
          <p:nvPr/>
        </p:nvSpPr>
        <p:spPr>
          <a:xfrm rot="21565346">
            <a:off x="5560203" y="5724115"/>
            <a:ext cx="1807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Extraction des prédictions 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108" name="Connecteur droit avec flèche 107"/>
          <p:cNvCxnSpPr/>
          <p:nvPr/>
        </p:nvCxnSpPr>
        <p:spPr>
          <a:xfrm rot="5400000" flipV="1">
            <a:off x="-2335578" y="5219445"/>
            <a:ext cx="1152000" cy="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>
            <a:off x="-2857552" y="5214950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smtClean="0">
                <a:latin typeface="Arial Narrow" pitchFamily="34" charset="0"/>
              </a:rPr>
              <a:t>r</a:t>
            </a:r>
            <a:r>
              <a:rPr lang="fr-FR" sz="1400" b="1" i="1" dirty="0" smtClean="0">
                <a:latin typeface="Arial Narrow" pitchFamily="34" charset="0"/>
              </a:rPr>
              <a:t>epvet.csv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111" name="Connecteur droit avec flèche 110"/>
          <p:cNvCxnSpPr/>
          <p:nvPr/>
        </p:nvCxnSpPr>
        <p:spPr>
          <a:xfrm rot="10800000">
            <a:off x="-4000560" y="6927874"/>
            <a:ext cx="1714511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ZoneTexte 111"/>
          <p:cNvSpPr txBox="1"/>
          <p:nvPr/>
        </p:nvSpPr>
        <p:spPr>
          <a:xfrm>
            <a:off x="-3786246" y="6357958"/>
            <a:ext cx="128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 smtClean="0">
                <a:latin typeface="Arial Narrow" pitchFamily="34" charset="0"/>
              </a:rPr>
              <a:t>Avis &amp; Prédictions</a:t>
            </a:r>
            <a:endParaRPr lang="fr-FR" sz="1600" b="1" i="1" dirty="0">
              <a:latin typeface="Arial Narrow" pitchFamily="34" charset="0"/>
            </a:endParaRPr>
          </a:p>
        </p:txBody>
      </p:sp>
      <p:cxnSp>
        <p:nvCxnSpPr>
          <p:cNvPr id="139" name="Connecteur droit avec flèche 138"/>
          <p:cNvCxnSpPr/>
          <p:nvPr/>
        </p:nvCxnSpPr>
        <p:spPr>
          <a:xfrm flipV="1">
            <a:off x="1714481" y="2000240"/>
            <a:ext cx="2000263" cy="8980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ZoneTexte 139"/>
          <p:cNvSpPr txBox="1"/>
          <p:nvPr/>
        </p:nvSpPr>
        <p:spPr>
          <a:xfrm rot="20127413">
            <a:off x="1712669" y="2291744"/>
            <a:ext cx="1538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Page d’accueil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142" name="Connecteur droit avec flèche 141"/>
          <p:cNvCxnSpPr/>
          <p:nvPr/>
        </p:nvCxnSpPr>
        <p:spPr>
          <a:xfrm rot="10800000" flipV="1">
            <a:off x="1714482" y="2214554"/>
            <a:ext cx="1928825" cy="826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/>
          <p:cNvSpPr txBox="1"/>
          <p:nvPr/>
        </p:nvSpPr>
        <p:spPr>
          <a:xfrm rot="20202965">
            <a:off x="1713819" y="2643353"/>
            <a:ext cx="1510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Page d’accueil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168" name="ZoneTexte 167"/>
          <p:cNvSpPr txBox="1"/>
          <p:nvPr/>
        </p:nvSpPr>
        <p:spPr>
          <a:xfrm rot="1012762">
            <a:off x="1845047" y="4725366"/>
            <a:ext cx="132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Téléchargement des prédictions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171" name="Connecteur droit avec flèche 170"/>
          <p:cNvCxnSpPr/>
          <p:nvPr/>
        </p:nvCxnSpPr>
        <p:spPr>
          <a:xfrm rot="10800000">
            <a:off x="1643044" y="4071942"/>
            <a:ext cx="2000262" cy="5715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avec flèche 171"/>
          <p:cNvCxnSpPr/>
          <p:nvPr/>
        </p:nvCxnSpPr>
        <p:spPr>
          <a:xfrm>
            <a:off x="1714480" y="3929066"/>
            <a:ext cx="2000264" cy="5715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/>
          <p:cNvCxnSpPr/>
          <p:nvPr/>
        </p:nvCxnSpPr>
        <p:spPr>
          <a:xfrm rot="10800000">
            <a:off x="-1264528" y="5048461"/>
            <a:ext cx="1836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ZoneTexte 178"/>
          <p:cNvSpPr txBox="1"/>
          <p:nvPr/>
        </p:nvSpPr>
        <p:spPr>
          <a:xfrm>
            <a:off x="-1000164" y="4978611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r</a:t>
            </a:r>
            <a:r>
              <a:rPr lang="fr-FR" sz="1400" b="1" i="1" dirty="0" smtClean="0">
                <a:latin typeface="Arial Narrow" pitchFamily="34" charset="0"/>
              </a:rPr>
              <a:t>epvet.csv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191" name="Connecteur droit avec flèche 190"/>
          <p:cNvCxnSpPr/>
          <p:nvPr/>
        </p:nvCxnSpPr>
        <p:spPr>
          <a:xfrm rot="10800000">
            <a:off x="-1214478" y="4099330"/>
            <a:ext cx="1836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-1000164" y="4049917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Prédiction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209" name="ZoneTexte 208"/>
          <p:cNvSpPr txBox="1"/>
          <p:nvPr/>
        </p:nvSpPr>
        <p:spPr>
          <a:xfrm rot="914290">
            <a:off x="1764931" y="4304630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Prédiction</a:t>
            </a:r>
            <a:endParaRPr lang="fr-FR" sz="1400" b="1" i="1" dirty="0">
              <a:latin typeface="Arial Narrow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-2571800" y="2562220"/>
            <a:ext cx="1562112" cy="25812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pitchFamily="34" charset="0"/>
            </a:endParaRPr>
          </a:p>
        </p:txBody>
      </p:sp>
      <p:cxnSp>
        <p:nvCxnSpPr>
          <p:cNvPr id="110" name="Connecteur droit avec flèche 109"/>
          <p:cNvCxnSpPr/>
          <p:nvPr/>
        </p:nvCxnSpPr>
        <p:spPr>
          <a:xfrm>
            <a:off x="5143504" y="5641990"/>
            <a:ext cx="2304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rot="10800000">
            <a:off x="5125520" y="5778517"/>
            <a:ext cx="2304000" cy="79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/>
          <p:nvPr/>
        </p:nvCxnSpPr>
        <p:spPr>
          <a:xfrm>
            <a:off x="5143504" y="4750568"/>
            <a:ext cx="2304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>
            <a:off x="-1214478" y="3335537"/>
            <a:ext cx="1836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-1000164" y="3049785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Inscription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87" name="Connecteur droit avec flèche 86"/>
          <p:cNvCxnSpPr/>
          <p:nvPr/>
        </p:nvCxnSpPr>
        <p:spPr>
          <a:xfrm>
            <a:off x="-1214478" y="3621289"/>
            <a:ext cx="1836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-1143040" y="3357562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Connexion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90" name="Connecteur droit avec flèche 89"/>
          <p:cNvCxnSpPr/>
          <p:nvPr/>
        </p:nvCxnSpPr>
        <p:spPr>
          <a:xfrm>
            <a:off x="1785918" y="3333372"/>
            <a:ext cx="207170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2000232" y="3071810"/>
            <a:ext cx="1000132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Inscription</a:t>
            </a:r>
            <a:endParaRPr lang="fr-FR" sz="1400" b="1" i="1" dirty="0">
              <a:latin typeface="Arial Narrow" pitchFamily="34" charset="0"/>
            </a:endParaRPr>
          </a:p>
        </p:txBody>
      </p:sp>
      <p:cxnSp>
        <p:nvCxnSpPr>
          <p:cNvPr id="96" name="Connecteur droit avec flèche 95"/>
          <p:cNvCxnSpPr/>
          <p:nvPr/>
        </p:nvCxnSpPr>
        <p:spPr>
          <a:xfrm>
            <a:off x="1714480" y="3571876"/>
            <a:ext cx="2143140" cy="5715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/>
          <p:cNvSpPr txBox="1"/>
          <p:nvPr/>
        </p:nvSpPr>
        <p:spPr>
          <a:xfrm rot="919238">
            <a:off x="1841201" y="3529028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 Narrow" pitchFamily="34" charset="0"/>
              </a:rPr>
              <a:t>Connexion</a:t>
            </a:r>
            <a:endParaRPr lang="fr-FR" sz="1400" b="1" i="1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Logos</a:t>
            </a:r>
            <a:endParaRPr lang="fr-FR" dirty="0"/>
          </a:p>
        </p:txBody>
      </p:sp>
      <p:pic>
        <p:nvPicPr>
          <p:cNvPr id="18434" name="Picture 2" descr="Fichier:Microsoft-Azure.png — Wikipé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66" y="1285860"/>
            <a:ext cx="1571636" cy="1571636"/>
          </a:xfrm>
          <a:prstGeom prst="rect">
            <a:avLst/>
          </a:prstGeom>
          <a:noFill/>
        </p:spPr>
      </p:pic>
      <p:pic>
        <p:nvPicPr>
          <p:cNvPr id="18436" name="Picture 4" descr="Formation Flask – Ambient I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1142984"/>
            <a:ext cx="1905000" cy="1666875"/>
          </a:xfrm>
          <a:prstGeom prst="rect">
            <a:avLst/>
          </a:prstGeom>
          <a:noFill/>
        </p:spPr>
      </p:pic>
      <p:pic>
        <p:nvPicPr>
          <p:cNvPr id="18438" name="Picture 6" descr="Fichier:Python-logo-notext.svg — Wikipédia"/>
          <p:cNvPicPr>
            <a:picLocks noChangeAspect="1" noChangeArrowheads="1"/>
          </p:cNvPicPr>
          <p:nvPr/>
        </p:nvPicPr>
        <p:blipFill>
          <a:blip r:embed="rId4" cstate="print"/>
          <a:srcRect b="8824"/>
          <a:stretch>
            <a:fillRect/>
          </a:stretch>
        </p:blipFill>
        <p:spPr bwMode="auto">
          <a:xfrm>
            <a:off x="5000628" y="1357298"/>
            <a:ext cx="1644574" cy="1643073"/>
          </a:xfrm>
          <a:prstGeom prst="rect">
            <a:avLst/>
          </a:prstGeom>
          <a:noFill/>
        </p:spPr>
      </p:pic>
      <p:pic>
        <p:nvPicPr>
          <p:cNvPr id="18440" name="Picture 8" descr="Flask-SQLAlchemy — Flask-SQLAlchemy Documentation (3.0.x)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2857496"/>
            <a:ext cx="4095750" cy="933450"/>
          </a:xfrm>
          <a:prstGeom prst="rect">
            <a:avLst/>
          </a:prstGeom>
          <a:noFill/>
        </p:spPr>
      </p:pic>
      <p:pic>
        <p:nvPicPr>
          <p:cNvPr id="18442" name="Picture 10" descr="File:Bootstrap logo.svg - Wikimedia Common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00892" y="1000108"/>
            <a:ext cx="2689431" cy="2143141"/>
          </a:xfrm>
          <a:prstGeom prst="rect">
            <a:avLst/>
          </a:prstGeom>
          <a:noFill/>
        </p:spPr>
      </p:pic>
      <p:pic>
        <p:nvPicPr>
          <p:cNvPr id="18444" name="Picture 12" descr="Un Logo en CSS3 sans images - Les Carnets de Byfeel"/>
          <p:cNvPicPr>
            <a:picLocks noChangeAspect="1" noChangeArrowheads="1"/>
          </p:cNvPicPr>
          <p:nvPr/>
        </p:nvPicPr>
        <p:blipFill>
          <a:blip r:embed="rId7"/>
          <a:srcRect r="53125"/>
          <a:stretch>
            <a:fillRect/>
          </a:stretch>
        </p:blipFill>
        <p:spPr bwMode="auto">
          <a:xfrm>
            <a:off x="428596" y="3714752"/>
            <a:ext cx="1785950" cy="2466975"/>
          </a:xfrm>
          <a:prstGeom prst="rect">
            <a:avLst/>
          </a:prstGeom>
          <a:noFill/>
        </p:spPr>
      </p:pic>
      <p:pic>
        <p:nvPicPr>
          <p:cNvPr id="9" name="Picture 12" descr="Un Logo en CSS3 sans images - Les Carnets de Byfeel"/>
          <p:cNvPicPr>
            <a:picLocks noChangeAspect="1" noChangeArrowheads="1"/>
          </p:cNvPicPr>
          <p:nvPr/>
        </p:nvPicPr>
        <p:blipFill>
          <a:blip r:embed="rId7"/>
          <a:srcRect l="54375"/>
          <a:stretch>
            <a:fillRect/>
          </a:stretch>
        </p:blipFill>
        <p:spPr bwMode="auto">
          <a:xfrm>
            <a:off x="2285984" y="3714752"/>
            <a:ext cx="1738298" cy="2466975"/>
          </a:xfrm>
          <a:prstGeom prst="rect">
            <a:avLst/>
          </a:prstGeom>
          <a:noFill/>
        </p:spPr>
      </p:pic>
      <p:pic>
        <p:nvPicPr>
          <p:cNvPr id="18446" name="Picture 14" descr="File:Sqlite-square-icon.svg - Wikimedia Common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43372" y="4071918"/>
            <a:ext cx="2214578" cy="2214578"/>
          </a:xfrm>
          <a:prstGeom prst="rect">
            <a:avLst/>
          </a:prstGeom>
          <a:noFill/>
        </p:spPr>
      </p:pic>
      <p:sp>
        <p:nvSpPr>
          <p:cNvPr id="18448" name="AutoShape 16" descr="Mysql, MySQL Workbench, Ordinateur Icônes PNG - Mysql, MySQL Workbench,  Ordinateur Icônes transparentes | PNG gratu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450" name="AutoShape 18" descr="Mysql, MySQL Workbench, Ordinateur Icônes PNG - Mysql, MySQL Workbench,  Ordinateur Icônes transparentes | PNG gratu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8454" name="Picture 22" descr="MySQL — Wikipédia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43637" y="4001417"/>
            <a:ext cx="4071966" cy="21072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5689</TotalTime>
  <Words>609</Words>
  <Application>Microsoft Office PowerPoint</Application>
  <PresentationFormat>Affichage à l'écran (4:3)</PresentationFormat>
  <Paragraphs>431</Paragraphs>
  <Slides>9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Logos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Admin</dc:creator>
  <cp:lastModifiedBy>Admin</cp:lastModifiedBy>
  <cp:revision>150</cp:revision>
  <dcterms:created xsi:type="dcterms:W3CDTF">2023-01-12T20:22:23Z</dcterms:created>
  <dcterms:modified xsi:type="dcterms:W3CDTF">2023-01-27T14:13:13Z</dcterms:modified>
</cp:coreProperties>
</file>