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59" r:id="rId4"/>
    <p:sldId id="258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56" autoAdjust="0"/>
    <p:restoredTop sz="94727" autoAdjust="0"/>
  </p:normalViewPr>
  <p:slideViewPr>
    <p:cSldViewPr>
      <p:cViewPr varScale="1">
        <p:scale>
          <a:sx n="69" d="100"/>
          <a:sy n="69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503-ECE5-4CF8-B129-CE2F9F2AA4AE}" type="datetimeFigureOut">
              <a:rPr lang="es-ES" smtClean="0"/>
              <a:pPr/>
              <a:t>03/04/2014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59DC-5BFA-4801-8209-3AC07EAF636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503-ECE5-4CF8-B129-CE2F9F2AA4AE}" type="datetimeFigureOut">
              <a:rPr lang="es-ES" smtClean="0"/>
              <a:pPr/>
              <a:t>03/04/2014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59DC-5BFA-4801-8209-3AC07EAF636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503-ECE5-4CF8-B129-CE2F9F2AA4AE}" type="datetimeFigureOut">
              <a:rPr lang="es-ES" smtClean="0"/>
              <a:pPr/>
              <a:t>03/04/2014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59DC-5BFA-4801-8209-3AC07EAF636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503-ECE5-4CF8-B129-CE2F9F2AA4AE}" type="datetimeFigureOut">
              <a:rPr lang="es-ES" smtClean="0"/>
              <a:pPr/>
              <a:t>03/04/2014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59DC-5BFA-4801-8209-3AC07EAF636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503-ECE5-4CF8-B129-CE2F9F2AA4AE}" type="datetimeFigureOut">
              <a:rPr lang="es-ES" smtClean="0"/>
              <a:pPr/>
              <a:t>03/04/2014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59DC-5BFA-4801-8209-3AC07EAF636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503-ECE5-4CF8-B129-CE2F9F2AA4AE}" type="datetimeFigureOut">
              <a:rPr lang="es-ES" smtClean="0"/>
              <a:pPr/>
              <a:t>03/04/2014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59DC-5BFA-4801-8209-3AC07EAF636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503-ECE5-4CF8-B129-CE2F9F2AA4AE}" type="datetimeFigureOut">
              <a:rPr lang="es-ES" smtClean="0"/>
              <a:pPr/>
              <a:t>03/04/2014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59DC-5BFA-4801-8209-3AC07EAF636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503-ECE5-4CF8-B129-CE2F9F2AA4AE}" type="datetimeFigureOut">
              <a:rPr lang="es-ES" smtClean="0"/>
              <a:pPr/>
              <a:t>03/04/2014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59DC-5BFA-4801-8209-3AC07EAF636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503-ECE5-4CF8-B129-CE2F9F2AA4AE}" type="datetimeFigureOut">
              <a:rPr lang="es-ES" smtClean="0"/>
              <a:pPr/>
              <a:t>03/04/2014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59DC-5BFA-4801-8209-3AC07EAF636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503-ECE5-4CF8-B129-CE2F9F2AA4AE}" type="datetimeFigureOut">
              <a:rPr lang="es-ES" smtClean="0"/>
              <a:pPr/>
              <a:t>03/04/2014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59DC-5BFA-4801-8209-3AC07EAF636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503-ECE5-4CF8-B129-CE2F9F2AA4AE}" type="datetimeFigureOut">
              <a:rPr lang="es-ES" smtClean="0"/>
              <a:pPr/>
              <a:t>03/04/2014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59DC-5BFA-4801-8209-3AC07EAF636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BF503-ECE5-4CF8-B129-CE2F9F2AA4AE}" type="datetimeFigureOut">
              <a:rPr lang="es-ES" smtClean="0"/>
              <a:pPr/>
              <a:t>03/04/2014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959DC-5BFA-4801-8209-3AC07EAF636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../Pictures/Sistema%20Trazabilidad%20bienes%20de%20uso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1835696" y="2204864"/>
            <a:ext cx="547746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Trazabilidad </a:t>
            </a:r>
          </a:p>
          <a:p>
            <a:pPr algn="ctr"/>
            <a:r>
              <a:rPr lang="es-E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de bienes de uso</a:t>
            </a:r>
            <a:endParaRPr lang="es-E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             </a:t>
            </a:r>
            <a:r>
              <a:rPr lang="es-ES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Funciones (Continuación)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Administración de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permisos: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ABM y consulta de permisos. Los usuarios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asignados sólo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pueden ver los bienes de su sector, excepto los usuarios responsables auxiliares que tienen permisos como responsables del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sistema</a:t>
            </a:r>
          </a:p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Generar Reporte envíos pendientes de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recepción: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Genera un informe en </a:t>
            </a:r>
            <a:r>
              <a:rPr lang="es-ES" sz="2400" dirty="0" err="1">
                <a:latin typeface="Andalus" pitchFamily="18" charset="-78"/>
                <a:cs typeface="Andalus" pitchFamily="18" charset="-78"/>
              </a:rPr>
              <a:t>pdf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 con todos aquellos pedidos pendientes de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recepción</a:t>
            </a:r>
            <a:endParaRPr lang="es-ES" sz="2400" dirty="0" smtClean="0">
              <a:latin typeface="Andalus" pitchFamily="18" charset="-78"/>
              <a:cs typeface="Andalus" pitchFamily="18" charset="-78"/>
            </a:endParaRPr>
          </a:p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Generar listado de movimientos de bienes de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uso: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Informe de movimientos de bienes permitiendo filtrar por posición y usuario responsable</a:t>
            </a:r>
            <a:endParaRPr lang="es-ES" sz="2400" dirty="0" smtClean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 l="19929" t="22257" r="47090" b="51097"/>
          <a:stretch>
            <a:fillRect/>
          </a:stretch>
        </p:blipFill>
        <p:spPr bwMode="auto">
          <a:xfrm>
            <a:off x="467544" y="404664"/>
            <a:ext cx="1924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             </a:t>
            </a:r>
            <a:r>
              <a:rPr lang="es-ES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Funciones (Continuación)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u="sng" dirty="0">
                <a:latin typeface="Andalus" pitchFamily="18" charset="-78"/>
                <a:cs typeface="Andalus" pitchFamily="18" charset="-78"/>
              </a:rPr>
              <a:t>Generar listado de bienes por posición o </a:t>
            </a:r>
            <a:r>
              <a:rPr lang="es-ES" b="1" u="sng" dirty="0" smtClean="0">
                <a:latin typeface="Andalus" pitchFamily="18" charset="-78"/>
                <a:cs typeface="Andalus" pitchFamily="18" charset="-78"/>
              </a:rPr>
              <a:t>responsable</a:t>
            </a:r>
            <a:r>
              <a:rPr lang="es-ES" dirty="0" smtClean="0">
                <a:latin typeface="Andalus" pitchFamily="18" charset="-78"/>
                <a:cs typeface="Andalus" pitchFamily="18" charset="-78"/>
              </a:rPr>
              <a:t>: </a:t>
            </a:r>
            <a:r>
              <a:rPr lang="es-ES" dirty="0">
                <a:latin typeface="Andalus" pitchFamily="18" charset="-78"/>
                <a:cs typeface="Andalus" pitchFamily="18" charset="-78"/>
              </a:rPr>
              <a:t>Informe de bienes filtrando por posición y rubro o responsable y </a:t>
            </a:r>
            <a:r>
              <a:rPr lang="es-ES" dirty="0" smtClean="0">
                <a:latin typeface="Andalus" pitchFamily="18" charset="-78"/>
                <a:cs typeface="Andalus" pitchFamily="18" charset="-78"/>
              </a:rPr>
              <a:t>rubro</a:t>
            </a:r>
          </a:p>
          <a:p>
            <a:r>
              <a:rPr lang="es-ES" b="1" u="sng" dirty="0">
                <a:latin typeface="Andalus" pitchFamily="18" charset="-78"/>
                <a:cs typeface="Andalus" pitchFamily="18" charset="-78"/>
              </a:rPr>
              <a:t>Generar listado de bienes y sus </a:t>
            </a:r>
            <a:r>
              <a:rPr lang="es-ES" b="1" u="sng" dirty="0" smtClean="0">
                <a:latin typeface="Andalus" pitchFamily="18" charset="-78"/>
                <a:cs typeface="Andalus" pitchFamily="18" charset="-78"/>
              </a:rPr>
              <a:t>identificadores: </a:t>
            </a:r>
            <a:r>
              <a:rPr lang="es-ES" dirty="0">
                <a:latin typeface="Andalus" pitchFamily="18" charset="-78"/>
                <a:cs typeface="Andalus" pitchFamily="18" charset="-78"/>
              </a:rPr>
              <a:t>Genera un listado por posición o responsable del bien y sus identificadores</a:t>
            </a:r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 l="19929" t="22257" r="47090" b="51097"/>
          <a:stretch>
            <a:fillRect/>
          </a:stretch>
        </p:blipFill>
        <p:spPr bwMode="auto">
          <a:xfrm>
            <a:off x="395536" y="332656"/>
            <a:ext cx="1924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effectLst>
            <a:outerShdw blurRad="50800" dist="50800" dir="5400000" algn="ctr" rotWithShape="0">
              <a:schemeClr val="tx2">
                <a:lumMod val="40000"/>
                <a:lumOff val="60000"/>
              </a:schemeClr>
            </a:outerShdw>
          </a:effectLst>
        </p:spPr>
        <p:txBody>
          <a:bodyPr>
            <a:normAutofit fontScale="90000"/>
          </a:bodyPr>
          <a:lstStyle/>
          <a:p>
            <a:r>
              <a:rPr lang="es-ES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              Diagrama de Procesadores</a:t>
            </a:r>
            <a:r>
              <a:rPr lang="es-ES" b="1" dirty="0" smtClean="0">
                <a:solidFill>
                  <a:srgbClr val="0070C0"/>
                </a:solidFill>
              </a:rPr>
              <a:t>	</a:t>
            </a:r>
            <a:endParaRPr lang="es-ES" b="1" dirty="0">
              <a:solidFill>
                <a:srgbClr val="0070C0"/>
              </a:solidFill>
            </a:endParaRPr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412776"/>
            <a:ext cx="6696744" cy="4608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/>
          <p:cNvPicPr/>
          <p:nvPr/>
        </p:nvPicPr>
        <p:blipFill>
          <a:blip r:embed="rId3" cstate="print"/>
          <a:srcRect l="19929" t="22257" r="47090" b="51097"/>
          <a:stretch>
            <a:fillRect/>
          </a:stretch>
        </p:blipFill>
        <p:spPr bwMode="auto">
          <a:xfrm>
            <a:off x="395536" y="332656"/>
            <a:ext cx="1924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effectLst>
            <a:outerShdw blurRad="50800" dist="50800" dir="5400000" algn="ctr" rotWithShape="0">
              <a:schemeClr val="tx2">
                <a:lumMod val="60000"/>
                <a:lumOff val="40000"/>
              </a:schemeClr>
            </a:outerShdw>
          </a:effectLst>
        </p:spPr>
        <p:txBody>
          <a:bodyPr/>
          <a:lstStyle/>
          <a:p>
            <a:r>
              <a:rPr lang="es-AR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        Recorrido del sistema</a:t>
            </a:r>
            <a:endParaRPr lang="es-AR" b="1" dirty="0">
              <a:solidFill>
                <a:srgbClr val="0070C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AR" dirty="0"/>
          </a:p>
        </p:txBody>
      </p:sp>
      <p:pic>
        <p:nvPicPr>
          <p:cNvPr id="6" name="5 Imagen"/>
          <p:cNvPicPr/>
          <p:nvPr/>
        </p:nvPicPr>
        <p:blipFill>
          <a:blip r:embed="rId2" cstate="print"/>
          <a:srcRect l="19929" t="22257" r="47090" b="51097"/>
          <a:stretch>
            <a:fillRect/>
          </a:stretch>
        </p:blipFill>
        <p:spPr bwMode="auto">
          <a:xfrm>
            <a:off x="395536" y="332656"/>
            <a:ext cx="1924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effectLst>
            <a:outerShdw blurRad="50800" dist="50800" dir="5400000" algn="ctr" rotWithShape="0">
              <a:schemeClr val="tx2">
                <a:lumMod val="40000"/>
                <a:lumOff val="60000"/>
              </a:schemeClr>
            </a:outerShdw>
          </a:effectLst>
        </p:spPr>
        <p:txBody>
          <a:bodyPr/>
          <a:lstStyle/>
          <a:p>
            <a:r>
              <a:rPr lang="es-AR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       Diagrama de Procesos</a:t>
            </a:r>
            <a:endParaRPr lang="es-AR" b="1" dirty="0">
              <a:solidFill>
                <a:srgbClr val="0070C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AR" dirty="0" smtClean="0">
                <a:hlinkClick r:id="rId2" action="ppaction://hlinkfile"/>
              </a:rPr>
              <a:t>..\</a:t>
            </a:r>
            <a:r>
              <a:rPr lang="es-AR" dirty="0" err="1" smtClean="0">
                <a:hlinkClick r:id="rId2" action="ppaction://hlinkfile"/>
              </a:rPr>
              <a:t>Pictures</a:t>
            </a:r>
            <a:r>
              <a:rPr lang="es-AR" dirty="0" smtClean="0">
                <a:hlinkClick r:id="rId2" action="ppaction://hlinkfile"/>
              </a:rPr>
              <a:t>\Sistema Trazabilidad bienes de uso.png</a:t>
            </a:r>
            <a:endParaRPr lang="es-AR" dirty="0"/>
          </a:p>
        </p:txBody>
      </p:sp>
      <p:pic>
        <p:nvPicPr>
          <p:cNvPr id="4" name="3 Imagen"/>
          <p:cNvPicPr/>
          <p:nvPr/>
        </p:nvPicPr>
        <p:blipFill>
          <a:blip r:embed="rId3" cstate="print"/>
          <a:srcRect l="19929" t="22257" r="47090" b="51097"/>
          <a:stretch>
            <a:fillRect/>
          </a:stretch>
        </p:blipFill>
        <p:spPr bwMode="auto">
          <a:xfrm>
            <a:off x="395536" y="332656"/>
            <a:ext cx="1924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0">
              <a:schemeClr val="bg1"/>
            </a:gs>
            <a:gs pos="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</p:spPr>
        <p:txBody>
          <a:bodyPr>
            <a:normAutofit fontScale="90000"/>
          </a:bodyPr>
          <a:lstStyle/>
          <a:p>
            <a:r>
              <a:rPr lang="es-ES" sz="3600" b="1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                     </a:t>
            </a:r>
            <a:r>
              <a:rPr lang="es-ES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Descripción del problema </a:t>
            </a:r>
            <a:endParaRPr lang="es-ES" b="1" dirty="0">
              <a:solidFill>
                <a:srgbClr val="0070C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>
                <a:latin typeface="Andalus" pitchFamily="18" charset="-78"/>
                <a:cs typeface="Andalus" pitchFamily="18" charset="-78"/>
              </a:rPr>
              <a:t>Falta de  control de la posición donde se encuentra un bien</a:t>
            </a:r>
          </a:p>
          <a:p>
            <a:pPr lvl="0"/>
            <a:r>
              <a:rPr lang="es-ES" dirty="0">
                <a:latin typeface="Andalus" pitchFamily="18" charset="-78"/>
                <a:cs typeface="Andalus" pitchFamily="18" charset="-78"/>
              </a:rPr>
              <a:t>Bienes no identificados o con varios identificadores </a:t>
            </a:r>
          </a:p>
          <a:p>
            <a:pPr lvl="0"/>
            <a:r>
              <a:rPr lang="es-ES" dirty="0">
                <a:latin typeface="Andalus" pitchFamily="18" charset="-78"/>
                <a:cs typeface="Andalus" pitchFamily="18" charset="-78"/>
              </a:rPr>
              <a:t>No se contemplan la carga en el sistema de bienes alquilados</a:t>
            </a:r>
          </a:p>
          <a:p>
            <a:pPr>
              <a:buNone/>
            </a:pPr>
            <a:endParaRPr lang="es-ES" dirty="0"/>
          </a:p>
        </p:txBody>
      </p:sp>
      <p:pic>
        <p:nvPicPr>
          <p:cNvPr id="5" name="4 Imagen"/>
          <p:cNvPicPr/>
          <p:nvPr/>
        </p:nvPicPr>
        <p:blipFill>
          <a:blip r:embed="rId2" cstate="print"/>
          <a:srcRect l="19929" t="22257" r="47090" b="51097"/>
          <a:stretch>
            <a:fillRect/>
          </a:stretch>
        </p:blipFill>
        <p:spPr bwMode="auto">
          <a:xfrm>
            <a:off x="395536" y="332656"/>
            <a:ext cx="1924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s-ES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Objetivos</a:t>
            </a:r>
            <a:endParaRPr lang="es-ES" b="1" dirty="0">
              <a:solidFill>
                <a:srgbClr val="0070C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s-ES" dirty="0">
                <a:latin typeface="Andalus" pitchFamily="18" charset="-78"/>
                <a:cs typeface="Andalus" pitchFamily="18" charset="-78"/>
              </a:rPr>
              <a:t>Lograr un solo identificador</a:t>
            </a:r>
          </a:p>
          <a:p>
            <a:pPr lvl="0"/>
            <a:r>
              <a:rPr lang="es-ES" dirty="0">
                <a:latin typeface="Andalus" pitchFamily="18" charset="-78"/>
                <a:cs typeface="Andalus" pitchFamily="18" charset="-78"/>
              </a:rPr>
              <a:t>Poder identificar en qué posición se encuentra el bien</a:t>
            </a:r>
          </a:p>
          <a:p>
            <a:pPr lvl="0"/>
            <a:r>
              <a:rPr lang="es-ES" dirty="0">
                <a:latin typeface="Andalus" pitchFamily="18" charset="-78"/>
                <a:cs typeface="Andalus" pitchFamily="18" charset="-78"/>
              </a:rPr>
              <a:t>Poder identificar las posiciones por las que fue pasando el bien</a:t>
            </a:r>
          </a:p>
          <a:p>
            <a:pPr lvl="0"/>
            <a:r>
              <a:rPr lang="es-ES" dirty="0">
                <a:latin typeface="Andalus" pitchFamily="18" charset="-78"/>
                <a:cs typeface="Andalus" pitchFamily="18" charset="-78"/>
              </a:rPr>
              <a:t>Contemplar la carga en el sistema de bienes </a:t>
            </a:r>
            <a:r>
              <a:rPr lang="es-ES" dirty="0" smtClean="0">
                <a:latin typeface="Andalus" pitchFamily="18" charset="-78"/>
                <a:cs typeface="Andalus" pitchFamily="18" charset="-78"/>
              </a:rPr>
              <a:t>alquilados</a:t>
            </a:r>
            <a:endParaRPr lang="es-ES" dirty="0">
              <a:latin typeface="Andalus" pitchFamily="18" charset="-78"/>
              <a:cs typeface="Andalus" pitchFamily="18" charset="-78"/>
            </a:endParaRPr>
          </a:p>
          <a:p>
            <a:pPr lvl="0"/>
            <a:r>
              <a:rPr lang="es-ES" dirty="0">
                <a:latin typeface="Andalus" pitchFamily="18" charset="-78"/>
                <a:cs typeface="Andalus" pitchFamily="18" charset="-78"/>
              </a:rPr>
              <a:t>Optimizar consultas y generar informes</a:t>
            </a:r>
          </a:p>
          <a:p>
            <a:pPr lvl="0"/>
            <a:r>
              <a:rPr lang="es-ES" dirty="0">
                <a:latin typeface="Andalus" pitchFamily="18" charset="-78"/>
                <a:cs typeface="Andalus" pitchFamily="18" charset="-78"/>
              </a:rPr>
              <a:t>Contemplar la carga de información adicional del bien, como datos de póliza para bienes asegurados, </a:t>
            </a:r>
            <a:r>
              <a:rPr lang="es-ES" dirty="0" smtClean="0">
                <a:latin typeface="Andalus" pitchFamily="18" charset="-78"/>
                <a:cs typeface="Andalus" pitchFamily="18" charset="-78"/>
              </a:rPr>
              <a:t>datos de factura, etc</a:t>
            </a:r>
            <a:r>
              <a:rPr lang="es-ES" dirty="0">
                <a:latin typeface="Andalus" pitchFamily="18" charset="-78"/>
                <a:cs typeface="Andalus" pitchFamily="18" charset="-78"/>
              </a:rPr>
              <a:t>.</a:t>
            </a:r>
          </a:p>
          <a:p>
            <a:pPr>
              <a:buNone/>
            </a:pPr>
            <a:endParaRPr lang="es-ES" dirty="0"/>
          </a:p>
        </p:txBody>
      </p:sp>
      <p:pic>
        <p:nvPicPr>
          <p:cNvPr id="5" name="4 Imagen"/>
          <p:cNvPicPr/>
          <p:nvPr/>
        </p:nvPicPr>
        <p:blipFill>
          <a:blip r:embed="rId2" cstate="print"/>
          <a:srcRect l="19929" t="22257" r="47090" b="51097"/>
          <a:stretch>
            <a:fillRect/>
          </a:stretch>
        </p:blipFill>
        <p:spPr bwMode="auto">
          <a:xfrm>
            <a:off x="827584" y="332656"/>
            <a:ext cx="1924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s-ES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Beneficios</a:t>
            </a:r>
            <a:endParaRPr lang="es-ES" b="1" dirty="0">
              <a:solidFill>
                <a:srgbClr val="0070C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>
                <a:latin typeface="Andalus" pitchFamily="18" charset="-78"/>
                <a:cs typeface="Andalus" pitchFamily="18" charset="-78"/>
              </a:rPr>
              <a:t>Mejor administración y gestión de los bienes</a:t>
            </a:r>
          </a:p>
          <a:p>
            <a:pPr lvl="0"/>
            <a:r>
              <a:rPr lang="es-ES" dirty="0">
                <a:latin typeface="Andalus" pitchFamily="18" charset="-78"/>
                <a:cs typeface="Andalus" pitchFamily="18" charset="-78"/>
              </a:rPr>
              <a:t>Se puede dar información más precisa de la ubicación y movimientos del bien</a:t>
            </a:r>
          </a:p>
          <a:p>
            <a:pPr lvl="0"/>
            <a:r>
              <a:rPr lang="es-ES" dirty="0">
                <a:latin typeface="Andalus" pitchFamily="18" charset="-78"/>
                <a:cs typeface="Andalus" pitchFamily="18" charset="-78"/>
              </a:rPr>
              <a:t>Interfaz mas entendible para el usuario </a:t>
            </a:r>
          </a:p>
          <a:p>
            <a:pPr lvl="0"/>
            <a:r>
              <a:rPr lang="es-ES" dirty="0">
                <a:latin typeface="Andalus" pitchFamily="18" charset="-78"/>
                <a:cs typeface="Andalus" pitchFamily="18" charset="-78"/>
              </a:rPr>
              <a:t>Mejor control de los bienes </a:t>
            </a:r>
            <a:r>
              <a:rPr lang="es-ES" dirty="0" smtClean="0">
                <a:latin typeface="Andalus" pitchFamily="18" charset="-78"/>
                <a:cs typeface="Andalus" pitchFamily="18" charset="-78"/>
              </a:rPr>
              <a:t>alquilados</a:t>
            </a:r>
            <a:endParaRPr lang="es-ES" dirty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 l="19929" t="22257" r="47090" b="51097"/>
          <a:stretch>
            <a:fillRect/>
          </a:stretch>
        </p:blipFill>
        <p:spPr bwMode="auto">
          <a:xfrm>
            <a:off x="827584" y="332656"/>
            <a:ext cx="1924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s-ES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Alcance</a:t>
            </a:r>
            <a:endParaRPr lang="es-ES" b="1" dirty="0">
              <a:solidFill>
                <a:srgbClr val="0070C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ES" dirty="0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r>
              <a:rPr lang="es-ES" dirty="0" smtClean="0">
                <a:latin typeface="Andalus" pitchFamily="18" charset="-78"/>
                <a:cs typeface="Andalus" pitchFamily="18" charset="-78"/>
              </a:rPr>
              <a:t>Los </a:t>
            </a:r>
            <a:r>
              <a:rPr lang="es-ES" dirty="0" smtClean="0">
                <a:latin typeface="Andalus" pitchFamily="18" charset="-78"/>
                <a:cs typeface="Andalus" pitchFamily="18" charset="-78"/>
              </a:rPr>
              <a:t>sectores(posiciones) </a:t>
            </a:r>
            <a:r>
              <a:rPr lang="es-ES" dirty="0">
                <a:latin typeface="Andalus" pitchFamily="18" charset="-78"/>
                <a:cs typeface="Andalus" pitchFamily="18" charset="-78"/>
              </a:rPr>
              <a:t>que </a:t>
            </a:r>
            <a:r>
              <a:rPr lang="es-ES" dirty="0" smtClean="0">
                <a:latin typeface="Andalus" pitchFamily="18" charset="-78"/>
                <a:cs typeface="Andalus" pitchFamily="18" charset="-78"/>
              </a:rPr>
              <a:t>utilizan el sistema son </a:t>
            </a:r>
          </a:p>
          <a:p>
            <a:pPr>
              <a:buNone/>
            </a:pPr>
            <a:r>
              <a:rPr lang="es-ES" dirty="0" smtClean="0">
                <a:latin typeface="Andalus" pitchFamily="18" charset="-78"/>
                <a:cs typeface="Andalus" pitchFamily="18" charset="-78"/>
              </a:rPr>
              <a:t>Servicios Internos</a:t>
            </a:r>
            <a:r>
              <a:rPr lang="es-ES" dirty="0">
                <a:latin typeface="Andalus" pitchFamily="18" charset="-78"/>
                <a:cs typeface="Andalus" pitchFamily="18" charset="-78"/>
              </a:rPr>
              <a:t>, Sistemas y los </a:t>
            </a:r>
            <a:r>
              <a:rPr lang="es-ES" dirty="0" smtClean="0">
                <a:latin typeface="Andalus" pitchFamily="18" charset="-78"/>
                <a:cs typeface="Andalus" pitchFamily="18" charset="-78"/>
              </a:rPr>
              <a:t>responsables de </a:t>
            </a:r>
            <a:r>
              <a:rPr lang="es-ES" dirty="0">
                <a:latin typeface="Andalus" pitchFamily="18" charset="-78"/>
                <a:cs typeface="Andalus" pitchFamily="18" charset="-78"/>
              </a:rPr>
              <a:t>cada posición</a:t>
            </a:r>
          </a:p>
          <a:p>
            <a:pPr>
              <a:buNone/>
            </a:pPr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 l="19929" t="22257" r="47090" b="51097"/>
          <a:stretch>
            <a:fillRect/>
          </a:stretch>
        </p:blipFill>
        <p:spPr bwMode="auto">
          <a:xfrm>
            <a:off x="755576" y="404664"/>
            <a:ext cx="1924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effectLst>
            <a:outerShdw blurRad="50800" dist="50800" dir="5400000" algn="ctr" rotWithShape="0">
              <a:schemeClr val="tx2">
                <a:lumMod val="40000"/>
                <a:lumOff val="60000"/>
              </a:schemeClr>
            </a:outerShdw>
          </a:effectLst>
        </p:spPr>
        <p:txBody>
          <a:bodyPr/>
          <a:lstStyle/>
          <a:p>
            <a:r>
              <a:rPr lang="es-AR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          Tecnología Utilizada</a:t>
            </a:r>
            <a:endParaRPr lang="es-AR" b="1" dirty="0">
              <a:solidFill>
                <a:srgbClr val="0070C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AR" dirty="0" smtClean="0">
                <a:latin typeface="Andalus" pitchFamily="18" charset="-78"/>
                <a:cs typeface="Andalus" pitchFamily="18" charset="-78"/>
              </a:rPr>
              <a:t>Para desarrollar el sistema se utilizo la siguiente tecnología:</a:t>
            </a:r>
          </a:p>
          <a:p>
            <a:r>
              <a:rPr lang="es-AR" dirty="0" err="1" smtClean="0">
                <a:latin typeface="Andalus" pitchFamily="18" charset="-78"/>
                <a:cs typeface="Andalus" pitchFamily="18" charset="-78"/>
              </a:rPr>
              <a:t>Genexus</a:t>
            </a:r>
            <a:r>
              <a:rPr lang="es-AR" dirty="0" smtClean="0">
                <a:latin typeface="Andalus" pitchFamily="18" charset="-78"/>
                <a:cs typeface="Andalus" pitchFamily="18" charset="-78"/>
              </a:rPr>
              <a:t> X </a:t>
            </a:r>
            <a:r>
              <a:rPr lang="es-AR" dirty="0" err="1" smtClean="0">
                <a:latin typeface="Andalus" pitchFamily="18" charset="-78"/>
                <a:cs typeface="Andalus" pitchFamily="18" charset="-78"/>
              </a:rPr>
              <a:t>Ev</a:t>
            </a:r>
            <a:r>
              <a:rPr lang="es-AR" dirty="0" smtClean="0">
                <a:latin typeface="Andalus" pitchFamily="18" charset="-78"/>
                <a:cs typeface="Andalus" pitchFamily="18" charset="-78"/>
              </a:rPr>
              <a:t> 1</a:t>
            </a:r>
            <a:endParaRPr lang="es-AR" dirty="0" smtClean="0">
              <a:latin typeface="Andalus" pitchFamily="18" charset="-78"/>
              <a:cs typeface="Andalus" pitchFamily="18" charset="-78"/>
            </a:endParaRPr>
          </a:p>
          <a:p>
            <a:r>
              <a:rPr lang="es-AR" dirty="0" smtClean="0">
                <a:latin typeface="Andalus" pitchFamily="18" charset="-78"/>
                <a:cs typeface="Andalus" pitchFamily="18" charset="-78"/>
              </a:rPr>
              <a:t>SQL Server </a:t>
            </a:r>
            <a:r>
              <a:rPr lang="es-AR" dirty="0" smtClean="0">
                <a:latin typeface="Andalus" pitchFamily="18" charset="-78"/>
                <a:cs typeface="Andalus" pitchFamily="18" charset="-78"/>
              </a:rPr>
              <a:t>2008</a:t>
            </a:r>
          </a:p>
          <a:p>
            <a:r>
              <a:rPr lang="es-AR" dirty="0" smtClean="0">
                <a:latin typeface="Andalus" pitchFamily="18" charset="-78"/>
                <a:cs typeface="Andalus" pitchFamily="18" charset="-78"/>
              </a:rPr>
              <a:t>Internet </a:t>
            </a:r>
            <a:r>
              <a:rPr lang="es-AR" dirty="0" err="1" smtClean="0">
                <a:latin typeface="Andalus" pitchFamily="18" charset="-78"/>
                <a:cs typeface="Andalus" pitchFamily="18" charset="-78"/>
              </a:rPr>
              <a:t>Information</a:t>
            </a:r>
            <a:r>
              <a:rPr lang="es-AR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s-AR" dirty="0" err="1" smtClean="0">
                <a:latin typeface="Andalus" pitchFamily="18" charset="-78"/>
                <a:cs typeface="Andalus" pitchFamily="18" charset="-78"/>
              </a:rPr>
              <a:t>Services</a:t>
            </a:r>
            <a:r>
              <a:rPr lang="es-AR" dirty="0" smtClean="0">
                <a:latin typeface="Andalus" pitchFamily="18" charset="-78"/>
                <a:cs typeface="Andalus" pitchFamily="18" charset="-78"/>
              </a:rPr>
              <a:t> 7.5</a:t>
            </a:r>
          </a:p>
          <a:p>
            <a:r>
              <a:rPr lang="es-AR" dirty="0" err="1" smtClean="0">
                <a:latin typeface="Andalus" pitchFamily="18" charset="-78"/>
                <a:cs typeface="Andalus" pitchFamily="18" charset="-78"/>
              </a:rPr>
              <a:t>Pdf</a:t>
            </a:r>
            <a:endParaRPr lang="es-AR" dirty="0" smtClean="0">
              <a:latin typeface="Andalus" pitchFamily="18" charset="-78"/>
              <a:cs typeface="Andalus" pitchFamily="18" charset="-78"/>
            </a:endParaRPr>
          </a:p>
          <a:p>
            <a:endParaRPr lang="es-AR" dirty="0" smtClean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 l="19929" t="22257" r="47090" b="51097"/>
          <a:stretch>
            <a:fillRect/>
          </a:stretch>
        </p:blipFill>
        <p:spPr bwMode="auto">
          <a:xfrm>
            <a:off x="755576" y="404664"/>
            <a:ext cx="1924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noFill/>
          <a:ln>
            <a:noFill/>
          </a:ln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s-ES" sz="3600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Funciones</a:t>
            </a:r>
            <a:endParaRPr lang="es-ES" sz="3600" b="1" dirty="0">
              <a:solidFill>
                <a:srgbClr val="0070C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Administración de </a:t>
            </a:r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bienes de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uso: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Alta, baja, modificación y consulta de bienes de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uso. Esto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permite mantener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la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información de cada bien de  manera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correcta y accesible.</a:t>
            </a:r>
            <a:endParaRPr lang="es-ES" sz="2400" dirty="0" smtClean="0">
              <a:latin typeface="Andalus" pitchFamily="18" charset="-78"/>
              <a:cs typeface="Andalus" pitchFamily="18" charset="-78"/>
            </a:endParaRPr>
          </a:p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Administración de usuarios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administradores:</a:t>
            </a:r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Alta, baja, modificación y consulta de usuarios administradores, es decir, aquellos usuarios que supervisan todo el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sistema.</a:t>
            </a:r>
            <a:endParaRPr lang="es-ES" sz="2400" dirty="0" smtClean="0">
              <a:latin typeface="Andalus" pitchFamily="18" charset="-78"/>
              <a:cs typeface="Andalus" pitchFamily="18" charset="-78"/>
            </a:endParaRPr>
          </a:p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Administración  de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proveedores: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Alta,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baja,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modificación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 y consulta de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proveedores de los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bienes.</a:t>
            </a:r>
            <a:endParaRPr lang="es-ES" sz="2400" dirty="0" smtClean="0">
              <a:latin typeface="Andalus" pitchFamily="18" charset="-78"/>
              <a:cs typeface="Andalus" pitchFamily="18" charset="-78"/>
            </a:endParaRPr>
          </a:p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Administración cambios de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posición: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Cambiar un bien de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posición.</a:t>
            </a:r>
            <a:endParaRPr lang="es-ES" sz="2400" dirty="0" smtClean="0">
              <a:latin typeface="Andalus" pitchFamily="18" charset="-78"/>
              <a:cs typeface="Andalus" pitchFamily="18" charset="-78"/>
            </a:endParaRPr>
          </a:p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Administración de bajas de bienes de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uso: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Cancelar o confirmar una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baja.</a:t>
            </a:r>
            <a:endParaRPr lang="es-ES" sz="2400" b="1" u="sng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 l="19929" t="22257" r="47090" b="51097"/>
          <a:stretch>
            <a:fillRect/>
          </a:stretch>
        </p:blipFill>
        <p:spPr bwMode="auto">
          <a:xfrm>
            <a:off x="899592" y="332656"/>
            <a:ext cx="1924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</p:spPr>
        <p:txBody>
          <a:bodyPr/>
          <a:lstStyle/>
          <a:p>
            <a:r>
              <a:rPr lang="es-ES" b="1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             </a:t>
            </a:r>
            <a:r>
              <a:rPr lang="es-ES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Funciones (Continuación)</a:t>
            </a:r>
            <a:endParaRPr lang="es-ES" b="1" dirty="0">
              <a:solidFill>
                <a:srgbClr val="0070C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Administrador de responsables y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posiciones: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Asignar a cada posición un usuario responsable </a:t>
            </a:r>
            <a:endParaRPr lang="es-ES" sz="2400" dirty="0" smtClean="0">
              <a:latin typeface="Andalus" pitchFamily="18" charset="-78"/>
              <a:cs typeface="Andalus" pitchFamily="18" charset="-78"/>
            </a:endParaRPr>
          </a:p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Búsqueda de bienes de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uso: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Permite buscar los bienes por código identificador, número del bien , descripción, estado, rubro, posición, fecha de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carga</a:t>
            </a:r>
          </a:p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Consulta de movimientos de un bien de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uso: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Permite consultar las posiciones donde estuvo un bien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determinado</a:t>
            </a:r>
          </a:p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Consulta de responsables de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Administración: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Permite consultar los responsables de cada posición con sus permisos</a:t>
            </a:r>
          </a:p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Consulta y confirmación de bienes a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recibir: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Permite consultar y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confirmar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aquellos bienes pendientes de recepción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por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el sector del usuario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 </a:t>
            </a:r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 l="19929" t="22257" r="47090" b="51097"/>
          <a:stretch>
            <a:fillRect/>
          </a:stretch>
        </p:blipFill>
        <p:spPr bwMode="auto">
          <a:xfrm>
            <a:off x="395536" y="404664"/>
            <a:ext cx="1924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            </a:t>
            </a:r>
            <a:r>
              <a:rPr lang="es-ES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Funciones (Continuación)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Cancelación de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envíos: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Permite cancelar aquellos envíos que no fueron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confirmados</a:t>
            </a:r>
            <a:endParaRPr lang="es-ES" sz="2400" dirty="0" smtClean="0">
              <a:latin typeface="Andalus" pitchFamily="18" charset="-78"/>
              <a:cs typeface="Andalus" pitchFamily="18" charset="-78"/>
            </a:endParaRPr>
          </a:p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Administración de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Identificadores: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ABM y consulta de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identificadores</a:t>
            </a:r>
          </a:p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Administración de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rubros: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ABM y consulta de los diferentes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rubros</a:t>
            </a:r>
          </a:p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Administración de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Posiciones: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ABM y consulta de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las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diferentes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posiciones</a:t>
            </a:r>
          </a:p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Administración de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usuarios: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ABM y consulta de los diferentes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usuarios</a:t>
            </a:r>
          </a:p>
          <a:p>
            <a:pPr>
              <a:buNone/>
            </a:pPr>
            <a:endParaRPr lang="es-ES" sz="2400" dirty="0" smtClean="0">
              <a:latin typeface="Andalus" pitchFamily="18" charset="-78"/>
              <a:cs typeface="Andalus" pitchFamily="18" charset="-78"/>
            </a:endParaRPr>
          </a:p>
          <a:p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 l="19929" t="22257" r="47090" b="51097"/>
          <a:stretch>
            <a:fillRect/>
          </a:stretch>
        </p:blipFill>
        <p:spPr bwMode="auto">
          <a:xfrm>
            <a:off x="395536" y="332656"/>
            <a:ext cx="1924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584</Words>
  <Application>Microsoft Office PowerPoint</Application>
  <PresentationFormat>Presentación en pantalla (4:3)</PresentationFormat>
  <Paragraphs>57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Diapositiva 1</vt:lpstr>
      <vt:lpstr>                     Descripción del problema </vt:lpstr>
      <vt:lpstr>Objetivos</vt:lpstr>
      <vt:lpstr>Beneficios</vt:lpstr>
      <vt:lpstr>Alcance</vt:lpstr>
      <vt:lpstr>          Tecnología Utilizada</vt:lpstr>
      <vt:lpstr>Funciones</vt:lpstr>
      <vt:lpstr>             Funciones (Continuación)</vt:lpstr>
      <vt:lpstr>            Funciones (Continuación)</vt:lpstr>
      <vt:lpstr>             Funciones (Continuación)</vt:lpstr>
      <vt:lpstr>             Funciones (Continuación)</vt:lpstr>
      <vt:lpstr>              Diagrama de Procesadores </vt:lpstr>
      <vt:lpstr>        Recorrido del sistema</vt:lpstr>
      <vt:lpstr>       Diagrama de Procesos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Trazabilidad de bienes de uso</dc:title>
  <dc:creator>mrodrigue</dc:creator>
  <cp:lastModifiedBy>Mariano</cp:lastModifiedBy>
  <cp:revision>19</cp:revision>
  <dcterms:created xsi:type="dcterms:W3CDTF">2014-03-27T11:56:03Z</dcterms:created>
  <dcterms:modified xsi:type="dcterms:W3CDTF">2014-04-03T20:10:06Z</dcterms:modified>
</cp:coreProperties>
</file>