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120" cy="65304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7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t-IT" sz="4400">
                <a:solidFill>
                  <a:srgbClr val="000000"/>
                </a:solidFill>
                <a:latin typeface="Calibri"/>
                <a:ea typeface="DejaVu Sans"/>
              </a:rPr>
              <a:t>Chat implemented by using AKKA paradigm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611640" y="3886200"/>
            <a:ext cx="813636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it-IT" sz="2400">
                <a:solidFill>
                  <a:srgbClr val="000000"/>
                </a:solidFill>
                <a:latin typeface="Calibri"/>
                <a:ea typeface="DejaVu Sans"/>
              </a:rPr>
              <a:t>Implementation of a GUI Chat/Chatroom </a:t>
            </a:r>
            <a:endParaRPr/>
          </a:p>
          <a:p>
            <a:r>
              <a:rPr lang="it-IT" sz="2400">
                <a:solidFill>
                  <a:srgbClr val="000000"/>
                </a:solidFill>
                <a:latin typeface="Calibri"/>
                <a:ea typeface="DejaVu Sans"/>
              </a:rPr>
              <a:t>relying on AKKA paradigm 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2400">
                <a:solidFill>
                  <a:srgbClr val="000000"/>
                </a:solidFill>
                <a:latin typeface="Calibri"/>
                <a:ea typeface="DejaVu Sans"/>
              </a:rPr>
              <a:t>in a distributed system.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t-IT" sz="4400">
                <a:solidFill>
                  <a:srgbClr val="000000"/>
                </a:solidFill>
                <a:latin typeface="Calibri"/>
                <a:ea typeface="DejaVu Sans"/>
              </a:rPr>
              <a:t>Conclusion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556640"/>
            <a:ext cx="8228880" cy="456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3200">
                <a:solidFill>
                  <a:srgbClr val="000000"/>
                </a:solidFill>
                <a:latin typeface="Calibri"/>
                <a:ea typeface="DejaVu Sans"/>
              </a:rPr>
              <a:t>Actor paradigm provides a very efficient way to deal with message-driven applications  based on the JVM. </a:t>
            </a:r>
            <a:endParaRPr/>
          </a:p>
          <a:p>
            <a:pPr>
              <a:lnSpc>
                <a:spcPct val="100000"/>
              </a:lnSpc>
            </a:pPr>
            <a:r>
              <a:rPr lang="it-IT" sz="3200">
                <a:solidFill>
                  <a:srgbClr val="000000"/>
                </a:solidFill>
                <a:latin typeface="Calibri"/>
                <a:ea typeface="DejaVu Sans"/>
              </a:rPr>
              <a:t>At the same time the characteristics of being elastic and decentralized, extensible and resilient by design, make the deployment much easier for the programmer. 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t-IT" sz="4400">
                <a:solidFill>
                  <a:srgbClr val="000000"/>
                </a:solidFill>
                <a:latin typeface="Calibri"/>
                <a:ea typeface="DejaVu Sans"/>
              </a:rPr>
              <a:t>AKKA Paradigm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it-IT" sz="3200">
                <a:solidFill>
                  <a:srgbClr val="000000"/>
                </a:solidFill>
                <a:latin typeface="Calibri"/>
                <a:ea typeface="DejaVu Sans"/>
              </a:rPr>
              <a:t>Actor Model</a:t>
            </a:r>
            <a:r>
              <a:rPr lang="it-IT" sz="3200">
                <a:solidFill>
                  <a:srgbClr val="000000"/>
                </a:solidFill>
                <a:latin typeface="Calibri"/>
                <a:ea typeface="DejaVu Sans"/>
              </a:rPr>
              <a:t>: concurrency is message-based and asynchronous.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it-IT" sz="3200">
                <a:solidFill>
                  <a:srgbClr val="000000"/>
                </a:solidFill>
                <a:latin typeface="Calibri"/>
                <a:ea typeface="DejaVu Sans"/>
              </a:rPr>
              <a:t>Location Transparency</a:t>
            </a:r>
            <a:r>
              <a:rPr lang="it-IT" sz="3200">
                <a:solidFill>
                  <a:srgbClr val="000000"/>
                </a:solidFill>
                <a:latin typeface="Calibri"/>
                <a:ea typeface="DejaVu Sans"/>
              </a:rPr>
              <a:t>: no difference between local and remote actors.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it-IT" sz="3200">
                <a:solidFill>
                  <a:srgbClr val="000000"/>
                </a:solidFill>
                <a:latin typeface="Calibri"/>
                <a:ea typeface="DejaVu Sans"/>
              </a:rPr>
              <a:t>Fault-Tolerance &amp; Self-Healing: </a:t>
            </a:r>
            <a:r>
              <a:rPr lang="it-IT" sz="3200">
                <a:solidFill>
                  <a:srgbClr val="000000"/>
                </a:solidFill>
                <a:latin typeface="Calibri"/>
                <a:ea typeface="DejaVu Sans"/>
              </a:rPr>
              <a:t>each actor is supervisioned by its parent.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t-IT" sz="4400">
                <a:solidFill>
                  <a:srgbClr val="000000"/>
                </a:solidFill>
                <a:latin typeface="Calibri"/>
                <a:ea typeface="DejaVu Sans"/>
              </a:rPr>
              <a:t>Architecture</a:t>
            </a:r>
            <a:endParaRPr/>
          </a:p>
        </p:txBody>
      </p:sp>
      <p:pic>
        <p:nvPicPr>
          <p:cNvPr id="79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5640" y="2133000"/>
            <a:ext cx="6350760" cy="381024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209160" y="1556640"/>
            <a:ext cx="597492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alibri"/>
                <a:ea typeface="DejaVu Sans"/>
              </a:rPr>
              <a:t>Clients and Server are Remote Actors w.r.t. others.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t-IT" sz="4400">
                <a:solidFill>
                  <a:srgbClr val="000000"/>
                </a:solidFill>
                <a:latin typeface="Calibri"/>
                <a:ea typeface="DejaVu Sans"/>
              </a:rPr>
              <a:t>Chatroom Behavior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340640"/>
            <a:ext cx="8228880" cy="478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3200">
                <a:solidFill>
                  <a:srgbClr val="000000"/>
                </a:solidFill>
                <a:latin typeface="Calibri"/>
                <a:ea typeface="DejaVu Sans"/>
              </a:rPr>
              <a:t>Client sends a LoginRequest to the Server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3200">
                <a:solidFill>
                  <a:srgbClr val="000000"/>
                </a:solidFill>
                <a:latin typeface="Calibri"/>
                <a:ea typeface="DejaVu Sans"/>
              </a:rPr>
              <a:t>Server handles the LoginRequest (ack/reject)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3200">
                <a:solidFill>
                  <a:srgbClr val="000000"/>
                </a:solidFill>
                <a:latin typeface="Calibri"/>
                <a:ea typeface="DejaVu Sans"/>
              </a:rPr>
              <a:t>Client sends a message (to the Server)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3200">
                <a:solidFill>
                  <a:srgbClr val="000000"/>
                </a:solidFill>
                <a:latin typeface="Calibri"/>
                <a:ea typeface="DejaVu Sans"/>
              </a:rPr>
              <a:t>Server relays </a:t>
            </a:r>
            <a:r>
              <a:rPr b="1" lang="it-IT" sz="3200">
                <a:solidFill>
                  <a:srgbClr val="000000"/>
                </a:solidFill>
                <a:latin typeface="Calibri"/>
                <a:ea typeface="DejaVu Sans"/>
              </a:rPr>
              <a:t>to all the available Clients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3200">
                <a:solidFill>
                  <a:srgbClr val="000000"/>
                </a:solidFill>
                <a:latin typeface="Calibri"/>
                <a:ea typeface="DejaVu Sans"/>
              </a:rPr>
              <a:t>Client Sends a LogoutRequest (disconnect/exit)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3200">
                <a:solidFill>
                  <a:srgbClr val="000000"/>
                </a:solidFill>
                <a:latin typeface="Calibri"/>
                <a:ea typeface="DejaVu Sans"/>
              </a:rPr>
              <a:t>Server handles the LogoutRequest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40" y="188640"/>
            <a:ext cx="8111160" cy="69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2205000"/>
            <a:ext cx="3959640" cy="3239640"/>
          </a:xfrm>
          <a:prstGeom prst="rect">
            <a:avLst/>
          </a:prstGeom>
          <a:ln>
            <a:noFill/>
          </a:ln>
        </p:spPr>
      </p:pic>
      <p:pic>
        <p:nvPicPr>
          <p:cNvPr id="85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16000" y="2205000"/>
            <a:ext cx="3959640" cy="32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t-IT" sz="4400">
                <a:solidFill>
                  <a:srgbClr val="000000"/>
                </a:solidFill>
                <a:latin typeface="Calibri"/>
                <a:ea typeface="DejaVu Sans"/>
              </a:rPr>
              <a:t>Chat 1 to 1 Behavior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395640" y="1196640"/>
            <a:ext cx="8424360" cy="547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3200">
                <a:solidFill>
                  <a:srgbClr val="000000"/>
                </a:solidFill>
                <a:latin typeface="Calibri"/>
                <a:ea typeface="DejaVu Sans"/>
              </a:rPr>
              <a:t>Using the keywords </a:t>
            </a:r>
            <a:r>
              <a:rPr b="1" lang="it-IT" sz="3200">
                <a:solidFill>
                  <a:srgbClr val="000000"/>
                </a:solidFill>
                <a:latin typeface="Calibri"/>
                <a:ea typeface="DejaVu Sans"/>
              </a:rPr>
              <a:t>/query nickname</a:t>
            </a:r>
            <a:r>
              <a:rPr lang="it-IT" sz="3200">
                <a:solidFill>
                  <a:srgbClr val="000000"/>
                </a:solidFill>
                <a:latin typeface="Calibri"/>
                <a:ea typeface="DejaVu Sans"/>
              </a:rPr>
              <a:t> it’s possible to start a chat 1to1 with another Client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3200">
                <a:solidFill>
                  <a:srgbClr val="000000"/>
                </a:solidFill>
                <a:latin typeface="Calibri"/>
                <a:ea typeface="DejaVu Sans"/>
              </a:rPr>
              <a:t>Client1 creates a SubActor and sends a RequestChat1to1 to the server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3200">
                <a:solidFill>
                  <a:srgbClr val="000000"/>
                </a:solidFill>
                <a:latin typeface="Calibri"/>
                <a:ea typeface="DejaVu Sans"/>
              </a:rPr>
              <a:t>Server creates a SubActor that handles the communication and sends a Request to the Client2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3200">
                <a:solidFill>
                  <a:srgbClr val="000000"/>
                </a:solidFill>
                <a:latin typeface="Calibri"/>
                <a:ea typeface="DejaVu Sans"/>
              </a:rPr>
              <a:t>Client2 creates a SubActor to support the Chat</a:t>
            </a:r>
            <a:endParaRPr/>
          </a:p>
          <a:p>
            <a:pPr>
              <a:lnSpc>
                <a:spcPct val="100000"/>
              </a:lnSpc>
            </a:pPr>
            <a:r>
              <a:rPr lang="it-IT" sz="3200">
                <a:solidFill>
                  <a:srgbClr val="000000"/>
                </a:solidFill>
                <a:latin typeface="Calibri"/>
                <a:ea typeface="DejaVu Sans"/>
              </a:rPr>
              <a:t>When a Client abandons the chat </a:t>
            </a:r>
            <a:r>
              <a:rPr b="1" lang="it-IT" sz="3200">
                <a:solidFill>
                  <a:srgbClr val="000000"/>
                </a:solidFill>
                <a:latin typeface="Calibri"/>
                <a:ea typeface="DejaVu Sans"/>
              </a:rPr>
              <a:t>all the SubActor </a:t>
            </a:r>
            <a:r>
              <a:rPr lang="it-IT" sz="3200">
                <a:solidFill>
                  <a:srgbClr val="000000"/>
                </a:solidFill>
                <a:latin typeface="Calibri"/>
                <a:ea typeface="DejaVu Sans"/>
              </a:rPr>
              <a:t>related to that Client are killed.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40" y="188640"/>
            <a:ext cx="7992000" cy="760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7640" y="2277000"/>
            <a:ext cx="3959640" cy="3239640"/>
          </a:xfrm>
          <a:prstGeom prst="rect">
            <a:avLst/>
          </a:prstGeom>
          <a:ln>
            <a:noFill/>
          </a:ln>
        </p:spPr>
      </p:pic>
      <p:pic>
        <p:nvPicPr>
          <p:cNvPr id="90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16000" y="2277000"/>
            <a:ext cx="3959640" cy="32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