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69" r:id="rId3"/>
    <p:sldId id="257" r:id="rId4"/>
    <p:sldId id="268" r:id="rId5"/>
    <p:sldId id="258" r:id="rId6"/>
    <p:sldId id="259" r:id="rId7"/>
    <p:sldId id="266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E2C"/>
    <a:srgbClr val="FD835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1/17/2016</a:t>
            </a:fld>
            <a:endParaRPr lang="en-US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Rettangolo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484" y="672736"/>
            <a:ext cx="10676516" cy="1336965"/>
          </a:xfrm>
        </p:spPr>
        <p:txBody>
          <a:bodyPr>
            <a:noAutofit/>
          </a:bodyPr>
          <a:lstStyle/>
          <a:p>
            <a:pPr algn="ctr"/>
            <a:r>
              <a:rPr lang="it-IT" sz="5400" b="1" dirty="0" smtClean="0"/>
              <a:t>PROJECT – THE CARREFOUR</a:t>
            </a:r>
            <a:endParaRPr lang="it-I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954261" cy="1947333"/>
          </a:xfrm>
        </p:spPr>
        <p:txBody>
          <a:bodyPr>
            <a:normAutofit/>
          </a:bodyPr>
          <a:lstStyle/>
          <a:p>
            <a:pPr algn="ctr"/>
            <a:r>
              <a:rPr lang="it-IT" sz="2800" dirty="0" smtClean="0"/>
              <a:t>Mariano Basile</a:t>
            </a:r>
            <a:br>
              <a:rPr lang="it-IT" sz="2800" dirty="0" smtClean="0"/>
            </a:br>
            <a:r>
              <a:rPr lang="it-IT" sz="2800" dirty="0" smtClean="0"/>
              <a:t>Angelo Buono</a:t>
            </a:r>
            <a:br>
              <a:rPr lang="it-IT" sz="2800" dirty="0" smtClean="0"/>
            </a:br>
            <a:r>
              <a:rPr lang="it-IT" sz="2800" dirty="0" smtClean="0"/>
              <a:t>Corrado De </a:t>
            </a:r>
            <a:r>
              <a:rPr lang="it-IT" sz="2800" dirty="0" err="1" smtClean="0"/>
              <a:t>Sio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730" y="4280527"/>
            <a:ext cx="3325089" cy="22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04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09" y="165330"/>
            <a:ext cx="8534400" cy="1043709"/>
          </a:xfrm>
        </p:spPr>
        <p:txBody>
          <a:bodyPr/>
          <a:lstStyle/>
          <a:p>
            <a:pPr algn="ctr"/>
            <a:r>
              <a:rPr lang="it-IT" b="1" dirty="0" smtClean="0"/>
              <a:t>CONCLUSION</a:t>
            </a:r>
            <a:endParaRPr lang="it-IT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8825" y="1634753"/>
            <a:ext cx="1050762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>
                <a:latin typeface="Calibri" pitchFamily="34" charset="0"/>
              </a:rPr>
              <a:t>As </a:t>
            </a:r>
            <a:r>
              <a:rPr lang="it-IT" sz="2000" dirty="0" err="1" smtClean="0">
                <a:latin typeface="Calibri" pitchFamily="34" charset="0"/>
              </a:rPr>
              <a:t>soon</a:t>
            </a:r>
            <a:r>
              <a:rPr lang="it-IT" sz="2000" dirty="0" smtClean="0">
                <a:latin typeface="Calibri" pitchFamily="34" charset="0"/>
              </a:rPr>
              <a:t> </a:t>
            </a:r>
            <a:r>
              <a:rPr lang="it-IT" sz="2000" dirty="0" err="1" smtClean="0">
                <a:latin typeface="Calibri" pitchFamily="34" charset="0"/>
              </a:rPr>
              <a:t>as</a:t>
            </a:r>
            <a:r>
              <a:rPr lang="it-IT" sz="2000" dirty="0" smtClean="0">
                <a:latin typeface="Calibri" pitchFamily="34" charset="0"/>
              </a:rPr>
              <a:t> the flow </a:t>
            </a:r>
            <a:r>
              <a:rPr lang="it-IT" sz="2000" dirty="0" err="1" smtClean="0">
                <a:latin typeface="Calibri" pitchFamily="34" charset="0"/>
              </a:rPr>
              <a:t>of</a:t>
            </a:r>
            <a:r>
              <a:rPr lang="it-IT" sz="2000" dirty="0" smtClean="0">
                <a:latin typeface="Calibri" pitchFamily="34" charset="0"/>
              </a:rPr>
              <a:t> the </a:t>
            </a:r>
            <a:r>
              <a:rPr lang="en-US" sz="2000" dirty="0" smtClean="0">
                <a:latin typeface="Calibri" pitchFamily="34" charset="0"/>
              </a:rPr>
              <a:t>incoming customers grows up which in turn means as soon as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the expected value of the exponential distribution of inter-arrival times decreases, in order to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have a positive recurrent system ( </a:t>
            </a:r>
            <a:r>
              <a:rPr lang="el-GR" sz="2000" dirty="0" smtClean="0">
                <a:latin typeface="Calibri" pitchFamily="34" charset="0"/>
              </a:rPr>
              <a:t>ρ</a:t>
            </a:r>
            <a:r>
              <a:rPr lang="it-IT" sz="20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&lt; 1 </a:t>
            </a:r>
            <a:r>
              <a:rPr lang="it-IT" sz="2000" dirty="0" smtClean="0">
                <a:latin typeface="Calibri" pitchFamily="34" charset="0"/>
              </a:rPr>
              <a:t>) </a:t>
            </a:r>
            <a:r>
              <a:rPr lang="en-US" sz="2000" dirty="0" smtClean="0">
                <a:latin typeface="Calibri" pitchFamily="34" charset="0"/>
              </a:rPr>
              <a:t> we need to increase n.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b="1" dirty="0" smtClean="0">
                <a:latin typeface="Calibri" pitchFamily="34" charset="0"/>
              </a:rPr>
              <a:t>Under policy a) when n increases </a:t>
            </a:r>
            <a:r>
              <a:rPr lang="el-GR" sz="2000" b="1" dirty="0" smtClean="0">
                <a:latin typeface="Calibri" pitchFamily="34" charset="0"/>
              </a:rPr>
              <a:t>Δ</a:t>
            </a:r>
            <a:r>
              <a:rPr lang="it-IT" sz="2000" b="1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delay has a big impact </a:t>
            </a:r>
            <a:r>
              <a:rPr lang="it-IT" sz="2000" b="1" dirty="0" smtClean="0">
                <a:latin typeface="Calibri" pitchFamily="34" charset="0"/>
              </a:rPr>
              <a:t>on system's performance. </a:t>
            </a:r>
            <a:br>
              <a:rPr lang="it-IT" sz="2000" b="1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/>
            </a:r>
            <a:br>
              <a:rPr lang="it-IT" sz="2000" b="1" dirty="0" smtClean="0">
                <a:latin typeface="Calibri" pitchFamily="34" charset="0"/>
              </a:rPr>
            </a:br>
            <a:r>
              <a:rPr lang="it-IT" sz="2000" b="1" dirty="0" smtClean="0">
                <a:latin typeface="Calibri" pitchFamily="34" charset="0"/>
              </a:rPr>
              <a:t>A </a:t>
            </a:r>
            <a:r>
              <a:rPr lang="it-IT" sz="2000" b="1" dirty="0" err="1" smtClean="0">
                <a:latin typeface="Calibri" pitchFamily="34" charset="0"/>
              </a:rPr>
              <a:t>customer</a:t>
            </a:r>
            <a:r>
              <a:rPr lang="it-IT" sz="2000" b="1" dirty="0" smtClean="0">
                <a:latin typeface="Calibri" pitchFamily="34" charset="0"/>
              </a:rPr>
              <a:t> in </a:t>
            </a:r>
            <a:r>
              <a:rPr lang="it-IT" sz="2000" b="1" dirty="0" err="1" smtClean="0">
                <a:latin typeface="Calibri" pitchFamily="34" charset="0"/>
              </a:rPr>
              <a:t>order</a:t>
            </a:r>
            <a:r>
              <a:rPr lang="it-IT" sz="2000" b="1" dirty="0" smtClean="0">
                <a:latin typeface="Calibri" pitchFamily="34" charset="0"/>
              </a:rPr>
              <a:t> </a:t>
            </a:r>
            <a:r>
              <a:rPr lang="it-IT" sz="2000" b="1" dirty="0" err="1" smtClean="0">
                <a:latin typeface="Calibri" pitchFamily="34" charset="0"/>
              </a:rPr>
              <a:t>to</a:t>
            </a:r>
            <a:r>
              <a:rPr lang="it-IT" sz="2000" b="1" dirty="0" smtClean="0">
                <a:latin typeface="Calibri" pitchFamily="34" charset="0"/>
              </a:rPr>
              <a:t> </a:t>
            </a:r>
            <a:r>
              <a:rPr lang="it-IT" sz="2000" b="1" dirty="0" err="1" smtClean="0">
                <a:latin typeface="Calibri" pitchFamily="34" charset="0"/>
              </a:rPr>
              <a:t>reach</a:t>
            </a:r>
            <a:r>
              <a:rPr lang="it-IT" sz="2000" b="1" dirty="0" smtClean="0">
                <a:latin typeface="Calibri" pitchFamily="34" charset="0"/>
              </a:rPr>
              <a:t> the first </a:t>
            </a:r>
            <a:r>
              <a:rPr lang="en-US" sz="2000" b="1" dirty="0" smtClean="0">
                <a:latin typeface="Calibri" pitchFamily="34" charset="0"/>
              </a:rPr>
              <a:t>idle till, suppose till #n, </a:t>
            </a:r>
            <a:br>
              <a:rPr lang="en-US" sz="2000" b="1" dirty="0" smtClean="0">
                <a:latin typeface="Calibri" pitchFamily="34" charset="0"/>
              </a:rPr>
            </a:br>
            <a:r>
              <a:rPr lang="en-US" sz="2000" b="1" dirty="0" smtClean="0">
                <a:latin typeface="Calibri" pitchFamily="34" charset="0"/>
              </a:rPr>
              <a:t>has to </a:t>
            </a:r>
            <a:r>
              <a:rPr lang="en-US" sz="2000" b="1" u="sng" dirty="0" smtClean="0">
                <a:latin typeface="Calibri" pitchFamily="34" charset="0"/>
              </a:rPr>
              <a:t>waste</a:t>
            </a:r>
            <a:r>
              <a:rPr lang="en-US" sz="2000" b="1" dirty="0" smtClean="0">
                <a:latin typeface="Calibri" pitchFamily="34" charset="0"/>
              </a:rPr>
              <a:t> a time equals to n*</a:t>
            </a:r>
            <a:r>
              <a:rPr lang="el-GR" sz="2000" b="1" dirty="0" smtClean="0">
                <a:latin typeface="Calibri" pitchFamily="34" charset="0"/>
              </a:rPr>
              <a:t>Δ</a:t>
            </a:r>
            <a:r>
              <a:rPr lang="en-US" sz="2000" b="1" dirty="0" smtClean="0">
                <a:latin typeface="Calibri" pitchFamily="34" charset="0"/>
              </a:rPr>
              <a:t>, and this means that as n increases this time will increase too</a:t>
            </a:r>
            <a:r>
              <a:rPr lang="en-US" sz="2000" dirty="0" smtClean="0">
                <a:latin typeface="Calibri" pitchFamily="34" charset="0"/>
              </a:rPr>
              <a:t>.</a:t>
            </a:r>
            <a:br>
              <a:rPr lang="en-US" sz="2000" dirty="0" smtClean="0">
                <a:latin typeface="Calibri" pitchFamily="34" charset="0"/>
              </a:rPr>
            </a:br>
            <a:endParaRPr lang="it-IT" sz="2000" dirty="0">
              <a:latin typeface="Calibri" pitchFamily="34" charset="0"/>
            </a:endParaRPr>
          </a:p>
          <a:p>
            <a:pPr algn="ctr"/>
            <a:r>
              <a:rPr lang="it-IT" sz="2000" dirty="0" smtClean="0">
                <a:latin typeface="Calibri" pitchFamily="34" charset="0"/>
              </a:rPr>
              <a:t>In the </a:t>
            </a:r>
            <a:r>
              <a:rPr lang="it-IT" sz="2000" dirty="0" err="1" smtClean="0">
                <a:latin typeface="Calibri" pitchFamily="34" charset="0"/>
              </a:rPr>
              <a:t>most</a:t>
            </a:r>
            <a:r>
              <a:rPr lang="it-IT" sz="2000" dirty="0" smtClean="0">
                <a:latin typeface="Calibri" pitchFamily="34" charset="0"/>
              </a:rPr>
              <a:t> “</a:t>
            </a:r>
            <a:r>
              <a:rPr lang="it-IT" sz="2000" i="1" dirty="0" err="1" smtClean="0">
                <a:latin typeface="Calibri" pitchFamily="34" charset="0"/>
              </a:rPr>
              <a:t>critical</a:t>
            </a:r>
            <a:r>
              <a:rPr lang="it-IT" sz="2000" dirty="0" smtClean="0">
                <a:latin typeface="Calibri" pitchFamily="34" charset="0"/>
              </a:rPr>
              <a:t>” </a:t>
            </a:r>
            <a:r>
              <a:rPr lang="it-IT" sz="2000" dirty="0" err="1" smtClean="0">
                <a:latin typeface="Calibri" pitchFamily="34" charset="0"/>
              </a:rPr>
              <a:t>simulation</a:t>
            </a:r>
            <a:r>
              <a:rPr lang="it-IT" sz="2000" dirty="0" smtClean="0">
                <a:latin typeface="Calibri" pitchFamily="34" charset="0"/>
              </a:rPr>
              <a:t> Policy A </a:t>
            </a:r>
            <a:r>
              <a:rPr lang="it-IT" sz="2000" dirty="0" err="1" smtClean="0">
                <a:latin typeface="Calibri" pitchFamily="34" charset="0"/>
              </a:rPr>
              <a:t>experiences</a:t>
            </a:r>
            <a:r>
              <a:rPr lang="it-IT" sz="2000" dirty="0" smtClean="0">
                <a:latin typeface="Calibri" pitchFamily="34" charset="0"/>
              </a:rPr>
              <a:t> a </a:t>
            </a:r>
            <a:r>
              <a:rPr lang="it-IT" sz="2000" dirty="0" err="1" smtClean="0">
                <a:latin typeface="Calibri" pitchFamily="34" charset="0"/>
              </a:rPr>
              <a:t>queueing</a:t>
            </a:r>
            <a:r>
              <a:rPr lang="it-IT" sz="2000" dirty="0" smtClean="0">
                <a:latin typeface="Calibri" pitchFamily="34" charset="0"/>
              </a:rPr>
              <a:t> </a:t>
            </a:r>
            <a:r>
              <a:rPr lang="it-IT" sz="2000" dirty="0" err="1" smtClean="0">
                <a:latin typeface="Calibri" pitchFamily="34" charset="0"/>
              </a:rPr>
              <a:t>time</a:t>
            </a:r>
            <a:r>
              <a:rPr lang="it-IT" sz="2000" dirty="0" smtClean="0">
                <a:latin typeface="Calibri" pitchFamily="34" charset="0"/>
              </a:rPr>
              <a:t> </a:t>
            </a:r>
            <a:r>
              <a:rPr lang="it-IT" sz="2000" dirty="0" smtClean="0">
                <a:latin typeface="Calibri" pitchFamily="34" charset="0"/>
              </a:rPr>
              <a:t/>
            </a:r>
            <a:br>
              <a:rPr lang="it-IT" sz="2000" dirty="0" smtClean="0">
                <a:latin typeface="Calibri" pitchFamily="34" charset="0"/>
              </a:rPr>
            </a:br>
            <a:r>
              <a:rPr lang="it-IT" sz="2000" b="1" dirty="0" smtClean="0">
                <a:solidFill>
                  <a:srgbClr val="FF0000"/>
                </a:solidFill>
                <a:latin typeface="Calibri" pitchFamily="34" charset="0"/>
              </a:rPr>
              <a:t>8,37 </a:t>
            </a:r>
            <a:r>
              <a:rPr lang="it-IT" sz="2000" b="1" dirty="0" err="1" smtClean="0">
                <a:solidFill>
                  <a:srgbClr val="FF0000"/>
                </a:solidFill>
                <a:latin typeface="Calibri" pitchFamily="34" charset="0"/>
              </a:rPr>
              <a:t>times</a:t>
            </a:r>
            <a:r>
              <a:rPr lang="it-IT" sz="20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  <a:latin typeface="Calibri" pitchFamily="34" charset="0"/>
              </a:rPr>
              <a:t>greater</a:t>
            </a:r>
            <a:r>
              <a:rPr lang="it-IT" sz="20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it-IT" sz="2000" dirty="0" err="1" smtClean="0">
                <a:latin typeface="Calibri" pitchFamily="34" charset="0"/>
              </a:rPr>
              <a:t>than</a:t>
            </a:r>
            <a:r>
              <a:rPr lang="it-IT" sz="2000" dirty="0" smtClean="0">
                <a:latin typeface="Calibri" pitchFamily="34" charset="0"/>
              </a:rPr>
              <a:t> Policy B.</a:t>
            </a:r>
          </a:p>
          <a:p>
            <a:pPr algn="ctr"/>
            <a:r>
              <a:rPr lang="it-IT" sz="2000" dirty="0" smtClean="0">
                <a:latin typeface="Calibri" pitchFamily="34" charset="0"/>
              </a:rPr>
              <a:t>(</a:t>
            </a:r>
            <a:r>
              <a:rPr lang="it-IT" sz="2000" u="sng" dirty="0" err="1" smtClean="0">
                <a:latin typeface="Calibri" pitchFamily="34" charset="0"/>
              </a:rPr>
              <a:t>You</a:t>
            </a:r>
            <a:r>
              <a:rPr lang="it-IT" sz="2000" u="sng" dirty="0" smtClean="0">
                <a:latin typeface="Calibri" pitchFamily="34" charset="0"/>
              </a:rPr>
              <a:t>’</a:t>
            </a:r>
            <a:r>
              <a:rPr lang="it-IT" sz="2000" u="sng" dirty="0" err="1" smtClean="0">
                <a:latin typeface="Calibri" pitchFamily="34" charset="0"/>
              </a:rPr>
              <a:t>ll</a:t>
            </a:r>
            <a:r>
              <a:rPr lang="it-IT" sz="2000" u="sng" dirty="0" smtClean="0">
                <a:latin typeface="Calibri" pitchFamily="34" charset="0"/>
              </a:rPr>
              <a:t> </a:t>
            </a:r>
            <a:r>
              <a:rPr lang="it-IT" sz="2000" u="sng" dirty="0" err="1" smtClean="0">
                <a:latin typeface="Calibri" pitchFamily="34" charset="0"/>
              </a:rPr>
              <a:t>wait</a:t>
            </a:r>
            <a:r>
              <a:rPr lang="it-IT" sz="2000" u="sng" dirty="0" smtClean="0">
                <a:latin typeface="Calibri" pitchFamily="34" charset="0"/>
              </a:rPr>
              <a:t> in the queue </a:t>
            </a:r>
            <a:r>
              <a:rPr lang="it-IT" sz="2000" u="sng" dirty="0" err="1" smtClean="0">
                <a:latin typeface="Calibri" pitchFamily="34" charset="0"/>
              </a:rPr>
              <a:t>almost</a:t>
            </a:r>
            <a:r>
              <a:rPr lang="it-IT" sz="2000" u="sng" dirty="0" smtClean="0">
                <a:latin typeface="Calibri" pitchFamily="34" charset="0"/>
              </a:rPr>
              <a:t> 8 </a:t>
            </a:r>
            <a:r>
              <a:rPr lang="it-IT" sz="2000" u="sng" dirty="0" err="1" smtClean="0">
                <a:latin typeface="Calibri" pitchFamily="34" charset="0"/>
              </a:rPr>
              <a:t>minutes</a:t>
            </a:r>
            <a:r>
              <a:rPr lang="it-IT" sz="2000" u="sng" dirty="0" smtClean="0">
                <a:latin typeface="Calibri" pitchFamily="34" charset="0"/>
              </a:rPr>
              <a:t> </a:t>
            </a:r>
            <a:r>
              <a:rPr lang="it-IT" sz="2000" u="sng" dirty="0" err="1" smtClean="0">
                <a:latin typeface="Calibri" pitchFamily="34" charset="0"/>
              </a:rPr>
              <a:t>instead</a:t>
            </a:r>
            <a:r>
              <a:rPr lang="it-IT" sz="2000" u="sng" dirty="0" smtClean="0">
                <a:latin typeface="Calibri" pitchFamily="34" charset="0"/>
              </a:rPr>
              <a:t> </a:t>
            </a:r>
            <a:r>
              <a:rPr lang="it-IT" sz="2000" u="sng" dirty="0" err="1" smtClean="0">
                <a:latin typeface="Calibri" pitchFamily="34" charset="0"/>
              </a:rPr>
              <a:t>of</a:t>
            </a:r>
            <a:r>
              <a:rPr lang="it-IT" sz="2000" u="sng" dirty="0" smtClean="0">
                <a:latin typeface="Calibri" pitchFamily="34" charset="0"/>
              </a:rPr>
              <a:t> 1 minute!)</a:t>
            </a:r>
          </a:p>
          <a:p>
            <a:pPr algn="ctr"/>
            <a:endParaRPr lang="it-IT" sz="2000" dirty="0" smtClean="0">
              <a:latin typeface="Calibri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47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b="1" dirty="0" smtClean="0">
                <a:effectLst/>
              </a:rPr>
              <a:t>ASSESS THE EFFECTIVENESS OF TWO DIFFERENT CHECKOUT POLICIES </a:t>
            </a:r>
            <a:br>
              <a:rPr lang="en-US" sz="3400" b="1" dirty="0" smtClean="0">
                <a:effectLst/>
              </a:rPr>
            </a:br>
            <a:r>
              <a:rPr lang="en-US" sz="3400" b="1" dirty="0" smtClean="0">
                <a:effectLst/>
              </a:rPr>
              <a:t>ENFORCED IN A SUPERMARKET</a:t>
            </a:r>
            <a:endParaRPr lang="it-IT" sz="3400" b="1" dirty="0">
              <a:effectLst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>
              <a:buNone/>
            </a:pPr>
            <a:r>
              <a:rPr lang="it-IT" dirty="0" smtClean="0"/>
              <a:t>More in detail:</a:t>
            </a:r>
          </a:p>
          <a:p>
            <a:r>
              <a:rPr lang="en-US" b="1" dirty="0" smtClean="0"/>
              <a:t>a) </a:t>
            </a:r>
            <a:r>
              <a:rPr lang="en-US" dirty="0" smtClean="0"/>
              <a:t>Make a single queue and send the head-of-line to the first idle till (assuming a supermarket has n tills).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b) </a:t>
            </a:r>
            <a:r>
              <a:rPr lang="en-US" dirty="0" smtClean="0"/>
              <a:t>Allow each open till to manage its own (FIFO) queue. </a:t>
            </a:r>
            <a:br>
              <a:rPr lang="en-US" dirty="0" smtClean="0"/>
            </a:br>
            <a:r>
              <a:rPr lang="en-US" dirty="0" smtClean="0"/>
              <a:t>In this case, customers are expected to queue up at the till with the shortest queue (ties are broken arbitrarily).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 option a) it's necessary to take into account that a customer in order to reach the first idle till - say till j - spends j*</a:t>
            </a:r>
            <a:r>
              <a:rPr lang="el-GR" dirty="0" smtClean="0">
                <a:latin typeface="Century Gothic"/>
              </a:rPr>
              <a:t>Δ</a:t>
            </a:r>
            <a:r>
              <a:rPr lang="en-US" dirty="0" smtClean="0"/>
              <a:t> units of time during which the till remains idle.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57" y="112739"/>
            <a:ext cx="10833534" cy="1054260"/>
          </a:xfrm>
        </p:spPr>
        <p:txBody>
          <a:bodyPr/>
          <a:lstStyle/>
          <a:p>
            <a:pPr algn="ctr"/>
            <a:r>
              <a:rPr lang="it-IT" b="1" dirty="0" smtClean="0"/>
              <a:t>	POLICY MODEL (A)</a:t>
            </a:r>
            <a:endParaRPr lang="it-IT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4" y="1162383"/>
            <a:ext cx="8100233" cy="4680000"/>
          </a:xfrm>
        </p:spPr>
      </p:pic>
      <p:sp>
        <p:nvSpPr>
          <p:cNvPr id="6" name="TextBox 5"/>
          <p:cNvSpPr txBox="1"/>
          <p:nvPr/>
        </p:nvSpPr>
        <p:spPr>
          <a:xfrm>
            <a:off x="1824136" y="5380672"/>
            <a:ext cx="3577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Policy A: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One single queue and N tills.</a:t>
            </a:r>
            <a:br>
              <a:rPr lang="it-IT" dirty="0" smtClean="0"/>
            </a:br>
            <a:r>
              <a:rPr lang="it-IT" dirty="0" smtClean="0"/>
              <a:t>Delay </a:t>
            </a:r>
            <a:r>
              <a:rPr lang="it-IT" dirty="0" err="1" smtClean="0"/>
              <a:t>equals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j*</a:t>
            </a:r>
            <a:r>
              <a:rPr lang="el-GR" dirty="0" smtClean="0">
                <a:latin typeface="Century Gothic"/>
              </a:rPr>
              <a:t>Δ</a:t>
            </a:r>
            <a:r>
              <a:rPr lang="it-IT" dirty="0" smtClean="0">
                <a:latin typeface="Century Gothic"/>
              </a:rPr>
              <a:t> </a:t>
            </a:r>
            <a:r>
              <a:rPr lang="it-IT" dirty="0" err="1" smtClean="0"/>
              <a:t>units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reach</a:t>
            </a:r>
            <a:r>
              <a:rPr lang="it-IT" dirty="0" smtClean="0"/>
              <a:t> (</a:t>
            </a:r>
            <a:r>
              <a:rPr lang="it-IT" dirty="0" err="1" smtClean="0"/>
              <a:t>say</a:t>
            </a:r>
            <a:r>
              <a:rPr lang="it-IT" dirty="0" smtClean="0"/>
              <a:t>) </a:t>
            </a:r>
            <a:r>
              <a:rPr lang="it-IT" dirty="0" err="1" smtClean="0"/>
              <a:t>till</a:t>
            </a:r>
            <a:r>
              <a:rPr lang="it-IT" dirty="0" smtClean="0"/>
              <a:t> </a:t>
            </a:r>
            <a:r>
              <a:rPr lang="it-IT" dirty="0" err="1" smtClean="0"/>
              <a:t>#j</a:t>
            </a:r>
            <a:r>
              <a:rPr lang="it-IT" dirty="0" smtClean="0"/>
              <a:t>. 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181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52887" y="196261"/>
            <a:ext cx="9997440" cy="1143000"/>
          </a:xfrm>
        </p:spPr>
        <p:txBody>
          <a:bodyPr/>
          <a:lstStyle/>
          <a:p>
            <a:pPr algn="ctr"/>
            <a:r>
              <a:rPr lang="it-IT" b="1" dirty="0" smtClean="0"/>
              <a:t>POLICY MODEL (B)</a:t>
            </a:r>
            <a:endParaRPr lang="it-IT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71" y="1239439"/>
            <a:ext cx="8587474" cy="4680000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1791144" y="5417947"/>
            <a:ext cx="2713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Policy B:</a:t>
            </a:r>
          </a:p>
          <a:p>
            <a:r>
              <a:rPr lang="it-IT" dirty="0" smtClean="0"/>
              <a:t>Each till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own queue.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57" y="112739"/>
            <a:ext cx="10833534" cy="105426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	</a:t>
            </a:r>
            <a:r>
              <a:rPr lang="it-IT" b="1" dirty="0" smtClean="0"/>
              <a:t>IMPLEMENTATION</a:t>
            </a:r>
            <a:endParaRPr lang="it-IT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601" y="1458000"/>
            <a:ext cx="4542856" cy="5400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31" y="1458000"/>
            <a:ext cx="6098956" cy="540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21741" y="1032961"/>
            <a:ext cx="1617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Policy </a:t>
            </a:r>
            <a:r>
              <a:rPr lang="it-IT" b="1" dirty="0" smtClean="0"/>
              <a:t>A</a:t>
            </a:r>
            <a:endParaRPr lang="it-IT" b="1" dirty="0"/>
          </a:p>
        </p:txBody>
      </p:sp>
      <p:sp>
        <p:nvSpPr>
          <p:cNvPr id="11" name="Rectangle 10"/>
          <p:cNvSpPr/>
          <p:nvPr/>
        </p:nvSpPr>
        <p:spPr>
          <a:xfrm>
            <a:off x="7718042" y="1095589"/>
            <a:ext cx="1610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Policy </a:t>
            </a:r>
            <a:r>
              <a:rPr lang="it-IT" b="1" dirty="0" smtClean="0"/>
              <a:t>B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4838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78" y="0"/>
            <a:ext cx="11822545" cy="1228436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smtClean="0"/>
              <a:t>PARAMETERS, FACTORS (AND GOOGLE DATA)</a:t>
            </a:r>
            <a:endParaRPr lang="it-IT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4409" y="4450199"/>
            <a:ext cx="5840093" cy="1904762"/>
          </a:xfrm>
        </p:spPr>
      </p:pic>
      <p:sp>
        <p:nvSpPr>
          <p:cNvPr id="4" name="TextBox 3"/>
          <p:cNvSpPr txBox="1"/>
          <p:nvPr/>
        </p:nvSpPr>
        <p:spPr>
          <a:xfrm>
            <a:off x="1541882" y="1023640"/>
            <a:ext cx="5264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FACTORS:</a:t>
            </a: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Arrival</a:t>
            </a:r>
            <a:r>
              <a:rPr lang="it-IT" sz="1600" dirty="0" smtClean="0"/>
              <a:t> Rate (</a:t>
            </a:r>
            <a:r>
              <a:rPr lang="it-IT" sz="1600" dirty="0" err="1" smtClean="0"/>
              <a:t>mean</a:t>
            </a:r>
            <a:r>
              <a:rPr lang="it-IT" sz="1600" dirty="0" smtClean="0"/>
              <a:t> </a:t>
            </a:r>
            <a:r>
              <a:rPr lang="it-IT" sz="1600" dirty="0" err="1" smtClean="0"/>
              <a:t>value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Service Rate (</a:t>
            </a:r>
            <a:r>
              <a:rPr lang="it-IT" sz="1600" dirty="0" err="1" smtClean="0"/>
              <a:t>mean</a:t>
            </a:r>
            <a:r>
              <a:rPr lang="it-IT" sz="1600" dirty="0" smtClean="0"/>
              <a:t> </a:t>
            </a:r>
            <a:r>
              <a:rPr lang="it-IT" sz="1600" dirty="0" err="1" smtClean="0"/>
              <a:t>value</a:t>
            </a:r>
            <a:r>
              <a:rPr lang="it-IT" sz="1600" dirty="0" smtClean="0"/>
              <a:t>, standard </a:t>
            </a:r>
            <a:r>
              <a:rPr lang="it-IT" sz="1600" dirty="0" err="1" smtClean="0"/>
              <a:t>deviation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r>
              <a:rPr lang="it-IT" sz="1600" b="1" dirty="0" smtClean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Number of </a:t>
            </a:r>
            <a:r>
              <a:rPr lang="it-IT" sz="1600" dirty="0" err="1" smtClean="0"/>
              <a:t>Tills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Delay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542" y="4678076"/>
            <a:ext cx="46839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 relied on some data provided by Google: </a:t>
            </a:r>
            <a:br>
              <a:rPr lang="en-US" sz="1600" dirty="0" smtClean="0"/>
            </a:br>
            <a:r>
              <a:rPr lang="en-US" sz="1600" dirty="0" smtClean="0"/>
              <a:t>this data show information about past visits </a:t>
            </a:r>
            <a:br>
              <a:rPr lang="en-US" sz="1600" dirty="0" smtClean="0"/>
            </a:br>
            <a:r>
              <a:rPr lang="en-US" sz="1600" dirty="0" smtClean="0"/>
              <a:t>at the Carrefour located in San </a:t>
            </a:r>
            <a:r>
              <a:rPr lang="en-US" sz="1600" dirty="0" err="1" smtClean="0"/>
              <a:t>Giuliano</a:t>
            </a:r>
            <a:r>
              <a:rPr lang="en-US" sz="1600" dirty="0" smtClean="0"/>
              <a:t> </a:t>
            </a:r>
            <a:r>
              <a:rPr lang="en-US" sz="1600" dirty="0" err="1" smtClean="0"/>
              <a:t>Terme</a:t>
            </a:r>
            <a:r>
              <a:rPr lang="en-US" sz="1600" dirty="0" smtClean="0"/>
              <a:t> ,(Pisa).</a:t>
            </a:r>
            <a:br>
              <a:rPr lang="en-US" sz="1600" dirty="0" smtClean="0"/>
            </a:br>
            <a:r>
              <a:rPr lang="en-US" sz="1600" dirty="0" smtClean="0"/>
              <a:t>Our idea was to use this data in order</a:t>
            </a:r>
          </a:p>
          <a:p>
            <a:r>
              <a:rPr lang="en-US" sz="1600" dirty="0" smtClean="0"/>
              <a:t>to calibrate in a real manner our simulations.</a:t>
            </a:r>
            <a:br>
              <a:rPr lang="en-US" sz="1600" dirty="0" smtClean="0"/>
            </a:br>
            <a:r>
              <a:rPr lang="en-US" sz="1600" dirty="0" smtClean="0"/>
              <a:t>Data covered a whole week visit.</a:t>
            </a:r>
            <a:endParaRPr lang="it-IT" sz="1600" dirty="0"/>
          </a:p>
        </p:txBody>
      </p:sp>
      <p:pic>
        <p:nvPicPr>
          <p:cNvPr id="8" name="Immagine 7" descr="time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6" y="862434"/>
            <a:ext cx="461074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31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383" y="335147"/>
            <a:ext cx="8534400" cy="1043709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 err="1" smtClean="0"/>
              <a:t>PDFs</a:t>
            </a:r>
            <a:r>
              <a:rPr lang="it-IT" sz="3200" b="1" dirty="0" smtClean="0"/>
              <a:t> </a:t>
            </a:r>
            <a:endParaRPr lang="it-IT" sz="3200" b="1" dirty="0"/>
          </a:p>
        </p:txBody>
      </p:sp>
      <p:pic>
        <p:nvPicPr>
          <p:cNvPr id="9" name="Immagine 8" descr="esponenzi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62" y="1515291"/>
            <a:ext cx="4732153" cy="4415246"/>
          </a:xfrm>
          <a:prstGeom prst="rect">
            <a:avLst/>
          </a:prstGeom>
        </p:spPr>
      </p:pic>
      <p:pic>
        <p:nvPicPr>
          <p:cNvPr id="10" name="Immagine 9" descr="lognor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00" y="1425585"/>
            <a:ext cx="5121411" cy="436125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024743" y="5956663"/>
            <a:ext cx="451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 pitchFamily="34" charset="0"/>
              </a:rPr>
              <a:t>Lognormal</a:t>
            </a:r>
            <a:r>
              <a:rPr lang="it-IT" b="1" dirty="0" smtClean="0">
                <a:latin typeface="Calibri" pitchFamily="34" charset="0"/>
              </a:rPr>
              <a:t> </a:t>
            </a:r>
            <a:r>
              <a:rPr lang="it-IT" b="1" dirty="0" err="1" smtClean="0">
                <a:latin typeface="Calibri" pitchFamily="34" charset="0"/>
              </a:rPr>
              <a:t>Distribution</a:t>
            </a:r>
            <a:r>
              <a:rPr lang="it-IT" b="1" dirty="0" smtClean="0">
                <a:latin typeface="Calibri" pitchFamily="34" charset="0"/>
              </a:rPr>
              <a:t> </a:t>
            </a:r>
            <a:r>
              <a:rPr lang="it-IT" b="1" dirty="0" err="1" smtClean="0">
                <a:latin typeface="Calibri" pitchFamily="34" charset="0"/>
              </a:rPr>
              <a:t>of</a:t>
            </a:r>
            <a:r>
              <a:rPr lang="it-IT" b="1" dirty="0" smtClean="0">
                <a:latin typeface="Calibri" pitchFamily="34" charset="0"/>
              </a:rPr>
              <a:t> Service </a:t>
            </a:r>
            <a:r>
              <a:rPr lang="it-IT" b="1" dirty="0" err="1" smtClean="0">
                <a:latin typeface="Calibri" pitchFamily="34" charset="0"/>
              </a:rPr>
              <a:t>Times</a:t>
            </a:r>
            <a:r>
              <a:rPr lang="it-IT" b="1" dirty="0" smtClean="0">
                <a:latin typeface="Calibri" pitchFamily="34" charset="0"/>
              </a:rPr>
              <a:t> </a:t>
            </a:r>
            <a:br>
              <a:rPr lang="it-IT" b="1" dirty="0" smtClean="0">
                <a:latin typeface="Calibri" pitchFamily="34" charset="0"/>
              </a:rPr>
            </a:br>
            <a:r>
              <a:rPr lang="it-IT" b="1" dirty="0" smtClean="0">
                <a:latin typeface="Calibri" pitchFamily="34" charset="0"/>
              </a:rPr>
              <a:t>(4.664061704, 0.832554611)</a:t>
            </a:r>
            <a:endParaRPr lang="it-IT" b="1" dirty="0">
              <a:latin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402286" y="5978434"/>
            <a:ext cx="451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 pitchFamily="34" charset="0"/>
              </a:rPr>
              <a:t>Exponential</a:t>
            </a:r>
            <a:r>
              <a:rPr lang="it-IT" b="1" dirty="0" smtClean="0">
                <a:latin typeface="Calibri" pitchFamily="34" charset="0"/>
              </a:rPr>
              <a:t> </a:t>
            </a:r>
            <a:r>
              <a:rPr lang="it-IT" b="1" dirty="0" err="1" smtClean="0">
                <a:latin typeface="Calibri" pitchFamily="34" charset="0"/>
              </a:rPr>
              <a:t>Distribution</a:t>
            </a:r>
            <a:r>
              <a:rPr lang="it-IT" b="1" dirty="0" smtClean="0">
                <a:latin typeface="Calibri" pitchFamily="34" charset="0"/>
              </a:rPr>
              <a:t> </a:t>
            </a:r>
            <a:r>
              <a:rPr lang="it-IT" b="1" dirty="0" err="1" smtClean="0">
                <a:latin typeface="Calibri" pitchFamily="34" charset="0"/>
              </a:rPr>
              <a:t>of</a:t>
            </a:r>
            <a:r>
              <a:rPr lang="it-IT" b="1" dirty="0" smtClean="0">
                <a:latin typeface="Calibri" pitchFamily="34" charset="0"/>
              </a:rPr>
              <a:t> Service </a:t>
            </a:r>
            <a:r>
              <a:rPr lang="it-IT" b="1" dirty="0" err="1" smtClean="0">
                <a:latin typeface="Calibri" pitchFamily="34" charset="0"/>
              </a:rPr>
              <a:t>Times</a:t>
            </a:r>
            <a:r>
              <a:rPr lang="it-IT" b="1" dirty="0" smtClean="0">
                <a:latin typeface="Calibri" pitchFamily="34" charset="0"/>
              </a:rPr>
              <a:t> </a:t>
            </a:r>
            <a:br>
              <a:rPr lang="it-IT" b="1" dirty="0" smtClean="0">
                <a:latin typeface="Calibri" pitchFamily="34" charset="0"/>
              </a:rPr>
            </a:br>
            <a:r>
              <a:rPr lang="it-IT" b="1" dirty="0" smtClean="0">
                <a:latin typeface="Calibri" pitchFamily="34" charset="0"/>
              </a:rPr>
              <a:t>(1/150)</a:t>
            </a:r>
            <a:endParaRPr lang="it-IT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3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875" y="191456"/>
            <a:ext cx="8534400" cy="10437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Exponential Distribution Of Inter-arrival Times Exponential Distribution Of Service De</a:t>
            </a:r>
            <a:r>
              <a:rPr lang="it-IT" sz="2800" b="1" dirty="0" err="1" smtClean="0"/>
              <a:t>mands</a:t>
            </a:r>
            <a:endParaRPr lang="it-IT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30" y="1318597"/>
            <a:ext cx="4890566" cy="3960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28" y="1305532"/>
            <a:ext cx="4868070" cy="3960000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1656157"/>
              </p:ext>
            </p:extLst>
          </p:nvPr>
        </p:nvGraphicFramePr>
        <p:xfrm>
          <a:off x="2055812" y="5394961"/>
          <a:ext cx="9198696" cy="1298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16">
                  <a:extLst>
                    <a:ext uri="{9D8B030D-6E8A-4147-A177-3AD203B41FA5}">
                      <a16:colId xmlns:a16="http://schemas.microsoft.com/office/drawing/2014/main" xmlns="" val="2738745346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980570175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3089227171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1527875815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3546994799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4085888426"/>
                    </a:ext>
                  </a:extLst>
                </a:gridCol>
              </a:tblGrid>
              <a:tr h="663765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E[Wa]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E[Wb]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Wa</a:t>
                      </a:r>
                      <a:r>
                        <a:rPr lang="it-IT" b="0" dirty="0" smtClean="0">
                          <a:latin typeface="Calibri" pitchFamily="34" charset="0"/>
                        </a:rPr>
                        <a:t>]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/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Wb</a:t>
                      </a:r>
                      <a:r>
                        <a:rPr lang="it-IT" b="0" dirty="0" smtClean="0">
                          <a:latin typeface="Calibri" pitchFamily="34" charset="0"/>
                        </a:rPr>
                        <a:t>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E[Ra]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E[Rb]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E[Ra]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/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Rb</a:t>
                      </a:r>
                      <a:r>
                        <a:rPr lang="it-IT" b="0" baseline="0" dirty="0" smtClean="0">
                          <a:latin typeface="Calibri" pitchFamily="34" charset="0"/>
                        </a:rPr>
                        <a:t>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360908"/>
                  </a:ext>
                </a:extLst>
              </a:tr>
              <a:tr h="384562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434,21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51,85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8,37</a:t>
                      </a:r>
                      <a:endParaRPr lang="it-IT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585,31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200,55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2,91</a:t>
                      </a:r>
                      <a:endParaRPr lang="it-IT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38982"/>
                  </a:ext>
                </a:extLst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689565" y="1306286"/>
            <a:ext cx="1698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/>
              </a:rPr>
              <a:t>Calibration</a:t>
            </a:r>
            <a:r>
              <a:rPr lang="it-IT" b="1" dirty="0" smtClean="0">
                <a:latin typeface="Calibri"/>
              </a:rPr>
              <a:t>: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λ</a:t>
            </a:r>
            <a:r>
              <a:rPr lang="it-IT" b="1" dirty="0" smtClean="0">
                <a:latin typeface="Calibri"/>
              </a:rPr>
              <a:t>  = 15s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μ</a:t>
            </a:r>
            <a:r>
              <a:rPr lang="it-IT" b="1" dirty="0" smtClean="0">
                <a:latin typeface="Calibri"/>
              </a:rPr>
              <a:t> = 150s</a:t>
            </a:r>
            <a:br>
              <a:rPr lang="it-IT" b="1" dirty="0" smtClean="0">
                <a:latin typeface="Calibri"/>
              </a:rPr>
            </a:br>
            <a:r>
              <a:rPr lang="it-IT" b="1" dirty="0" smtClean="0">
                <a:latin typeface="Calibri"/>
              </a:rPr>
              <a:t>n = 12</a:t>
            </a:r>
          </a:p>
          <a:p>
            <a:pPr algn="ctr"/>
            <a:r>
              <a:rPr lang="it-IT" b="1" dirty="0" smtClean="0">
                <a:latin typeface="Calibri"/>
              </a:rPr>
              <a:t>Δ = </a:t>
            </a:r>
            <a:r>
              <a:rPr lang="it-IT" b="1" dirty="0" err="1" smtClean="0">
                <a:latin typeface="Calibri"/>
              </a:rPr>
              <a:t>4s</a:t>
            </a:r>
            <a:r>
              <a:rPr lang="it-IT" dirty="0" smtClean="0">
                <a:latin typeface="Calibri"/>
              </a:rPr>
              <a:t/>
            </a:r>
            <a:br>
              <a:rPr lang="it-IT" dirty="0" smtClean="0">
                <a:latin typeface="Calibri"/>
              </a:rPr>
            </a:b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040982" y="1288869"/>
            <a:ext cx="16981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/>
              </a:rPr>
              <a:t>Calibration</a:t>
            </a:r>
            <a:r>
              <a:rPr lang="it-IT" b="1" dirty="0" smtClean="0">
                <a:latin typeface="Calibri"/>
              </a:rPr>
              <a:t>: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λ</a:t>
            </a:r>
            <a:r>
              <a:rPr lang="it-IT" b="1" dirty="0" smtClean="0">
                <a:latin typeface="Calibri"/>
              </a:rPr>
              <a:t>  = 15s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μ</a:t>
            </a:r>
            <a:r>
              <a:rPr lang="it-IT" b="1" dirty="0" smtClean="0">
                <a:latin typeface="Calibri"/>
              </a:rPr>
              <a:t> = 150s</a:t>
            </a:r>
            <a:br>
              <a:rPr lang="it-IT" b="1" dirty="0" smtClean="0">
                <a:latin typeface="Calibri"/>
              </a:rPr>
            </a:br>
            <a:r>
              <a:rPr lang="it-IT" b="1" dirty="0" smtClean="0">
                <a:latin typeface="Calibri"/>
              </a:rPr>
              <a:t>n = 12</a:t>
            </a:r>
          </a:p>
          <a:p>
            <a:pPr algn="ctr"/>
            <a:r>
              <a:rPr lang="it-IT" b="1" dirty="0" smtClean="0">
                <a:latin typeface="Calibri"/>
              </a:rPr>
              <a:t>Δ = </a:t>
            </a:r>
            <a:r>
              <a:rPr lang="it-IT" b="1" dirty="0" err="1" smtClean="0">
                <a:latin typeface="Calibri"/>
              </a:rPr>
              <a:t>4s</a:t>
            </a:r>
            <a:r>
              <a:rPr lang="it-IT" dirty="0" smtClean="0">
                <a:latin typeface="Calibri"/>
              </a:rPr>
              <a:t/>
            </a:r>
            <a:br>
              <a:rPr lang="it-IT" dirty="0" smtClean="0">
                <a:latin typeface="Calibri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2114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629" y="217581"/>
            <a:ext cx="8534400" cy="104370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Exponential Distribution Of Inter-arrival Times</a:t>
            </a:r>
            <a:br>
              <a:rPr lang="en-US" sz="2800" b="1" dirty="0" smtClean="0"/>
            </a:br>
            <a:r>
              <a:rPr lang="en-US" sz="2800" b="1" dirty="0" smtClean="0"/>
              <a:t>Lognormal Distribution Of Service Demands</a:t>
            </a:r>
            <a:endParaRPr lang="it-IT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56" y="1198706"/>
            <a:ext cx="4890564" cy="3960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62" y="1172580"/>
            <a:ext cx="4868070" cy="3960000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25118355"/>
              </p:ext>
            </p:extLst>
          </p:nvPr>
        </p:nvGraphicFramePr>
        <p:xfrm>
          <a:off x="2134189" y="5317287"/>
          <a:ext cx="9198696" cy="1378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16">
                  <a:extLst>
                    <a:ext uri="{9D8B030D-6E8A-4147-A177-3AD203B41FA5}">
                      <a16:colId xmlns:a16="http://schemas.microsoft.com/office/drawing/2014/main" xmlns="" val="2738745346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980570175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3089227171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1527875815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3546994799"/>
                    </a:ext>
                  </a:extLst>
                </a:gridCol>
                <a:gridCol w="1533116">
                  <a:extLst>
                    <a:ext uri="{9D8B030D-6E8A-4147-A177-3AD203B41FA5}">
                      <a16:colId xmlns:a16="http://schemas.microsoft.com/office/drawing/2014/main" xmlns="" val="4085888426"/>
                    </a:ext>
                  </a:extLst>
                </a:gridCol>
              </a:tblGrid>
              <a:tr h="801837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E[Wa]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E[Wb]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Wa</a:t>
                      </a:r>
                      <a:r>
                        <a:rPr lang="it-IT" b="0" dirty="0" smtClean="0">
                          <a:latin typeface="Calibri" pitchFamily="34" charset="0"/>
                        </a:rPr>
                        <a:t>]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/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Wb</a:t>
                      </a:r>
                      <a:r>
                        <a:rPr lang="it-IT" b="0" dirty="0" smtClean="0">
                          <a:latin typeface="Calibri" pitchFamily="34" charset="0"/>
                        </a:rPr>
                        <a:t>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E[Ra]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E[Rb]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>
                          <a:latin typeface="Calibri" pitchFamily="34" charset="0"/>
                        </a:rPr>
                        <a:t>E[Ra]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/</a:t>
                      </a:r>
                      <a:br>
                        <a:rPr lang="it-IT" b="0" dirty="0" smtClean="0">
                          <a:latin typeface="Calibri" pitchFamily="34" charset="0"/>
                        </a:rPr>
                      </a:br>
                      <a:r>
                        <a:rPr lang="it-IT" b="0" dirty="0" smtClean="0">
                          <a:latin typeface="Calibri" pitchFamily="34" charset="0"/>
                        </a:rPr>
                        <a:t>E[</a:t>
                      </a:r>
                      <a:r>
                        <a:rPr lang="it-IT" b="0" dirty="0" err="1" smtClean="0">
                          <a:latin typeface="Calibri" pitchFamily="34" charset="0"/>
                        </a:rPr>
                        <a:t>Rb</a:t>
                      </a:r>
                      <a:r>
                        <a:rPr lang="it-IT" b="0" baseline="0" dirty="0" smtClean="0">
                          <a:latin typeface="Calibri" pitchFamily="34" charset="0"/>
                        </a:rPr>
                        <a:t>]</a:t>
                      </a:r>
                      <a:endParaRPr lang="it-IT" b="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360908"/>
                  </a:ext>
                </a:extLst>
              </a:tr>
              <a:tr h="464556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</a:rPr>
                        <a:t>332,48</a:t>
                      </a:r>
                      <a:endParaRPr lang="it-IT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</a:rPr>
                        <a:t>52</a:t>
                      </a:r>
                      <a:endParaRPr lang="it-IT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6,39</a:t>
                      </a:r>
                      <a:endParaRPr lang="it-IT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</a:rPr>
                        <a:t>482,03</a:t>
                      </a:r>
                      <a:endParaRPr lang="it-IT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</a:rPr>
                        <a:t>202,77</a:t>
                      </a:r>
                      <a:endParaRPr lang="it-IT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2,38</a:t>
                      </a:r>
                      <a:endParaRPr lang="it-IT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38982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4741817" y="1214846"/>
            <a:ext cx="16981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/>
              </a:rPr>
              <a:t>Calibration</a:t>
            </a:r>
            <a:r>
              <a:rPr lang="it-IT" b="1" dirty="0" smtClean="0">
                <a:latin typeface="Calibri"/>
              </a:rPr>
              <a:t>: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λ</a:t>
            </a:r>
            <a:r>
              <a:rPr lang="it-IT" b="1" dirty="0" smtClean="0">
                <a:latin typeface="Calibri"/>
              </a:rPr>
              <a:t>  = 15s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μ</a:t>
            </a:r>
            <a:r>
              <a:rPr lang="it-IT" b="1" dirty="0" smtClean="0">
                <a:latin typeface="Calibri"/>
              </a:rPr>
              <a:t> = </a:t>
            </a:r>
            <a:r>
              <a:rPr lang="it-IT" dirty="0" smtClean="0"/>
              <a:t>4.66</a:t>
            </a:r>
            <a:r>
              <a:rPr lang="it-IT" b="1" dirty="0" smtClean="0">
                <a:latin typeface="Calibri"/>
              </a:rPr>
              <a:t>s</a:t>
            </a:r>
          </a:p>
          <a:p>
            <a:pPr algn="ctr"/>
            <a:r>
              <a:rPr lang="it-IT" b="1" dirty="0" smtClean="0">
                <a:latin typeface="Calibri"/>
              </a:rPr>
              <a:t>σ  = </a:t>
            </a:r>
            <a:r>
              <a:rPr lang="it-IT" dirty="0" smtClean="0"/>
              <a:t>0.83s </a:t>
            </a:r>
            <a:r>
              <a:rPr lang="it-IT" b="1" dirty="0" smtClean="0">
                <a:latin typeface="Calibri"/>
              </a:rPr>
              <a:t/>
            </a:r>
            <a:br>
              <a:rPr lang="it-IT" b="1" dirty="0" smtClean="0">
                <a:latin typeface="Calibri"/>
              </a:rPr>
            </a:br>
            <a:r>
              <a:rPr lang="it-IT" b="1" dirty="0" smtClean="0">
                <a:latin typeface="Calibri"/>
              </a:rPr>
              <a:t>n = 12</a:t>
            </a:r>
          </a:p>
          <a:p>
            <a:pPr algn="ctr"/>
            <a:r>
              <a:rPr lang="it-IT" b="1" dirty="0" smtClean="0">
                <a:latin typeface="Calibri"/>
              </a:rPr>
              <a:t>Δ = </a:t>
            </a:r>
            <a:r>
              <a:rPr lang="it-IT" b="1" dirty="0" err="1" smtClean="0">
                <a:latin typeface="Calibri"/>
              </a:rPr>
              <a:t>4s</a:t>
            </a:r>
            <a:r>
              <a:rPr lang="it-IT" dirty="0" smtClean="0">
                <a:latin typeface="Calibri"/>
              </a:rPr>
              <a:t/>
            </a:r>
            <a:br>
              <a:rPr lang="it-IT" dirty="0" smtClean="0">
                <a:latin typeface="Calibri"/>
              </a:rPr>
            </a:b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027920" y="1171303"/>
            <a:ext cx="16981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latin typeface="Calibri"/>
              </a:rPr>
              <a:t>Calibration</a:t>
            </a:r>
            <a:r>
              <a:rPr lang="it-IT" b="1" dirty="0" smtClean="0">
                <a:latin typeface="Calibri"/>
              </a:rPr>
              <a:t>: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λ</a:t>
            </a:r>
            <a:r>
              <a:rPr lang="it-IT" b="1" dirty="0" smtClean="0">
                <a:latin typeface="Calibri"/>
              </a:rPr>
              <a:t>  = 15s</a:t>
            </a:r>
            <a:br>
              <a:rPr lang="it-IT" b="1" dirty="0" smtClean="0">
                <a:latin typeface="Calibri"/>
              </a:rPr>
            </a:br>
            <a:r>
              <a:rPr lang="el-GR" b="1" dirty="0" smtClean="0">
                <a:latin typeface="Calibri"/>
              </a:rPr>
              <a:t>μ</a:t>
            </a:r>
            <a:r>
              <a:rPr lang="it-IT" b="1" dirty="0" smtClean="0">
                <a:latin typeface="Calibri"/>
              </a:rPr>
              <a:t> = </a:t>
            </a:r>
            <a:r>
              <a:rPr lang="it-IT" dirty="0" smtClean="0"/>
              <a:t>4.66</a:t>
            </a:r>
            <a:r>
              <a:rPr lang="it-IT" b="1" dirty="0" smtClean="0">
                <a:latin typeface="Calibri"/>
              </a:rPr>
              <a:t>s</a:t>
            </a:r>
          </a:p>
          <a:p>
            <a:pPr algn="ctr"/>
            <a:r>
              <a:rPr lang="it-IT" b="1" dirty="0" smtClean="0">
                <a:latin typeface="Calibri"/>
              </a:rPr>
              <a:t>σ  = </a:t>
            </a:r>
            <a:r>
              <a:rPr lang="it-IT" dirty="0" smtClean="0"/>
              <a:t>0.83s </a:t>
            </a:r>
            <a:r>
              <a:rPr lang="it-IT" b="1" dirty="0" smtClean="0">
                <a:latin typeface="Calibri"/>
              </a:rPr>
              <a:t/>
            </a:r>
            <a:br>
              <a:rPr lang="it-IT" b="1" dirty="0" smtClean="0">
                <a:latin typeface="Calibri"/>
              </a:rPr>
            </a:br>
            <a:r>
              <a:rPr lang="it-IT" b="1" dirty="0" smtClean="0">
                <a:latin typeface="Calibri"/>
              </a:rPr>
              <a:t>n = 12</a:t>
            </a:r>
          </a:p>
          <a:p>
            <a:pPr algn="ctr"/>
            <a:r>
              <a:rPr lang="it-IT" b="1" dirty="0" smtClean="0">
                <a:latin typeface="Calibri"/>
              </a:rPr>
              <a:t>Δ = </a:t>
            </a:r>
            <a:r>
              <a:rPr lang="it-IT" b="1" dirty="0" err="1" smtClean="0">
                <a:latin typeface="Calibri"/>
              </a:rPr>
              <a:t>4s</a:t>
            </a:r>
            <a:r>
              <a:rPr lang="it-IT" dirty="0" smtClean="0">
                <a:latin typeface="Calibri"/>
              </a:rPr>
              <a:t/>
            </a:r>
            <a:br>
              <a:rPr lang="it-IT" dirty="0" smtClean="0">
                <a:latin typeface="Calibri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35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1081</TotalTime>
  <Words>166</Words>
  <Application>Microsoft Office PowerPoint</Application>
  <PresentationFormat>Personalizzato</PresentationFormat>
  <Paragraphs>68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Solstizio</vt:lpstr>
      <vt:lpstr>PROJECT – THE CARREFOUR</vt:lpstr>
      <vt:lpstr>ASSESS THE EFFECTIVENESS OF TWO DIFFERENT CHECKOUT POLICIES  ENFORCED IN A SUPERMARKET</vt:lpstr>
      <vt:lpstr> POLICY MODEL (A)</vt:lpstr>
      <vt:lpstr>POLICY MODEL (B)</vt:lpstr>
      <vt:lpstr> IMPLEMENTATION</vt:lpstr>
      <vt:lpstr>PARAMETERS, FACTORS (AND GOOGLE DATA)</vt:lpstr>
      <vt:lpstr>PDFs </vt:lpstr>
      <vt:lpstr>Exponential Distribution Of Inter-arrival Times Exponential Distribution Of Service Demands</vt:lpstr>
      <vt:lpstr>Exponential Distribution Of Inter-arrival Times Lognormal Distribution Of Service Demands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the carrefour</dc:title>
  <dc:creator>angelo buono</dc:creator>
  <cp:lastModifiedBy>Mariano Basile</cp:lastModifiedBy>
  <cp:revision>46</cp:revision>
  <dcterms:created xsi:type="dcterms:W3CDTF">2016-01-14T21:40:50Z</dcterms:created>
  <dcterms:modified xsi:type="dcterms:W3CDTF">2016-01-17T18:42:19Z</dcterms:modified>
</cp:coreProperties>
</file>