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2" r:id="rId1"/>
  </p:sldMasterIdLst>
  <p:notesMasterIdLst>
    <p:notesMasterId r:id="rId29"/>
  </p:notesMasterIdLst>
  <p:sldIdLst>
    <p:sldId id="256" r:id="rId2"/>
    <p:sldId id="307" r:id="rId3"/>
    <p:sldId id="316" r:id="rId4"/>
    <p:sldId id="318" r:id="rId5"/>
    <p:sldId id="317" r:id="rId6"/>
    <p:sldId id="319" r:id="rId7"/>
    <p:sldId id="320" r:id="rId8"/>
    <p:sldId id="325" r:id="rId9"/>
    <p:sldId id="321" r:id="rId10"/>
    <p:sldId id="324" r:id="rId11"/>
    <p:sldId id="343" r:id="rId12"/>
    <p:sldId id="328" r:id="rId13"/>
    <p:sldId id="329" r:id="rId14"/>
    <p:sldId id="344" r:id="rId15"/>
    <p:sldId id="330" r:id="rId16"/>
    <p:sldId id="331" r:id="rId17"/>
    <p:sldId id="345" r:id="rId18"/>
    <p:sldId id="346" r:id="rId19"/>
    <p:sldId id="334" r:id="rId20"/>
    <p:sldId id="335" r:id="rId21"/>
    <p:sldId id="336" r:id="rId22"/>
    <p:sldId id="337" r:id="rId23"/>
    <p:sldId id="338" r:id="rId24"/>
    <p:sldId id="339" r:id="rId25"/>
    <p:sldId id="340" r:id="rId26"/>
    <p:sldId id="341" r:id="rId27"/>
    <p:sldId id="342" r:id="rId28"/>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Stile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ile con tema 1 - Color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Stile chiaro 3 - Color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6D9F66E-5EB9-4882-86FB-DCBF35E3C3E4}" styleName="Stile medio 4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9386" autoAdjust="0"/>
    <p:restoredTop sz="94783" autoAdjust="0"/>
  </p:normalViewPr>
  <p:slideViewPr>
    <p:cSldViewPr>
      <p:cViewPr>
        <p:scale>
          <a:sx n="70" d="100"/>
          <a:sy n="70" d="100"/>
        </p:scale>
        <p:origin x="-1374" y="-4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165933-642F-43F7-BE0A-69DF7BC7CD1A}" type="datetimeFigureOut">
              <a:rPr lang="it-IT" smtClean="0"/>
              <a:pPr/>
              <a:t>23/07/2016</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423DC0-2E4B-463E-9D6B-849FE7569CC9}" type="slidenum">
              <a:rPr lang="it-IT" smtClean="0"/>
              <a:pPr/>
              <a:t>‹N›</a:t>
            </a:fld>
            <a:endParaRPr lang="it-IT"/>
          </a:p>
        </p:txBody>
      </p:sp>
    </p:spTree>
    <p:extLst>
      <p:ext uri="{BB962C8B-B14F-4D97-AF65-F5344CB8AC3E}">
        <p14:creationId xmlns:p14="http://schemas.microsoft.com/office/powerpoint/2010/main" xmlns="" val="180428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B423DC0-2E4B-463E-9D6B-849FE7569CC9}" type="slidenum">
              <a:rPr lang="it-IT" smtClean="0"/>
              <a:pPr/>
              <a:t>1</a:t>
            </a:fld>
            <a:endParaRPr lang="it-IT"/>
          </a:p>
        </p:txBody>
      </p:sp>
    </p:spTree>
    <p:extLst>
      <p:ext uri="{BB962C8B-B14F-4D97-AF65-F5344CB8AC3E}">
        <p14:creationId xmlns:p14="http://schemas.microsoft.com/office/powerpoint/2010/main" xmlns="" val="84693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B423DC0-2E4B-463E-9D6B-849FE7569CC9}" type="slidenum">
              <a:rPr lang="it-IT" smtClean="0"/>
              <a:pPr/>
              <a:t>2</a:t>
            </a:fld>
            <a:endParaRPr lang="it-IT"/>
          </a:p>
        </p:txBody>
      </p:sp>
    </p:spTree>
    <p:extLst>
      <p:ext uri="{BB962C8B-B14F-4D97-AF65-F5344CB8AC3E}">
        <p14:creationId xmlns:p14="http://schemas.microsoft.com/office/powerpoint/2010/main" xmlns="" val="424238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B423DC0-2E4B-463E-9D6B-849FE7569CC9}" type="slidenum">
              <a:rPr lang="it-IT" smtClean="0"/>
              <a:pPr/>
              <a:t>3</a:t>
            </a:fld>
            <a:endParaRPr lang="it-IT"/>
          </a:p>
        </p:txBody>
      </p:sp>
    </p:spTree>
    <p:extLst>
      <p:ext uri="{BB962C8B-B14F-4D97-AF65-F5344CB8AC3E}">
        <p14:creationId xmlns:p14="http://schemas.microsoft.com/office/powerpoint/2010/main" xmlns="" val="424238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B423DC0-2E4B-463E-9D6B-849FE7569CC9}" type="slidenum">
              <a:rPr lang="it-IT" smtClean="0"/>
              <a:pPr/>
              <a:t>4</a:t>
            </a:fld>
            <a:endParaRPr lang="it-IT"/>
          </a:p>
        </p:txBody>
      </p:sp>
    </p:spTree>
    <p:extLst>
      <p:ext uri="{BB962C8B-B14F-4D97-AF65-F5344CB8AC3E}">
        <p14:creationId xmlns:p14="http://schemas.microsoft.com/office/powerpoint/2010/main" xmlns="" val="1967513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1"/>
      </p:bgRef>
    </p:bg>
    <p:spTree>
      <p:nvGrpSpPr>
        <p:cNvPr id="1" name=""/>
        <p:cNvGrpSpPr/>
        <p:nvPr/>
      </p:nvGrpSpPr>
      <p:grpSpPr>
        <a:xfrm>
          <a:off x="0" y="0"/>
          <a:ext cx="0" cy="0"/>
          <a:chOff x="0" y="0"/>
          <a:chExt cx="0" cy="0"/>
        </a:xfrm>
      </p:grpSpPr>
      <p:sp>
        <p:nvSpPr>
          <p:cNvPr id="8" name="Titolo 7"/>
          <p:cNvSpPr>
            <a:spLocks noGrp="1"/>
          </p:cNvSpPr>
          <p:nvPr>
            <p:ph type="ctrTitle"/>
          </p:nvPr>
        </p:nvSpPr>
        <p:spPr>
          <a:xfrm>
            <a:off x="2286000" y="3124200"/>
            <a:ext cx="6172200" cy="1894362"/>
          </a:xfrm>
        </p:spPr>
        <p:txBody>
          <a:bodyPr/>
          <a:lstStyle>
            <a:lvl1pPr>
              <a:defRPr b="1"/>
            </a:lvl1pPr>
          </a:lstStyle>
          <a:p>
            <a:r>
              <a:rPr kumimoji="0" lang="it-IT" smtClean="0"/>
              <a:t>Fare clic per modificare lo stile del titolo</a:t>
            </a:r>
            <a:endParaRPr kumimoji="0" lang="en-US"/>
          </a:p>
        </p:txBody>
      </p:sp>
      <p:sp>
        <p:nvSpPr>
          <p:cNvPr id="9" name="Sottotito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28" name="Segnaposto data 27"/>
          <p:cNvSpPr>
            <a:spLocks noGrp="1"/>
          </p:cNvSpPr>
          <p:nvPr>
            <p:ph type="dt" sz="half" idx="10"/>
          </p:nvPr>
        </p:nvSpPr>
        <p:spPr bwMode="auto">
          <a:xfrm rot="5400000">
            <a:off x="7764621" y="1174097"/>
            <a:ext cx="2286000" cy="381000"/>
          </a:xfrm>
        </p:spPr>
        <p:txBody>
          <a:bodyPr/>
          <a:lstStyle/>
          <a:p>
            <a:fld id="{268D8C1F-F264-49AD-A6B7-7F3CB880149C}" type="datetimeFigureOut">
              <a:rPr lang="it-IT" smtClean="0"/>
              <a:pPr/>
              <a:t>23/07/2016</a:t>
            </a:fld>
            <a:endParaRPr lang="it-IT"/>
          </a:p>
        </p:txBody>
      </p:sp>
      <p:sp>
        <p:nvSpPr>
          <p:cNvPr id="17" name="Segnaposto piè di pagina 16"/>
          <p:cNvSpPr>
            <a:spLocks noGrp="1"/>
          </p:cNvSpPr>
          <p:nvPr>
            <p:ph type="ftr" sz="quarter" idx="11"/>
          </p:nvPr>
        </p:nvSpPr>
        <p:spPr bwMode="auto">
          <a:xfrm rot="5400000">
            <a:off x="7077269" y="4181669"/>
            <a:ext cx="3657600" cy="384048"/>
          </a:xfrm>
        </p:spPr>
        <p:txBody>
          <a:bodyPr/>
          <a:lstStyle/>
          <a:p>
            <a:endParaRPr lang="it-IT"/>
          </a:p>
        </p:txBody>
      </p:sp>
      <p:sp>
        <p:nvSpPr>
          <p:cNvPr id="10" name="Rettango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tango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tango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ttore 1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ttore 1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ttore 1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tango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egnaposto numero diapositiva 28"/>
          <p:cNvSpPr>
            <a:spLocks noGrp="1"/>
          </p:cNvSpPr>
          <p:nvPr>
            <p:ph type="sldNum" sz="quarter" idx="12"/>
          </p:nvPr>
        </p:nvSpPr>
        <p:spPr bwMode="auto">
          <a:xfrm>
            <a:off x="1325544" y="4928702"/>
            <a:ext cx="609600" cy="517524"/>
          </a:xfrm>
        </p:spPr>
        <p:txBody>
          <a:bodyPr/>
          <a:lstStyle/>
          <a:p>
            <a:fld id="{29220AA0-9B4F-4989-B29A-DD9EB21A0C45}" type="slidenum">
              <a:rPr lang="it-IT" smtClean="0"/>
              <a:pPr/>
              <a:t>‹N›</a:t>
            </a:fld>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268D8C1F-F264-49AD-A6B7-7F3CB880149C}" type="datetimeFigureOut">
              <a:rPr lang="it-IT" smtClean="0"/>
              <a:pPr/>
              <a:t>23/07/2016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9220AA0-9B4F-4989-B29A-DD9EB21A0C45}"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9"/>
            <a:ext cx="1676400" cy="5851525"/>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274638"/>
            <a:ext cx="6019800" cy="5851525"/>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268D8C1F-F264-49AD-A6B7-7F3CB880149C}" type="datetimeFigureOut">
              <a:rPr lang="it-IT" smtClean="0"/>
              <a:pPr/>
              <a:t>23/07/2016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9220AA0-9B4F-4989-B29A-DD9EB21A0C45}"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8" name="Segnaposto contenuto 7"/>
          <p:cNvSpPr>
            <a:spLocks noGrp="1"/>
          </p:cNvSpPr>
          <p:nvPr>
            <p:ph sz="quarter" idx="1"/>
          </p:nvPr>
        </p:nvSpPr>
        <p:spPr>
          <a:xfrm>
            <a:off x="457200" y="1600200"/>
            <a:ext cx="7467600" cy="4873752"/>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4"/>
          </p:nvPr>
        </p:nvSpPr>
        <p:spPr/>
        <p:txBody>
          <a:bodyPr rtlCol="0"/>
          <a:lstStyle/>
          <a:p>
            <a:fld id="{268D8C1F-F264-49AD-A6B7-7F3CB880149C}" type="datetimeFigureOut">
              <a:rPr lang="it-IT" smtClean="0"/>
              <a:pPr/>
              <a:t>23/07/2016</a:t>
            </a:fld>
            <a:endParaRPr lang="it-IT"/>
          </a:p>
        </p:txBody>
      </p:sp>
      <p:sp>
        <p:nvSpPr>
          <p:cNvPr id="9" name="Segnaposto numero diapositiva 8"/>
          <p:cNvSpPr>
            <a:spLocks noGrp="1"/>
          </p:cNvSpPr>
          <p:nvPr>
            <p:ph type="sldNum" sz="quarter" idx="15"/>
          </p:nvPr>
        </p:nvSpPr>
        <p:spPr/>
        <p:txBody>
          <a:bodyPr rtlCol="0"/>
          <a:lstStyle/>
          <a:p>
            <a:fld id="{29220AA0-9B4F-4989-B29A-DD9EB21A0C45}" type="slidenum">
              <a:rPr lang="it-IT" smtClean="0"/>
              <a:pPr/>
              <a:t>‹N›</a:t>
            </a:fld>
            <a:endParaRPr lang="it-IT"/>
          </a:p>
        </p:txBody>
      </p:sp>
      <p:sp>
        <p:nvSpPr>
          <p:cNvPr id="10" name="Segnaposto piè di pagina 9"/>
          <p:cNvSpPr>
            <a:spLocks noGrp="1"/>
          </p:cNvSpPr>
          <p:nvPr>
            <p:ph type="ftr" sz="quarter" idx="16"/>
          </p:nvPr>
        </p:nvSpPr>
        <p:spPr/>
        <p:txBody>
          <a:bodyPr rtlCol="0"/>
          <a:lstStyle/>
          <a:p>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2286000" y="2895600"/>
            <a:ext cx="6172200" cy="2053590"/>
          </a:xfrm>
        </p:spPr>
        <p:txBody>
          <a:bodyPr/>
          <a:lstStyle>
            <a:lvl1pPr algn="l">
              <a:buNone/>
              <a:defRPr sz="3000" b="1" cap="small" baseline="0"/>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bwMode="auto">
          <a:xfrm rot="5400000">
            <a:off x="7763256" y="1170432"/>
            <a:ext cx="2286000" cy="381000"/>
          </a:xfrm>
        </p:spPr>
        <p:txBody>
          <a:bodyPr/>
          <a:lstStyle/>
          <a:p>
            <a:fld id="{268D8C1F-F264-49AD-A6B7-7F3CB880149C}" type="datetimeFigureOut">
              <a:rPr lang="it-IT" smtClean="0"/>
              <a:pPr/>
              <a:t>23/07/2016</a:t>
            </a:fld>
            <a:endParaRPr lang="it-IT"/>
          </a:p>
        </p:txBody>
      </p:sp>
      <p:sp>
        <p:nvSpPr>
          <p:cNvPr id="5" name="Segnaposto piè di pagina 4"/>
          <p:cNvSpPr>
            <a:spLocks noGrp="1"/>
          </p:cNvSpPr>
          <p:nvPr>
            <p:ph type="ftr" sz="quarter" idx="11"/>
          </p:nvPr>
        </p:nvSpPr>
        <p:spPr bwMode="auto">
          <a:xfrm rot="5400000">
            <a:off x="7077456" y="4178808"/>
            <a:ext cx="3657600" cy="384048"/>
          </a:xfrm>
        </p:spPr>
        <p:txBody>
          <a:bodyPr/>
          <a:lstStyle/>
          <a:p>
            <a:endParaRPr lang="it-IT"/>
          </a:p>
        </p:txBody>
      </p:sp>
      <p:sp>
        <p:nvSpPr>
          <p:cNvPr id="9" name="Rettango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ttore 1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ttore 1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tango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ttore 1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egnaposto numero diapositiva 5"/>
          <p:cNvSpPr>
            <a:spLocks noGrp="1"/>
          </p:cNvSpPr>
          <p:nvPr>
            <p:ph type="sldNum" sz="quarter" idx="12"/>
          </p:nvPr>
        </p:nvSpPr>
        <p:spPr bwMode="auto">
          <a:xfrm>
            <a:off x="1340616" y="4928702"/>
            <a:ext cx="609600" cy="517524"/>
          </a:xfrm>
        </p:spPr>
        <p:txBody>
          <a:bodyPr/>
          <a:lstStyle/>
          <a:p>
            <a:fld id="{29220AA0-9B4F-4989-B29A-DD9EB21A0C45}"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5" name="Segnaposto data 4"/>
          <p:cNvSpPr>
            <a:spLocks noGrp="1"/>
          </p:cNvSpPr>
          <p:nvPr>
            <p:ph type="dt" sz="half" idx="10"/>
          </p:nvPr>
        </p:nvSpPr>
        <p:spPr/>
        <p:txBody>
          <a:bodyPr/>
          <a:lstStyle/>
          <a:p>
            <a:fld id="{268D8C1F-F264-49AD-A6B7-7F3CB880149C}" type="datetimeFigureOut">
              <a:rPr lang="it-IT" smtClean="0"/>
              <a:pPr/>
              <a:t>23/07/2016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9220AA0-9B4F-4989-B29A-DD9EB21A0C45}" type="slidenum">
              <a:rPr lang="it-IT" smtClean="0"/>
              <a:pPr/>
              <a:t>‹N›</a:t>
            </a:fld>
            <a:endParaRPr lang="it-IT"/>
          </a:p>
        </p:txBody>
      </p:sp>
      <p:sp>
        <p:nvSpPr>
          <p:cNvPr id="9" name="Segnaposto contenuto 8"/>
          <p:cNvSpPr>
            <a:spLocks noGrp="1"/>
          </p:cNvSpPr>
          <p:nvPr>
            <p:ph sz="quarter" idx="1"/>
          </p:nvPr>
        </p:nvSpPr>
        <p:spPr>
          <a:xfrm>
            <a:off x="457200" y="1600200"/>
            <a:ext cx="36576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1" name="Segnaposto contenuto 10"/>
          <p:cNvSpPr>
            <a:spLocks noGrp="1"/>
          </p:cNvSpPr>
          <p:nvPr>
            <p:ph sz="quarter" idx="2"/>
          </p:nvPr>
        </p:nvSpPr>
        <p:spPr>
          <a:xfrm>
            <a:off x="4270248" y="1600200"/>
            <a:ext cx="36576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7543800" cy="1143000"/>
          </a:xfrm>
        </p:spPr>
        <p:txBody>
          <a:bodyPr anchor="b"/>
          <a:lstStyle>
            <a:lvl1pPr>
              <a:defRPr/>
            </a:lvl1pPr>
          </a:lstStyle>
          <a:p>
            <a:r>
              <a:rPr kumimoji="0" lang="it-IT" smtClean="0"/>
              <a:t>Fare clic per modificare lo stile del titolo</a:t>
            </a:r>
            <a:endParaRPr kumimoji="0" lang="en-US"/>
          </a:p>
        </p:txBody>
      </p:sp>
      <p:sp>
        <p:nvSpPr>
          <p:cNvPr id="7" name="Segnaposto data 6"/>
          <p:cNvSpPr>
            <a:spLocks noGrp="1"/>
          </p:cNvSpPr>
          <p:nvPr>
            <p:ph type="dt" sz="half" idx="10"/>
          </p:nvPr>
        </p:nvSpPr>
        <p:spPr/>
        <p:txBody>
          <a:bodyPr/>
          <a:lstStyle/>
          <a:p>
            <a:fld id="{268D8C1F-F264-49AD-A6B7-7F3CB880149C}" type="datetimeFigureOut">
              <a:rPr lang="it-IT" smtClean="0"/>
              <a:pPr/>
              <a:t>23/07/2016</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9220AA0-9B4F-4989-B29A-DD9EB21A0C45}" type="slidenum">
              <a:rPr lang="it-IT" smtClean="0"/>
              <a:pPr/>
              <a:t>‹N›</a:t>
            </a:fld>
            <a:endParaRPr lang="it-IT"/>
          </a:p>
        </p:txBody>
      </p:sp>
      <p:sp>
        <p:nvSpPr>
          <p:cNvPr id="11" name="Segnaposto contenuto 10"/>
          <p:cNvSpPr>
            <a:spLocks noGrp="1"/>
          </p:cNvSpPr>
          <p:nvPr>
            <p:ph sz="quarter" idx="2"/>
          </p:nvPr>
        </p:nvSpPr>
        <p:spPr>
          <a:xfrm>
            <a:off x="457200" y="2362200"/>
            <a:ext cx="3657600" cy="38862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3" name="Segnaposto contenuto 12"/>
          <p:cNvSpPr>
            <a:spLocks noGrp="1"/>
          </p:cNvSpPr>
          <p:nvPr>
            <p:ph sz="quarter" idx="4"/>
          </p:nvPr>
        </p:nvSpPr>
        <p:spPr>
          <a:xfrm>
            <a:off x="4371975" y="2362200"/>
            <a:ext cx="3657600" cy="38862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2" name="Segnaposto tes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smtClean="0"/>
              <a:t>Fare clic per modificare stili del testo dello schema</a:t>
            </a:r>
          </a:p>
        </p:txBody>
      </p:sp>
      <p:sp>
        <p:nvSpPr>
          <p:cNvPr id="14" name="Segnaposto tes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smtClean="0"/>
              <a:t>Fare clic per modificare stili del testo dello schema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6" name="Segnaposto data 5"/>
          <p:cNvSpPr>
            <a:spLocks noGrp="1"/>
          </p:cNvSpPr>
          <p:nvPr>
            <p:ph type="dt" sz="half" idx="10"/>
          </p:nvPr>
        </p:nvSpPr>
        <p:spPr/>
        <p:txBody>
          <a:bodyPr rtlCol="0"/>
          <a:lstStyle/>
          <a:p>
            <a:fld id="{268D8C1F-F264-49AD-A6B7-7F3CB880149C}" type="datetimeFigureOut">
              <a:rPr lang="it-IT" smtClean="0"/>
              <a:pPr/>
              <a:t>23/07/2016</a:t>
            </a:fld>
            <a:endParaRPr lang="it-IT"/>
          </a:p>
        </p:txBody>
      </p:sp>
      <p:sp>
        <p:nvSpPr>
          <p:cNvPr id="7" name="Segnaposto numero diapositiva 6"/>
          <p:cNvSpPr>
            <a:spLocks noGrp="1"/>
          </p:cNvSpPr>
          <p:nvPr>
            <p:ph type="sldNum" sz="quarter" idx="11"/>
          </p:nvPr>
        </p:nvSpPr>
        <p:spPr/>
        <p:txBody>
          <a:bodyPr rtlCol="0"/>
          <a:lstStyle/>
          <a:p>
            <a:fld id="{29220AA0-9B4F-4989-B29A-DD9EB21A0C45}" type="slidenum">
              <a:rPr lang="it-IT" smtClean="0"/>
              <a:pPr/>
              <a:t>‹N›</a:t>
            </a:fld>
            <a:endParaRPr lang="it-IT"/>
          </a:p>
        </p:txBody>
      </p:sp>
      <p:sp>
        <p:nvSpPr>
          <p:cNvPr id="8" name="Segnaposto piè di pagina 7"/>
          <p:cNvSpPr>
            <a:spLocks noGrp="1"/>
          </p:cNvSpPr>
          <p:nvPr>
            <p:ph type="ftr" sz="quarter" idx="12"/>
          </p:nvPr>
        </p:nvSpPr>
        <p:spPr/>
        <p:txBody>
          <a:bodyPr rtlCol="0"/>
          <a:lstStyle/>
          <a:p>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268D8C1F-F264-49AD-A6B7-7F3CB880149C}" type="datetimeFigureOut">
              <a:rPr lang="it-IT" smtClean="0"/>
              <a:pPr/>
              <a:t>23/07/2016</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9220AA0-9B4F-4989-B29A-DD9EB21A0C45}"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Ref idx="1001">
        <a:schemeClr val="bg1"/>
      </p:bgRef>
    </p:bg>
    <p:spTree>
      <p:nvGrpSpPr>
        <p:cNvPr id="1" name=""/>
        <p:cNvGrpSpPr/>
        <p:nvPr/>
      </p:nvGrpSpPr>
      <p:grpSpPr>
        <a:xfrm>
          <a:off x="0" y="0"/>
          <a:ext cx="0" cy="0"/>
          <a:chOff x="0" y="0"/>
          <a:chExt cx="0" cy="0"/>
        </a:xfrm>
      </p:grpSpPr>
      <p:sp>
        <p:nvSpPr>
          <p:cNvPr id="10" name="Connettore 1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o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8" name="Connettore 1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ttore 1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ttore 1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tango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Segnaposto contenuto 17"/>
          <p:cNvSpPr>
            <a:spLocks noGrp="1"/>
          </p:cNvSpPr>
          <p:nvPr>
            <p:ph sz="quarter" idx="1"/>
          </p:nvPr>
        </p:nvSpPr>
        <p:spPr>
          <a:xfrm>
            <a:off x="304800" y="274320"/>
            <a:ext cx="5638800" cy="6327648"/>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1" name="Segnaposto data 20"/>
          <p:cNvSpPr>
            <a:spLocks noGrp="1"/>
          </p:cNvSpPr>
          <p:nvPr>
            <p:ph type="dt" sz="half" idx="14"/>
          </p:nvPr>
        </p:nvSpPr>
        <p:spPr/>
        <p:txBody>
          <a:bodyPr rtlCol="0"/>
          <a:lstStyle/>
          <a:p>
            <a:fld id="{268D8C1F-F264-49AD-A6B7-7F3CB880149C}" type="datetimeFigureOut">
              <a:rPr lang="it-IT" smtClean="0"/>
              <a:pPr/>
              <a:t>23/07/2016</a:t>
            </a:fld>
            <a:endParaRPr lang="it-IT"/>
          </a:p>
        </p:txBody>
      </p:sp>
      <p:sp>
        <p:nvSpPr>
          <p:cNvPr id="22" name="Segnaposto numero diapositiva 21"/>
          <p:cNvSpPr>
            <a:spLocks noGrp="1"/>
          </p:cNvSpPr>
          <p:nvPr>
            <p:ph type="sldNum" sz="quarter" idx="15"/>
          </p:nvPr>
        </p:nvSpPr>
        <p:spPr/>
        <p:txBody>
          <a:bodyPr rtlCol="0"/>
          <a:lstStyle/>
          <a:p>
            <a:fld id="{29220AA0-9B4F-4989-B29A-DD9EB21A0C45}" type="slidenum">
              <a:rPr lang="it-IT" smtClean="0"/>
              <a:pPr/>
              <a:t>‹N›</a:t>
            </a:fld>
            <a:endParaRPr lang="it-IT"/>
          </a:p>
        </p:txBody>
      </p:sp>
      <p:sp>
        <p:nvSpPr>
          <p:cNvPr id="23" name="Segnaposto piè di pagina 22"/>
          <p:cNvSpPr>
            <a:spLocks noGrp="1"/>
          </p:cNvSpPr>
          <p:nvPr>
            <p:ph type="ftr" sz="quarter" idx="16"/>
          </p:nvPr>
        </p:nvSpPr>
        <p:spPr/>
        <p:txBody>
          <a:bodyPr rtlCol="0"/>
          <a:lstStyle/>
          <a:p>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Connettore 1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olo 1"/>
          <p:cNvSpPr>
            <a:spLocks noGrp="1"/>
          </p:cNvSpPr>
          <p:nvPr>
            <p:ph type="title"/>
          </p:nvPr>
        </p:nvSpPr>
        <p:spPr>
          <a:xfrm rot="5400000">
            <a:off x="3350133" y="3200400"/>
            <a:ext cx="6309360" cy="457200"/>
          </a:xfrm>
        </p:spPr>
        <p:txBody>
          <a:bodyPr anchor="b"/>
          <a:lstStyle>
            <a:lvl1pPr algn="l">
              <a:buNone/>
              <a:defRPr sz="2000" b="1"/>
            </a:lvl1pPr>
          </a:lstStyle>
          <a:p>
            <a:r>
              <a:rPr kumimoji="0" lang="it-IT" smtClean="0"/>
              <a:t>Fare clic per modificare lo stile del titolo</a:t>
            </a:r>
            <a:endParaRPr kumimoji="0" lang="en-US"/>
          </a:p>
        </p:txBody>
      </p:sp>
      <p:sp>
        <p:nvSpPr>
          <p:cNvPr id="3" name="Segnaposto immagin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it-IT" smtClean="0"/>
              <a:t>Fare clic sull'icona per inserire un'immagine</a:t>
            </a:r>
            <a:endParaRPr kumimoji="0" lang="en-US" dirty="0"/>
          </a:p>
        </p:txBody>
      </p:sp>
      <p:sp>
        <p:nvSpPr>
          <p:cNvPr id="4" name="Segnaposto tes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10" name="Connettore 1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tango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ttore 1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ttore 1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ttore 1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egnaposto data 16"/>
          <p:cNvSpPr>
            <a:spLocks noGrp="1"/>
          </p:cNvSpPr>
          <p:nvPr>
            <p:ph type="dt" sz="half" idx="10"/>
          </p:nvPr>
        </p:nvSpPr>
        <p:spPr/>
        <p:txBody>
          <a:bodyPr rtlCol="0"/>
          <a:lstStyle/>
          <a:p>
            <a:fld id="{268D8C1F-F264-49AD-A6B7-7F3CB880149C}" type="datetimeFigureOut">
              <a:rPr lang="it-IT" smtClean="0"/>
              <a:pPr/>
              <a:t>23/07/2016</a:t>
            </a:fld>
            <a:endParaRPr lang="it-IT"/>
          </a:p>
        </p:txBody>
      </p:sp>
      <p:sp>
        <p:nvSpPr>
          <p:cNvPr id="18" name="Segnaposto numero diapositiva 17"/>
          <p:cNvSpPr>
            <a:spLocks noGrp="1"/>
          </p:cNvSpPr>
          <p:nvPr>
            <p:ph type="sldNum" sz="quarter" idx="11"/>
          </p:nvPr>
        </p:nvSpPr>
        <p:spPr/>
        <p:txBody>
          <a:bodyPr rtlCol="0"/>
          <a:lstStyle/>
          <a:p>
            <a:fld id="{29220AA0-9B4F-4989-B29A-DD9EB21A0C45}" type="slidenum">
              <a:rPr lang="it-IT" smtClean="0"/>
              <a:pPr/>
              <a:t>‹N›</a:t>
            </a:fld>
            <a:endParaRPr lang="it-IT"/>
          </a:p>
        </p:txBody>
      </p:sp>
      <p:sp>
        <p:nvSpPr>
          <p:cNvPr id="21" name="Segnaposto piè di pagina 20"/>
          <p:cNvSpPr>
            <a:spLocks noGrp="1"/>
          </p:cNvSpPr>
          <p:nvPr>
            <p:ph type="ftr" sz="quarter" idx="12"/>
          </p:nvPr>
        </p:nvSpPr>
        <p:spPr/>
        <p:txBody>
          <a:bodyPr rtlCol="0"/>
          <a:lstStyle/>
          <a:p>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ttore 1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egnaposto titolo 21"/>
          <p:cNvSpPr>
            <a:spLocks noGrp="1"/>
          </p:cNvSpPr>
          <p:nvPr>
            <p:ph type="title"/>
          </p:nvPr>
        </p:nvSpPr>
        <p:spPr>
          <a:xfrm>
            <a:off x="457200" y="274638"/>
            <a:ext cx="7467600" cy="1143000"/>
          </a:xfrm>
          <a:prstGeom prst="rect">
            <a:avLst/>
          </a:prstGeom>
        </p:spPr>
        <p:txBody>
          <a:bodyPr vert="horz" anchor="b">
            <a:normAutofit/>
          </a:bodyPr>
          <a:lstStyle/>
          <a:p>
            <a:r>
              <a:rPr kumimoji="0" lang="it-IT" smtClean="0"/>
              <a:t>Fare clic per modificare lo stile del titolo</a:t>
            </a:r>
            <a:endParaRPr kumimoji="0" lang="en-US"/>
          </a:p>
        </p:txBody>
      </p:sp>
      <p:sp>
        <p:nvSpPr>
          <p:cNvPr id="13" name="Segnaposto tes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4" name="Segnaposto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68D8C1F-F264-49AD-A6B7-7F3CB880149C}" type="datetimeFigureOut">
              <a:rPr lang="it-IT" smtClean="0"/>
              <a:pPr/>
              <a:t>23/07/2016</a:t>
            </a:fld>
            <a:endParaRPr lang="it-IT"/>
          </a:p>
        </p:txBody>
      </p:sp>
      <p:sp>
        <p:nvSpPr>
          <p:cNvPr id="3" name="Segnaposto piè di pagina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t-IT"/>
          </a:p>
        </p:txBody>
      </p:sp>
      <p:sp>
        <p:nvSpPr>
          <p:cNvPr id="7" name="Connettore 1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ttore 1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tango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egnaposto numero diapositiva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9220AA0-9B4F-4989-B29A-DD9EB21A0C45}"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680" y="1700808"/>
            <a:ext cx="7452320" cy="1470025"/>
          </a:xfrm>
        </p:spPr>
        <p:txBody>
          <a:bodyPr>
            <a:normAutofit fontScale="90000"/>
          </a:bodyPr>
          <a:lstStyle/>
          <a:p>
            <a:r>
              <a:rPr lang="it-IT" sz="4000"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Threat</a:t>
            </a:r>
            <a:r>
              <a:rPr lang="it-IT" sz="4000"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t>
            </a:r>
            <a:r>
              <a:rPr lang="it-IT" sz="4000"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Assessment</a:t>
            </a:r>
            <a:r>
              <a:rPr lang="it-IT" sz="4000"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&amp; </a:t>
            </a:r>
            <a:r>
              <a:rPr lang="it-IT" sz="4000"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Remediation</a:t>
            </a:r>
            <a:r>
              <a:rPr lang="it-IT" sz="4000"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t>
            </a:r>
            <a:r>
              <a:rPr lang="it-IT" sz="4000"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Analysis</a:t>
            </a:r>
            <a:r>
              <a:rPr lang="it-IT" sz="4000"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(tara) </a:t>
            </a:r>
            <a:endParaRPr lang="it-IT" sz="4000" dirty="0">
              <a:solidFill>
                <a:schemeClr val="tx1">
                  <a:lumMod val="95000"/>
                  <a:lumOff val="5000"/>
                </a:schemeClr>
              </a:solidFill>
              <a:effectLst>
                <a:outerShdw blurRad="38100" dist="38100" dir="2700000" algn="tl">
                  <a:srgbClr val="000000">
                    <a:alpha val="43137"/>
                  </a:srgbClr>
                </a:outerShdw>
              </a:effectLst>
              <a:cs typeface="Times New Roman" pitchFamily="18" charset="0"/>
            </a:endParaRPr>
          </a:p>
        </p:txBody>
      </p:sp>
      <p:sp>
        <p:nvSpPr>
          <p:cNvPr id="3" name="Subtitle 2"/>
          <p:cNvSpPr>
            <a:spLocks noGrp="1"/>
          </p:cNvSpPr>
          <p:nvPr>
            <p:ph type="subTitle" idx="1"/>
          </p:nvPr>
        </p:nvSpPr>
        <p:spPr>
          <a:xfrm>
            <a:off x="1907704" y="3284984"/>
            <a:ext cx="7128792" cy="1008112"/>
          </a:xfrm>
        </p:spPr>
        <p:txBody>
          <a:bodyPr>
            <a:normAutofit/>
          </a:bodyPr>
          <a:lstStyle/>
          <a:p>
            <a:r>
              <a:rPr lang="it-IT" sz="2400" dirty="0" smtClean="0">
                <a:solidFill>
                  <a:schemeClr val="tx1">
                    <a:lumMod val="95000"/>
                    <a:lumOff val="5000"/>
                  </a:schemeClr>
                </a:solidFill>
                <a:cs typeface="Times New Roman" pitchFamily="18" charset="0"/>
              </a:rPr>
              <a:t>The SAPIENT case </a:t>
            </a:r>
            <a:r>
              <a:rPr lang="it-IT" sz="2400" dirty="0" err="1" smtClean="0">
                <a:solidFill>
                  <a:schemeClr val="tx1">
                    <a:lumMod val="95000"/>
                    <a:lumOff val="5000"/>
                  </a:schemeClr>
                </a:solidFill>
                <a:cs typeface="Times New Roman" pitchFamily="18" charset="0"/>
              </a:rPr>
              <a:t>of</a:t>
            </a:r>
            <a:r>
              <a:rPr lang="it-IT" sz="2400" dirty="0" smtClean="0">
                <a:solidFill>
                  <a:schemeClr val="tx1">
                    <a:lumMod val="95000"/>
                    <a:lumOff val="5000"/>
                  </a:schemeClr>
                </a:solidFill>
                <a:cs typeface="Times New Roman" pitchFamily="18" charset="0"/>
              </a:rPr>
              <a:t> </a:t>
            </a:r>
            <a:r>
              <a:rPr lang="it-IT" sz="2400" dirty="0" err="1" smtClean="0">
                <a:solidFill>
                  <a:schemeClr val="tx1">
                    <a:lumMod val="95000"/>
                    <a:lumOff val="5000"/>
                  </a:schemeClr>
                </a:solidFill>
                <a:cs typeface="Times New Roman" pitchFamily="18" charset="0"/>
              </a:rPr>
              <a:t>study</a:t>
            </a:r>
            <a:endParaRPr lang="it-IT" sz="2400" dirty="0">
              <a:solidFill>
                <a:schemeClr val="tx1">
                  <a:lumMod val="95000"/>
                  <a:lumOff val="5000"/>
                </a:schemeClr>
              </a:solidFill>
              <a:cs typeface="Times New Roman" pitchFamily="18" charset="0"/>
            </a:endParaRPr>
          </a:p>
        </p:txBody>
      </p:sp>
      <p:pic>
        <p:nvPicPr>
          <p:cNvPr id="5" name="Immagine 4" descr="Stemma_unipi.png"/>
          <p:cNvPicPr>
            <a:picLocks noChangeAspect="1"/>
          </p:cNvPicPr>
          <p:nvPr/>
        </p:nvPicPr>
        <p:blipFill>
          <a:blip r:embed="rId3" cstate="print"/>
          <a:stretch>
            <a:fillRect/>
          </a:stretch>
        </p:blipFill>
        <p:spPr>
          <a:xfrm>
            <a:off x="6948264" y="188640"/>
            <a:ext cx="1944216" cy="1916832"/>
          </a:xfrm>
          <a:prstGeom prst="rect">
            <a:avLst/>
          </a:prstGeom>
        </p:spPr>
      </p:pic>
      <p:sp>
        <p:nvSpPr>
          <p:cNvPr id="6" name="TextBox 3"/>
          <p:cNvSpPr txBox="1"/>
          <p:nvPr/>
        </p:nvSpPr>
        <p:spPr>
          <a:xfrm>
            <a:off x="6372200" y="5437673"/>
            <a:ext cx="2337499" cy="1015663"/>
          </a:xfrm>
          <a:prstGeom prst="rect">
            <a:avLst/>
          </a:prstGeom>
          <a:noFill/>
        </p:spPr>
        <p:txBody>
          <a:bodyPr wrap="none" rtlCol="0">
            <a:spAutoFit/>
          </a:bodyPr>
          <a:lstStyle/>
          <a:p>
            <a:r>
              <a:rPr lang="it-IT" sz="2000" b="1"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Mariano Basile</a:t>
            </a:r>
            <a:br>
              <a:rPr lang="it-IT" sz="2000" b="1"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br>
            <a:r>
              <a:rPr lang="it-IT" sz="2000" b="1"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Angelo Buono </a:t>
            </a:r>
            <a:br>
              <a:rPr lang="it-IT" sz="2000" b="1"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br>
            <a:r>
              <a:rPr lang="it-IT" sz="2000" b="1"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Corrado De </a:t>
            </a:r>
            <a:r>
              <a:rPr lang="it-IT" sz="2000" b="1"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Sio</a:t>
            </a:r>
            <a:endParaRPr lang="it-IT" sz="2000" b="1" cap="small" dirty="0">
              <a:solidFill>
                <a:schemeClr val="tx1">
                  <a:lumMod val="95000"/>
                  <a:lumOff val="5000"/>
                </a:schemeClr>
              </a:solidFill>
              <a:effectLst>
                <a:outerShdw blurRad="38100" dist="38100" dir="2700000" algn="tl">
                  <a:srgbClr val="000000">
                    <a:alpha val="43137"/>
                  </a:srgbClr>
                </a:outerShdw>
              </a:effectLst>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txBox="1">
            <a:spLocks noGrp="1"/>
          </p:cNvSpPr>
          <p:nvPr>
            <p:ph type="title"/>
          </p:nvPr>
        </p:nvSpPr>
        <p:spPr>
          <a:xfrm>
            <a:off x="457200" y="-450304"/>
            <a:ext cx="8075613" cy="1143000"/>
          </a:xfrm>
          <a:prstGeom prst="rect">
            <a:avLst/>
          </a:prstGeom>
        </p:spPr>
        <p:txBody>
          <a:bodyPr vert="horz" anchor="b">
            <a:noAutofit/>
          </a:bodyPr>
          <a:lstStyle/>
          <a:p>
            <a:pPr lvl="0" algn="ctr">
              <a:spcBef>
                <a:spcPct val="0"/>
              </a:spcBef>
              <a:defRPr/>
            </a:pPr>
            <a:r>
              <a:rPr lang="it-IT" sz="30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Range</a:t>
            </a:r>
            <a:r>
              <a:rPr lang="it-IT" sz="30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t>
            </a:r>
            <a:r>
              <a:rPr lang="it-IT" sz="30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of</a:t>
            </a:r>
            <a:r>
              <a:rPr lang="it-IT" sz="30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t>
            </a:r>
            <a:r>
              <a:rPr lang="it-IT" sz="30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Selected</a:t>
            </a:r>
            <a:r>
              <a:rPr lang="it-IT" sz="30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t>
            </a:r>
            <a:r>
              <a:rPr lang="it-IT" sz="30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TTPs</a:t>
            </a:r>
            <a:endParaRPr lang="it-IT" sz="3000" b="1" u="sng" cap="small" dirty="0">
              <a:solidFill>
                <a:schemeClr val="tx2"/>
              </a:solidFill>
            </a:endParaRPr>
          </a:p>
        </p:txBody>
      </p:sp>
      <p:pic>
        <p:nvPicPr>
          <p:cNvPr id="7" name="Immagine 6" descr="TTPS_LIST.png"/>
          <p:cNvPicPr>
            <a:picLocks noChangeAspect="1"/>
          </p:cNvPicPr>
          <p:nvPr/>
        </p:nvPicPr>
        <p:blipFill>
          <a:blip r:embed="rId2" cstate="print"/>
          <a:stretch>
            <a:fillRect/>
          </a:stretch>
        </p:blipFill>
        <p:spPr>
          <a:xfrm>
            <a:off x="827584" y="980728"/>
            <a:ext cx="7152228" cy="511256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txBox="1">
            <a:spLocks/>
          </p:cNvSpPr>
          <p:nvPr/>
        </p:nvSpPr>
        <p:spPr>
          <a:xfrm>
            <a:off x="467544" y="-594320"/>
            <a:ext cx="8075613" cy="1143000"/>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3000" b="1" i="0" u="sng" strike="noStrike" kern="1200" cap="small" spc="0" normalizeH="0" baseline="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TTP</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kumimoji="0" lang="it-IT" sz="3000" b="1" i="0" u="sng" strike="noStrike" kern="1200" cap="small" spc="0" normalizeH="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Risk</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kumimoji="0" lang="it-IT" sz="3000" b="1" i="0" u="sng" strike="noStrike" kern="1200" cap="small" spc="0" normalizeH="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Scoring</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endParaRPr kumimoji="0" lang="it-IT" sz="3000" b="1" i="0" u="sng" strike="noStrike" kern="1200" cap="small" spc="0" normalizeH="0" baseline="0" noProof="0" dirty="0">
              <a:ln>
                <a:noFill/>
              </a:ln>
              <a:solidFill>
                <a:schemeClr val="tx2"/>
              </a:solidFill>
              <a:effectLst/>
              <a:uLnTx/>
              <a:uFillTx/>
              <a:latin typeface="+mj-lt"/>
              <a:ea typeface="+mj-ea"/>
              <a:cs typeface="+mj-cs"/>
            </a:endParaRPr>
          </a:p>
        </p:txBody>
      </p:sp>
      <p:sp>
        <p:nvSpPr>
          <p:cNvPr id="14" name="Rettangolo 13"/>
          <p:cNvSpPr/>
          <p:nvPr/>
        </p:nvSpPr>
        <p:spPr>
          <a:xfrm>
            <a:off x="323528" y="614586"/>
            <a:ext cx="8424936" cy="3462486"/>
          </a:xfrm>
          <a:prstGeom prst="rect">
            <a:avLst/>
          </a:prstGeom>
        </p:spPr>
        <p:txBody>
          <a:bodyPr wrap="square">
            <a:spAutoFit/>
          </a:bodyPr>
          <a:lstStyle/>
          <a:p>
            <a:pPr marL="342900" indent="-342900">
              <a:buFont typeface="+mj-lt"/>
              <a:buAutoNum type="arabicPeriod"/>
            </a:pPr>
            <a:r>
              <a:rPr lang="en-US" sz="1700" b="1" u="sng" dirty="0" smtClean="0"/>
              <a:t>Candidate TTPs are then ranked using </a:t>
            </a:r>
            <a:r>
              <a:rPr lang="en-US" sz="1700" b="1" i="1" u="sng" dirty="0" smtClean="0"/>
              <a:t>a scoring model</a:t>
            </a:r>
            <a:r>
              <a:rPr lang="en-US" sz="1700" dirty="0" smtClean="0"/>
              <a:t>. </a:t>
            </a:r>
            <a:r>
              <a:rPr lang="en-US" sz="1700" dirty="0" smtClean="0"/>
              <a:t/>
            </a:r>
            <a:br>
              <a:rPr lang="en-US" sz="1700" dirty="0" smtClean="0"/>
            </a:br>
            <a:endParaRPr lang="en-US" sz="1700" dirty="0" smtClean="0"/>
          </a:p>
          <a:p>
            <a:pPr marL="342900" indent="-342900">
              <a:buFont typeface="+mj-lt"/>
              <a:buAutoNum type="arabicPeriod"/>
            </a:pPr>
            <a:r>
              <a:rPr lang="en-US" sz="1700" b="1" dirty="0" smtClean="0"/>
              <a:t>The TTP scoring model assesses the risk associated with each TTP </a:t>
            </a:r>
            <a:r>
              <a:rPr lang="en-US" sz="1700" b="1" dirty="0" smtClean="0"/>
              <a:t>based </a:t>
            </a:r>
            <a:r>
              <a:rPr lang="en-US" sz="1700" b="1" dirty="0" smtClean="0"/>
              <a:t>on a range of </a:t>
            </a:r>
            <a:r>
              <a:rPr lang="en-US" sz="1700" b="1" dirty="0" smtClean="0"/>
              <a:t>criteria. </a:t>
            </a:r>
            <a:br>
              <a:rPr lang="en-US" sz="1700" b="1" dirty="0" smtClean="0"/>
            </a:br>
            <a:r>
              <a:rPr lang="en-US" sz="1700" b="1" i="1" u="sng" dirty="0" smtClean="0"/>
              <a:t>For each TTP, the score (1 to 5) assigned to each criteria only considers the attack’s success onto the system: NO MATTER WHERE. </a:t>
            </a:r>
            <a:br>
              <a:rPr lang="en-US" sz="1700" b="1" i="1" u="sng" dirty="0" smtClean="0"/>
            </a:br>
            <a:r>
              <a:rPr lang="en-US" sz="1700" b="1" i="1" dirty="0" smtClean="0"/>
              <a:t>(i.e.</a:t>
            </a:r>
            <a:r>
              <a:rPr lang="en-US" sz="1700" b="1" i="1" dirty="0" smtClean="0"/>
              <a:t> </a:t>
            </a:r>
            <a:r>
              <a:rPr lang="en-US" sz="1700" b="1" i="1" dirty="0" smtClean="0"/>
              <a:t>the </a:t>
            </a:r>
            <a:r>
              <a:rPr lang="en-US" sz="1700" b="1" i="1" dirty="0" smtClean="0"/>
              <a:t>susceptible </a:t>
            </a:r>
            <a:r>
              <a:rPr lang="en-US" sz="1700" b="1" i="1" dirty="0" smtClean="0"/>
              <a:t>cyber assets which may be involved).</a:t>
            </a:r>
            <a:br>
              <a:rPr lang="en-US" sz="1700" b="1" i="1" dirty="0" smtClean="0"/>
            </a:br>
            <a:endParaRPr lang="en-US" sz="1700" b="1" i="1" dirty="0" smtClean="0"/>
          </a:p>
          <a:p>
            <a:pPr marL="342900" indent="-342900">
              <a:buFont typeface="+mj-lt"/>
              <a:buAutoNum type="arabicPeriod"/>
            </a:pPr>
            <a:r>
              <a:rPr lang="en-US" sz="1700" b="1" i="1" dirty="0" smtClean="0"/>
              <a:t>The risk score associated to each TTP is then computed as the scores’ average assigned to each TTP’s criteria.</a:t>
            </a:r>
            <a:br>
              <a:rPr lang="en-US" sz="1700" b="1" i="1" dirty="0" smtClean="0"/>
            </a:br>
            <a:endParaRPr lang="en-US" sz="1700" b="1" i="1" dirty="0" smtClean="0"/>
          </a:p>
          <a:p>
            <a:pPr marL="342900" indent="-342900">
              <a:buFont typeface="+mj-lt"/>
              <a:buAutoNum type="arabicPeriod"/>
            </a:pPr>
            <a:r>
              <a:rPr lang="en-US" sz="1600" i="1" dirty="0" smtClean="0"/>
              <a:t>This ranking helps set priorities on where to apply security measures to reduce the system’s susceptibility to cyber </a:t>
            </a:r>
            <a:r>
              <a:rPr lang="en-US" sz="1600" i="1" dirty="0" smtClean="0"/>
              <a:t>attack</a:t>
            </a:r>
            <a:r>
              <a:rPr lang="en-US" sz="1600" dirty="0" smtClean="0"/>
              <a:t>.</a:t>
            </a:r>
            <a:endParaRPr lang="it-IT" sz="1700" i="1" dirty="0"/>
          </a:p>
        </p:txBody>
      </p:sp>
      <p:pic>
        <p:nvPicPr>
          <p:cNvPr id="5" name="Picture 2"/>
          <p:cNvPicPr>
            <a:picLocks noChangeAspect="1" noChangeArrowheads="1"/>
          </p:cNvPicPr>
          <p:nvPr/>
        </p:nvPicPr>
        <p:blipFill>
          <a:blip r:embed="rId2" cstate="print"/>
          <a:srcRect/>
          <a:stretch>
            <a:fillRect/>
          </a:stretch>
        </p:blipFill>
        <p:spPr bwMode="auto">
          <a:xfrm>
            <a:off x="4250354" y="4077072"/>
            <a:ext cx="4498110" cy="2520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txBox="1">
            <a:spLocks/>
          </p:cNvSpPr>
          <p:nvPr/>
        </p:nvSpPr>
        <p:spPr>
          <a:xfrm>
            <a:off x="539552" y="-459432"/>
            <a:ext cx="8075613" cy="1143000"/>
          </a:xfrm>
          <a:prstGeom prst="rect">
            <a:avLst/>
          </a:prstGeom>
        </p:spPr>
        <p:txBody>
          <a:bodyPr vert="horz" anchor="b">
            <a:noAutofit/>
          </a:bodyPr>
          <a:lstStyle/>
          <a:p>
            <a:pPr lvl="0" algn="ctr">
              <a:spcBef>
                <a:spcPct val="0"/>
              </a:spcBef>
              <a:defRPr/>
            </a:pPr>
            <a:r>
              <a:rPr lang="it-IT" sz="30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Sapient</a:t>
            </a:r>
            <a:r>
              <a:rPr lang="it-IT" sz="30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t>
            </a:r>
            <a:r>
              <a:rPr kumimoji="0" lang="it-IT" sz="3000" b="1" i="0" u="sng" strike="noStrike" kern="1200" cap="small" spc="0" normalizeH="0" baseline="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TTP</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kumimoji="0" lang="it-IT" sz="3000" b="1" i="0" u="sng" strike="noStrike" kern="1200" cap="small" spc="0" normalizeH="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Risk</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kumimoji="0" lang="it-IT" sz="3000" b="1" i="0" u="sng" strike="noStrike" kern="1200" cap="small" spc="0" normalizeH="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Scoring</a:t>
            </a:r>
            <a:endParaRPr kumimoji="0" lang="it-IT" sz="3000" b="1" i="0" u="sng" strike="noStrike" kern="1200" cap="small" spc="0" normalizeH="0" baseline="0" noProof="0" dirty="0">
              <a:ln>
                <a:noFill/>
              </a:ln>
              <a:solidFill>
                <a:schemeClr val="tx2"/>
              </a:solidFill>
              <a:effectLst/>
              <a:uLnTx/>
              <a:uFillTx/>
              <a:latin typeface="+mj-lt"/>
              <a:ea typeface="+mj-ea"/>
              <a:cs typeface="+mj-cs"/>
            </a:endParaRPr>
          </a:p>
        </p:txBody>
      </p:sp>
      <p:pic>
        <p:nvPicPr>
          <p:cNvPr id="5" name="Immagine 4" descr="SAPIENT_TTP_RISK_SCORE.png"/>
          <p:cNvPicPr>
            <a:picLocks noChangeAspect="1"/>
          </p:cNvPicPr>
          <p:nvPr/>
        </p:nvPicPr>
        <p:blipFill>
          <a:blip r:embed="rId2" cstate="print"/>
          <a:stretch>
            <a:fillRect/>
          </a:stretch>
        </p:blipFill>
        <p:spPr>
          <a:xfrm>
            <a:off x="179512" y="980728"/>
            <a:ext cx="8568952" cy="532859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395536" y="859504"/>
            <a:ext cx="8219256" cy="4873752"/>
          </a:xfrm>
        </p:spPr>
        <p:txBody>
          <a:bodyPr>
            <a:normAutofit/>
          </a:bodyPr>
          <a:lstStyle/>
          <a:p>
            <a:pPr marL="342900" indent="-342900">
              <a:buClrTx/>
              <a:buFont typeface="+mj-lt"/>
              <a:buAutoNum type="arabicPeriod"/>
            </a:pPr>
            <a:r>
              <a:rPr lang="en-US" sz="1700" dirty="0" smtClean="0"/>
              <a:t>CTSA produces </a:t>
            </a:r>
            <a:r>
              <a:rPr lang="en-US" sz="1700" i="1" dirty="0" smtClean="0"/>
              <a:t>a </a:t>
            </a:r>
            <a:r>
              <a:rPr lang="en-US" sz="1700" b="1" i="1" dirty="0" smtClean="0"/>
              <a:t>Threat </a:t>
            </a:r>
            <a:r>
              <a:rPr lang="en-US" sz="1700" b="1" i="1" dirty="0" smtClean="0"/>
              <a:t>Matrix</a:t>
            </a:r>
            <a:r>
              <a:rPr lang="en-US" sz="1700" b="1" dirty="0" smtClean="0"/>
              <a:t>:</a:t>
            </a:r>
            <a:br>
              <a:rPr lang="en-US" sz="1700" b="1" dirty="0" smtClean="0"/>
            </a:br>
            <a:r>
              <a:rPr lang="en-US" sz="1700" b="1" dirty="0" smtClean="0"/>
              <a:t/>
            </a:r>
            <a:br>
              <a:rPr lang="en-US" sz="1700" b="1" dirty="0" smtClean="0"/>
            </a:br>
            <a:r>
              <a:rPr lang="en-US" sz="1700" i="1" dirty="0" smtClean="0"/>
              <a:t>“ </a:t>
            </a:r>
            <a:r>
              <a:rPr lang="en-US" sz="1700" b="1" i="1" u="sng" dirty="0" smtClean="0"/>
              <a:t>The latter</a:t>
            </a:r>
            <a:r>
              <a:rPr lang="en-US" sz="1700" b="1" i="1" u="sng" dirty="0" smtClean="0"/>
              <a:t> is generated by </a:t>
            </a:r>
            <a:r>
              <a:rPr lang="en-US" sz="1700" b="1" i="1" u="sng" dirty="0" smtClean="0"/>
              <a:t>using the (already </a:t>
            </a:r>
            <a:r>
              <a:rPr lang="en-US" sz="1700" b="1" i="1" u="sng" dirty="0" smtClean="0"/>
              <a:t>computed) </a:t>
            </a:r>
            <a:r>
              <a:rPr lang="en-US" sz="1700" b="1" i="1" u="sng" dirty="0" smtClean="0"/>
              <a:t>TTP Risk Scoring</a:t>
            </a:r>
            <a:r>
              <a:rPr lang="en-US" sz="1700" dirty="0" smtClean="0"/>
              <a:t>, </a:t>
            </a:r>
            <a:r>
              <a:rPr lang="en-US" sz="1700" b="1" u="sng" dirty="0" smtClean="0"/>
              <a:t>which l</a:t>
            </a:r>
            <a:r>
              <a:rPr lang="en-US" sz="1600" b="1" u="sng" dirty="0" smtClean="0"/>
              <a:t>ists </a:t>
            </a:r>
            <a:r>
              <a:rPr lang="en-US" sz="1600" b="1" u="sng" dirty="0" smtClean="0"/>
              <a:t>plausible </a:t>
            </a:r>
            <a:r>
              <a:rPr lang="en-US" sz="1600" b="1" u="sng" dirty="0" smtClean="0"/>
              <a:t>TTPs </a:t>
            </a:r>
            <a:r>
              <a:rPr lang="en-US" sz="1600" b="1" u="sng" dirty="0" smtClean="0"/>
              <a:t>ranked by decreasing risk </a:t>
            </a:r>
            <a:r>
              <a:rPr lang="en-US" sz="1600" b="1" u="sng" dirty="0" smtClean="0"/>
              <a:t>score </a:t>
            </a:r>
            <a:r>
              <a:rPr lang="en-US" sz="1700" b="1" u="sng" dirty="0" smtClean="0"/>
              <a:t>and </a:t>
            </a:r>
            <a:r>
              <a:rPr lang="en-US" sz="1700" b="1" u="sng" dirty="0" smtClean="0"/>
              <a:t>their mapping </a:t>
            </a:r>
            <a:r>
              <a:rPr lang="en-US" sz="1700" b="1" u="sng" dirty="0" smtClean="0"/>
              <a:t>to </a:t>
            </a:r>
            <a:r>
              <a:rPr lang="en-US" sz="1700" b="1" u="sng" dirty="0" smtClean="0"/>
              <a:t>cyber assets</a:t>
            </a:r>
            <a:r>
              <a:rPr lang="en-US" sz="1700" dirty="0" smtClean="0"/>
              <a:t> </a:t>
            </a:r>
            <a:r>
              <a:rPr lang="en-US" sz="1700" u="sng" dirty="0" smtClean="0"/>
              <a:t>as a function of adversary type </a:t>
            </a:r>
            <a:r>
              <a:rPr lang="en-US" sz="1700" dirty="0" smtClean="0"/>
              <a:t>(External, Insider, Trusted Insider)</a:t>
            </a:r>
            <a:r>
              <a:rPr lang="en-US" sz="1700" i="1" dirty="0" smtClean="0"/>
              <a:t> </a:t>
            </a:r>
            <a:r>
              <a:rPr lang="en-US" sz="1700" i="1" dirty="0" smtClean="0"/>
              <a:t>. </a:t>
            </a:r>
            <a:br>
              <a:rPr lang="en-US" sz="1700" i="1" dirty="0" smtClean="0"/>
            </a:br>
            <a:r>
              <a:rPr lang="en-US" sz="1600" b="1" i="1" u="sng" dirty="0" smtClean="0"/>
              <a:t>If </a:t>
            </a:r>
            <a:r>
              <a:rPr lang="en-US" sz="1600" b="1" i="1" u="sng" dirty="0" smtClean="0"/>
              <a:t>a cyber asset is susceptible to a TTP, its risk score is transferred to that cyber </a:t>
            </a:r>
            <a:r>
              <a:rPr lang="en-US" sz="1600" b="1" i="1" u="sng" dirty="0" smtClean="0"/>
              <a:t>asset</a:t>
            </a:r>
            <a:r>
              <a:rPr lang="en-US" sz="1600" i="1" dirty="0" smtClean="0"/>
              <a:t>”.</a:t>
            </a:r>
            <a:r>
              <a:rPr lang="en-US" sz="1700" i="1" dirty="0" smtClean="0"/>
              <a:t/>
            </a:r>
            <a:br>
              <a:rPr lang="en-US" sz="1700" i="1" dirty="0" smtClean="0"/>
            </a:br>
            <a:endParaRPr lang="en-US" sz="1700" i="1" dirty="0" smtClean="0"/>
          </a:p>
          <a:p>
            <a:pPr marL="342900" indent="-342900">
              <a:buClrTx/>
              <a:buFont typeface="+mj-lt"/>
              <a:buAutoNum type="arabicPeriod"/>
            </a:pPr>
            <a:r>
              <a:rPr lang="en-US" sz="1600" dirty="0" smtClean="0"/>
              <a:t>The Threat Matrix </a:t>
            </a:r>
            <a:r>
              <a:rPr lang="en-US" sz="1600" dirty="0" smtClean="0"/>
              <a:t>is also useful </a:t>
            </a:r>
            <a:r>
              <a:rPr lang="en-US" sz="1600" dirty="0" smtClean="0"/>
              <a:t>to tabulate an aggregate susceptibility to cyber </a:t>
            </a:r>
            <a:r>
              <a:rPr lang="en-US" sz="1600" dirty="0" smtClean="0"/>
              <a:t>attacks </a:t>
            </a:r>
            <a:r>
              <a:rPr lang="en-US" sz="1600" dirty="0" smtClean="0"/>
              <a:t>for each cyber asset considered in the </a:t>
            </a:r>
            <a:r>
              <a:rPr lang="en-US" sz="1600" dirty="0" smtClean="0"/>
              <a:t>assessment.</a:t>
            </a:r>
            <a:br>
              <a:rPr lang="en-US" sz="1600" dirty="0" smtClean="0"/>
            </a:br>
            <a:endParaRPr lang="en-US" sz="1600" dirty="0" smtClean="0"/>
          </a:p>
          <a:p>
            <a:pPr marL="342900" indent="-342900">
              <a:buClrTx/>
              <a:buFont typeface="+mj-lt"/>
              <a:buAutoNum type="arabicPeriod"/>
            </a:pPr>
            <a:r>
              <a:rPr lang="en-US" sz="1600" dirty="0" smtClean="0"/>
              <a:t>This matrix is used in the follow-on Cyber Risk Remediation Analysis (CRRA) to identify potential mitigation strategies to address TTP </a:t>
            </a:r>
            <a:r>
              <a:rPr lang="en-US" sz="1600" dirty="0" smtClean="0"/>
              <a:t>susceptibilities.</a:t>
            </a:r>
            <a:br>
              <a:rPr lang="en-US" sz="1600" dirty="0" smtClean="0"/>
            </a:br>
            <a:endParaRPr lang="en-US" sz="1600" dirty="0" smtClean="0"/>
          </a:p>
        </p:txBody>
      </p:sp>
      <p:sp>
        <p:nvSpPr>
          <p:cNvPr id="4" name="Titolo 1"/>
          <p:cNvSpPr txBox="1">
            <a:spLocks/>
          </p:cNvSpPr>
          <p:nvPr/>
        </p:nvSpPr>
        <p:spPr>
          <a:xfrm>
            <a:off x="539552" y="-459432"/>
            <a:ext cx="8075613" cy="1143000"/>
          </a:xfrm>
          <a:prstGeom prst="rect">
            <a:avLst/>
          </a:prstGeom>
        </p:spPr>
        <p:txBody>
          <a:bodyPr vert="horz" anchor="b">
            <a:noAutofit/>
          </a:bodyPr>
          <a:lstStyle/>
          <a:p>
            <a:pPr lvl="0" algn="ctr">
              <a:spcBef>
                <a:spcPct val="0"/>
              </a:spcBef>
              <a:defRPr/>
            </a:pP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Sapient</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Threat</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Matrix </a:t>
            </a:r>
            <a:endParaRPr kumimoji="0" lang="it-IT" sz="3000" b="1" i="0" u="sng" strike="noStrike" kern="1200" cap="small" spc="0" normalizeH="0" baseline="0" noProof="0" dirty="0">
              <a:ln>
                <a:noFill/>
              </a:ln>
              <a:solidFill>
                <a:schemeClr val="tx2"/>
              </a:solidFill>
              <a:effectLst/>
              <a:uLnTx/>
              <a:uFillTx/>
              <a:latin typeface="+mj-lt"/>
              <a:ea typeface="+mj-ea"/>
              <a:cs typeface="+mj-cs"/>
            </a:endParaRPr>
          </a:p>
        </p:txBody>
      </p:sp>
      <p:pic>
        <p:nvPicPr>
          <p:cNvPr id="5" name="Picture 2"/>
          <p:cNvPicPr>
            <a:picLocks noChangeAspect="1" noChangeArrowheads="1"/>
          </p:cNvPicPr>
          <p:nvPr/>
        </p:nvPicPr>
        <p:blipFill>
          <a:blip r:embed="rId2" cstate="print"/>
          <a:srcRect/>
          <a:stretch>
            <a:fillRect/>
          </a:stretch>
        </p:blipFill>
        <p:spPr bwMode="auto">
          <a:xfrm>
            <a:off x="5292080" y="4869160"/>
            <a:ext cx="3456384" cy="19366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txBox="1">
            <a:spLocks/>
          </p:cNvSpPr>
          <p:nvPr/>
        </p:nvSpPr>
        <p:spPr>
          <a:xfrm>
            <a:off x="539552" y="-459432"/>
            <a:ext cx="8075613" cy="1143000"/>
          </a:xfrm>
          <a:prstGeom prst="rect">
            <a:avLst/>
          </a:prstGeom>
        </p:spPr>
        <p:txBody>
          <a:bodyPr vert="horz" anchor="b">
            <a:noAutofit/>
          </a:bodyPr>
          <a:lstStyle/>
          <a:p>
            <a:pPr lvl="0" algn="ctr">
              <a:spcBef>
                <a:spcPct val="0"/>
              </a:spcBef>
              <a:defRPr/>
            </a:pP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Sapient</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Threat</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Matrix </a:t>
            </a:r>
            <a:endParaRPr kumimoji="0" lang="it-IT" sz="3000" b="1" i="0" u="sng" strike="noStrike" kern="1200" cap="small" spc="0" normalizeH="0" baseline="0" noProof="0" dirty="0">
              <a:ln>
                <a:noFill/>
              </a:ln>
              <a:solidFill>
                <a:schemeClr val="tx2"/>
              </a:solidFill>
              <a:effectLst/>
              <a:uLnTx/>
              <a:uFillTx/>
              <a:latin typeface="+mj-lt"/>
              <a:ea typeface="+mj-ea"/>
              <a:cs typeface="+mj-cs"/>
            </a:endParaRPr>
          </a:p>
        </p:txBody>
      </p:sp>
      <p:pic>
        <p:nvPicPr>
          <p:cNvPr id="6" name="Immagine 5" descr="SAPIENT_THREAT_MATRIX.png"/>
          <p:cNvPicPr>
            <a:picLocks noChangeAspect="1"/>
          </p:cNvPicPr>
          <p:nvPr/>
        </p:nvPicPr>
        <p:blipFill>
          <a:blip r:embed="rId2" cstate="print"/>
          <a:stretch>
            <a:fillRect/>
          </a:stretch>
        </p:blipFill>
        <p:spPr>
          <a:xfrm>
            <a:off x="323528" y="764704"/>
            <a:ext cx="8280920" cy="590465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395536" y="1052736"/>
            <a:ext cx="8219256" cy="4248472"/>
          </a:xfrm>
        </p:spPr>
        <p:txBody>
          <a:bodyPr>
            <a:normAutofit/>
          </a:bodyPr>
          <a:lstStyle/>
          <a:p>
            <a:pPr>
              <a:buNone/>
            </a:pPr>
            <a:r>
              <a:rPr lang="en-US" sz="1700" i="1" dirty="0" smtClean="0"/>
              <a:t>“ Cyber Risk Remediation Analysis (CRRA) is an approach for selecting</a:t>
            </a:r>
          </a:p>
          <a:p>
            <a:pPr>
              <a:buNone/>
            </a:pPr>
            <a:r>
              <a:rPr lang="en-US" sz="1700" i="1" dirty="0" smtClean="0"/>
              <a:t>countermeasures (CMs) to reduce a cyber asset’s susceptibility to attack over a</a:t>
            </a:r>
          </a:p>
          <a:p>
            <a:pPr>
              <a:buNone/>
            </a:pPr>
            <a:r>
              <a:rPr lang="en-US" sz="1700" i="1" dirty="0" smtClean="0"/>
              <a:t>range of TTPs.”</a:t>
            </a:r>
          </a:p>
          <a:p>
            <a:endParaRPr lang="en-US" sz="1700" i="1" dirty="0" smtClean="0"/>
          </a:p>
          <a:p>
            <a:pPr>
              <a:buNone/>
            </a:pPr>
            <a:r>
              <a:rPr lang="en-US" sz="1700" b="1" dirty="0" smtClean="0"/>
              <a:t>CRRA is performed separately for each cyber asset</a:t>
            </a:r>
            <a:r>
              <a:rPr lang="en-US" sz="1700" dirty="0" smtClean="0"/>
              <a:t> and consists of</a:t>
            </a:r>
          </a:p>
          <a:p>
            <a:pPr>
              <a:buNone/>
            </a:pPr>
            <a:r>
              <a:rPr lang="en-US" sz="1700" dirty="0" smtClean="0"/>
              <a:t>the following steps: </a:t>
            </a:r>
          </a:p>
          <a:p>
            <a:pPr marL="342900" indent="-342900">
              <a:buClrTx/>
              <a:buFont typeface="+mj-lt"/>
              <a:buAutoNum type="arabicPeriod"/>
            </a:pPr>
            <a:r>
              <a:rPr lang="en-US" sz="1700" dirty="0" smtClean="0"/>
              <a:t>Select which TTPs to mitigate </a:t>
            </a:r>
          </a:p>
          <a:p>
            <a:pPr marL="342900" indent="-342900">
              <a:buClrTx/>
              <a:buFont typeface="+mj-lt"/>
              <a:buAutoNum type="arabicPeriod"/>
            </a:pPr>
            <a:r>
              <a:rPr lang="en-US" sz="1700" dirty="0" smtClean="0"/>
              <a:t>Identify plausible countermeasures </a:t>
            </a:r>
          </a:p>
          <a:p>
            <a:pPr marL="342900" indent="-342900">
              <a:buClrTx/>
              <a:buFont typeface="+mj-lt"/>
              <a:buAutoNum type="arabicPeriod"/>
            </a:pPr>
            <a:r>
              <a:rPr lang="en-US" sz="1700" dirty="0" smtClean="0"/>
              <a:t>Assess countermeasure merit </a:t>
            </a:r>
          </a:p>
          <a:p>
            <a:pPr marL="342900" indent="-342900">
              <a:buClrTx/>
              <a:buFont typeface="+mj-lt"/>
              <a:buAutoNum type="arabicPeriod"/>
            </a:pPr>
            <a:r>
              <a:rPr lang="en-US" sz="1700" dirty="0" smtClean="0"/>
              <a:t>Identify an optimal CM solution </a:t>
            </a:r>
          </a:p>
          <a:p>
            <a:pPr marL="342900" indent="-342900">
              <a:buClrTx/>
              <a:buFont typeface="+mj-lt"/>
              <a:buAutoNum type="arabicPeriod"/>
            </a:pPr>
            <a:r>
              <a:rPr lang="en-US" sz="1700" dirty="0" smtClean="0"/>
              <a:t>Prepare recommendations </a:t>
            </a:r>
            <a:endParaRPr lang="en-US" sz="1700" i="1" dirty="0" smtClean="0"/>
          </a:p>
        </p:txBody>
      </p:sp>
      <p:sp>
        <p:nvSpPr>
          <p:cNvPr id="4" name="Titolo 1"/>
          <p:cNvSpPr txBox="1">
            <a:spLocks/>
          </p:cNvSpPr>
          <p:nvPr/>
        </p:nvSpPr>
        <p:spPr>
          <a:xfrm>
            <a:off x="539552" y="-162272"/>
            <a:ext cx="8075613" cy="1143000"/>
          </a:xfrm>
          <a:prstGeom prst="rect">
            <a:avLst/>
          </a:prstGeom>
        </p:spPr>
        <p:txBody>
          <a:bodyPr vert="horz" anchor="b">
            <a:noAutofit/>
          </a:bodyPr>
          <a:lstStyle/>
          <a:p>
            <a:pPr lvl="0" algn="ctr">
              <a:spcBef>
                <a:spcPct val="0"/>
              </a:spcBef>
              <a:defRPr/>
            </a:pPr>
            <a:r>
              <a:rPr kumimoji="0" lang="it-IT" sz="3000" b="1" i="0" u="sng" strike="noStrike" kern="1200" cap="small" spc="0" normalizeH="0" baseline="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Cyber </a:t>
            </a: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Risk</a:t>
            </a:r>
            <a:r>
              <a:rPr kumimoji="0" lang="it-IT" sz="3000" b="1" i="0" u="sng" strike="noStrike" kern="1200" cap="small" spc="0" normalizeH="0" baseline="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Remediation</a:t>
            </a:r>
            <a:r>
              <a:rPr kumimoji="0" lang="it-IT" sz="3000" b="1" i="0" u="sng" strike="noStrike" kern="1200" cap="small" spc="0" normalizeH="0" baseline="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lang="it-IT" sz="3000" b="1" u="sng" cap="small" dirty="0" err="1"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Analysis</a:t>
            </a: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 (CRRA</a:t>
            </a: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I)</a:t>
            </a:r>
            <a:endParaRPr kumimoji="0" lang="it-IT" sz="3000" b="1" i="0" u="sng" strike="noStrike" kern="1200" cap="small" spc="0" normalizeH="0" baseline="0" noProof="0" dirty="0">
              <a:ln>
                <a:noFill/>
              </a:ln>
              <a:solidFill>
                <a:schemeClr val="tx2"/>
              </a:solidFill>
              <a:effectLst/>
              <a:uLnTx/>
              <a:uFillTx/>
              <a:latin typeface="+mj-lt"/>
              <a:ea typeface="+mj-ea"/>
              <a:cs typeface="+mj-cs"/>
            </a:endParaRPr>
          </a:p>
        </p:txBody>
      </p:sp>
      <p:pic>
        <p:nvPicPr>
          <p:cNvPr id="5" name="Picture 2"/>
          <p:cNvPicPr>
            <a:picLocks noChangeAspect="1" noChangeArrowheads="1"/>
          </p:cNvPicPr>
          <p:nvPr/>
        </p:nvPicPr>
        <p:blipFill>
          <a:blip r:embed="rId2" cstate="print"/>
          <a:srcRect/>
          <a:stretch>
            <a:fillRect/>
          </a:stretch>
        </p:blipFill>
        <p:spPr bwMode="auto">
          <a:xfrm>
            <a:off x="4250354" y="4149080"/>
            <a:ext cx="4498110" cy="2520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395536" y="1052736"/>
            <a:ext cx="8219256" cy="5112568"/>
          </a:xfrm>
        </p:spPr>
        <p:txBody>
          <a:bodyPr>
            <a:noAutofit/>
          </a:bodyPr>
          <a:lstStyle/>
          <a:p>
            <a:pPr marL="342900" indent="-342900">
              <a:buClr>
                <a:schemeClr val="tx1"/>
              </a:buClr>
              <a:buFont typeface="+mj-lt"/>
              <a:buAutoNum type="arabicPeriod"/>
            </a:pPr>
            <a:r>
              <a:rPr lang="en-US" sz="1700" dirty="0" smtClean="0"/>
              <a:t>The first step is to select a list of TTPs to mitigate.</a:t>
            </a:r>
            <a:br>
              <a:rPr lang="en-US" sz="1700" dirty="0" smtClean="0"/>
            </a:br>
            <a:endParaRPr lang="en-US" sz="1700" b="1" dirty="0" smtClean="0"/>
          </a:p>
          <a:p>
            <a:pPr marL="342900" indent="-342900">
              <a:buClr>
                <a:schemeClr val="tx1"/>
              </a:buClr>
              <a:buFont typeface="+mj-lt"/>
              <a:buAutoNum type="arabicPeriod"/>
            </a:pPr>
            <a:r>
              <a:rPr lang="en-US" sz="1700" dirty="0" smtClean="0"/>
              <a:t>CRRA employs a </a:t>
            </a:r>
            <a:r>
              <a:rPr lang="en-US" sz="1700" b="1" i="1" u="sng" dirty="0" smtClean="0"/>
              <a:t>TTP/CM mapping table </a:t>
            </a:r>
            <a:r>
              <a:rPr lang="en-US" sz="1700" dirty="0" smtClean="0"/>
              <a:t>to represent the many-to-many</a:t>
            </a:r>
          </a:p>
          <a:p>
            <a:pPr marL="342900" indent="-342900">
              <a:buNone/>
            </a:pPr>
            <a:r>
              <a:rPr lang="en-US" sz="1700" dirty="0" smtClean="0"/>
              <a:t>       mapping between TTPs and countermeasures (CMs</a:t>
            </a:r>
            <a:r>
              <a:rPr lang="en-US" sz="1600" dirty="0" smtClean="0"/>
              <a:t>).</a:t>
            </a:r>
            <a:endParaRPr lang="en-US" sz="1600" dirty="0" smtClean="0"/>
          </a:p>
          <a:p>
            <a:pPr marL="342900" indent="-342900">
              <a:buNone/>
            </a:pPr>
            <a:r>
              <a:rPr lang="en-US" sz="1600" dirty="0" smtClean="0"/>
              <a:t>	</a:t>
            </a:r>
            <a:r>
              <a:rPr lang="en-US" sz="1600" b="1" i="1" u="sng" dirty="0" smtClean="0"/>
              <a:t> </a:t>
            </a:r>
            <a:r>
              <a:rPr lang="en-US" sz="1700" b="1" i="1" u="sng" dirty="0" smtClean="0"/>
              <a:t>In a TTP/CM mapping table, each row corresponds to a countermeasure and each column corresponds to a </a:t>
            </a:r>
            <a:r>
              <a:rPr lang="en-US" sz="1700" b="1" i="1" u="sng" dirty="0" smtClean="0"/>
              <a:t>TTP.</a:t>
            </a:r>
            <a:r>
              <a:rPr lang="en-US" sz="1700" i="1" u="sng" dirty="0" smtClean="0"/>
              <a:t/>
            </a:r>
            <a:br>
              <a:rPr lang="en-US" sz="1700" i="1" u="sng" dirty="0" smtClean="0"/>
            </a:br>
            <a:r>
              <a:rPr lang="en-US" sz="1700" i="1" u="sng" dirty="0" smtClean="0"/>
              <a:t>Each </a:t>
            </a:r>
            <a:r>
              <a:rPr lang="en-US" sz="1700" i="1" u="sng" dirty="0" smtClean="0"/>
              <a:t>mapping of CM to TTP is characterized by the mitigation effectiveness of the </a:t>
            </a:r>
            <a:r>
              <a:rPr lang="en-US" sz="1700" i="1" u="sng" dirty="0" smtClean="0"/>
              <a:t>CM.</a:t>
            </a:r>
            <a:br>
              <a:rPr lang="en-US" sz="1700" i="1" u="sng" dirty="0" smtClean="0"/>
            </a:br>
            <a:endParaRPr lang="en-US" sz="1700" b="1" i="1" dirty="0" smtClean="0"/>
          </a:p>
          <a:p>
            <a:pPr marL="342900" indent="-342900">
              <a:buClrTx/>
              <a:buFont typeface="+mj-lt"/>
              <a:buAutoNum type="arabicPeriod" startAt="3"/>
            </a:pPr>
            <a:r>
              <a:rPr lang="en-US" sz="1700" b="1" i="1" u="sng" dirty="0" smtClean="0"/>
              <a:t>A 2-character notation is used to represent mitigation effectiveness </a:t>
            </a:r>
            <a:r>
              <a:rPr lang="en-US" sz="1700" dirty="0" smtClean="0"/>
              <a:t>within the mapping table, where </a:t>
            </a:r>
            <a:r>
              <a:rPr lang="en-US" sz="1700" b="1" i="1" u="sng" dirty="0" smtClean="0"/>
              <a:t>the first character signifies the type of mitigation </a:t>
            </a:r>
            <a:r>
              <a:rPr lang="en-US" sz="1700" dirty="0" smtClean="0"/>
              <a:t>from the list</a:t>
            </a:r>
            <a:r>
              <a:rPr lang="en-US" sz="1700" b="1" i="1" dirty="0" smtClean="0"/>
              <a:t>: (N)</a:t>
            </a:r>
            <a:r>
              <a:rPr lang="en-US" sz="1700" b="1" i="1" dirty="0" err="1" smtClean="0"/>
              <a:t>eutralize</a:t>
            </a:r>
            <a:r>
              <a:rPr lang="en-US" sz="1700" b="1" i="1" dirty="0" smtClean="0"/>
              <a:t>, (D)</a:t>
            </a:r>
            <a:r>
              <a:rPr lang="en-US" sz="1700" b="1" i="1" dirty="0" err="1" smtClean="0"/>
              <a:t>etect</a:t>
            </a:r>
            <a:r>
              <a:rPr lang="en-US" sz="1700" b="1" i="1" dirty="0" smtClean="0"/>
              <a:t>, (L)</a:t>
            </a:r>
            <a:r>
              <a:rPr lang="en-US" sz="1700" b="1" i="1" dirty="0" err="1" smtClean="0"/>
              <a:t>imit</a:t>
            </a:r>
            <a:r>
              <a:rPr lang="en-US" sz="1700" b="1" i="1" dirty="0" smtClean="0"/>
              <a:t> and (R)</a:t>
            </a:r>
            <a:r>
              <a:rPr lang="en-US" sz="1700" b="1" i="1" dirty="0" err="1" smtClean="0"/>
              <a:t>ecover</a:t>
            </a:r>
            <a:r>
              <a:rPr lang="en-US" sz="1700" dirty="0" smtClean="0"/>
              <a:t>. </a:t>
            </a:r>
            <a:r>
              <a:rPr lang="en-US" sz="1700" dirty="0" smtClean="0"/>
              <a:t/>
            </a:r>
            <a:br>
              <a:rPr lang="en-US" sz="1700" dirty="0" smtClean="0"/>
            </a:br>
            <a:r>
              <a:rPr lang="en-US" sz="1700" b="1" i="1" u="sng" dirty="0" smtClean="0"/>
              <a:t>The </a:t>
            </a:r>
            <a:r>
              <a:rPr lang="en-US" sz="1700" b="1" i="1" u="sng" dirty="0" smtClean="0"/>
              <a:t>second character represents the degree of effectiveness </a:t>
            </a:r>
            <a:r>
              <a:rPr lang="en-US" sz="1700" dirty="0" smtClean="0"/>
              <a:t>from the list</a:t>
            </a:r>
            <a:r>
              <a:rPr lang="en-US" sz="1700" b="1" i="1" dirty="0" smtClean="0"/>
              <a:t>: (L)</a:t>
            </a:r>
            <a:r>
              <a:rPr lang="en-US" sz="1700" b="1" i="1" dirty="0" err="1" smtClean="0"/>
              <a:t>ow</a:t>
            </a:r>
            <a:r>
              <a:rPr lang="en-US" sz="1700" b="1" i="1" dirty="0" smtClean="0"/>
              <a:t>, (M)</a:t>
            </a:r>
            <a:r>
              <a:rPr lang="en-US" sz="1700" b="1" i="1" dirty="0" err="1" smtClean="0"/>
              <a:t>edium</a:t>
            </a:r>
            <a:r>
              <a:rPr lang="en-US" sz="1700" b="1" i="1" dirty="0" smtClean="0"/>
              <a:t>, (H)</a:t>
            </a:r>
            <a:r>
              <a:rPr lang="en-US" sz="1700" b="1" i="1" dirty="0" err="1" smtClean="0"/>
              <a:t>igh</a:t>
            </a:r>
            <a:r>
              <a:rPr lang="en-US" sz="1700" b="1" i="1" dirty="0" smtClean="0"/>
              <a:t>, and (V)</a:t>
            </a:r>
            <a:r>
              <a:rPr lang="en-US" sz="1700" b="1" i="1" dirty="0" err="1" smtClean="0"/>
              <a:t>ery</a:t>
            </a:r>
            <a:r>
              <a:rPr lang="en-US" sz="1700" b="1" i="1" dirty="0" smtClean="0"/>
              <a:t> high</a:t>
            </a:r>
            <a:r>
              <a:rPr lang="en-US" sz="1800" dirty="0" smtClean="0"/>
              <a:t>. </a:t>
            </a:r>
            <a:endParaRPr lang="en-US" sz="1700" i="1" dirty="0" smtClean="0"/>
          </a:p>
          <a:p>
            <a:pPr marL="708660" lvl="1" indent="-342900">
              <a:buClr>
                <a:schemeClr val="tx1"/>
              </a:buClr>
            </a:pPr>
            <a:endParaRPr lang="en-US" sz="1700" i="1" dirty="0" smtClean="0"/>
          </a:p>
          <a:p>
            <a:pPr marL="708660" lvl="1" indent="-342900">
              <a:buClr>
                <a:schemeClr val="tx1"/>
              </a:buClr>
              <a:buNone/>
            </a:pPr>
            <a:endParaRPr lang="en-US" sz="1700" i="1" dirty="0" smtClean="0"/>
          </a:p>
        </p:txBody>
      </p:sp>
      <p:sp>
        <p:nvSpPr>
          <p:cNvPr id="4" name="Titolo 1"/>
          <p:cNvSpPr txBox="1">
            <a:spLocks/>
          </p:cNvSpPr>
          <p:nvPr/>
        </p:nvSpPr>
        <p:spPr>
          <a:xfrm>
            <a:off x="539552" y="-162272"/>
            <a:ext cx="8075613" cy="1143000"/>
          </a:xfrm>
          <a:prstGeom prst="rect">
            <a:avLst/>
          </a:prstGeom>
        </p:spPr>
        <p:txBody>
          <a:bodyPr vert="horz" anchor="b">
            <a:noAutofit/>
          </a:bodyPr>
          <a:lstStyle/>
          <a:p>
            <a:pPr lvl="0" algn="ctr">
              <a:spcBef>
                <a:spcPct val="0"/>
              </a:spcBef>
              <a:defRPr/>
            </a:pPr>
            <a:r>
              <a:rPr kumimoji="0" lang="it-IT" sz="3000" b="1" i="0" u="sng" strike="noStrike" kern="1200" cap="small" spc="0" normalizeH="0" baseline="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Cyber </a:t>
            </a: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Risk</a:t>
            </a:r>
            <a:r>
              <a:rPr kumimoji="0" lang="it-IT" sz="3000" b="1" i="0" u="sng" strike="noStrike" kern="1200" cap="small" spc="0" normalizeH="0" baseline="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Remediation</a:t>
            </a:r>
            <a:r>
              <a:rPr kumimoji="0" lang="it-IT" sz="3000" b="1" i="0" u="sng" strike="noStrike" kern="1200" cap="small" spc="0" normalizeH="0" baseline="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lang="it-IT" sz="3000" b="1" u="sng" cap="small" dirty="0" err="1"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Analysis</a:t>
            </a: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 </a:t>
            </a:r>
          </a:p>
          <a:p>
            <a:pPr lvl="0" algn="ctr">
              <a:spcBef>
                <a:spcPct val="0"/>
              </a:spcBef>
              <a:defRPr/>
            </a:pP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(CRRA)(</a:t>
            </a: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II)</a:t>
            </a:r>
            <a:endParaRPr kumimoji="0" lang="it-IT" sz="3000" b="1" i="0" u="sng" strike="noStrike" kern="1200" cap="small" spc="0" normalizeH="0" baseline="0" noProof="0" dirty="0">
              <a:ln>
                <a:noFill/>
              </a:ln>
              <a:solidFill>
                <a:schemeClr val="tx2"/>
              </a:solidFill>
              <a:effectLst/>
              <a:uLnTx/>
              <a:uFillTx/>
              <a:latin typeface="+mj-lt"/>
              <a:ea typeface="+mj-ea"/>
              <a:cs typeface="+mj-cs"/>
            </a:endParaRPr>
          </a:p>
        </p:txBody>
      </p:sp>
      <p:pic>
        <p:nvPicPr>
          <p:cNvPr id="5" name="Picture 2"/>
          <p:cNvPicPr>
            <a:picLocks noChangeAspect="1" noChangeArrowheads="1"/>
          </p:cNvPicPr>
          <p:nvPr/>
        </p:nvPicPr>
        <p:blipFill>
          <a:blip r:embed="rId2" cstate="print"/>
          <a:srcRect/>
          <a:stretch>
            <a:fillRect/>
          </a:stretch>
        </p:blipFill>
        <p:spPr bwMode="auto">
          <a:xfrm>
            <a:off x="5664046" y="5085184"/>
            <a:ext cx="3084418" cy="17281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179512" y="764704"/>
            <a:ext cx="8219256" cy="5904656"/>
          </a:xfrm>
        </p:spPr>
        <p:txBody>
          <a:bodyPr>
            <a:noAutofit/>
          </a:bodyPr>
          <a:lstStyle/>
          <a:p>
            <a:pPr marL="342900" indent="-342900">
              <a:buClrTx/>
              <a:buNone/>
            </a:pPr>
            <a:endParaRPr lang="en-US" sz="1700" b="1" dirty="0" smtClean="0"/>
          </a:p>
          <a:p>
            <a:pPr marL="342900" indent="-342900">
              <a:buClrTx/>
              <a:buFont typeface="+mj-lt"/>
              <a:buAutoNum type="arabicPeriod"/>
            </a:pPr>
            <a:r>
              <a:rPr lang="en-US" sz="1700" b="1" i="1" dirty="0" smtClean="0"/>
              <a:t> The objective </a:t>
            </a:r>
            <a:r>
              <a:rPr lang="en-US" sz="1700" b="1" i="1" dirty="0" smtClean="0"/>
              <a:t>of CRRA is to identify an optimal list of CMs for a</a:t>
            </a:r>
          </a:p>
          <a:p>
            <a:pPr marL="342900" indent="-342900">
              <a:buClr>
                <a:schemeClr val="tx1"/>
              </a:buClr>
              <a:buNone/>
            </a:pPr>
            <a:r>
              <a:rPr lang="en-US" sz="1700" b="1" i="1" dirty="0" smtClean="0"/>
              <a:t>	specified range of TTPs</a:t>
            </a:r>
            <a:r>
              <a:rPr lang="en-US" sz="1700" dirty="0" smtClean="0"/>
              <a:t>:</a:t>
            </a:r>
          </a:p>
          <a:p>
            <a:pPr marL="708660" lvl="1" indent="-342900">
              <a:buClr>
                <a:schemeClr val="tx1"/>
              </a:buClr>
            </a:pPr>
            <a:r>
              <a:rPr lang="en-US" sz="1700" b="1" i="1" u="sng" dirty="0" smtClean="0"/>
              <a:t>The approach calculates a utility/cost (U/C) ratio </a:t>
            </a:r>
            <a:r>
              <a:rPr lang="en-US" sz="1700" i="1" dirty="0" smtClean="0"/>
              <a:t>for each CM and uses these U/C ratios to rank CMs based on their relative </a:t>
            </a:r>
            <a:r>
              <a:rPr lang="en-US" sz="1700" i="1" dirty="0" smtClean="0"/>
              <a:t>merit</a:t>
            </a:r>
            <a:r>
              <a:rPr lang="en-US" sz="1700" dirty="0" smtClean="0"/>
              <a:t>.</a:t>
            </a:r>
            <a:endParaRPr lang="en-US" sz="1700" i="1" dirty="0" smtClean="0"/>
          </a:p>
          <a:p>
            <a:pPr marL="342900" indent="-342900">
              <a:buClr>
                <a:schemeClr val="tx1"/>
              </a:buClr>
              <a:buFont typeface="+mj-lt"/>
              <a:buAutoNum type="arabicPeriod" startAt="2"/>
            </a:pPr>
            <a:r>
              <a:rPr lang="en-US" sz="1700" b="1" dirty="0" smtClean="0"/>
              <a:t> </a:t>
            </a:r>
            <a:r>
              <a:rPr lang="en-US" sz="1700" b="1" i="1" u="sng" dirty="0" smtClean="0"/>
              <a:t>To assess the utility of each CM, a score is assigned to each mitigation effectiveness</a:t>
            </a:r>
            <a:r>
              <a:rPr lang="en-US" sz="1700" u="sng" dirty="0" smtClean="0"/>
              <a:t>:</a:t>
            </a:r>
          </a:p>
          <a:p>
            <a:pPr marL="342900" indent="-342900">
              <a:buClr>
                <a:schemeClr val="tx1"/>
              </a:buClr>
              <a:buFont typeface="+mj-lt"/>
              <a:buAutoNum type="arabicPeriod" startAt="2"/>
            </a:pPr>
            <a:endParaRPr lang="en-US" sz="1800" dirty="0" smtClean="0"/>
          </a:p>
          <a:p>
            <a:pPr marL="342900" indent="-342900">
              <a:buClr>
                <a:schemeClr val="tx1"/>
              </a:buClr>
              <a:buFont typeface="+mj-lt"/>
              <a:buAutoNum type="arabicPeriod" startAt="2"/>
            </a:pPr>
            <a:endParaRPr lang="en-US" sz="1800" b="1" dirty="0" smtClean="0"/>
          </a:p>
          <a:p>
            <a:pPr marL="342900" indent="-342900">
              <a:buClr>
                <a:schemeClr val="tx1"/>
              </a:buClr>
              <a:buFont typeface="+mj-lt"/>
              <a:buAutoNum type="arabicPeriod" startAt="2"/>
            </a:pPr>
            <a:endParaRPr lang="en-US" sz="1700" b="1" dirty="0" smtClean="0"/>
          </a:p>
          <a:p>
            <a:pPr marL="342900" indent="-342900">
              <a:buClr>
                <a:schemeClr val="tx1"/>
              </a:buClr>
              <a:buFont typeface="+mj-lt"/>
              <a:buAutoNum type="arabicPeriod" startAt="2"/>
            </a:pPr>
            <a:endParaRPr lang="en-US" sz="1700" b="1" dirty="0" smtClean="0"/>
          </a:p>
          <a:p>
            <a:pPr marL="342900" indent="-342900">
              <a:buClr>
                <a:schemeClr val="tx1"/>
              </a:buClr>
              <a:buFont typeface="+mj-lt"/>
              <a:buAutoNum type="arabicPeriod" startAt="2"/>
            </a:pPr>
            <a:endParaRPr lang="en-US" sz="1700" b="1" dirty="0" smtClean="0"/>
          </a:p>
          <a:p>
            <a:pPr marL="342900" indent="-342900">
              <a:buClr>
                <a:schemeClr val="tx1"/>
              </a:buClr>
              <a:buFont typeface="+mj-lt"/>
              <a:buAutoNum type="arabicPeriod" startAt="2"/>
            </a:pPr>
            <a:r>
              <a:rPr lang="en-US" sz="1700" dirty="0" smtClean="0"/>
              <a:t>The utility of each CM can now be calculated by summing the scores over the range of TTPs </a:t>
            </a:r>
            <a:r>
              <a:rPr lang="en-US" sz="1700" dirty="0" smtClean="0"/>
              <a:t>mitigated.</a:t>
            </a:r>
            <a:br>
              <a:rPr lang="en-US" sz="1700" dirty="0" smtClean="0"/>
            </a:br>
            <a:endParaRPr lang="en-US" sz="1700" dirty="0" smtClean="0"/>
          </a:p>
          <a:p>
            <a:pPr marL="342900" indent="-342900">
              <a:buClr>
                <a:schemeClr val="tx1"/>
              </a:buClr>
              <a:buFont typeface="+mj-lt"/>
              <a:buAutoNum type="arabicPeriod" startAt="2"/>
            </a:pPr>
            <a:r>
              <a:rPr lang="en-US" sz="1700" b="1" u="sng" dirty="0" smtClean="0"/>
              <a:t>The cost of a CM should consider the cost to develop, integrate, and maintain the CM over the operational life of the system</a:t>
            </a:r>
            <a:r>
              <a:rPr lang="en-US" sz="1700" dirty="0" smtClean="0"/>
              <a:t>. </a:t>
            </a:r>
            <a:r>
              <a:rPr lang="en-US" sz="1700" dirty="0" smtClean="0"/>
              <a:t/>
            </a:r>
            <a:br>
              <a:rPr lang="en-US" sz="1700" dirty="0" smtClean="0"/>
            </a:br>
            <a:r>
              <a:rPr lang="en-US" sz="1700" i="1" u="sng" dirty="0" smtClean="0"/>
              <a:t>The cost’s </a:t>
            </a:r>
            <a:r>
              <a:rPr lang="en-US" sz="1700" i="1" u="sng" dirty="0" smtClean="0"/>
              <a:t>valuation </a:t>
            </a:r>
            <a:r>
              <a:rPr lang="en-US" sz="1700" i="1" u="sng" dirty="0" smtClean="0"/>
              <a:t>is mapped </a:t>
            </a:r>
            <a:r>
              <a:rPr lang="en-US" sz="1700" i="1" u="sng" dirty="0" smtClean="0"/>
              <a:t>to a linear scale of [1...5] in order to be used to calculate U/C </a:t>
            </a:r>
            <a:r>
              <a:rPr lang="en-US" sz="1700" i="1" u="sng" dirty="0" smtClean="0"/>
              <a:t>ratios</a:t>
            </a:r>
            <a:r>
              <a:rPr lang="en-US" sz="1700" dirty="0" smtClean="0"/>
              <a:t>. </a:t>
            </a:r>
            <a:endParaRPr lang="en-US" sz="1700" i="1" dirty="0" smtClean="0"/>
          </a:p>
        </p:txBody>
      </p:sp>
      <p:sp>
        <p:nvSpPr>
          <p:cNvPr id="4" name="Titolo 1"/>
          <p:cNvSpPr txBox="1">
            <a:spLocks/>
          </p:cNvSpPr>
          <p:nvPr/>
        </p:nvSpPr>
        <p:spPr>
          <a:xfrm>
            <a:off x="539552" y="-162272"/>
            <a:ext cx="8075613" cy="1143000"/>
          </a:xfrm>
          <a:prstGeom prst="rect">
            <a:avLst/>
          </a:prstGeom>
        </p:spPr>
        <p:txBody>
          <a:bodyPr vert="horz" anchor="b">
            <a:noAutofit/>
          </a:bodyPr>
          <a:lstStyle/>
          <a:p>
            <a:pPr lvl="0" algn="ctr">
              <a:spcBef>
                <a:spcPct val="0"/>
              </a:spcBef>
              <a:defRPr/>
            </a:pPr>
            <a:r>
              <a:rPr kumimoji="0" lang="it-IT" sz="3000" b="1" i="0" u="sng" strike="noStrike" kern="1200" cap="small" spc="0" normalizeH="0" baseline="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Cyber </a:t>
            </a: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Risk</a:t>
            </a:r>
            <a:r>
              <a:rPr kumimoji="0" lang="it-IT" sz="3000" b="1" i="0" u="sng" strike="noStrike" kern="1200" cap="small" spc="0" normalizeH="0" baseline="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Remediation</a:t>
            </a:r>
            <a:r>
              <a:rPr kumimoji="0" lang="it-IT" sz="3000" b="1" i="0" u="sng" strike="noStrike" kern="1200" cap="small" spc="0" normalizeH="0" baseline="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lang="it-IT" sz="3000" b="1" u="sng" cap="small" dirty="0" err="1"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Analysis</a:t>
            </a: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 </a:t>
            </a:r>
          </a:p>
          <a:p>
            <a:pPr lvl="0" algn="ctr">
              <a:spcBef>
                <a:spcPct val="0"/>
              </a:spcBef>
              <a:defRPr/>
            </a:pP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(CRRA)(</a:t>
            </a: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III)</a:t>
            </a:r>
            <a:endParaRPr kumimoji="0" lang="it-IT" sz="3000" b="1" i="0" u="sng" strike="noStrike" kern="1200" cap="small" spc="0" normalizeH="0" baseline="0" noProof="0" dirty="0">
              <a:ln>
                <a:noFill/>
              </a:ln>
              <a:solidFill>
                <a:schemeClr val="tx2"/>
              </a:solidFill>
              <a:effectLst/>
              <a:uLnTx/>
              <a:uFillTx/>
              <a:latin typeface="+mj-lt"/>
              <a:ea typeface="+mj-ea"/>
              <a:cs typeface="+mj-cs"/>
            </a:endParaRPr>
          </a:p>
        </p:txBody>
      </p:sp>
      <p:pic>
        <p:nvPicPr>
          <p:cNvPr id="6" name="Immagine 5" descr="mitigation_effectiveness_scoring.png"/>
          <p:cNvPicPr>
            <a:picLocks noChangeAspect="1"/>
          </p:cNvPicPr>
          <p:nvPr/>
        </p:nvPicPr>
        <p:blipFill>
          <a:blip r:embed="rId2" cstate="print"/>
          <a:stretch>
            <a:fillRect/>
          </a:stretch>
        </p:blipFill>
        <p:spPr>
          <a:xfrm>
            <a:off x="1368981" y="3136207"/>
            <a:ext cx="5651291" cy="137291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179512" y="764704"/>
            <a:ext cx="8219256" cy="5904656"/>
          </a:xfrm>
        </p:spPr>
        <p:txBody>
          <a:bodyPr>
            <a:noAutofit/>
          </a:bodyPr>
          <a:lstStyle/>
          <a:p>
            <a:pPr marL="708660" lvl="1" indent="-342900">
              <a:buClr>
                <a:schemeClr val="tx1"/>
              </a:buClr>
              <a:buNone/>
            </a:pPr>
            <a:endParaRPr lang="en-US" sz="1700" i="1" dirty="0" smtClean="0"/>
          </a:p>
          <a:p>
            <a:pPr marL="342900" indent="-342900">
              <a:buClr>
                <a:schemeClr val="tx1"/>
              </a:buClr>
              <a:buFont typeface="+mj-lt"/>
              <a:buAutoNum type="arabicPeriod"/>
            </a:pPr>
            <a:r>
              <a:rPr lang="en-US" sz="1700" b="1" dirty="0" smtClean="0"/>
              <a:t>A CM Ranking Table can facilitate the calculation of U/C ratios over the range </a:t>
            </a:r>
            <a:r>
              <a:rPr lang="en-US" sz="1700" b="1" dirty="0" smtClean="0"/>
              <a:t>of CMs </a:t>
            </a:r>
            <a:r>
              <a:rPr lang="en-US" sz="1700" b="1" dirty="0" smtClean="0"/>
              <a:t>identified in a TTP/CM mapping </a:t>
            </a:r>
            <a:r>
              <a:rPr lang="en-US" sz="1700" b="1" dirty="0" smtClean="0"/>
              <a:t>table</a:t>
            </a:r>
            <a:r>
              <a:rPr lang="en-US" sz="1700" dirty="0" smtClean="0"/>
              <a:t>:</a:t>
            </a:r>
          </a:p>
          <a:p>
            <a:pPr marL="708660" lvl="1" indent="-342900">
              <a:buClr>
                <a:schemeClr val="tx1"/>
              </a:buClr>
            </a:pPr>
            <a:r>
              <a:rPr lang="en-US" sz="1700" i="1" u="sng" dirty="0" smtClean="0"/>
              <a:t>The </a:t>
            </a:r>
            <a:r>
              <a:rPr lang="en-US" sz="1700" i="1" u="sng" dirty="0" smtClean="0"/>
              <a:t>table is constructed by inverting the contents of the TTP/CM mapping table and adding some columns to tabulate the CM merit </a:t>
            </a:r>
            <a:r>
              <a:rPr lang="en-US" sz="1700" i="1" u="sng" dirty="0" smtClean="0"/>
              <a:t>scoring. </a:t>
            </a:r>
            <a:br>
              <a:rPr lang="en-US" sz="1700" i="1" u="sng" dirty="0" smtClean="0"/>
            </a:br>
            <a:endParaRPr lang="en-US" sz="1700" i="1" u="sng" dirty="0" smtClean="0"/>
          </a:p>
          <a:p>
            <a:pPr marL="708660" lvl="1" indent="-342900">
              <a:buClr>
                <a:schemeClr val="tx1"/>
              </a:buClr>
            </a:pPr>
            <a:r>
              <a:rPr lang="en-US" sz="1700" i="1" u="sng" dirty="0" smtClean="0"/>
              <a:t>The last step to construct this table is to order the rows by decreasing U/C ratio. </a:t>
            </a:r>
            <a:endParaRPr lang="en-US" sz="1800" i="1" u="sng" dirty="0" smtClean="0"/>
          </a:p>
          <a:p>
            <a:pPr marL="457200" indent="-457200">
              <a:buClr>
                <a:schemeClr val="tx1"/>
              </a:buClr>
              <a:buFont typeface="+mj-lt"/>
              <a:buAutoNum type="arabicPeriod"/>
            </a:pPr>
            <a:r>
              <a:rPr lang="en-US" sz="1700" b="1" u="sng" dirty="0" smtClean="0"/>
              <a:t>An optimal CM solution is the set of CMs that provides effective mitigation over a specified range of TTPs at the lowest cost</a:t>
            </a:r>
            <a:r>
              <a:rPr lang="en-US" sz="1700" dirty="0" smtClean="0"/>
              <a:t>.</a:t>
            </a:r>
          </a:p>
          <a:p>
            <a:pPr marL="822960" lvl="1" indent="-457200">
              <a:buClr>
                <a:schemeClr val="tx1"/>
              </a:buClr>
            </a:pPr>
            <a:r>
              <a:rPr lang="en-US" sz="1700" dirty="0" smtClean="0"/>
              <a:t>What constitutes "effective mitigation" is determined by a CM selection strategy. </a:t>
            </a:r>
            <a:r>
              <a:rPr lang="en-US" sz="1700" i="1" u="sng" dirty="0" smtClean="0"/>
              <a:t>A CM selection strategy establishes a basis for filtering the range of potential </a:t>
            </a:r>
            <a:r>
              <a:rPr lang="en-US" sz="1700" i="1" u="sng" dirty="0" smtClean="0"/>
              <a:t>solutions</a:t>
            </a:r>
            <a:r>
              <a:rPr lang="en-US" sz="1700" dirty="0" smtClean="0"/>
              <a:t>.</a:t>
            </a:r>
            <a:br>
              <a:rPr lang="en-US" sz="1700" dirty="0" smtClean="0"/>
            </a:br>
            <a:endParaRPr lang="en-US" sz="1700" dirty="0" smtClean="0"/>
          </a:p>
          <a:p>
            <a:pPr marL="822960" lvl="1" indent="-457200">
              <a:buClr>
                <a:schemeClr val="tx1"/>
              </a:buClr>
            </a:pPr>
            <a:r>
              <a:rPr lang="en-US" sz="1700" dirty="0" smtClean="0"/>
              <a:t>For example, a CM selection strategy could require that the following conditions hold</a:t>
            </a:r>
            <a:r>
              <a:rPr lang="en-US" sz="1800" dirty="0" smtClean="0"/>
              <a:t>: </a:t>
            </a:r>
          </a:p>
          <a:p>
            <a:pPr marL="1097280" lvl="2" indent="-457200">
              <a:buClr>
                <a:schemeClr val="tx1"/>
              </a:buClr>
            </a:pPr>
            <a:r>
              <a:rPr lang="en-US" sz="1500" b="1" dirty="0" smtClean="0"/>
              <a:t>At </a:t>
            </a:r>
            <a:r>
              <a:rPr lang="en-US" sz="1500" b="1" dirty="0" smtClean="0"/>
              <a:t>least one highly effective CM must be selected </a:t>
            </a:r>
            <a:r>
              <a:rPr lang="en-US" sz="1500" b="1" dirty="0" smtClean="0"/>
              <a:t>for TTP</a:t>
            </a:r>
            <a:r>
              <a:rPr lang="en-US" sz="1500" dirty="0" smtClean="0"/>
              <a:t>.</a:t>
            </a:r>
            <a:br>
              <a:rPr lang="en-US" sz="1500" dirty="0" smtClean="0"/>
            </a:br>
            <a:r>
              <a:rPr lang="en-US" sz="1500" dirty="0" smtClean="0"/>
              <a:t>(it is the one that has been chosen for SAPIENT)</a:t>
            </a:r>
          </a:p>
          <a:p>
            <a:pPr marL="1097280" lvl="2" indent="-457200">
              <a:buClr>
                <a:schemeClr val="tx1"/>
              </a:buClr>
            </a:pPr>
            <a:r>
              <a:rPr lang="en-US" sz="1500" dirty="0" smtClean="0"/>
              <a:t> </a:t>
            </a:r>
            <a:r>
              <a:rPr lang="en-US" sz="1500" b="1" dirty="0" smtClean="0"/>
              <a:t>Less effective CMs may be combined to satisfy #1</a:t>
            </a:r>
            <a:r>
              <a:rPr lang="en-US" sz="1500" dirty="0" smtClean="0"/>
              <a:t>.</a:t>
            </a:r>
          </a:p>
          <a:p>
            <a:pPr marL="1097280" lvl="2" indent="-457200">
              <a:buClr>
                <a:schemeClr val="tx1"/>
              </a:buClr>
            </a:pPr>
            <a:r>
              <a:rPr lang="en-US" sz="1500" dirty="0" smtClean="0"/>
              <a:t> </a:t>
            </a:r>
            <a:r>
              <a:rPr lang="en-US" sz="1500" b="1" dirty="0" smtClean="0"/>
              <a:t>A Detect CM is required for TTPs that have no Neutralize CMs</a:t>
            </a:r>
            <a:r>
              <a:rPr lang="en-US" sz="1500" dirty="0" smtClean="0"/>
              <a:t>. </a:t>
            </a:r>
            <a:endParaRPr lang="en-US" sz="1400" i="1" u="sng" dirty="0" smtClean="0"/>
          </a:p>
          <a:p>
            <a:pPr marL="708660" lvl="1" indent="-342900">
              <a:buClr>
                <a:schemeClr val="tx1"/>
              </a:buClr>
            </a:pPr>
            <a:endParaRPr lang="en-US" sz="1700" i="1" dirty="0" smtClean="0"/>
          </a:p>
          <a:p>
            <a:pPr marL="708660" lvl="1" indent="-342900">
              <a:buClr>
                <a:schemeClr val="tx1"/>
              </a:buClr>
              <a:buNone/>
            </a:pPr>
            <a:endParaRPr lang="en-US" sz="1700" i="1" dirty="0" smtClean="0"/>
          </a:p>
          <a:p>
            <a:pPr marL="342900" indent="-342900">
              <a:buClrTx/>
              <a:buNone/>
            </a:pPr>
            <a:endParaRPr lang="en-US" sz="1700" b="1" dirty="0" smtClean="0"/>
          </a:p>
        </p:txBody>
      </p:sp>
      <p:sp>
        <p:nvSpPr>
          <p:cNvPr id="4" name="Titolo 1"/>
          <p:cNvSpPr txBox="1">
            <a:spLocks/>
          </p:cNvSpPr>
          <p:nvPr/>
        </p:nvSpPr>
        <p:spPr>
          <a:xfrm>
            <a:off x="539552" y="-162272"/>
            <a:ext cx="8075613" cy="1143000"/>
          </a:xfrm>
          <a:prstGeom prst="rect">
            <a:avLst/>
          </a:prstGeom>
        </p:spPr>
        <p:txBody>
          <a:bodyPr vert="horz" anchor="b">
            <a:noAutofit/>
          </a:bodyPr>
          <a:lstStyle/>
          <a:p>
            <a:pPr lvl="0" algn="ctr">
              <a:spcBef>
                <a:spcPct val="0"/>
              </a:spcBef>
              <a:defRPr/>
            </a:pPr>
            <a:r>
              <a:rPr kumimoji="0" lang="it-IT" sz="3000" b="1" i="0" u="sng" strike="noStrike" kern="1200" cap="small" spc="0" normalizeH="0" baseline="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Cyber </a:t>
            </a: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Risk</a:t>
            </a:r>
            <a:r>
              <a:rPr kumimoji="0" lang="it-IT" sz="3000" b="1" i="0" u="sng" strike="noStrike" kern="1200" cap="small" spc="0" normalizeH="0" baseline="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Remediation</a:t>
            </a:r>
            <a:r>
              <a:rPr kumimoji="0" lang="it-IT" sz="3000" b="1" i="0" u="sng" strike="noStrike" kern="1200" cap="small" spc="0" normalizeH="0" baseline="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lang="it-IT" sz="3000" b="1" u="sng" cap="small" dirty="0" err="1"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Analysis</a:t>
            </a: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 </a:t>
            </a:r>
          </a:p>
          <a:p>
            <a:pPr lvl="0" algn="ctr">
              <a:spcBef>
                <a:spcPct val="0"/>
              </a:spcBef>
              <a:defRPr/>
            </a:pP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(CRRA</a:t>
            </a: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)(IV)</a:t>
            </a:r>
            <a:endParaRPr kumimoji="0" lang="it-IT" sz="3000" b="1" i="0" u="sng"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395536" y="764704"/>
            <a:ext cx="8219256" cy="5112568"/>
          </a:xfrm>
        </p:spPr>
        <p:txBody>
          <a:bodyPr>
            <a:noAutofit/>
          </a:bodyPr>
          <a:lstStyle/>
          <a:p>
            <a:pPr marL="708660" lvl="1" indent="-342900" algn="ctr">
              <a:buClr>
                <a:schemeClr val="tx1"/>
              </a:buClr>
              <a:buNone/>
            </a:pPr>
            <a:endParaRPr lang="it-IT" sz="1800" b="1" i="1" u="sng" dirty="0" smtClean="0"/>
          </a:p>
          <a:p>
            <a:pPr marL="708660" lvl="1" indent="-342900">
              <a:buClr>
                <a:schemeClr val="tx1"/>
              </a:buClr>
              <a:buNone/>
            </a:pPr>
            <a:r>
              <a:rPr lang="it-IT" sz="1800" b="1" dirty="0" smtClean="0"/>
              <a:t>				</a:t>
            </a:r>
            <a:r>
              <a:rPr lang="it-IT" sz="1800" b="1" dirty="0" err="1" smtClean="0"/>
              <a:t>TTPs</a:t>
            </a:r>
            <a:r>
              <a:rPr lang="it-IT" sz="1800" b="1" dirty="0" smtClean="0"/>
              <a:t> </a:t>
            </a:r>
            <a:r>
              <a:rPr lang="it-IT" sz="1800" b="1" dirty="0" err="1" smtClean="0"/>
              <a:t>to</a:t>
            </a:r>
            <a:r>
              <a:rPr lang="it-IT" sz="1800" b="1" dirty="0" smtClean="0"/>
              <a:t> mitigate:</a:t>
            </a:r>
            <a:endParaRPr lang="en-US" sz="1700" b="1" i="1" u="sng"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r>
              <a:rPr lang="it-IT" sz="1600" b="1" dirty="0" smtClean="0"/>
              <a:t>				     Candidate </a:t>
            </a:r>
            <a:r>
              <a:rPr lang="it-IT" sz="1600" b="1" dirty="0" err="1" smtClean="0"/>
              <a:t>CMs</a:t>
            </a:r>
            <a:r>
              <a:rPr lang="it-IT" sz="1600" b="1" dirty="0" smtClean="0"/>
              <a:t>:</a:t>
            </a:r>
          </a:p>
          <a:p>
            <a:pPr marL="708660" lvl="1" indent="-342900">
              <a:buClr>
                <a:schemeClr val="tx1"/>
              </a:buClr>
              <a:buNone/>
            </a:pPr>
            <a:endParaRPr lang="en-US" sz="1600" b="1" i="1" u="sng" dirty="0" smtClean="0"/>
          </a:p>
        </p:txBody>
      </p:sp>
      <p:sp>
        <p:nvSpPr>
          <p:cNvPr id="4" name="Titolo 1"/>
          <p:cNvSpPr txBox="1">
            <a:spLocks/>
          </p:cNvSpPr>
          <p:nvPr/>
        </p:nvSpPr>
        <p:spPr>
          <a:xfrm>
            <a:off x="539552" y="-90264"/>
            <a:ext cx="8075613" cy="1143000"/>
          </a:xfrm>
          <a:prstGeom prst="rect">
            <a:avLst/>
          </a:prstGeom>
        </p:spPr>
        <p:txBody>
          <a:bodyPr vert="horz" anchor="b">
            <a:noAutofit/>
          </a:bodyPr>
          <a:lstStyle/>
          <a:p>
            <a:pPr lvl="0" algn="ctr">
              <a:spcBef>
                <a:spcPct val="0"/>
              </a:spcBef>
              <a:defRPr/>
            </a:pP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Applying</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CRRA </a:t>
            </a:r>
            <a:r>
              <a:rPr kumimoji="0" lang="it-IT" sz="3000" b="1" i="0" u="sng" strike="noStrike" kern="1200" cap="small" spc="0" normalizeH="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To</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kumimoji="0" lang="it-IT" sz="3000" b="1" i="0" u="sng" strike="noStrike" kern="1200" cap="small" spc="0" normalizeH="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Sapient</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a:t>
            </a:r>
          </a:p>
          <a:p>
            <a:pPr lvl="0" algn="ctr">
              <a:spcBef>
                <a:spcPct val="0"/>
              </a:spcBef>
              <a:defRPr/>
            </a:pPr>
            <a:r>
              <a:rPr lang="it-IT" sz="3000" b="1" u="sng" cap="small" dirty="0" err="1"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Sapient</a:t>
            </a: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 Server</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lang="it-IT" sz="3000" b="1" u="sng" cap="small" noProof="0"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(I)</a:t>
            </a:r>
            <a:endPar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endParaRPr>
          </a:p>
        </p:txBody>
      </p:sp>
      <p:pic>
        <p:nvPicPr>
          <p:cNvPr id="5" name="Immagine 4" descr="TTP_SAPIENT_SERVER.png"/>
          <p:cNvPicPr>
            <a:picLocks noChangeAspect="1"/>
          </p:cNvPicPr>
          <p:nvPr/>
        </p:nvPicPr>
        <p:blipFill>
          <a:blip r:embed="rId2" cstate="print"/>
          <a:stretch>
            <a:fillRect/>
          </a:stretch>
        </p:blipFill>
        <p:spPr>
          <a:xfrm>
            <a:off x="1835696" y="1534468"/>
            <a:ext cx="5095238" cy="1390476"/>
          </a:xfrm>
          <a:prstGeom prst="rect">
            <a:avLst/>
          </a:prstGeom>
        </p:spPr>
      </p:pic>
      <p:pic>
        <p:nvPicPr>
          <p:cNvPr id="6" name="Immagine 5" descr="CMS_SAPIENT_SERVER.png"/>
          <p:cNvPicPr>
            <a:picLocks noChangeAspect="1"/>
          </p:cNvPicPr>
          <p:nvPr/>
        </p:nvPicPr>
        <p:blipFill>
          <a:blip r:embed="rId3" cstate="print"/>
          <a:stretch>
            <a:fillRect/>
          </a:stretch>
        </p:blipFill>
        <p:spPr>
          <a:xfrm>
            <a:off x="1907704" y="3501008"/>
            <a:ext cx="5047619" cy="315238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3568" y="-315416"/>
            <a:ext cx="7467600" cy="1008112"/>
          </a:xfrm>
        </p:spPr>
        <p:txBody>
          <a:bodyPr>
            <a:normAutofit/>
          </a:bodyPr>
          <a:lstStyle/>
          <a:p>
            <a:pPr algn="ctr"/>
            <a:r>
              <a:rPr lang="it-IT" b="1" u="sng" dirty="0" err="1" smtClean="0">
                <a:effectLst>
                  <a:outerShdw blurRad="38100" dist="38100" dir="2700000" algn="tl">
                    <a:srgbClr val="000000">
                      <a:alpha val="43137"/>
                    </a:srgbClr>
                  </a:outerShdw>
                </a:effectLst>
              </a:rPr>
              <a:t>What</a:t>
            </a:r>
            <a:r>
              <a:rPr lang="it-IT" b="1" u="sng" dirty="0" smtClean="0">
                <a:effectLst>
                  <a:outerShdw blurRad="38100" dist="38100" dir="2700000" algn="tl">
                    <a:srgbClr val="000000">
                      <a:alpha val="43137"/>
                    </a:srgbClr>
                  </a:outerShdw>
                </a:effectLst>
              </a:rPr>
              <a:t> </a:t>
            </a:r>
            <a:r>
              <a:rPr lang="it-IT" b="1" u="sng" dirty="0" err="1" smtClean="0">
                <a:effectLst>
                  <a:outerShdw blurRad="38100" dist="38100" dir="2700000" algn="tl">
                    <a:srgbClr val="000000">
                      <a:alpha val="43137"/>
                    </a:srgbClr>
                  </a:outerShdw>
                </a:effectLst>
              </a:rPr>
              <a:t>does</a:t>
            </a:r>
            <a:r>
              <a:rPr lang="it-IT" b="1" u="sng" dirty="0" smtClean="0">
                <a:effectLst>
                  <a:outerShdw blurRad="38100" dist="38100" dir="2700000" algn="tl">
                    <a:srgbClr val="000000">
                      <a:alpha val="43137"/>
                    </a:srgbClr>
                  </a:outerShdw>
                </a:effectLst>
              </a:rPr>
              <a:t> SAPIENT Stand </a:t>
            </a:r>
            <a:r>
              <a:rPr lang="it-IT" b="1" u="sng" dirty="0" err="1" smtClean="0">
                <a:effectLst>
                  <a:outerShdw blurRad="38100" dist="38100" dir="2700000" algn="tl">
                    <a:srgbClr val="000000">
                      <a:alpha val="43137"/>
                    </a:srgbClr>
                  </a:outerShdw>
                </a:effectLst>
              </a:rPr>
              <a:t>For</a:t>
            </a:r>
            <a:r>
              <a:rPr lang="it-IT" b="1" dirty="0" smtClean="0">
                <a:effectLst>
                  <a:outerShdw blurRad="38100" dist="38100" dir="2700000" algn="tl">
                    <a:srgbClr val="000000">
                      <a:alpha val="43137"/>
                    </a:srgbClr>
                  </a:outerShdw>
                </a:effectLst>
              </a:rPr>
              <a:t>?</a:t>
            </a:r>
            <a:endParaRPr lang="it-IT" b="1" dirty="0">
              <a:effectLst>
                <a:outerShdw blurRad="38100" dist="38100" dir="2700000" algn="tl">
                  <a:srgbClr val="000000">
                    <a:alpha val="43137"/>
                  </a:srgbClr>
                </a:outerShdw>
              </a:effectLst>
            </a:endParaRPr>
          </a:p>
        </p:txBody>
      </p:sp>
      <p:sp>
        <p:nvSpPr>
          <p:cNvPr id="3" name="CasellaDiTesto 2"/>
          <p:cNvSpPr txBox="1"/>
          <p:nvPr/>
        </p:nvSpPr>
        <p:spPr>
          <a:xfrm>
            <a:off x="395536" y="764704"/>
            <a:ext cx="8496944" cy="2492990"/>
          </a:xfrm>
          <a:prstGeom prst="rect">
            <a:avLst/>
          </a:prstGeom>
          <a:noFill/>
        </p:spPr>
        <p:txBody>
          <a:bodyPr wrap="square" rtlCol="0">
            <a:spAutoFit/>
          </a:bodyPr>
          <a:lstStyle/>
          <a:p>
            <a:pPr marL="342900" indent="-342900">
              <a:lnSpc>
                <a:spcPct val="150000"/>
              </a:lnSpc>
            </a:pPr>
            <a:r>
              <a:rPr lang="en-US" sz="2400" dirty="0" smtClean="0"/>
              <a:t>“ </a:t>
            </a:r>
            <a:r>
              <a:rPr lang="en-US" sz="2000" dirty="0" smtClean="0"/>
              <a:t>Satellite and terrestrial architectures improving performance, </a:t>
            </a:r>
            <a:endParaRPr lang="en-US" sz="2000" dirty="0" smtClean="0"/>
          </a:p>
          <a:p>
            <a:pPr marL="342900" indent="-342900">
              <a:lnSpc>
                <a:spcPct val="150000"/>
              </a:lnSpc>
            </a:pPr>
            <a:r>
              <a:rPr lang="en-US" sz="2000" dirty="0" smtClean="0"/>
              <a:t> </a:t>
            </a:r>
            <a:r>
              <a:rPr lang="en-US" sz="2000" dirty="0" smtClean="0"/>
              <a:t>  </a:t>
            </a:r>
            <a:r>
              <a:rPr lang="en-US" sz="2000" dirty="0" smtClean="0"/>
              <a:t>security </a:t>
            </a:r>
            <a:r>
              <a:rPr lang="en-US" sz="2000" dirty="0" smtClean="0"/>
              <a:t>and safety in ATM ”.</a:t>
            </a:r>
            <a:br>
              <a:rPr lang="en-US" sz="2000" dirty="0" smtClean="0"/>
            </a:br>
            <a:r>
              <a:rPr lang="en-US" sz="2000" dirty="0" smtClean="0"/>
              <a:t/>
            </a:r>
            <a:br>
              <a:rPr lang="en-US" sz="2000" dirty="0" smtClean="0"/>
            </a:br>
            <a:r>
              <a:rPr lang="en-US" sz="2000" dirty="0" smtClean="0"/>
              <a:t/>
            </a:r>
            <a:br>
              <a:rPr lang="en-US" sz="2000" dirty="0" smtClean="0"/>
            </a:br>
            <a:endParaRPr lang="it-IT" sz="2000" dirty="0"/>
          </a:p>
        </p:txBody>
      </p:sp>
      <p:sp>
        <p:nvSpPr>
          <p:cNvPr id="5" name="Titolo 1"/>
          <p:cNvSpPr txBox="1">
            <a:spLocks/>
          </p:cNvSpPr>
          <p:nvPr/>
        </p:nvSpPr>
        <p:spPr>
          <a:xfrm>
            <a:off x="755576" y="3645024"/>
            <a:ext cx="7467600" cy="1008112"/>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3000" b="1" i="0" u="sng" strike="noStrike" kern="1200" cap="small" spc="0" normalizeH="0" baseline="0" noProof="0" dirty="0" err="1" smtClean="0">
                <a:ln>
                  <a:noFill/>
                </a:ln>
                <a:solidFill>
                  <a:schemeClr val="tx2"/>
                </a:solidFill>
                <a:effectLst>
                  <a:outerShdw blurRad="38100" dist="38100" dir="2700000" algn="tl">
                    <a:srgbClr val="000000">
                      <a:alpha val="43137"/>
                    </a:srgbClr>
                  </a:outerShdw>
                </a:effectLst>
                <a:uLnTx/>
                <a:uFillTx/>
                <a:latin typeface="+mj-lt"/>
                <a:ea typeface="+mj-ea"/>
                <a:cs typeface="+mj-cs"/>
              </a:rPr>
              <a:t>Which</a:t>
            </a:r>
            <a:r>
              <a:rPr kumimoji="0" lang="it-IT" sz="3000" b="1" i="0" u="sng" strike="noStrike" kern="1200" cap="small" spc="0" normalizeH="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 are </a:t>
            </a:r>
            <a:r>
              <a:rPr kumimoji="0" lang="it-IT" sz="3000" b="1" i="0" u="sng" strike="noStrike" kern="1200" cap="small" spc="0" normalizeH="0" noProof="0" dirty="0" err="1" smtClean="0">
                <a:ln>
                  <a:noFill/>
                </a:ln>
                <a:solidFill>
                  <a:schemeClr val="tx2"/>
                </a:solidFill>
                <a:effectLst>
                  <a:outerShdw blurRad="38100" dist="38100" dir="2700000" algn="tl">
                    <a:srgbClr val="000000">
                      <a:alpha val="43137"/>
                    </a:srgbClr>
                  </a:outerShdw>
                </a:effectLst>
                <a:uLnTx/>
                <a:uFillTx/>
                <a:latin typeface="+mj-lt"/>
                <a:ea typeface="+mj-ea"/>
                <a:cs typeface="+mj-cs"/>
              </a:rPr>
              <a:t>its</a:t>
            </a:r>
            <a:r>
              <a:rPr kumimoji="0" lang="it-IT" sz="3000" b="1" i="0" u="sng" strike="noStrike" kern="1200" cap="small" spc="0" normalizeH="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 </a:t>
            </a:r>
            <a:r>
              <a:rPr kumimoji="0" lang="it-IT" sz="3000" b="1" i="0" u="sng" strike="noStrike" kern="1200" cap="small" spc="0" normalizeH="0" noProof="0" dirty="0" err="1" smtClean="0">
                <a:ln>
                  <a:noFill/>
                </a:ln>
                <a:solidFill>
                  <a:schemeClr val="tx2"/>
                </a:solidFill>
                <a:effectLst>
                  <a:outerShdw blurRad="38100" dist="38100" dir="2700000" algn="tl">
                    <a:srgbClr val="000000">
                      <a:alpha val="43137"/>
                    </a:srgbClr>
                  </a:outerShdw>
                </a:effectLst>
                <a:uLnTx/>
                <a:uFillTx/>
                <a:latin typeface="+mj-lt"/>
                <a:ea typeface="+mj-ea"/>
                <a:cs typeface="+mj-cs"/>
              </a:rPr>
              <a:t>Objectives</a:t>
            </a:r>
            <a:r>
              <a:rPr kumimoji="0" lang="it-IT" sz="3000" b="1" i="0" u="none" strike="noStrike" kern="1200" cap="small"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a:t>
            </a:r>
            <a:endParaRPr kumimoji="0" lang="it-IT" sz="3000" b="1" i="0" u="none" strike="noStrike" kern="1200" cap="small"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8" name="CasellaDiTesto 7"/>
          <p:cNvSpPr txBox="1"/>
          <p:nvPr/>
        </p:nvSpPr>
        <p:spPr>
          <a:xfrm>
            <a:off x="467544" y="4641517"/>
            <a:ext cx="8496944" cy="3323987"/>
          </a:xfrm>
          <a:prstGeom prst="rect">
            <a:avLst/>
          </a:prstGeom>
          <a:noFill/>
        </p:spPr>
        <p:txBody>
          <a:bodyPr wrap="square" rtlCol="0">
            <a:spAutoFit/>
          </a:bodyPr>
          <a:lstStyle/>
          <a:p>
            <a:pPr marL="342900" indent="-342900">
              <a:lnSpc>
                <a:spcPct val="150000"/>
              </a:lnSpc>
            </a:pPr>
            <a:r>
              <a:rPr lang="en-US" sz="2000" dirty="0" smtClean="0"/>
              <a:t>SAPIENT is a client-server application for air-traffic control aimed </a:t>
            </a:r>
            <a:endParaRPr lang="en-US" sz="2000" dirty="0" smtClean="0"/>
          </a:p>
          <a:p>
            <a:pPr marL="342900" indent="-342900">
              <a:lnSpc>
                <a:spcPct val="150000"/>
              </a:lnSpc>
            </a:pPr>
            <a:r>
              <a:rPr lang="en-US" sz="2000" dirty="0" smtClean="0"/>
              <a:t>at building </a:t>
            </a:r>
            <a:r>
              <a:rPr lang="en-US" sz="2000" dirty="0" smtClean="0"/>
              <a:t>a 4D map of environmental conditions of the sky </a:t>
            </a:r>
            <a:r>
              <a:rPr lang="en-US" sz="2000" dirty="0" smtClean="0"/>
              <a:t>and </a:t>
            </a:r>
          </a:p>
          <a:p>
            <a:pPr marL="342900" indent="-342900">
              <a:lnSpc>
                <a:spcPct val="150000"/>
              </a:lnSpc>
            </a:pPr>
            <a:r>
              <a:rPr lang="en-US" sz="2000" dirty="0" smtClean="0"/>
              <a:t>sending  </a:t>
            </a:r>
            <a:r>
              <a:rPr lang="it-IT" sz="2000" dirty="0" err="1" smtClean="0"/>
              <a:t>air-traffic</a:t>
            </a:r>
            <a:r>
              <a:rPr lang="it-IT" sz="2000" dirty="0" smtClean="0"/>
              <a:t> </a:t>
            </a:r>
            <a:r>
              <a:rPr lang="it-IT" sz="2000" dirty="0" smtClean="0"/>
              <a:t>management (ATM) </a:t>
            </a:r>
            <a:r>
              <a:rPr lang="it-IT" sz="2000" dirty="0" err="1" smtClean="0"/>
              <a:t>commands</a:t>
            </a:r>
            <a:r>
              <a:rPr lang="it-IT" sz="2000" dirty="0" smtClean="0"/>
              <a:t> </a:t>
            </a:r>
            <a:r>
              <a:rPr lang="it-IT" sz="2000" dirty="0" err="1" smtClean="0"/>
              <a:t>to</a:t>
            </a:r>
            <a:r>
              <a:rPr lang="it-IT" sz="2000" dirty="0" smtClean="0"/>
              <a:t> </a:t>
            </a:r>
            <a:r>
              <a:rPr lang="it-IT" sz="2000" dirty="0" err="1" smtClean="0"/>
              <a:t>aircrafts</a:t>
            </a:r>
            <a:r>
              <a:rPr lang="it-IT" sz="2000" dirty="0" smtClean="0"/>
              <a:t>.</a:t>
            </a: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it-IT" sz="2000" dirty="0"/>
          </a:p>
        </p:txBody>
      </p:sp>
      <p:pic>
        <p:nvPicPr>
          <p:cNvPr id="7" name="Immagine 6"/>
          <p:cNvPicPr>
            <a:picLocks noChangeAspect="1"/>
          </p:cNvPicPr>
          <p:nvPr/>
        </p:nvPicPr>
        <p:blipFill>
          <a:blip r:embed="rId3" cstate="print"/>
          <a:stretch>
            <a:fillRect/>
          </a:stretch>
        </p:blipFill>
        <p:spPr>
          <a:xfrm>
            <a:off x="3563888" y="2234924"/>
            <a:ext cx="2088232" cy="191415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395536" y="764704"/>
            <a:ext cx="8219256" cy="5112568"/>
          </a:xfrm>
        </p:spPr>
        <p:txBody>
          <a:bodyPr>
            <a:noAutofit/>
          </a:bodyPr>
          <a:lstStyle/>
          <a:p>
            <a:pPr marL="708660" lvl="1" indent="-342900" algn="ctr">
              <a:buClr>
                <a:schemeClr val="tx1"/>
              </a:buClr>
              <a:buNone/>
            </a:pPr>
            <a:endParaRPr lang="it-IT" sz="1800" b="1" i="1" u="sng" dirty="0" smtClean="0"/>
          </a:p>
          <a:p>
            <a:pPr marL="708660" lvl="1" indent="-342900">
              <a:buClr>
                <a:schemeClr val="tx1"/>
              </a:buClr>
              <a:buNone/>
            </a:pPr>
            <a:r>
              <a:rPr lang="it-IT" sz="1800" b="1" dirty="0" smtClean="0"/>
              <a:t>				TTP/</a:t>
            </a:r>
            <a:r>
              <a:rPr lang="it-IT" sz="1800" b="1" dirty="0" err="1" smtClean="0"/>
              <a:t>CM</a:t>
            </a:r>
            <a:r>
              <a:rPr lang="it-IT" sz="1800" b="1" dirty="0" smtClean="0"/>
              <a:t> </a:t>
            </a:r>
            <a:r>
              <a:rPr lang="it-IT" sz="1800" b="1" dirty="0" err="1" smtClean="0"/>
              <a:t>Mapping</a:t>
            </a:r>
            <a:r>
              <a:rPr lang="it-IT" sz="1800" b="1" dirty="0" smtClean="0"/>
              <a:t> </a:t>
            </a:r>
            <a:r>
              <a:rPr lang="it-IT" sz="1800" b="1" dirty="0" err="1" smtClean="0"/>
              <a:t>table</a:t>
            </a:r>
            <a:r>
              <a:rPr lang="it-IT" sz="1800" b="1" dirty="0" smtClean="0"/>
              <a:t>:</a:t>
            </a:r>
            <a:endParaRPr lang="en-US" sz="1700" b="1" i="1" u="sng"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r>
              <a:rPr lang="it-IT" sz="1600" b="1" dirty="0" smtClean="0"/>
              <a:t>				     </a:t>
            </a:r>
          </a:p>
          <a:p>
            <a:pPr marL="708660" lvl="1" indent="-342900">
              <a:buClr>
                <a:schemeClr val="tx1"/>
              </a:buClr>
              <a:buNone/>
            </a:pPr>
            <a:endParaRPr lang="it-IT" sz="1600" b="1" dirty="0" smtClean="0"/>
          </a:p>
          <a:p>
            <a:pPr marL="708660" lvl="1" indent="-342900">
              <a:buClr>
                <a:schemeClr val="tx1"/>
              </a:buClr>
              <a:buNone/>
            </a:pPr>
            <a:r>
              <a:rPr lang="it-IT" sz="1600" b="1" dirty="0" smtClean="0"/>
              <a:t>				     </a:t>
            </a:r>
            <a:r>
              <a:rPr lang="it-IT" sz="1600" b="1" dirty="0" err="1" smtClean="0"/>
              <a:t>CM</a:t>
            </a:r>
            <a:r>
              <a:rPr lang="it-IT" sz="1600" b="1" dirty="0" smtClean="0"/>
              <a:t> Ranking </a:t>
            </a:r>
            <a:r>
              <a:rPr lang="it-IT" sz="1600" b="1" dirty="0" err="1" smtClean="0"/>
              <a:t>Table</a:t>
            </a:r>
            <a:r>
              <a:rPr lang="it-IT" sz="1600" b="1" dirty="0" smtClean="0"/>
              <a:t>:</a:t>
            </a:r>
          </a:p>
          <a:p>
            <a:pPr marL="708660" lvl="1" indent="-342900">
              <a:buClr>
                <a:schemeClr val="tx1"/>
              </a:buClr>
              <a:buNone/>
            </a:pPr>
            <a:endParaRPr lang="it-IT" sz="1600" b="1" dirty="0" smtClean="0"/>
          </a:p>
          <a:p>
            <a:pPr marL="708660" lvl="1" indent="-342900">
              <a:buClr>
                <a:schemeClr val="tx1"/>
              </a:buClr>
              <a:buNone/>
            </a:pPr>
            <a:endParaRPr lang="en-US" sz="1600" b="1" i="1" u="sng" dirty="0" smtClean="0"/>
          </a:p>
        </p:txBody>
      </p:sp>
      <p:sp>
        <p:nvSpPr>
          <p:cNvPr id="4" name="Titolo 1"/>
          <p:cNvSpPr txBox="1">
            <a:spLocks/>
          </p:cNvSpPr>
          <p:nvPr/>
        </p:nvSpPr>
        <p:spPr>
          <a:xfrm>
            <a:off x="539552" y="-90264"/>
            <a:ext cx="8075613" cy="1143000"/>
          </a:xfrm>
          <a:prstGeom prst="rect">
            <a:avLst/>
          </a:prstGeom>
        </p:spPr>
        <p:txBody>
          <a:bodyPr vert="horz" anchor="b">
            <a:noAutofit/>
          </a:bodyPr>
          <a:lstStyle/>
          <a:p>
            <a:pPr lvl="0" algn="ctr">
              <a:spcBef>
                <a:spcPct val="0"/>
              </a:spcBef>
              <a:defRPr/>
            </a:pP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Applying</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CRRA </a:t>
            </a:r>
            <a:r>
              <a:rPr kumimoji="0" lang="it-IT" sz="3000" b="1" i="0" u="sng" strike="noStrike" kern="1200" cap="small" spc="0" normalizeH="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To</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kumimoji="0" lang="it-IT" sz="3000" b="1" i="0" u="sng" strike="noStrike" kern="1200" cap="small" spc="0" normalizeH="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Sapient</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a:t>
            </a:r>
          </a:p>
          <a:p>
            <a:pPr lvl="0" algn="ctr">
              <a:spcBef>
                <a:spcPct val="0"/>
              </a:spcBef>
              <a:defRPr/>
            </a:pPr>
            <a:r>
              <a:rPr lang="it-IT" sz="3000" b="1" u="sng" cap="small" dirty="0" err="1"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Sapient</a:t>
            </a: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 Server</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lang="it-IT" sz="3000" b="1" u="sng" cap="small" noProof="0"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(II)</a:t>
            </a:r>
            <a:endPar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endParaRPr>
          </a:p>
        </p:txBody>
      </p:sp>
      <p:pic>
        <p:nvPicPr>
          <p:cNvPr id="7" name="Immagine 6" descr="TTP_CM_MAPPING_SAPIENT_SERVER.png"/>
          <p:cNvPicPr>
            <a:picLocks noChangeAspect="1"/>
          </p:cNvPicPr>
          <p:nvPr/>
        </p:nvPicPr>
        <p:blipFill>
          <a:blip r:embed="rId2" cstate="print"/>
          <a:stretch>
            <a:fillRect/>
          </a:stretch>
        </p:blipFill>
        <p:spPr>
          <a:xfrm>
            <a:off x="2339752" y="1488460"/>
            <a:ext cx="4485715" cy="2228572"/>
          </a:xfrm>
          <a:prstGeom prst="rect">
            <a:avLst/>
          </a:prstGeom>
        </p:spPr>
      </p:pic>
      <p:pic>
        <p:nvPicPr>
          <p:cNvPr id="8" name="Immagine 7" descr="CM_RANKING_TABLE_SAPIENT_SERVER.png"/>
          <p:cNvPicPr>
            <a:picLocks noChangeAspect="1"/>
          </p:cNvPicPr>
          <p:nvPr/>
        </p:nvPicPr>
        <p:blipFill>
          <a:blip r:embed="rId3" cstate="print"/>
          <a:stretch>
            <a:fillRect/>
          </a:stretch>
        </p:blipFill>
        <p:spPr>
          <a:xfrm>
            <a:off x="467544" y="4149080"/>
            <a:ext cx="8136904" cy="215849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395536" y="764704"/>
            <a:ext cx="8219256" cy="5112568"/>
          </a:xfrm>
        </p:spPr>
        <p:txBody>
          <a:bodyPr>
            <a:noAutofit/>
          </a:bodyPr>
          <a:lstStyle/>
          <a:p>
            <a:pPr marL="708660" lvl="1" indent="-342900">
              <a:buClr>
                <a:schemeClr val="tx1"/>
              </a:buClr>
              <a:buNone/>
            </a:pPr>
            <a:endParaRPr lang="it-IT" sz="1800" b="1" i="1" u="sng" dirty="0" smtClean="0"/>
          </a:p>
          <a:p>
            <a:pPr marL="708660" lvl="1" indent="-342900">
              <a:buClr>
                <a:schemeClr val="tx1"/>
              </a:buClr>
              <a:buNone/>
            </a:pPr>
            <a:r>
              <a:rPr lang="en-US" sz="1800" b="1" dirty="0" smtClean="0"/>
              <a:t>			Identify an Optimal CM solution set</a:t>
            </a:r>
            <a:r>
              <a:rPr lang="en-US" sz="1800" dirty="0" smtClean="0"/>
              <a:t> :</a:t>
            </a:r>
          </a:p>
          <a:p>
            <a:pPr marL="708660" lvl="1" indent="-342900">
              <a:buClr>
                <a:schemeClr val="tx1"/>
              </a:buClr>
              <a:buNone/>
            </a:pPr>
            <a:endParaRPr lang="en-US" sz="1800" b="1" i="1" u="sng" dirty="0" smtClean="0"/>
          </a:p>
          <a:p>
            <a:pPr marL="708660" lvl="1" indent="-342900">
              <a:buClr>
                <a:schemeClr val="tx1"/>
              </a:buClr>
              <a:buNone/>
            </a:pPr>
            <a:endParaRPr lang="en-US" sz="1700" b="1" i="1" u="sng"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r>
              <a:rPr lang="it-IT" sz="1600" b="1" dirty="0" smtClean="0"/>
              <a:t>				     </a:t>
            </a:r>
          </a:p>
          <a:p>
            <a:pPr marL="708660" lvl="1" indent="-342900">
              <a:buClr>
                <a:schemeClr val="tx1"/>
              </a:buClr>
              <a:buNone/>
            </a:pPr>
            <a:endParaRPr lang="it-IT" sz="1600" b="1" dirty="0" smtClean="0"/>
          </a:p>
          <a:p>
            <a:pPr marL="708660" lvl="1" indent="-342900">
              <a:buClr>
                <a:schemeClr val="tx1"/>
              </a:buClr>
              <a:buNone/>
            </a:pPr>
            <a:r>
              <a:rPr lang="it-IT" sz="1600" b="1" dirty="0" smtClean="0"/>
              <a:t>				     </a:t>
            </a:r>
          </a:p>
          <a:p>
            <a:pPr marL="708660" lvl="1" indent="-342900">
              <a:buClr>
                <a:schemeClr val="tx1"/>
              </a:buClr>
              <a:buNone/>
            </a:pPr>
            <a:endParaRPr lang="it-IT" sz="1600" b="1" dirty="0" smtClean="0"/>
          </a:p>
          <a:p>
            <a:pPr marL="708660" lvl="1" indent="-342900">
              <a:buClr>
                <a:schemeClr val="tx1"/>
              </a:buClr>
              <a:buNone/>
            </a:pPr>
            <a:endParaRPr lang="en-US" sz="1600" b="1" i="1" u="sng" dirty="0" smtClean="0"/>
          </a:p>
        </p:txBody>
      </p:sp>
      <p:sp>
        <p:nvSpPr>
          <p:cNvPr id="4" name="Titolo 1"/>
          <p:cNvSpPr txBox="1">
            <a:spLocks/>
          </p:cNvSpPr>
          <p:nvPr/>
        </p:nvSpPr>
        <p:spPr>
          <a:xfrm>
            <a:off x="539552" y="-90264"/>
            <a:ext cx="8075613" cy="1143000"/>
          </a:xfrm>
          <a:prstGeom prst="rect">
            <a:avLst/>
          </a:prstGeom>
        </p:spPr>
        <p:txBody>
          <a:bodyPr vert="horz" anchor="b">
            <a:noAutofit/>
          </a:bodyPr>
          <a:lstStyle/>
          <a:p>
            <a:pPr lvl="0" algn="ctr">
              <a:spcBef>
                <a:spcPct val="0"/>
              </a:spcBef>
              <a:defRPr/>
            </a:pP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Applying</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CRRA </a:t>
            </a:r>
            <a:r>
              <a:rPr kumimoji="0" lang="it-IT" sz="3000" b="1" i="0" u="sng" strike="noStrike" kern="1200" cap="small" spc="0" normalizeH="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To</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kumimoji="0" lang="it-IT" sz="3000" b="1" i="0" u="sng" strike="noStrike" kern="1200" cap="small" spc="0" normalizeH="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Sapient</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a:t>
            </a:r>
          </a:p>
          <a:p>
            <a:pPr lvl="0" algn="ctr">
              <a:spcBef>
                <a:spcPct val="0"/>
              </a:spcBef>
              <a:defRPr/>
            </a:pPr>
            <a:r>
              <a:rPr lang="it-IT" sz="3000" b="1" u="sng" cap="small" dirty="0" err="1"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Sapient</a:t>
            </a: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 Server</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lang="it-IT" sz="3000" b="1" u="sng" cap="small" noProof="0"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(III)</a:t>
            </a:r>
            <a:endPar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endParaRPr>
          </a:p>
        </p:txBody>
      </p:sp>
      <p:pic>
        <p:nvPicPr>
          <p:cNvPr id="6" name="Immagine 5" descr="CM_SOLUTION_SAPIENT_SERVER.png"/>
          <p:cNvPicPr>
            <a:picLocks noChangeAspect="1"/>
          </p:cNvPicPr>
          <p:nvPr/>
        </p:nvPicPr>
        <p:blipFill>
          <a:blip r:embed="rId2" cstate="print"/>
          <a:stretch>
            <a:fillRect/>
          </a:stretch>
        </p:blipFill>
        <p:spPr>
          <a:xfrm>
            <a:off x="1331640" y="1484784"/>
            <a:ext cx="6480719" cy="1080120"/>
          </a:xfrm>
          <a:prstGeom prst="rect">
            <a:avLst/>
          </a:prstGeom>
        </p:spPr>
      </p:pic>
      <p:sp>
        <p:nvSpPr>
          <p:cNvPr id="9" name="CasellaDiTesto 8"/>
          <p:cNvSpPr txBox="1"/>
          <p:nvPr/>
        </p:nvSpPr>
        <p:spPr>
          <a:xfrm>
            <a:off x="395536" y="2564904"/>
            <a:ext cx="8352928" cy="4278094"/>
          </a:xfrm>
          <a:prstGeom prst="rect">
            <a:avLst/>
          </a:prstGeom>
          <a:noFill/>
        </p:spPr>
        <p:txBody>
          <a:bodyPr wrap="square" rtlCol="0">
            <a:spAutoFit/>
          </a:bodyPr>
          <a:lstStyle/>
          <a:p>
            <a:r>
              <a:rPr lang="en-US" sz="1700" b="1" dirty="0" smtClean="0"/>
              <a:t>			Tara Recommendations</a:t>
            </a:r>
            <a:r>
              <a:rPr lang="en-US" sz="1700" dirty="0" smtClean="0"/>
              <a:t>:</a:t>
            </a:r>
            <a:br>
              <a:rPr lang="en-US" sz="1700" dirty="0" smtClean="0"/>
            </a:br>
            <a:endParaRPr lang="en-US" sz="1700" b="1" u="sng" dirty="0" smtClean="0"/>
          </a:p>
          <a:p>
            <a:pPr marL="342900" indent="-342900">
              <a:buFont typeface="+mj-lt"/>
              <a:buAutoNum type="arabicPeriod"/>
            </a:pPr>
            <a:r>
              <a:rPr lang="en-US" sz="1700" b="1" u="sng" dirty="0" smtClean="0"/>
              <a:t>Use strong authentication mechanism</a:t>
            </a:r>
            <a:r>
              <a:rPr lang="en-US" sz="1700" dirty="0" smtClean="0"/>
              <a:t>: This countermeasure is high effective at limiting</a:t>
            </a:r>
            <a:r>
              <a:rPr lang="en-US" sz="1700" i="1" dirty="0" smtClean="0"/>
              <a:t> </a:t>
            </a:r>
            <a:r>
              <a:rPr lang="en-US" sz="1700" i="1" dirty="0" err="1" smtClean="0"/>
              <a:t>functionaly</a:t>
            </a:r>
            <a:r>
              <a:rPr lang="en-US" sz="1700" i="1" dirty="0" smtClean="0"/>
              <a:t> bypass attacks</a:t>
            </a:r>
            <a:r>
              <a:rPr lang="en-US" sz="1700" dirty="0" smtClean="0"/>
              <a:t>, </a:t>
            </a:r>
            <a:r>
              <a:rPr lang="en-US" sz="1700" i="1" dirty="0" smtClean="0"/>
              <a:t>malicious logic insertion (malicious software insertion)</a:t>
            </a:r>
            <a:r>
              <a:rPr lang="en-US" sz="1700" dirty="0" smtClean="0"/>
              <a:t> and </a:t>
            </a:r>
            <a:r>
              <a:rPr lang="en-US" sz="1700" i="1" dirty="0" smtClean="0"/>
              <a:t>brute force attacks</a:t>
            </a:r>
            <a:r>
              <a:rPr lang="en-US" sz="1700" dirty="0" smtClean="0"/>
              <a:t> too. </a:t>
            </a:r>
          </a:p>
          <a:p>
            <a:endParaRPr lang="en-US" sz="1700" b="1" u="sng" dirty="0" smtClean="0"/>
          </a:p>
          <a:p>
            <a:pPr marL="342900" indent="-342900">
              <a:buFont typeface="+mj-lt"/>
              <a:buAutoNum type="arabicPeriod" startAt="2"/>
            </a:pPr>
            <a:r>
              <a:rPr lang="en-US" sz="1700" b="1" u="sng" dirty="0" smtClean="0"/>
              <a:t>Use strong passwords</a:t>
            </a:r>
            <a:r>
              <a:rPr lang="en-US" sz="1700" dirty="0" smtClean="0"/>
              <a:t>: This is another common countermeasure which results very effective at limiting </a:t>
            </a:r>
            <a:r>
              <a:rPr lang="en-US" sz="1700" i="1" dirty="0" smtClean="0"/>
              <a:t>brute force attacks</a:t>
            </a:r>
            <a:r>
              <a:rPr lang="en-US" sz="1700" dirty="0" smtClean="0"/>
              <a:t>. </a:t>
            </a:r>
          </a:p>
          <a:p>
            <a:endParaRPr lang="en-US" sz="1700" b="1" u="sng" dirty="0" smtClean="0"/>
          </a:p>
          <a:p>
            <a:pPr marL="342900" indent="-342900">
              <a:buFont typeface="+mj-lt"/>
              <a:buAutoNum type="arabicPeriod" startAt="3"/>
            </a:pPr>
            <a:r>
              <a:rPr lang="en-US" sz="1700" b="1" u="sng" dirty="0" smtClean="0"/>
              <a:t>Use a network Intrusion Detection System (IDS) and an Intrusion Protection Systems (IPS)</a:t>
            </a:r>
            <a:r>
              <a:rPr lang="en-US" sz="1700" dirty="0" smtClean="0"/>
              <a:t>: This countermeasure is high effective at limiting </a:t>
            </a:r>
            <a:r>
              <a:rPr lang="en-US" sz="1700" i="1" dirty="0" err="1" smtClean="0"/>
              <a:t>functionaly</a:t>
            </a:r>
            <a:r>
              <a:rPr lang="en-US" sz="1700" i="1" dirty="0" smtClean="0"/>
              <a:t> bypass attacks</a:t>
            </a:r>
            <a:r>
              <a:rPr lang="en-US" sz="1700" dirty="0" smtClean="0"/>
              <a:t>, </a:t>
            </a:r>
            <a:r>
              <a:rPr lang="en-US" sz="1700" i="1" dirty="0" smtClean="0"/>
              <a:t>flooding attacks</a:t>
            </a:r>
            <a:r>
              <a:rPr lang="en-US" sz="1700" dirty="0" smtClean="0"/>
              <a:t> and </a:t>
            </a:r>
            <a:r>
              <a:rPr lang="en-US" sz="1700" i="1" dirty="0" smtClean="0"/>
              <a:t>malicious logic insertion (again malicious software insertion) attacks</a:t>
            </a:r>
            <a:r>
              <a:rPr lang="en-US" sz="1700" dirty="0" smtClean="0"/>
              <a:t> too. </a:t>
            </a:r>
          </a:p>
          <a:p>
            <a:endParaRPr lang="en-US" sz="1700" dirty="0" smtClean="0"/>
          </a:p>
          <a:p>
            <a:pPr marL="342900" indent="-342900">
              <a:buFont typeface="+mj-lt"/>
              <a:buAutoNum type="arabicPeriod" startAt="4"/>
            </a:pPr>
            <a:r>
              <a:rPr lang="en-US" sz="1700" b="1" u="sng" dirty="0" smtClean="0"/>
              <a:t>Block all unnecessary ports at the firewall</a:t>
            </a:r>
            <a:r>
              <a:rPr lang="en-US" sz="1700" dirty="0" smtClean="0"/>
              <a:t>: This countermeasure is high effective at limiting </a:t>
            </a:r>
            <a:r>
              <a:rPr lang="en-US" sz="1700" i="1" dirty="0" err="1" smtClean="0"/>
              <a:t>functionaly</a:t>
            </a:r>
            <a:r>
              <a:rPr lang="en-US" sz="1700" i="1" dirty="0" smtClean="0"/>
              <a:t> bypass attacks</a:t>
            </a:r>
            <a:r>
              <a:rPr lang="en-US" sz="1700" dirty="0" smtClean="0"/>
              <a:t> and </a:t>
            </a:r>
            <a:r>
              <a:rPr lang="en-US" sz="1700" i="1" dirty="0" smtClean="0"/>
              <a:t>flooding attacks</a:t>
            </a:r>
            <a:r>
              <a:rPr lang="en-US" sz="1700" dirty="0" smtClean="0"/>
              <a:t> too. </a:t>
            </a:r>
            <a:endParaRPr lang="it-IT" sz="17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395536" y="764704"/>
            <a:ext cx="8219256" cy="5112568"/>
          </a:xfrm>
        </p:spPr>
        <p:txBody>
          <a:bodyPr>
            <a:noAutofit/>
          </a:bodyPr>
          <a:lstStyle/>
          <a:p>
            <a:pPr marL="708660" lvl="1" indent="-342900" algn="ctr">
              <a:buClr>
                <a:schemeClr val="tx1"/>
              </a:buClr>
              <a:buNone/>
            </a:pPr>
            <a:endParaRPr lang="it-IT" sz="1800" b="1" i="1" u="sng" dirty="0" smtClean="0"/>
          </a:p>
          <a:p>
            <a:pPr marL="708660" lvl="1" indent="-342900">
              <a:buClr>
                <a:schemeClr val="tx1"/>
              </a:buClr>
              <a:buNone/>
            </a:pPr>
            <a:r>
              <a:rPr lang="it-IT" sz="1800" b="1" dirty="0" smtClean="0"/>
              <a:t>				</a:t>
            </a:r>
          </a:p>
          <a:p>
            <a:pPr marL="708660" lvl="1" indent="-342900">
              <a:buClr>
                <a:schemeClr val="tx1"/>
              </a:buClr>
              <a:buNone/>
            </a:pPr>
            <a:r>
              <a:rPr lang="it-IT" sz="1800" b="1" dirty="0" smtClean="0"/>
              <a:t>				    </a:t>
            </a:r>
            <a:r>
              <a:rPr lang="it-IT" sz="1800" b="1" dirty="0" err="1" smtClean="0"/>
              <a:t>TTPs</a:t>
            </a:r>
            <a:r>
              <a:rPr lang="it-IT" sz="1800" b="1" dirty="0" smtClean="0"/>
              <a:t> </a:t>
            </a:r>
            <a:r>
              <a:rPr lang="it-IT" sz="1800" b="1" dirty="0" err="1" smtClean="0"/>
              <a:t>to</a:t>
            </a:r>
            <a:r>
              <a:rPr lang="it-IT" sz="1800" b="1" dirty="0" smtClean="0"/>
              <a:t> mitigate:</a:t>
            </a:r>
            <a:endParaRPr lang="en-US" sz="1700" b="1" i="1" u="sng"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r>
              <a:rPr lang="it-IT" sz="1600" b="1" dirty="0" smtClean="0"/>
              <a:t>				     </a:t>
            </a:r>
          </a:p>
          <a:p>
            <a:pPr marL="708660" lvl="1" indent="-342900">
              <a:buClr>
                <a:schemeClr val="tx1"/>
              </a:buClr>
              <a:buNone/>
            </a:pPr>
            <a:r>
              <a:rPr lang="it-IT" sz="1600" b="1" dirty="0" smtClean="0"/>
              <a:t>				       Candidate </a:t>
            </a:r>
            <a:r>
              <a:rPr lang="it-IT" sz="1600" b="1" dirty="0" err="1" smtClean="0"/>
              <a:t>CMs</a:t>
            </a:r>
            <a:r>
              <a:rPr lang="it-IT" sz="1600" b="1" dirty="0" smtClean="0"/>
              <a:t>:</a:t>
            </a:r>
            <a:endParaRPr lang="en-US" sz="1600" b="1" i="1" u="sng" dirty="0" smtClean="0"/>
          </a:p>
        </p:txBody>
      </p:sp>
      <p:sp>
        <p:nvSpPr>
          <p:cNvPr id="4" name="Titolo 1"/>
          <p:cNvSpPr txBox="1">
            <a:spLocks/>
          </p:cNvSpPr>
          <p:nvPr/>
        </p:nvSpPr>
        <p:spPr>
          <a:xfrm>
            <a:off x="539552" y="-90264"/>
            <a:ext cx="8075613" cy="1143000"/>
          </a:xfrm>
          <a:prstGeom prst="rect">
            <a:avLst/>
          </a:prstGeom>
        </p:spPr>
        <p:txBody>
          <a:bodyPr vert="horz" anchor="b">
            <a:noAutofit/>
          </a:bodyPr>
          <a:lstStyle/>
          <a:p>
            <a:pPr lvl="0" algn="ctr">
              <a:spcBef>
                <a:spcPct val="0"/>
              </a:spcBef>
              <a:defRPr/>
            </a:pP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Applying</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CRRA </a:t>
            </a:r>
            <a:r>
              <a:rPr kumimoji="0" lang="it-IT" sz="3000" b="1" i="0" u="sng" strike="noStrike" kern="1200" cap="small" spc="0" normalizeH="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To</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kumimoji="0" lang="it-IT" sz="3000" b="1" i="0" u="sng" strike="noStrike" kern="1200" cap="small" spc="0" normalizeH="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Sapient</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a:t>
            </a:r>
          </a:p>
          <a:p>
            <a:pPr lvl="0" algn="ctr">
              <a:spcBef>
                <a:spcPct val="0"/>
              </a:spcBef>
              <a:defRPr/>
            </a:pP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Radio </a:t>
            </a:r>
            <a:r>
              <a:rPr lang="it-IT" sz="3000" b="1" u="sng" cap="small" dirty="0" err="1"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channel</a:t>
            </a: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 – satellite </a:t>
            </a:r>
            <a:r>
              <a:rPr lang="it-IT" sz="3000" b="1" u="sng" cap="small" dirty="0" err="1"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Channel</a:t>
            </a: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 </a:t>
            </a:r>
            <a:r>
              <a:rPr lang="it-IT" sz="3000" b="1" u="sng" cap="small" noProof="0"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(I)</a:t>
            </a:r>
            <a:endPar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endParaRPr>
          </a:p>
        </p:txBody>
      </p:sp>
      <p:pic>
        <p:nvPicPr>
          <p:cNvPr id="7" name="Immagine 6" descr="TTP_RADIO_SATELLITE_CHANNELS.png"/>
          <p:cNvPicPr>
            <a:picLocks noChangeAspect="1"/>
          </p:cNvPicPr>
          <p:nvPr/>
        </p:nvPicPr>
        <p:blipFill>
          <a:blip r:embed="rId2" cstate="print"/>
          <a:stretch>
            <a:fillRect/>
          </a:stretch>
        </p:blipFill>
        <p:spPr>
          <a:xfrm>
            <a:off x="1331640" y="1916832"/>
            <a:ext cx="6336704" cy="1264954"/>
          </a:xfrm>
          <a:prstGeom prst="rect">
            <a:avLst/>
          </a:prstGeom>
        </p:spPr>
      </p:pic>
      <p:pic>
        <p:nvPicPr>
          <p:cNvPr id="8" name="Immagine 7" descr="CMS_RADIO_SATELLITE_CHANNELS.png"/>
          <p:cNvPicPr>
            <a:picLocks noChangeAspect="1"/>
          </p:cNvPicPr>
          <p:nvPr/>
        </p:nvPicPr>
        <p:blipFill>
          <a:blip r:embed="rId3" cstate="print"/>
          <a:stretch>
            <a:fillRect/>
          </a:stretch>
        </p:blipFill>
        <p:spPr>
          <a:xfrm>
            <a:off x="890045" y="3933056"/>
            <a:ext cx="7426371" cy="115212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395536" y="764704"/>
            <a:ext cx="8219256" cy="5112568"/>
          </a:xfrm>
        </p:spPr>
        <p:txBody>
          <a:bodyPr>
            <a:noAutofit/>
          </a:bodyPr>
          <a:lstStyle/>
          <a:p>
            <a:pPr marL="708660" lvl="1" indent="-342900" algn="ctr">
              <a:buClr>
                <a:schemeClr val="tx1"/>
              </a:buClr>
              <a:buNone/>
            </a:pPr>
            <a:endParaRPr lang="it-IT" sz="1800" b="1" i="1" u="sng" dirty="0" smtClean="0"/>
          </a:p>
          <a:p>
            <a:pPr marL="708660" lvl="1" indent="-342900">
              <a:buClr>
                <a:schemeClr val="tx1"/>
              </a:buClr>
              <a:buNone/>
            </a:pPr>
            <a:r>
              <a:rPr lang="it-IT" sz="1800" b="1" dirty="0" smtClean="0"/>
              <a:t>				</a:t>
            </a:r>
          </a:p>
          <a:p>
            <a:pPr marL="708660" lvl="1" indent="-342900">
              <a:buClr>
                <a:schemeClr val="tx1"/>
              </a:buClr>
              <a:buNone/>
            </a:pPr>
            <a:r>
              <a:rPr lang="it-IT" sz="1800" b="1" dirty="0" smtClean="0"/>
              <a:t>				TTP/</a:t>
            </a:r>
            <a:r>
              <a:rPr lang="it-IT" sz="1800" b="1" dirty="0" err="1" smtClean="0"/>
              <a:t>CM</a:t>
            </a:r>
            <a:r>
              <a:rPr lang="it-IT" sz="1800" b="1" dirty="0" smtClean="0"/>
              <a:t> </a:t>
            </a:r>
            <a:r>
              <a:rPr lang="it-IT" sz="1800" b="1" dirty="0" err="1" smtClean="0"/>
              <a:t>Mapping</a:t>
            </a:r>
            <a:r>
              <a:rPr lang="it-IT" sz="1800" b="1" dirty="0" smtClean="0"/>
              <a:t> </a:t>
            </a:r>
            <a:r>
              <a:rPr lang="it-IT" sz="1800" b="1" dirty="0" err="1" smtClean="0"/>
              <a:t>table</a:t>
            </a:r>
            <a:r>
              <a:rPr lang="it-IT" sz="1800" b="1" dirty="0" smtClean="0"/>
              <a:t>:</a:t>
            </a:r>
            <a:endParaRPr lang="en-US" sz="1700" b="1" i="1" u="sng"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r>
              <a:rPr lang="it-IT" sz="1600" b="1" dirty="0" smtClean="0"/>
              <a:t>				     </a:t>
            </a:r>
            <a:r>
              <a:rPr lang="it-IT" sz="1600" b="1" dirty="0" err="1" smtClean="0"/>
              <a:t>CM</a:t>
            </a:r>
            <a:r>
              <a:rPr lang="it-IT" sz="1600" b="1" dirty="0" smtClean="0"/>
              <a:t> Ranking </a:t>
            </a:r>
            <a:r>
              <a:rPr lang="it-IT" sz="1600" b="1" dirty="0" err="1" smtClean="0"/>
              <a:t>Table</a:t>
            </a:r>
            <a:r>
              <a:rPr lang="it-IT" sz="1600" b="1" dirty="0" smtClean="0"/>
              <a:t>:</a:t>
            </a:r>
          </a:p>
          <a:p>
            <a:pPr marL="708660" lvl="1" indent="-342900">
              <a:buClr>
                <a:schemeClr val="tx1"/>
              </a:buClr>
              <a:buNone/>
            </a:pPr>
            <a:endParaRPr lang="it-IT" sz="1600" b="1" dirty="0" smtClean="0"/>
          </a:p>
          <a:p>
            <a:pPr marL="708660" lvl="1" indent="-342900">
              <a:buClr>
                <a:schemeClr val="tx1"/>
              </a:buClr>
              <a:buNone/>
            </a:pPr>
            <a:endParaRPr lang="en-US" sz="1600" b="1" i="1" u="sng" dirty="0" smtClean="0"/>
          </a:p>
        </p:txBody>
      </p:sp>
      <p:sp>
        <p:nvSpPr>
          <p:cNvPr id="4" name="Titolo 1"/>
          <p:cNvSpPr txBox="1">
            <a:spLocks/>
          </p:cNvSpPr>
          <p:nvPr/>
        </p:nvSpPr>
        <p:spPr>
          <a:xfrm>
            <a:off x="539552" y="-171400"/>
            <a:ext cx="8075613" cy="1143000"/>
          </a:xfrm>
          <a:prstGeom prst="rect">
            <a:avLst/>
          </a:prstGeom>
        </p:spPr>
        <p:txBody>
          <a:bodyPr vert="horz" anchor="b">
            <a:noAutofit/>
          </a:bodyPr>
          <a:lstStyle/>
          <a:p>
            <a:pPr lvl="0" algn="ctr">
              <a:spcBef>
                <a:spcPct val="0"/>
              </a:spcBef>
              <a:defRPr/>
            </a:pPr>
            <a:r>
              <a:rPr lang="it-IT" sz="29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Applying</a:t>
            </a: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CRRA </a:t>
            </a:r>
            <a:r>
              <a:rPr lang="it-IT" sz="29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To</a:t>
            </a: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t>
            </a:r>
            <a:r>
              <a:rPr lang="it-IT" sz="29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Sapient</a:t>
            </a: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t>
            </a:r>
          </a:p>
          <a:p>
            <a:pPr lvl="0" algn="ctr">
              <a:spcBef>
                <a:spcPct val="0"/>
              </a:spcBef>
              <a:defRPr/>
            </a:pP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Radio </a:t>
            </a:r>
            <a:r>
              <a:rPr lang="it-IT" sz="29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channel</a:t>
            </a: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 satellite </a:t>
            </a:r>
            <a:r>
              <a:rPr lang="it-IT" sz="29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Channel</a:t>
            </a: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(II)</a:t>
            </a:r>
          </a:p>
        </p:txBody>
      </p:sp>
      <p:pic>
        <p:nvPicPr>
          <p:cNvPr id="6" name="Immagine 5" descr="ttp_CM_MAPPING_RADIO_SATELLITE_CHANNELS.png"/>
          <p:cNvPicPr>
            <a:picLocks noChangeAspect="1"/>
          </p:cNvPicPr>
          <p:nvPr/>
        </p:nvPicPr>
        <p:blipFill>
          <a:blip r:embed="rId2" cstate="print"/>
          <a:stretch>
            <a:fillRect/>
          </a:stretch>
        </p:blipFill>
        <p:spPr>
          <a:xfrm>
            <a:off x="899592" y="1844824"/>
            <a:ext cx="7237201" cy="1224136"/>
          </a:xfrm>
          <a:prstGeom prst="rect">
            <a:avLst/>
          </a:prstGeom>
        </p:spPr>
      </p:pic>
      <p:pic>
        <p:nvPicPr>
          <p:cNvPr id="9" name="Immagine 8" descr="CM_RANKING_TABLE_RADIO_SATELLITE_CHANNELS.png"/>
          <p:cNvPicPr>
            <a:picLocks noChangeAspect="1"/>
          </p:cNvPicPr>
          <p:nvPr/>
        </p:nvPicPr>
        <p:blipFill>
          <a:blip r:embed="rId3" cstate="print"/>
          <a:stretch>
            <a:fillRect/>
          </a:stretch>
        </p:blipFill>
        <p:spPr>
          <a:xfrm>
            <a:off x="827584" y="3933056"/>
            <a:ext cx="7292294" cy="115212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395536" y="764704"/>
            <a:ext cx="8219256" cy="5112568"/>
          </a:xfrm>
        </p:spPr>
        <p:txBody>
          <a:bodyPr>
            <a:noAutofit/>
          </a:bodyPr>
          <a:lstStyle/>
          <a:p>
            <a:pPr marL="708660" lvl="1" indent="-342900">
              <a:buClr>
                <a:schemeClr val="tx1"/>
              </a:buClr>
              <a:buNone/>
            </a:pPr>
            <a:endParaRPr lang="it-IT" sz="1800" b="1" i="1" u="sng" dirty="0" smtClean="0"/>
          </a:p>
          <a:p>
            <a:pPr marL="708660" lvl="1" indent="-342900">
              <a:buClr>
                <a:schemeClr val="tx1"/>
              </a:buClr>
              <a:buNone/>
            </a:pPr>
            <a:r>
              <a:rPr lang="en-US" sz="1800" b="1" dirty="0" smtClean="0"/>
              <a:t>			</a:t>
            </a:r>
          </a:p>
          <a:p>
            <a:pPr marL="708660" lvl="1" indent="-342900">
              <a:buClr>
                <a:schemeClr val="tx1"/>
              </a:buClr>
              <a:buNone/>
            </a:pPr>
            <a:r>
              <a:rPr lang="en-US" sz="1800" b="1" dirty="0" smtClean="0"/>
              <a:t>			Identify an Optimal CM solution set</a:t>
            </a:r>
            <a:r>
              <a:rPr lang="en-US" sz="1800" dirty="0" smtClean="0"/>
              <a:t> :</a:t>
            </a:r>
          </a:p>
          <a:p>
            <a:pPr marL="708660" lvl="1" indent="-342900">
              <a:buClr>
                <a:schemeClr val="tx1"/>
              </a:buClr>
              <a:buNone/>
            </a:pPr>
            <a:endParaRPr lang="en-US" sz="1800" b="1" i="1" u="sng" dirty="0" smtClean="0"/>
          </a:p>
          <a:p>
            <a:pPr marL="708660" lvl="1" indent="-342900">
              <a:buClr>
                <a:schemeClr val="tx1"/>
              </a:buClr>
              <a:buNone/>
            </a:pPr>
            <a:endParaRPr lang="en-US" sz="1700" b="1" i="1" u="sng"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r>
              <a:rPr lang="it-IT" sz="1600" b="1" dirty="0" smtClean="0"/>
              <a:t>				     </a:t>
            </a:r>
          </a:p>
          <a:p>
            <a:pPr marL="708660" lvl="1" indent="-342900">
              <a:buClr>
                <a:schemeClr val="tx1"/>
              </a:buClr>
              <a:buNone/>
            </a:pPr>
            <a:endParaRPr lang="it-IT" sz="1600" b="1" dirty="0" smtClean="0"/>
          </a:p>
          <a:p>
            <a:pPr marL="708660" lvl="1" indent="-342900">
              <a:buClr>
                <a:schemeClr val="tx1"/>
              </a:buClr>
              <a:buNone/>
            </a:pPr>
            <a:r>
              <a:rPr lang="it-IT" sz="1600" b="1" dirty="0" smtClean="0"/>
              <a:t>				     </a:t>
            </a:r>
          </a:p>
          <a:p>
            <a:pPr marL="708660" lvl="1" indent="-342900">
              <a:buClr>
                <a:schemeClr val="tx1"/>
              </a:buClr>
              <a:buNone/>
            </a:pPr>
            <a:endParaRPr lang="it-IT" sz="1600" b="1" dirty="0" smtClean="0"/>
          </a:p>
          <a:p>
            <a:pPr marL="708660" lvl="1" indent="-342900">
              <a:buClr>
                <a:schemeClr val="tx1"/>
              </a:buClr>
              <a:buNone/>
            </a:pPr>
            <a:endParaRPr lang="en-US" sz="1600" b="1" i="1" u="sng" dirty="0" smtClean="0"/>
          </a:p>
        </p:txBody>
      </p:sp>
      <p:sp>
        <p:nvSpPr>
          <p:cNvPr id="4" name="Titolo 1"/>
          <p:cNvSpPr txBox="1">
            <a:spLocks/>
          </p:cNvSpPr>
          <p:nvPr/>
        </p:nvSpPr>
        <p:spPr>
          <a:xfrm>
            <a:off x="539552" y="-90264"/>
            <a:ext cx="8075613" cy="1143000"/>
          </a:xfrm>
          <a:prstGeom prst="rect">
            <a:avLst/>
          </a:prstGeom>
        </p:spPr>
        <p:txBody>
          <a:bodyPr vert="horz" anchor="b">
            <a:noAutofit/>
          </a:bodyPr>
          <a:lstStyle/>
          <a:p>
            <a:pPr lvl="0" algn="ctr">
              <a:spcBef>
                <a:spcPct val="0"/>
              </a:spcBef>
              <a:defRPr/>
            </a:pPr>
            <a:r>
              <a:rPr lang="it-IT" sz="29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Applying</a:t>
            </a: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CRRA </a:t>
            </a:r>
            <a:r>
              <a:rPr lang="it-IT" sz="29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To</a:t>
            </a: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t>
            </a:r>
            <a:r>
              <a:rPr lang="it-IT" sz="29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Sapient</a:t>
            </a: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t>
            </a:r>
          </a:p>
          <a:p>
            <a:pPr lvl="0" algn="ctr">
              <a:spcBef>
                <a:spcPct val="0"/>
              </a:spcBef>
              <a:defRPr/>
            </a:pP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Radio </a:t>
            </a:r>
            <a:r>
              <a:rPr lang="it-IT" sz="29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channel</a:t>
            </a: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 satellite </a:t>
            </a:r>
            <a:r>
              <a:rPr lang="it-IT" sz="29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Channel</a:t>
            </a: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(III)</a:t>
            </a:r>
          </a:p>
        </p:txBody>
      </p:sp>
      <p:sp>
        <p:nvSpPr>
          <p:cNvPr id="9" name="CasellaDiTesto 8"/>
          <p:cNvSpPr txBox="1"/>
          <p:nvPr/>
        </p:nvSpPr>
        <p:spPr>
          <a:xfrm>
            <a:off x="395536" y="2924944"/>
            <a:ext cx="8352928" cy="2970044"/>
          </a:xfrm>
          <a:prstGeom prst="rect">
            <a:avLst/>
          </a:prstGeom>
          <a:noFill/>
        </p:spPr>
        <p:txBody>
          <a:bodyPr wrap="square" rtlCol="0">
            <a:spAutoFit/>
          </a:bodyPr>
          <a:lstStyle/>
          <a:p>
            <a:r>
              <a:rPr lang="en-US" sz="1700" b="1" dirty="0" smtClean="0"/>
              <a:t>			Tara Recommendations</a:t>
            </a:r>
            <a:r>
              <a:rPr lang="en-US" sz="1700" dirty="0" smtClean="0"/>
              <a:t>:</a:t>
            </a:r>
            <a:br>
              <a:rPr lang="en-US" sz="1700" dirty="0" smtClean="0"/>
            </a:br>
            <a:endParaRPr lang="en-US" sz="1700" b="1" u="sng" dirty="0" smtClean="0"/>
          </a:p>
          <a:p>
            <a:pPr marL="342900" indent="-342900">
              <a:buFont typeface="+mj-lt"/>
              <a:buAutoNum type="arabicPeriod"/>
            </a:pPr>
            <a:r>
              <a:rPr lang="en-US" sz="1700" b="1" u="sng" dirty="0" smtClean="0"/>
              <a:t>Use </a:t>
            </a:r>
            <a:r>
              <a:rPr lang="en-US" sz="1700" b="1" u="sng" dirty="0" err="1" smtClean="0"/>
              <a:t>criptography</a:t>
            </a:r>
            <a:r>
              <a:rPr lang="en-US" sz="1700" dirty="0" smtClean="0"/>
              <a:t>: This countermeasure is high effective at neutralizing </a:t>
            </a:r>
            <a:r>
              <a:rPr lang="en-US" sz="1700" i="1" dirty="0" smtClean="0"/>
              <a:t>Man in the Middle</a:t>
            </a:r>
            <a:r>
              <a:rPr lang="en-US" sz="1700" dirty="0" smtClean="0"/>
              <a:t> and </a:t>
            </a:r>
            <a:r>
              <a:rPr lang="en-US" sz="1700" i="1" dirty="0" smtClean="0"/>
              <a:t>Content Spoofing attack</a:t>
            </a:r>
            <a:r>
              <a:rPr lang="en-US" sz="1700" dirty="0" smtClean="0"/>
              <a:t>. </a:t>
            </a:r>
            <a:br>
              <a:rPr lang="en-US" sz="1700" dirty="0" smtClean="0"/>
            </a:br>
            <a:r>
              <a:rPr lang="en-US" sz="1700" dirty="0" smtClean="0"/>
              <a:t>If data are encrypted after leaving the ATN/IPS network, the attacker can still intercept them but cannot read it or alter it.</a:t>
            </a:r>
          </a:p>
          <a:p>
            <a:pPr marL="342900" indent="-342900"/>
            <a:endParaRPr lang="en-US" sz="1700" dirty="0" smtClean="0"/>
          </a:p>
          <a:p>
            <a:pPr marL="342900" indent="-342900">
              <a:buFont typeface="+mj-lt"/>
              <a:buAutoNum type="arabicPeriod" startAt="2"/>
            </a:pPr>
            <a:r>
              <a:rPr lang="en-US" sz="1700" dirty="0" smtClean="0"/>
              <a:t> </a:t>
            </a:r>
            <a:r>
              <a:rPr lang="en-US" sz="1700" b="1" u="sng" dirty="0" smtClean="0"/>
              <a:t>Use Hashed Message Authentication Codes (HMACs)</a:t>
            </a:r>
            <a:r>
              <a:rPr lang="en-US" sz="1700" dirty="0" smtClean="0"/>
              <a:t>: This countermeasure is also high effective at neutralizing </a:t>
            </a:r>
            <a:r>
              <a:rPr lang="en-US" sz="1700" i="1" dirty="0" smtClean="0"/>
              <a:t>Man in the Middle </a:t>
            </a:r>
            <a:r>
              <a:rPr lang="en-US" sz="1700" dirty="0" smtClean="0"/>
              <a:t>and </a:t>
            </a:r>
            <a:r>
              <a:rPr lang="en-US" sz="1700" i="1" dirty="0" smtClean="0"/>
              <a:t>Content Spoofing attack</a:t>
            </a:r>
            <a:r>
              <a:rPr lang="en-US" sz="1700" dirty="0" smtClean="0"/>
              <a:t>. If an attacker alters the message, the recalculation of the HMAC at the recipient fails and the data can be rejected as invalid. </a:t>
            </a:r>
            <a:endParaRPr lang="it-IT" sz="1700" dirty="0"/>
          </a:p>
        </p:txBody>
      </p:sp>
      <p:pic>
        <p:nvPicPr>
          <p:cNvPr id="7" name="Immagine 6" descr="CM_SOLUTION_RADIO_SATELLITE_CHANNELS.png"/>
          <p:cNvPicPr>
            <a:picLocks noChangeAspect="1"/>
          </p:cNvPicPr>
          <p:nvPr/>
        </p:nvPicPr>
        <p:blipFill>
          <a:blip r:embed="rId2" cstate="print"/>
          <a:stretch>
            <a:fillRect/>
          </a:stretch>
        </p:blipFill>
        <p:spPr>
          <a:xfrm>
            <a:off x="683568" y="1844824"/>
            <a:ext cx="7747272" cy="100811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395536" y="764704"/>
            <a:ext cx="8219256" cy="5112568"/>
          </a:xfrm>
        </p:spPr>
        <p:txBody>
          <a:bodyPr>
            <a:noAutofit/>
          </a:bodyPr>
          <a:lstStyle/>
          <a:p>
            <a:pPr marL="708660" lvl="1" indent="-342900" algn="ctr">
              <a:buClr>
                <a:schemeClr val="tx1"/>
              </a:buClr>
              <a:buNone/>
            </a:pPr>
            <a:endParaRPr lang="it-IT" sz="1800" b="1" i="1" u="sng" dirty="0" smtClean="0"/>
          </a:p>
          <a:p>
            <a:pPr marL="708660" lvl="1" indent="-342900">
              <a:buClr>
                <a:schemeClr val="tx1"/>
              </a:buClr>
              <a:buNone/>
            </a:pPr>
            <a:r>
              <a:rPr lang="it-IT" sz="1800" b="1" dirty="0" smtClean="0"/>
              <a:t>				</a:t>
            </a:r>
          </a:p>
          <a:p>
            <a:pPr marL="708660" lvl="1" indent="-342900">
              <a:buClr>
                <a:schemeClr val="tx1"/>
              </a:buClr>
              <a:buNone/>
            </a:pPr>
            <a:r>
              <a:rPr lang="it-IT" sz="1800" b="1" dirty="0" smtClean="0"/>
              <a:t>				    </a:t>
            </a:r>
            <a:r>
              <a:rPr lang="it-IT" sz="1800" b="1" dirty="0" err="1" smtClean="0"/>
              <a:t>TTPs</a:t>
            </a:r>
            <a:r>
              <a:rPr lang="it-IT" sz="1800" b="1" dirty="0" smtClean="0"/>
              <a:t> </a:t>
            </a:r>
            <a:r>
              <a:rPr lang="it-IT" sz="1800" b="1" dirty="0" err="1" smtClean="0"/>
              <a:t>to</a:t>
            </a:r>
            <a:r>
              <a:rPr lang="it-IT" sz="1800" b="1" dirty="0" smtClean="0"/>
              <a:t> mitigate:</a:t>
            </a:r>
            <a:endParaRPr lang="en-US" sz="1700" b="1" i="1" u="sng"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r>
              <a:rPr lang="it-IT" sz="1600" b="1" dirty="0" smtClean="0"/>
              <a:t>				     </a:t>
            </a:r>
          </a:p>
          <a:p>
            <a:pPr marL="708660" lvl="1" indent="-342900">
              <a:buClr>
                <a:schemeClr val="tx1"/>
              </a:buClr>
              <a:buNone/>
            </a:pPr>
            <a:r>
              <a:rPr lang="it-IT" sz="1600" b="1" dirty="0" smtClean="0"/>
              <a:t>				       Candidate </a:t>
            </a:r>
            <a:r>
              <a:rPr lang="it-IT" sz="1600" b="1" dirty="0" err="1" smtClean="0"/>
              <a:t>CMs</a:t>
            </a:r>
            <a:r>
              <a:rPr lang="it-IT" sz="1600" b="1" dirty="0" smtClean="0"/>
              <a:t>:</a:t>
            </a:r>
            <a:endParaRPr lang="en-US" sz="1600" b="1" i="1" u="sng" dirty="0" smtClean="0"/>
          </a:p>
        </p:txBody>
      </p:sp>
      <p:sp>
        <p:nvSpPr>
          <p:cNvPr id="4" name="Titolo 1"/>
          <p:cNvSpPr txBox="1">
            <a:spLocks/>
          </p:cNvSpPr>
          <p:nvPr/>
        </p:nvSpPr>
        <p:spPr>
          <a:xfrm>
            <a:off x="539552" y="-90264"/>
            <a:ext cx="8075613" cy="1143000"/>
          </a:xfrm>
          <a:prstGeom prst="rect">
            <a:avLst/>
          </a:prstGeom>
        </p:spPr>
        <p:txBody>
          <a:bodyPr vert="horz" anchor="b">
            <a:noAutofit/>
          </a:bodyPr>
          <a:lstStyle/>
          <a:p>
            <a:pPr lvl="0" algn="ctr">
              <a:spcBef>
                <a:spcPct val="0"/>
              </a:spcBef>
              <a:defRPr/>
            </a:pP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Applying</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CRRA </a:t>
            </a:r>
            <a:r>
              <a:rPr kumimoji="0" lang="it-IT" sz="3000" b="1" i="0" u="sng" strike="noStrike" kern="1200" cap="small" spc="0" normalizeH="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To</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kumimoji="0" lang="it-IT" sz="3000" b="1" i="0" u="sng" strike="noStrike" kern="1200" cap="small" spc="0" normalizeH="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Sapient</a:t>
            </a:r>
            <a:r>
              <a:rPr kumimoji="0" lang="it-IT" sz="3000" b="1" i="0" u="sng" strike="noStrike" kern="1200" cap="small" spc="0" normalizeH="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a:t>
            </a:r>
          </a:p>
          <a:p>
            <a:pPr lvl="0" algn="ctr">
              <a:spcBef>
                <a:spcPct val="0"/>
              </a:spcBef>
              <a:defRPr/>
            </a:pPr>
            <a:r>
              <a:rPr lang="it-IT" sz="3000" b="1" u="sng" cap="small" dirty="0" err="1"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Airborne</a:t>
            </a:r>
            <a:r>
              <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 Router </a:t>
            </a:r>
            <a:r>
              <a:rPr lang="it-IT" sz="3000" b="1" u="sng" cap="small" noProof="0"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(I)</a:t>
            </a:r>
            <a:endParaRPr lang="it-IT" sz="3000" b="1" u="sng" cap="small" dirty="0"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endParaRPr>
          </a:p>
        </p:txBody>
      </p:sp>
      <p:pic>
        <p:nvPicPr>
          <p:cNvPr id="6" name="Immagine 5" descr="TTP_AIRBORNE_ROUTER.png"/>
          <p:cNvPicPr>
            <a:picLocks noChangeAspect="1"/>
          </p:cNvPicPr>
          <p:nvPr/>
        </p:nvPicPr>
        <p:blipFill>
          <a:blip r:embed="rId2" cstate="print"/>
          <a:stretch>
            <a:fillRect/>
          </a:stretch>
        </p:blipFill>
        <p:spPr>
          <a:xfrm>
            <a:off x="1835696" y="1772816"/>
            <a:ext cx="5585687" cy="1553913"/>
          </a:xfrm>
          <a:prstGeom prst="rect">
            <a:avLst/>
          </a:prstGeom>
        </p:spPr>
      </p:pic>
      <p:pic>
        <p:nvPicPr>
          <p:cNvPr id="9" name="Immagine 8" descr="CMS_AIRBORNE_ROUTER.png"/>
          <p:cNvPicPr>
            <a:picLocks noChangeAspect="1"/>
          </p:cNvPicPr>
          <p:nvPr/>
        </p:nvPicPr>
        <p:blipFill>
          <a:blip r:embed="rId3" cstate="print"/>
          <a:stretch>
            <a:fillRect/>
          </a:stretch>
        </p:blipFill>
        <p:spPr>
          <a:xfrm>
            <a:off x="1547664" y="3789040"/>
            <a:ext cx="6304006" cy="244827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395536" y="764704"/>
            <a:ext cx="8219256" cy="5112568"/>
          </a:xfrm>
        </p:spPr>
        <p:txBody>
          <a:bodyPr>
            <a:noAutofit/>
          </a:bodyPr>
          <a:lstStyle/>
          <a:p>
            <a:pPr marL="708660" lvl="1" indent="-342900">
              <a:buClr>
                <a:schemeClr val="tx1"/>
              </a:buClr>
              <a:buNone/>
            </a:pPr>
            <a:endParaRPr lang="it-IT" sz="1800" b="1" dirty="0" smtClean="0"/>
          </a:p>
          <a:p>
            <a:pPr marL="708660" lvl="1" indent="-342900">
              <a:buClr>
                <a:schemeClr val="tx1"/>
              </a:buClr>
              <a:buNone/>
            </a:pPr>
            <a:r>
              <a:rPr lang="it-IT" sz="1800" b="1" dirty="0" smtClean="0"/>
              <a:t>				TTP/</a:t>
            </a:r>
            <a:r>
              <a:rPr lang="it-IT" sz="1800" b="1" dirty="0" err="1" smtClean="0"/>
              <a:t>CM</a:t>
            </a:r>
            <a:r>
              <a:rPr lang="it-IT" sz="1800" b="1" dirty="0" smtClean="0"/>
              <a:t> </a:t>
            </a:r>
            <a:r>
              <a:rPr lang="it-IT" sz="1800" b="1" dirty="0" err="1" smtClean="0"/>
              <a:t>Mapping</a:t>
            </a:r>
            <a:r>
              <a:rPr lang="it-IT" sz="1800" b="1" dirty="0" smtClean="0"/>
              <a:t> </a:t>
            </a:r>
            <a:r>
              <a:rPr lang="it-IT" sz="1800" b="1" dirty="0" err="1" smtClean="0"/>
              <a:t>table</a:t>
            </a:r>
            <a:r>
              <a:rPr lang="it-IT" sz="1800" b="1" dirty="0" smtClean="0"/>
              <a:t>:</a:t>
            </a:r>
            <a:endParaRPr lang="en-US" sz="1700" b="1" i="1" u="sng"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r>
              <a:rPr lang="it-IT" sz="1600" b="1" dirty="0" smtClean="0"/>
              <a:t>				    </a:t>
            </a:r>
          </a:p>
          <a:p>
            <a:pPr marL="708660" lvl="1" indent="-342900">
              <a:buClr>
                <a:schemeClr val="tx1"/>
              </a:buClr>
              <a:buNone/>
            </a:pPr>
            <a:r>
              <a:rPr lang="it-IT" sz="1600" b="1" dirty="0" smtClean="0"/>
              <a:t>				       </a:t>
            </a:r>
            <a:r>
              <a:rPr lang="it-IT" sz="1600" b="1" dirty="0" err="1" smtClean="0"/>
              <a:t>CM</a:t>
            </a:r>
            <a:r>
              <a:rPr lang="it-IT" sz="1600" b="1" dirty="0" smtClean="0"/>
              <a:t> Ranking </a:t>
            </a:r>
            <a:r>
              <a:rPr lang="it-IT" sz="1600" b="1" dirty="0" err="1" smtClean="0"/>
              <a:t>Table</a:t>
            </a:r>
            <a:r>
              <a:rPr lang="it-IT" sz="1600" b="1" dirty="0" smtClean="0"/>
              <a:t>:</a:t>
            </a:r>
          </a:p>
          <a:p>
            <a:pPr marL="708660" lvl="1" indent="-342900">
              <a:buClr>
                <a:schemeClr val="tx1"/>
              </a:buClr>
              <a:buNone/>
            </a:pPr>
            <a:endParaRPr lang="it-IT" sz="1600" b="1" dirty="0" smtClean="0"/>
          </a:p>
          <a:p>
            <a:pPr marL="708660" lvl="1" indent="-342900">
              <a:buClr>
                <a:schemeClr val="tx1"/>
              </a:buClr>
              <a:buNone/>
            </a:pPr>
            <a:endParaRPr lang="en-US" sz="1600" b="1" i="1" u="sng" dirty="0" smtClean="0"/>
          </a:p>
        </p:txBody>
      </p:sp>
      <p:sp>
        <p:nvSpPr>
          <p:cNvPr id="4" name="Titolo 1"/>
          <p:cNvSpPr txBox="1">
            <a:spLocks/>
          </p:cNvSpPr>
          <p:nvPr/>
        </p:nvSpPr>
        <p:spPr>
          <a:xfrm>
            <a:off x="539552" y="-171400"/>
            <a:ext cx="8075613" cy="1143000"/>
          </a:xfrm>
          <a:prstGeom prst="rect">
            <a:avLst/>
          </a:prstGeom>
        </p:spPr>
        <p:txBody>
          <a:bodyPr vert="horz" anchor="b">
            <a:noAutofit/>
          </a:bodyPr>
          <a:lstStyle/>
          <a:p>
            <a:pPr lvl="0" algn="ctr">
              <a:spcBef>
                <a:spcPct val="0"/>
              </a:spcBef>
              <a:defRPr/>
            </a:pPr>
            <a:r>
              <a:rPr lang="it-IT" sz="29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Applying</a:t>
            </a: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CRRA </a:t>
            </a:r>
            <a:r>
              <a:rPr lang="it-IT" sz="29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To</a:t>
            </a: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t>
            </a:r>
            <a:r>
              <a:rPr lang="it-IT" sz="29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Sapient</a:t>
            </a: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t>
            </a:r>
          </a:p>
          <a:p>
            <a:pPr lvl="0" algn="ctr">
              <a:spcBef>
                <a:spcPct val="0"/>
              </a:spcBef>
              <a:defRPr/>
            </a:pPr>
            <a:r>
              <a:rPr lang="it-IT" sz="28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Airborne</a:t>
            </a:r>
            <a:r>
              <a:rPr lang="it-IT" sz="28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Router (II)</a:t>
            </a:r>
          </a:p>
        </p:txBody>
      </p:sp>
      <p:pic>
        <p:nvPicPr>
          <p:cNvPr id="7" name="Immagine 6" descr="TTP_CM_MAPPING_AIRBORNE_ROUTER.png"/>
          <p:cNvPicPr>
            <a:picLocks noChangeAspect="1"/>
          </p:cNvPicPr>
          <p:nvPr/>
        </p:nvPicPr>
        <p:blipFill>
          <a:blip r:embed="rId2" cstate="print"/>
          <a:stretch>
            <a:fillRect/>
          </a:stretch>
        </p:blipFill>
        <p:spPr>
          <a:xfrm>
            <a:off x="1763687" y="1484784"/>
            <a:ext cx="5901289" cy="1872208"/>
          </a:xfrm>
          <a:prstGeom prst="rect">
            <a:avLst/>
          </a:prstGeom>
        </p:spPr>
      </p:pic>
      <p:pic>
        <p:nvPicPr>
          <p:cNvPr id="8" name="Immagine 7" descr="CM_RANKING_TABLE_AIRBORNE_ROUTER.png"/>
          <p:cNvPicPr>
            <a:picLocks noChangeAspect="1"/>
          </p:cNvPicPr>
          <p:nvPr/>
        </p:nvPicPr>
        <p:blipFill>
          <a:blip r:embed="rId3" cstate="print"/>
          <a:stretch>
            <a:fillRect/>
          </a:stretch>
        </p:blipFill>
        <p:spPr>
          <a:xfrm>
            <a:off x="395536" y="3935332"/>
            <a:ext cx="8322538" cy="208595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395536" y="764704"/>
            <a:ext cx="8219256" cy="5112568"/>
          </a:xfrm>
        </p:spPr>
        <p:txBody>
          <a:bodyPr>
            <a:noAutofit/>
          </a:bodyPr>
          <a:lstStyle/>
          <a:p>
            <a:pPr marL="708660" lvl="1" indent="-342900">
              <a:buClr>
                <a:schemeClr val="tx1"/>
              </a:buClr>
              <a:buNone/>
            </a:pPr>
            <a:endParaRPr lang="en-US" sz="1800" b="1" dirty="0" smtClean="0"/>
          </a:p>
          <a:p>
            <a:pPr marL="708660" lvl="1" indent="-342900">
              <a:buClr>
                <a:schemeClr val="tx1"/>
              </a:buClr>
              <a:buNone/>
            </a:pPr>
            <a:r>
              <a:rPr lang="en-US" sz="1800" b="1" dirty="0" smtClean="0"/>
              <a:t>			Identify an Optimal CM solution set</a:t>
            </a:r>
            <a:r>
              <a:rPr lang="en-US" sz="1800" dirty="0" smtClean="0"/>
              <a:t> :</a:t>
            </a:r>
          </a:p>
          <a:p>
            <a:pPr marL="708660" lvl="1" indent="-342900">
              <a:buClr>
                <a:schemeClr val="tx1"/>
              </a:buClr>
              <a:buNone/>
            </a:pPr>
            <a:endParaRPr lang="en-US" sz="1800" b="1" i="1" u="sng" dirty="0" smtClean="0"/>
          </a:p>
          <a:p>
            <a:pPr marL="708660" lvl="1" indent="-342900">
              <a:buClr>
                <a:schemeClr val="tx1"/>
              </a:buClr>
              <a:buNone/>
            </a:pPr>
            <a:endParaRPr lang="en-US" sz="1700" b="1" i="1" u="sng"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endParaRPr lang="it-IT" sz="1600" b="1" dirty="0" smtClean="0"/>
          </a:p>
          <a:p>
            <a:pPr marL="708660" lvl="1" indent="-342900">
              <a:buClr>
                <a:schemeClr val="tx1"/>
              </a:buClr>
              <a:buNone/>
            </a:pPr>
            <a:r>
              <a:rPr lang="it-IT" sz="1600" b="1" dirty="0" smtClean="0"/>
              <a:t>				     </a:t>
            </a:r>
          </a:p>
          <a:p>
            <a:pPr marL="708660" lvl="1" indent="-342900">
              <a:buClr>
                <a:schemeClr val="tx1"/>
              </a:buClr>
              <a:buNone/>
            </a:pPr>
            <a:endParaRPr lang="it-IT" sz="1600" b="1" dirty="0" smtClean="0"/>
          </a:p>
          <a:p>
            <a:pPr marL="708660" lvl="1" indent="-342900">
              <a:buClr>
                <a:schemeClr val="tx1"/>
              </a:buClr>
              <a:buNone/>
            </a:pPr>
            <a:r>
              <a:rPr lang="it-IT" sz="1600" b="1" dirty="0" smtClean="0"/>
              <a:t>				     </a:t>
            </a:r>
          </a:p>
          <a:p>
            <a:pPr marL="708660" lvl="1" indent="-342900">
              <a:buClr>
                <a:schemeClr val="tx1"/>
              </a:buClr>
              <a:buNone/>
            </a:pPr>
            <a:endParaRPr lang="it-IT" sz="1600" b="1" dirty="0" smtClean="0"/>
          </a:p>
          <a:p>
            <a:pPr marL="708660" lvl="1" indent="-342900">
              <a:buClr>
                <a:schemeClr val="tx1"/>
              </a:buClr>
              <a:buNone/>
            </a:pPr>
            <a:endParaRPr lang="en-US" sz="1600" b="1" i="1" u="sng" dirty="0" smtClean="0"/>
          </a:p>
        </p:txBody>
      </p:sp>
      <p:sp>
        <p:nvSpPr>
          <p:cNvPr id="4" name="Titolo 1"/>
          <p:cNvSpPr txBox="1">
            <a:spLocks/>
          </p:cNvSpPr>
          <p:nvPr/>
        </p:nvSpPr>
        <p:spPr>
          <a:xfrm>
            <a:off x="539552" y="-90264"/>
            <a:ext cx="8075613" cy="1143000"/>
          </a:xfrm>
          <a:prstGeom prst="rect">
            <a:avLst/>
          </a:prstGeom>
        </p:spPr>
        <p:txBody>
          <a:bodyPr vert="horz" anchor="b">
            <a:noAutofit/>
          </a:bodyPr>
          <a:lstStyle/>
          <a:p>
            <a:pPr lvl="0" algn="ctr">
              <a:spcBef>
                <a:spcPct val="0"/>
              </a:spcBef>
              <a:defRPr/>
            </a:pPr>
            <a:r>
              <a:rPr lang="it-IT" sz="29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Applying</a:t>
            </a: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CRRA </a:t>
            </a:r>
            <a:r>
              <a:rPr lang="it-IT" sz="29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To</a:t>
            </a: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t>
            </a:r>
            <a:r>
              <a:rPr lang="it-IT" sz="29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Sapient</a:t>
            </a: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t>
            </a:r>
          </a:p>
          <a:p>
            <a:pPr lvl="0" algn="ctr">
              <a:spcBef>
                <a:spcPct val="0"/>
              </a:spcBef>
              <a:defRPr/>
            </a:pPr>
            <a:r>
              <a:rPr lang="it-IT" sz="32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Airborne</a:t>
            </a:r>
            <a:r>
              <a:rPr lang="it-IT" sz="32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Router </a:t>
            </a:r>
            <a:r>
              <a:rPr lang="it-IT" sz="29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(III)</a:t>
            </a:r>
          </a:p>
        </p:txBody>
      </p:sp>
      <p:sp>
        <p:nvSpPr>
          <p:cNvPr id="9" name="CasellaDiTesto 8"/>
          <p:cNvSpPr txBox="1"/>
          <p:nvPr/>
        </p:nvSpPr>
        <p:spPr>
          <a:xfrm>
            <a:off x="395536" y="2636912"/>
            <a:ext cx="8352928" cy="4062651"/>
          </a:xfrm>
          <a:prstGeom prst="rect">
            <a:avLst/>
          </a:prstGeom>
          <a:noFill/>
        </p:spPr>
        <p:txBody>
          <a:bodyPr wrap="square" rtlCol="0">
            <a:spAutoFit/>
          </a:bodyPr>
          <a:lstStyle/>
          <a:p>
            <a:r>
              <a:rPr lang="en-US" sz="1700" b="1" dirty="0" smtClean="0"/>
              <a:t>			Tara Recommendations</a:t>
            </a:r>
            <a:r>
              <a:rPr lang="en-US" sz="1700" dirty="0" smtClean="0"/>
              <a:t>:</a:t>
            </a:r>
            <a:br>
              <a:rPr lang="en-US" sz="1700" dirty="0" smtClean="0"/>
            </a:br>
            <a:endParaRPr lang="en-US" sz="1700" b="1" u="sng" dirty="0" smtClean="0"/>
          </a:p>
          <a:p>
            <a:pPr marL="342900" indent="-342900">
              <a:buFont typeface="+mj-lt"/>
              <a:buAutoNum type="arabicPeriod"/>
            </a:pPr>
            <a:r>
              <a:rPr lang="en-US" sz="1600" b="1" u="sng" dirty="0" smtClean="0"/>
              <a:t>Avoid default password. Use strong ones</a:t>
            </a:r>
            <a:r>
              <a:rPr lang="en-US" sz="1600" dirty="0" smtClean="0"/>
              <a:t>: This countermeasure is high effective at limiting </a:t>
            </a:r>
            <a:r>
              <a:rPr lang="en-US" sz="1600" i="1" dirty="0" smtClean="0"/>
              <a:t>Brute Force attacks for password cracking</a:t>
            </a:r>
            <a:r>
              <a:rPr lang="en-US" sz="1600" dirty="0" smtClean="0"/>
              <a:t>. Using default login (username/password combination), gives the attacker a head start.</a:t>
            </a:r>
          </a:p>
          <a:p>
            <a:pPr marL="342900" indent="-342900">
              <a:buFont typeface="+mj-lt"/>
              <a:buAutoNum type="arabicPeriod"/>
            </a:pPr>
            <a:endParaRPr lang="en-US" sz="1600" dirty="0" smtClean="0"/>
          </a:p>
          <a:p>
            <a:pPr marL="342900" indent="-342900">
              <a:buFont typeface="+mj-lt"/>
              <a:buAutoNum type="arabicPeriod"/>
            </a:pPr>
            <a:r>
              <a:rPr lang="en-US" sz="1600" b="1" u="sng" dirty="0" smtClean="0"/>
              <a:t>Deny access after a defined number of incorrect password attempts</a:t>
            </a:r>
            <a:r>
              <a:rPr lang="en-US" sz="1600" dirty="0" smtClean="0"/>
              <a:t>: Apply lockout policies limit the number of retry attempts that can be used to guess the password. </a:t>
            </a:r>
          </a:p>
          <a:p>
            <a:pPr marL="342900" indent="-342900">
              <a:buFont typeface="+mj-lt"/>
              <a:buAutoNum type="arabicPeriod"/>
            </a:pPr>
            <a:endParaRPr lang="en-US" sz="1600" dirty="0" smtClean="0"/>
          </a:p>
          <a:p>
            <a:pPr marL="342900" indent="-342900">
              <a:buFont typeface="+mj-lt"/>
              <a:buAutoNum type="arabicPeriod"/>
            </a:pPr>
            <a:r>
              <a:rPr lang="en-US" sz="1600" b="1" u="sng" dirty="0" smtClean="0"/>
              <a:t>Use strong data encryption</a:t>
            </a:r>
            <a:r>
              <a:rPr lang="en-US" sz="1600" dirty="0" smtClean="0"/>
              <a:t>: This countermeasure is high effective at neutralizing </a:t>
            </a:r>
            <a:r>
              <a:rPr lang="en-US" sz="1600" i="1" dirty="0" smtClean="0"/>
              <a:t>Content Spoofing attacks</a:t>
            </a:r>
            <a:r>
              <a:rPr lang="en-US" sz="1600" dirty="0" smtClean="0"/>
              <a:t>. A data encryption protocol as WPA2 allows to encrypt data as it travels in and out of the airborne, making it much more difficult to be read or altered by an attacker. </a:t>
            </a:r>
          </a:p>
          <a:p>
            <a:pPr marL="342900" indent="-342900">
              <a:buFont typeface="+mj-lt"/>
              <a:buAutoNum type="arabicPeriod"/>
            </a:pPr>
            <a:endParaRPr lang="en-US" sz="1600" dirty="0" smtClean="0"/>
          </a:p>
          <a:p>
            <a:pPr marL="342900" indent="-342900">
              <a:buFont typeface="+mj-lt"/>
              <a:buAutoNum type="arabicPeriod"/>
            </a:pPr>
            <a:r>
              <a:rPr lang="en-US" sz="1600" b="1" u="sng" dirty="0" smtClean="0"/>
              <a:t>Well configured the Intrusion Protection Systems (IPS)</a:t>
            </a:r>
            <a:r>
              <a:rPr lang="en-US" sz="1600" dirty="0" smtClean="0"/>
              <a:t>.</a:t>
            </a:r>
            <a:endParaRPr lang="it-IT" sz="1700" dirty="0"/>
          </a:p>
        </p:txBody>
      </p:sp>
      <p:pic>
        <p:nvPicPr>
          <p:cNvPr id="6" name="Immagine 5" descr="CM_SOLUTION_AIRBONE_ROUTER.png"/>
          <p:cNvPicPr>
            <a:picLocks noChangeAspect="1"/>
          </p:cNvPicPr>
          <p:nvPr/>
        </p:nvPicPr>
        <p:blipFill>
          <a:blip r:embed="rId2" cstate="print"/>
          <a:stretch>
            <a:fillRect/>
          </a:stretch>
        </p:blipFill>
        <p:spPr>
          <a:xfrm>
            <a:off x="899592" y="1484784"/>
            <a:ext cx="7475439" cy="115212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descr="system_overview.png"/>
          <p:cNvPicPr>
            <a:picLocks noChangeAspect="1"/>
          </p:cNvPicPr>
          <p:nvPr/>
        </p:nvPicPr>
        <p:blipFill>
          <a:blip r:embed="rId3" cstate="print"/>
          <a:stretch>
            <a:fillRect/>
          </a:stretch>
        </p:blipFill>
        <p:spPr>
          <a:xfrm>
            <a:off x="207244" y="692696"/>
            <a:ext cx="8541220" cy="6086846"/>
          </a:xfrm>
          <a:prstGeom prst="rect">
            <a:avLst/>
          </a:prstGeom>
        </p:spPr>
      </p:pic>
      <p:sp>
        <p:nvSpPr>
          <p:cNvPr id="2" name="Titolo 1"/>
          <p:cNvSpPr>
            <a:spLocks noGrp="1"/>
          </p:cNvSpPr>
          <p:nvPr>
            <p:ph type="title"/>
          </p:nvPr>
        </p:nvSpPr>
        <p:spPr>
          <a:xfrm>
            <a:off x="683568" y="-315416"/>
            <a:ext cx="7467600" cy="1008112"/>
          </a:xfrm>
        </p:spPr>
        <p:txBody>
          <a:bodyPr>
            <a:normAutofit/>
          </a:bodyPr>
          <a:lstStyle/>
          <a:p>
            <a:pPr algn="ctr"/>
            <a:r>
              <a:rPr lang="it-IT" b="1" u="sng" dirty="0" smtClean="0">
                <a:effectLst>
                  <a:outerShdw blurRad="38100" dist="38100" dir="2700000" algn="tl">
                    <a:srgbClr val="000000">
                      <a:alpha val="43137"/>
                    </a:srgbClr>
                  </a:outerShdw>
                </a:effectLst>
              </a:rPr>
              <a:t>High </a:t>
            </a:r>
            <a:r>
              <a:rPr lang="it-IT" b="1" u="sng" dirty="0" err="1" smtClean="0">
                <a:effectLst>
                  <a:outerShdw blurRad="38100" dist="38100" dir="2700000" algn="tl">
                    <a:srgbClr val="000000">
                      <a:alpha val="43137"/>
                    </a:srgbClr>
                  </a:outerShdw>
                </a:effectLst>
              </a:rPr>
              <a:t>level</a:t>
            </a:r>
            <a:r>
              <a:rPr lang="it-IT" b="1" u="sng" dirty="0" smtClean="0">
                <a:effectLst>
                  <a:outerShdw blurRad="38100" dist="38100" dir="2700000" algn="tl">
                    <a:srgbClr val="000000">
                      <a:alpha val="43137"/>
                    </a:srgbClr>
                  </a:outerShdw>
                </a:effectLst>
              </a:rPr>
              <a:t> System </a:t>
            </a:r>
            <a:r>
              <a:rPr lang="it-IT" b="1" u="sng" dirty="0" err="1" smtClean="0">
                <a:effectLst>
                  <a:outerShdw blurRad="38100" dist="38100" dir="2700000" algn="tl">
                    <a:srgbClr val="000000">
                      <a:alpha val="43137"/>
                    </a:srgbClr>
                  </a:outerShdw>
                </a:effectLst>
              </a:rPr>
              <a:t>overview</a:t>
            </a:r>
            <a:endParaRPr lang="it-IT"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3" cstate="print"/>
          <a:stretch>
            <a:fillRect/>
          </a:stretch>
        </p:blipFill>
        <p:spPr>
          <a:xfrm>
            <a:off x="7364319" y="5589240"/>
            <a:ext cx="1384143" cy="1268760"/>
          </a:xfrm>
          <a:prstGeom prst="rect">
            <a:avLst/>
          </a:prstGeom>
        </p:spPr>
      </p:pic>
      <p:sp>
        <p:nvSpPr>
          <p:cNvPr id="2" name="Titolo 1"/>
          <p:cNvSpPr>
            <a:spLocks noGrp="1"/>
          </p:cNvSpPr>
          <p:nvPr>
            <p:ph type="title"/>
          </p:nvPr>
        </p:nvSpPr>
        <p:spPr>
          <a:xfrm>
            <a:off x="107504" y="-162272"/>
            <a:ext cx="8784976" cy="1359024"/>
          </a:xfrm>
        </p:spPr>
        <p:txBody>
          <a:bodyPr>
            <a:normAutofit/>
          </a:bodyPr>
          <a:lstStyle/>
          <a:p>
            <a:pPr algn="ctr"/>
            <a:r>
              <a:rPr lang="en-US" sz="3300" b="1" u="sng" dirty="0" smtClean="0">
                <a:effectLst>
                  <a:outerShdw blurRad="38100" dist="38100" dir="2700000" algn="tl">
                    <a:srgbClr val="000000">
                      <a:alpha val="43137"/>
                    </a:srgbClr>
                  </a:outerShdw>
                </a:effectLst>
              </a:rPr>
              <a:t>Main Actors Involved</a:t>
            </a:r>
            <a:r>
              <a:rPr lang="en-US" b="1" u="sng" dirty="0" smtClean="0">
                <a:effectLst>
                  <a:outerShdw blurRad="38100" dist="38100" dir="2700000" algn="tl">
                    <a:srgbClr val="000000">
                      <a:alpha val="43137"/>
                    </a:srgbClr>
                  </a:outerShdw>
                </a:effectLst>
              </a:rPr>
              <a:t/>
            </a:r>
            <a:br>
              <a:rPr lang="en-US" b="1" u="sng" dirty="0" smtClean="0">
                <a:effectLst>
                  <a:outerShdw blurRad="38100" dist="38100" dir="2700000" algn="tl">
                    <a:srgbClr val="000000">
                      <a:alpha val="43137"/>
                    </a:srgbClr>
                  </a:outerShdw>
                </a:effectLst>
              </a:rPr>
            </a:br>
            <a:endParaRPr lang="it-IT" b="1" u="sng" dirty="0">
              <a:effectLst>
                <a:outerShdw blurRad="38100" dist="38100" dir="2700000" algn="tl">
                  <a:srgbClr val="000000">
                    <a:alpha val="43137"/>
                  </a:srgbClr>
                </a:outerShdw>
              </a:effectLst>
            </a:endParaRPr>
          </a:p>
        </p:txBody>
      </p:sp>
      <p:sp>
        <p:nvSpPr>
          <p:cNvPr id="3" name="Segnaposto contenuto 2"/>
          <p:cNvSpPr>
            <a:spLocks noGrp="1"/>
          </p:cNvSpPr>
          <p:nvPr>
            <p:ph sz="quarter" idx="1"/>
          </p:nvPr>
        </p:nvSpPr>
        <p:spPr>
          <a:xfrm>
            <a:off x="323528" y="908720"/>
            <a:ext cx="8496944" cy="4896544"/>
          </a:xfrm>
        </p:spPr>
        <p:txBody>
          <a:bodyPr>
            <a:normAutofit fontScale="92500" lnSpcReduction="20000"/>
          </a:bodyPr>
          <a:lstStyle/>
          <a:p>
            <a:pPr marL="514350" indent="-514350">
              <a:buClr>
                <a:schemeClr val="tx1"/>
              </a:buClr>
              <a:buFont typeface="+mj-lt"/>
              <a:buAutoNum type="arabicPeriod"/>
            </a:pPr>
            <a:r>
              <a:rPr lang="en-US" sz="1800" b="1" u="sng" dirty="0" smtClean="0"/>
              <a:t>Sapient Server (including Sapient 4D-MAP DB)</a:t>
            </a:r>
            <a:r>
              <a:rPr lang="en-US" sz="1800" dirty="0" smtClean="0"/>
              <a:t>: A SAPIENT server uses monitored data, possibly received from aircrafts, to build a 4D map of environmental conditions of the sky to support air-traffic management (ATM). </a:t>
            </a:r>
            <a:br>
              <a:rPr lang="en-US" sz="1800" dirty="0" smtClean="0"/>
            </a:br>
            <a:endParaRPr lang="en-US" sz="1800" dirty="0" smtClean="0"/>
          </a:p>
          <a:p>
            <a:pPr marL="514350" indent="-514350">
              <a:buClr>
                <a:schemeClr val="tx1"/>
              </a:buClr>
              <a:buFont typeface="+mj-lt"/>
              <a:buAutoNum type="arabicPeriod"/>
            </a:pPr>
            <a:r>
              <a:rPr lang="en-US" sz="1800" b="1" u="sng" dirty="0" smtClean="0"/>
              <a:t>ATM/AOC machines</a:t>
            </a:r>
            <a:r>
              <a:rPr lang="en-US" sz="1800" dirty="0" smtClean="0"/>
              <a:t>: Used to send ATM command to aircrafts.</a:t>
            </a:r>
          </a:p>
          <a:p>
            <a:pPr marL="514350" indent="-514350">
              <a:buClr>
                <a:schemeClr val="tx1"/>
              </a:buClr>
              <a:buFont typeface="+mj-lt"/>
              <a:buAutoNum type="arabicPeriod"/>
            </a:pPr>
            <a:endParaRPr lang="en-US" sz="1800" b="1" u="sng" dirty="0" smtClean="0"/>
          </a:p>
          <a:p>
            <a:pPr marL="514350" indent="-514350">
              <a:buClr>
                <a:schemeClr val="tx1"/>
              </a:buClr>
              <a:buFont typeface="+mj-lt"/>
              <a:buAutoNum type="arabicPeriod"/>
            </a:pPr>
            <a:r>
              <a:rPr lang="en-US" sz="1800" b="1" u="sng" dirty="0" smtClean="0"/>
              <a:t>ATN/IPS network</a:t>
            </a:r>
            <a:r>
              <a:rPr lang="en-US" sz="1800" dirty="0" smtClean="0"/>
              <a:t>:  IPv6 routers, that are used to provide connectivity for the ground network.</a:t>
            </a:r>
          </a:p>
          <a:p>
            <a:pPr marL="514350" indent="-514350">
              <a:buClr>
                <a:schemeClr val="tx1"/>
              </a:buClr>
              <a:buFont typeface="+mj-lt"/>
              <a:buAutoNum type="arabicPeriod"/>
            </a:pPr>
            <a:endParaRPr lang="en-US" sz="1800" dirty="0" smtClean="0"/>
          </a:p>
          <a:p>
            <a:pPr marL="514350" indent="-514350">
              <a:buClr>
                <a:schemeClr val="tx1"/>
              </a:buClr>
              <a:buFont typeface="+mj-lt"/>
              <a:buAutoNum type="arabicPeriod"/>
            </a:pPr>
            <a:r>
              <a:rPr lang="en-US" sz="1800" b="1" u="sng" dirty="0" smtClean="0"/>
              <a:t>Radio channel – Satellite channel</a:t>
            </a:r>
            <a:r>
              <a:rPr lang="en-US" sz="1800" dirty="0" smtClean="0"/>
              <a:t>: ground-to-air (and </a:t>
            </a:r>
            <a:r>
              <a:rPr lang="en-US" sz="1800" dirty="0" err="1" smtClean="0"/>
              <a:t>viceversa</a:t>
            </a:r>
            <a:r>
              <a:rPr lang="en-US" sz="1800" dirty="0" smtClean="0"/>
              <a:t>) data links that can be used to transport both SAPIENT and ATM/AOC data. </a:t>
            </a:r>
          </a:p>
          <a:p>
            <a:pPr marL="514350" indent="-514350">
              <a:buClr>
                <a:schemeClr val="tx1"/>
              </a:buClr>
              <a:buFont typeface="+mj-lt"/>
              <a:buAutoNum type="arabicPeriod"/>
            </a:pPr>
            <a:endParaRPr lang="en-US" sz="1800" dirty="0" smtClean="0"/>
          </a:p>
          <a:p>
            <a:pPr marL="514350" indent="-514350">
              <a:buClr>
                <a:schemeClr val="tx1"/>
              </a:buClr>
              <a:buFont typeface="+mj-lt"/>
              <a:buAutoNum type="arabicPeriod"/>
            </a:pPr>
            <a:r>
              <a:rPr lang="en-US" sz="1800" b="1" u="sng" dirty="0" smtClean="0"/>
              <a:t>Airborne router</a:t>
            </a:r>
            <a:r>
              <a:rPr lang="en-US" sz="1800" dirty="0" smtClean="0"/>
              <a:t>: It is used to provide connectivity for the air-traffic control domain (</a:t>
            </a:r>
            <a:r>
              <a:rPr lang="en-US" sz="1800" dirty="0" err="1" smtClean="0"/>
              <a:t>e.g</a:t>
            </a:r>
            <a:r>
              <a:rPr lang="en-US" sz="1800" dirty="0" smtClean="0"/>
              <a:t> for the SAPIENT client to let it transmit sensed data). </a:t>
            </a:r>
            <a:br>
              <a:rPr lang="en-US" sz="1800" dirty="0" smtClean="0"/>
            </a:br>
            <a:endParaRPr lang="en-US" sz="1800" dirty="0" smtClean="0"/>
          </a:p>
          <a:p>
            <a:pPr marL="514350" indent="-514350">
              <a:buClr>
                <a:schemeClr val="tx1"/>
              </a:buClr>
              <a:buFont typeface="+mj-lt"/>
              <a:buAutoNum type="arabicPeriod"/>
            </a:pPr>
            <a:r>
              <a:rPr lang="en-US" sz="1800" b="1" u="sng" dirty="0" smtClean="0"/>
              <a:t>Sapient client</a:t>
            </a:r>
            <a:r>
              <a:rPr lang="en-US" sz="1800" dirty="0" smtClean="0"/>
              <a:t>: Usually during a flight a SAPIENT client peer monitors the surrounding conditions of the sky from several viewpoints, including weather and communication quality and then reports sensed data to a SAPIENT.</a:t>
            </a:r>
          </a:p>
          <a:p>
            <a:pPr marL="514350" indent="-514350">
              <a:buClr>
                <a:schemeClr val="tx1"/>
              </a:buClr>
              <a:buFont typeface="+mj-lt"/>
              <a:buAutoNum type="arabicPeriod"/>
            </a:pPr>
            <a:endParaRPr lang="en-US" sz="1800" dirty="0" smtClean="0"/>
          </a:p>
          <a:p>
            <a:pPr marL="514350" indent="-514350">
              <a:buNone/>
            </a:pPr>
            <a:endParaRPr lang="en-US" sz="1800" b="1" dirty="0" smtClean="0"/>
          </a:p>
          <a:p>
            <a:pPr marL="514350" indent="-514350">
              <a:buFont typeface="+mj-lt"/>
              <a:buAutoNum type="arabicPeriod"/>
            </a:pPr>
            <a:endParaRPr lang="en-US" sz="1800" b="1" dirty="0" smtClean="0"/>
          </a:p>
          <a:p>
            <a:pPr marL="514350" indent="-514350">
              <a:buFont typeface="+mj-lt"/>
              <a:buAutoNum type="arabicPeriod"/>
            </a:pPr>
            <a:endParaRPr lang="it-IT" sz="1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90264"/>
            <a:ext cx="8147248" cy="1143000"/>
          </a:xfrm>
        </p:spPr>
        <p:txBody>
          <a:bodyPr>
            <a:noAutofit/>
          </a:bodyPr>
          <a:lstStyle/>
          <a:p>
            <a:pPr algn="ctr"/>
            <a:r>
              <a:rPr lang="it-IT" b="1" u="sng"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Threat</a:t>
            </a:r>
            <a:r>
              <a:rPr lang="it-IT" b="1" u="sng"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t>
            </a:r>
            <a:r>
              <a:rPr lang="it-IT" b="1" u="sng"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Assessment</a:t>
            </a:r>
            <a:r>
              <a:rPr lang="it-IT" b="1" u="sng"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&amp;</a:t>
            </a:r>
            <a:br>
              <a:rPr lang="it-IT" b="1" u="sng"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br>
            <a:r>
              <a:rPr lang="it-IT" b="1" u="sng"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t>
            </a:r>
            <a:r>
              <a:rPr lang="it-IT" b="1" u="sng"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Remediation</a:t>
            </a:r>
            <a:r>
              <a:rPr lang="it-IT" b="1" u="sng"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t>
            </a:r>
            <a:r>
              <a:rPr lang="it-IT" b="1" u="sng"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Analysis</a:t>
            </a:r>
            <a:r>
              <a:rPr lang="it-IT" b="1" u="sng"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(tara) </a:t>
            </a:r>
            <a:endParaRPr lang="it-IT" b="1" u="sng" dirty="0"/>
          </a:p>
        </p:txBody>
      </p:sp>
      <p:sp>
        <p:nvSpPr>
          <p:cNvPr id="5" name="Rettangolo 4"/>
          <p:cNvSpPr/>
          <p:nvPr/>
        </p:nvSpPr>
        <p:spPr>
          <a:xfrm>
            <a:off x="251520" y="1111677"/>
            <a:ext cx="8424936" cy="1138773"/>
          </a:xfrm>
          <a:prstGeom prst="rect">
            <a:avLst/>
          </a:prstGeom>
        </p:spPr>
        <p:txBody>
          <a:bodyPr wrap="square">
            <a:spAutoFit/>
          </a:bodyPr>
          <a:lstStyle/>
          <a:p>
            <a:r>
              <a:rPr lang="en-US" sz="1700" dirty="0" smtClean="0"/>
              <a:t>TARA is a methodology to: </a:t>
            </a:r>
          </a:p>
          <a:p>
            <a:pPr marL="342900" indent="-342900">
              <a:lnSpc>
                <a:spcPct val="150000"/>
              </a:lnSpc>
              <a:buFont typeface="+mj-lt"/>
              <a:buAutoNum type="arabicPeriod"/>
            </a:pPr>
            <a:r>
              <a:rPr lang="en-US" sz="1700" dirty="0" smtClean="0"/>
              <a:t> Identify, prioritize cyber </a:t>
            </a:r>
            <a:r>
              <a:rPr lang="en-US" sz="1700" dirty="0" smtClean="0"/>
              <a:t>threats</a:t>
            </a:r>
            <a:endParaRPr lang="en-US" sz="1700" dirty="0" smtClean="0"/>
          </a:p>
          <a:p>
            <a:pPr marL="342900" indent="-342900">
              <a:lnSpc>
                <a:spcPct val="150000"/>
              </a:lnSpc>
              <a:buFont typeface="+mj-lt"/>
              <a:buAutoNum type="arabicPeriod"/>
            </a:pPr>
            <a:r>
              <a:rPr lang="en-US" sz="1700" dirty="0" smtClean="0"/>
              <a:t> Respond through the application of </a:t>
            </a:r>
            <a:r>
              <a:rPr lang="en-US" sz="1700" dirty="0" smtClean="0"/>
              <a:t>countermeasures</a:t>
            </a:r>
            <a:endParaRPr lang="it-IT" sz="1700" dirty="0"/>
          </a:p>
        </p:txBody>
      </p:sp>
      <p:pic>
        <p:nvPicPr>
          <p:cNvPr id="1026" name="Picture 2"/>
          <p:cNvPicPr>
            <a:picLocks noChangeAspect="1" noChangeArrowheads="1"/>
          </p:cNvPicPr>
          <p:nvPr/>
        </p:nvPicPr>
        <p:blipFill>
          <a:blip r:embed="rId2" cstate="print"/>
          <a:srcRect/>
          <a:stretch>
            <a:fillRect/>
          </a:stretch>
        </p:blipFill>
        <p:spPr bwMode="auto">
          <a:xfrm>
            <a:off x="996408" y="2325902"/>
            <a:ext cx="7752056" cy="43434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467544" y="908720"/>
            <a:ext cx="8352928" cy="4873752"/>
          </a:xfrm>
        </p:spPr>
        <p:txBody>
          <a:bodyPr>
            <a:normAutofit fontScale="92500" lnSpcReduction="20000"/>
          </a:bodyPr>
          <a:lstStyle/>
          <a:p>
            <a:pPr>
              <a:buNone/>
            </a:pPr>
            <a:r>
              <a:rPr lang="en-US" sz="1700" b="1" dirty="0" smtClean="0"/>
              <a:t>TARA assessments are conducted on selected cyber assets</a:t>
            </a:r>
            <a:r>
              <a:rPr lang="en-US" sz="1700" dirty="0" smtClean="0"/>
              <a:t>.  </a:t>
            </a:r>
          </a:p>
          <a:p>
            <a:pPr>
              <a:buNone/>
            </a:pPr>
            <a:r>
              <a:rPr lang="en-US" sz="1700" dirty="0" smtClean="0"/>
              <a:t>“</a:t>
            </a:r>
            <a:r>
              <a:rPr lang="en-US" sz="1700" i="1" u="sng" dirty="0" smtClean="0"/>
              <a:t>A cyber asset is defined as any IT asset used to store, transport, and/or process</a:t>
            </a:r>
          </a:p>
          <a:p>
            <a:pPr>
              <a:buNone/>
            </a:pPr>
            <a:r>
              <a:rPr lang="en-US" sz="1700" i="1" u="sng" dirty="0" smtClean="0"/>
              <a:t>information within an enterprise</a:t>
            </a:r>
            <a:r>
              <a:rPr lang="en-US" sz="1700" dirty="0" smtClean="0"/>
              <a:t>”.</a:t>
            </a:r>
          </a:p>
          <a:p>
            <a:pPr>
              <a:buNone/>
            </a:pPr>
            <a:endParaRPr lang="en-US" sz="1700" dirty="0" smtClean="0"/>
          </a:p>
          <a:p>
            <a:pPr>
              <a:buNone/>
            </a:pPr>
            <a:r>
              <a:rPr lang="en-US" sz="1700" b="1" dirty="0" smtClean="0"/>
              <a:t>The objectives of a TARA assessment </a:t>
            </a:r>
            <a:r>
              <a:rPr lang="en-US" sz="1700" dirty="0" smtClean="0"/>
              <a:t>are:</a:t>
            </a:r>
            <a:br>
              <a:rPr lang="en-US" sz="1700" dirty="0" smtClean="0"/>
            </a:br>
            <a:endParaRPr lang="en-US" sz="1700" dirty="0" smtClean="0"/>
          </a:p>
          <a:p>
            <a:pPr marL="342900" indent="-342900">
              <a:buClrTx/>
              <a:buFont typeface="+mj-lt"/>
              <a:buAutoNum type="arabicPeriod"/>
            </a:pPr>
            <a:r>
              <a:rPr lang="en-US" sz="1700" dirty="0" smtClean="0"/>
              <a:t>To </a:t>
            </a:r>
            <a:r>
              <a:rPr lang="en-US" sz="1700" b="1" u="sng" dirty="0" smtClean="0"/>
              <a:t>identify and prioritize </a:t>
            </a:r>
            <a:r>
              <a:rPr lang="en-US" sz="1700" dirty="0" smtClean="0"/>
              <a:t>high-risk adversarial </a:t>
            </a:r>
            <a:r>
              <a:rPr lang="en-US" sz="1700" b="1" u="sng" dirty="0" smtClean="0"/>
              <a:t>Tactics, Techniques, Procedures (TTPs</a:t>
            </a:r>
            <a:r>
              <a:rPr lang="en-US" sz="1700" b="1" u="sng" dirty="0" smtClean="0"/>
              <a:t>)</a:t>
            </a:r>
            <a:r>
              <a:rPr lang="en-US" sz="1700" dirty="0" smtClean="0"/>
              <a:t>; </a:t>
            </a:r>
            <a:r>
              <a:rPr lang="en-US" sz="1700" dirty="0" smtClean="0"/>
              <a:t/>
            </a:r>
            <a:br>
              <a:rPr lang="en-US" sz="1700" dirty="0" smtClean="0"/>
            </a:br>
            <a:endParaRPr lang="en-US" sz="1700" dirty="0" smtClean="0"/>
          </a:p>
          <a:p>
            <a:pPr marL="342900" indent="-342900">
              <a:buClrTx/>
              <a:buFont typeface="+mj-lt"/>
              <a:buAutoNum type="arabicPeriod"/>
            </a:pPr>
            <a:r>
              <a:rPr lang="en-US" sz="1700" b="1" dirty="0" smtClean="0"/>
              <a:t>To </a:t>
            </a:r>
            <a:r>
              <a:rPr lang="en-US" sz="1700" b="1" u="sng" dirty="0" smtClean="0"/>
              <a:t>identify and </a:t>
            </a:r>
            <a:r>
              <a:rPr lang="en-US" sz="1700" b="1" u="sng" dirty="0" smtClean="0"/>
              <a:t>prioritize </a:t>
            </a:r>
            <a:r>
              <a:rPr lang="en-US" sz="1700" b="1" u="sng" dirty="0" smtClean="0"/>
              <a:t>effective</a:t>
            </a:r>
            <a:r>
              <a:rPr lang="en-US" sz="1700" b="1" u="sng" dirty="0" smtClean="0"/>
              <a:t> </a:t>
            </a:r>
            <a:r>
              <a:rPr lang="en-US" sz="1700" b="1" u="sng" dirty="0" smtClean="0"/>
              <a:t>countermeasures (CMs) </a:t>
            </a:r>
            <a:r>
              <a:rPr lang="en-US" sz="1700" b="1" dirty="0" smtClean="0"/>
              <a:t>against </a:t>
            </a:r>
            <a:r>
              <a:rPr lang="en-US" sz="1700" b="1" dirty="0" smtClean="0"/>
              <a:t>those TTPs;</a:t>
            </a:r>
            <a:br>
              <a:rPr lang="en-US" sz="1700" b="1" dirty="0" smtClean="0"/>
            </a:br>
            <a:r>
              <a:rPr lang="en-US" sz="1700" b="1" dirty="0" smtClean="0"/>
              <a:t> </a:t>
            </a:r>
          </a:p>
          <a:p>
            <a:pPr marL="342900" indent="-342900">
              <a:buClrTx/>
              <a:buFont typeface="+mj-lt"/>
              <a:buAutoNum type="arabicPeriod"/>
            </a:pPr>
            <a:r>
              <a:rPr lang="en-US" sz="1700" b="1" u="sng" dirty="0" smtClean="0"/>
              <a:t>To recommend CMs </a:t>
            </a:r>
            <a:r>
              <a:rPr lang="en-US" sz="1700" dirty="0" smtClean="0"/>
              <a:t>that can reduce the susceptibility of a cyber asset </a:t>
            </a:r>
            <a:r>
              <a:rPr lang="en-US" sz="1700" dirty="0" smtClean="0"/>
              <a:t>to attacks; </a:t>
            </a:r>
            <a:endParaRPr lang="en-US" sz="1700" dirty="0" smtClean="0"/>
          </a:p>
          <a:p>
            <a:pPr marL="342900" indent="-342900">
              <a:buFont typeface="+mj-lt"/>
              <a:buAutoNum type="arabicPeriod"/>
            </a:pPr>
            <a:endParaRPr lang="en-US" sz="1700" dirty="0" smtClean="0"/>
          </a:p>
          <a:p>
            <a:pPr marL="342900" indent="-342900">
              <a:buNone/>
            </a:pPr>
            <a:r>
              <a:rPr lang="en-US" sz="1800" dirty="0" smtClean="0"/>
              <a:t>Each TARA assessment is comprised of two analysis steps: </a:t>
            </a:r>
            <a:br>
              <a:rPr lang="en-US" sz="1800" dirty="0" smtClean="0"/>
            </a:br>
            <a:endParaRPr lang="en-US" sz="1800" dirty="0" smtClean="0"/>
          </a:p>
          <a:p>
            <a:pPr marL="342900" indent="-342900">
              <a:buClrTx/>
              <a:buFont typeface="+mj-lt"/>
              <a:buAutoNum type="arabicPeriod"/>
            </a:pPr>
            <a:r>
              <a:rPr lang="en-US" sz="1800" b="1" dirty="0" smtClean="0"/>
              <a:t>Cyber Threat Susceptibility Assessment (CTSA);</a:t>
            </a:r>
            <a:r>
              <a:rPr lang="en-US" sz="1800" dirty="0" smtClean="0"/>
              <a:t> </a:t>
            </a:r>
            <a:br>
              <a:rPr lang="en-US" sz="1800" dirty="0" smtClean="0"/>
            </a:br>
            <a:endParaRPr lang="en-US" sz="1800" dirty="0" smtClean="0"/>
          </a:p>
          <a:p>
            <a:pPr marL="342900" indent="-342900">
              <a:buClrTx/>
              <a:buFont typeface="+mj-lt"/>
              <a:buAutoNum type="arabicPeriod"/>
            </a:pPr>
            <a:r>
              <a:rPr lang="en-US" sz="1800" b="1" dirty="0" smtClean="0"/>
              <a:t>Cyber Risk Remediation Analysis (CRRA);</a:t>
            </a:r>
            <a:r>
              <a:rPr lang="en-US" sz="1800" dirty="0" smtClean="0"/>
              <a:t> </a:t>
            </a:r>
            <a:endParaRPr lang="it-IT" sz="1700" dirty="0"/>
          </a:p>
        </p:txBody>
      </p:sp>
      <p:sp>
        <p:nvSpPr>
          <p:cNvPr id="4" name="Titolo 1"/>
          <p:cNvSpPr txBox="1">
            <a:spLocks/>
          </p:cNvSpPr>
          <p:nvPr/>
        </p:nvSpPr>
        <p:spPr>
          <a:xfrm>
            <a:off x="539552" y="-522312"/>
            <a:ext cx="8147248" cy="1143000"/>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t-IT" sz="3000" b="1" u="sng" cap="small" noProof="0" dirty="0" err="1" smtClean="0">
                <a:solidFill>
                  <a:schemeClr val="tx1">
                    <a:lumMod val="95000"/>
                    <a:lumOff val="5000"/>
                  </a:schemeClr>
                </a:solidFill>
                <a:effectLst>
                  <a:outerShdw blurRad="38100" dist="38100" dir="2700000" algn="tl">
                    <a:srgbClr val="000000">
                      <a:alpha val="43137"/>
                    </a:srgbClr>
                  </a:outerShdw>
                </a:effectLst>
                <a:latin typeface="+mj-lt"/>
                <a:ea typeface="+mj-ea"/>
                <a:cs typeface="Times New Roman" pitchFamily="18" charset="0"/>
              </a:rPr>
              <a:t>A</a:t>
            </a: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ssessment</a:t>
            </a:r>
            <a:r>
              <a:rPr kumimoji="0" lang="it-IT" sz="3000" b="1" i="0" u="sng" strike="noStrike" kern="1200" cap="small" spc="0" normalizeH="0" baseline="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r>
              <a:rPr kumimoji="0" lang="it-IT" sz="3000" b="1" i="0" u="sng" strike="noStrike" kern="1200" cap="small" spc="0" normalizeH="0" baseline="0" noProof="0" dirty="0" err="1"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Methodology</a:t>
            </a:r>
            <a:r>
              <a:rPr kumimoji="0" lang="it-IT" sz="3000" b="1" i="0" u="sng" strike="noStrike" kern="1200" cap="small" spc="0" normalizeH="0" baseline="0" noProof="0" dirty="0" smtClean="0">
                <a:ln>
                  <a:noFill/>
                </a:ln>
                <a:solidFill>
                  <a:schemeClr val="tx1">
                    <a:lumMod val="95000"/>
                    <a:lumOff val="5000"/>
                  </a:schemeClr>
                </a:solidFill>
                <a:effectLst>
                  <a:outerShdw blurRad="38100" dist="38100" dir="2700000" algn="tl">
                    <a:srgbClr val="000000">
                      <a:alpha val="43137"/>
                    </a:srgbClr>
                  </a:outerShdw>
                </a:effectLst>
                <a:uLnTx/>
                <a:uFillTx/>
                <a:latin typeface="+mj-lt"/>
                <a:ea typeface="+mj-ea"/>
                <a:cs typeface="Times New Roman" pitchFamily="18" charset="0"/>
              </a:rPr>
              <a:t>  </a:t>
            </a:r>
            <a:endParaRPr kumimoji="0" lang="it-IT" sz="3000" b="1" i="0" u="sng" strike="noStrike" kern="1200" cap="small" spc="0" normalizeH="0" baseline="0" noProof="0" dirty="0">
              <a:ln>
                <a:noFill/>
              </a:ln>
              <a:solidFill>
                <a:schemeClr val="tx2"/>
              </a:solidFill>
              <a:effectLst/>
              <a:uLnTx/>
              <a:uFillTx/>
              <a:latin typeface="+mj-lt"/>
              <a:ea typeface="+mj-ea"/>
              <a:cs typeface="+mj-cs"/>
            </a:endParaRPr>
          </a:p>
        </p:txBody>
      </p:sp>
      <p:pic>
        <p:nvPicPr>
          <p:cNvPr id="7" name="Picture 2"/>
          <p:cNvPicPr>
            <a:picLocks noChangeAspect="1" noChangeArrowheads="1"/>
          </p:cNvPicPr>
          <p:nvPr/>
        </p:nvPicPr>
        <p:blipFill>
          <a:blip r:embed="rId2" cstate="print"/>
          <a:srcRect/>
          <a:stretch>
            <a:fillRect/>
          </a:stretch>
        </p:blipFill>
        <p:spPr bwMode="auto">
          <a:xfrm>
            <a:off x="6156176" y="5164948"/>
            <a:ext cx="2592288" cy="16930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457200" y="1124744"/>
            <a:ext cx="8147248" cy="5349208"/>
          </a:xfrm>
        </p:spPr>
        <p:txBody>
          <a:bodyPr>
            <a:normAutofit/>
          </a:bodyPr>
          <a:lstStyle/>
          <a:p>
            <a:pPr>
              <a:buNone/>
            </a:pPr>
            <a:r>
              <a:rPr lang="en-US" sz="1700" dirty="0" smtClean="0"/>
              <a:t>“</a:t>
            </a:r>
            <a:r>
              <a:rPr lang="en-US" sz="1700" b="1" i="1" u="sng" dirty="0" smtClean="0"/>
              <a:t>CTSA </a:t>
            </a:r>
            <a:r>
              <a:rPr lang="en-US" sz="1700" b="1" i="1" u="sng" dirty="0" smtClean="0"/>
              <a:t>quantitatively assesses </a:t>
            </a:r>
            <a:r>
              <a:rPr lang="en-US" sz="1700" b="1" i="1" u="sng" dirty="0" smtClean="0"/>
              <a:t>a </a:t>
            </a:r>
            <a:r>
              <a:rPr lang="en-US" sz="1700" b="1" i="1" u="sng" dirty="0" smtClean="0">
                <a:solidFill>
                  <a:srgbClr val="FF0000"/>
                </a:solidFill>
              </a:rPr>
              <a:t>system’s inability </a:t>
            </a:r>
            <a:r>
              <a:rPr lang="en-US" sz="1700" b="1" i="1" u="sng" dirty="0" smtClean="0"/>
              <a:t>to resist </a:t>
            </a:r>
            <a:r>
              <a:rPr lang="en-US" sz="1700" b="1" i="1" u="sng" dirty="0" smtClean="0"/>
              <a:t>to cyber </a:t>
            </a:r>
          </a:p>
          <a:p>
            <a:pPr>
              <a:buNone/>
            </a:pPr>
            <a:r>
              <a:rPr lang="en-US" sz="1700" b="1" i="1" u="sng" dirty="0" smtClean="0"/>
              <a:t>attacks</a:t>
            </a:r>
            <a:r>
              <a:rPr lang="en-US" sz="1700" b="1" i="1" u="sng" dirty="0" smtClean="0"/>
              <a:t> </a:t>
            </a:r>
            <a:r>
              <a:rPr lang="en-US" sz="1700" b="1" i="1" u="sng" dirty="0" smtClean="0"/>
              <a:t>over a range </a:t>
            </a:r>
            <a:r>
              <a:rPr lang="en-US" sz="1700" b="1" i="1" u="sng" dirty="0" smtClean="0"/>
              <a:t>of adversary TTPs</a:t>
            </a:r>
            <a:r>
              <a:rPr lang="en-US" sz="1700" b="1" i="1" dirty="0" smtClean="0"/>
              <a:t>.”</a:t>
            </a:r>
          </a:p>
          <a:p>
            <a:pPr>
              <a:buNone/>
            </a:pPr>
            <a:endParaRPr lang="en-US" sz="1700" dirty="0" smtClean="0"/>
          </a:p>
          <a:p>
            <a:pPr>
              <a:buNone/>
            </a:pPr>
            <a:r>
              <a:rPr lang="en-US" sz="1700" dirty="0" smtClean="0"/>
              <a:t>CTSA consists of the following steps:</a:t>
            </a:r>
          </a:p>
          <a:p>
            <a:pPr marL="342900" indent="-342900">
              <a:buClr>
                <a:schemeClr val="tx1"/>
              </a:buClr>
              <a:buFont typeface="+mj-lt"/>
              <a:buAutoNum type="arabicPeriod"/>
            </a:pPr>
            <a:r>
              <a:rPr lang="en-US" sz="1700" dirty="0" smtClean="0"/>
              <a:t>Establish assessment scope; </a:t>
            </a:r>
          </a:p>
          <a:p>
            <a:pPr marL="342900" indent="-342900">
              <a:buClr>
                <a:schemeClr val="tx1"/>
              </a:buClr>
              <a:buFont typeface="+mj-lt"/>
              <a:buAutoNum type="arabicPeriod"/>
            </a:pPr>
            <a:r>
              <a:rPr lang="en-US" sz="1700" dirty="0" smtClean="0"/>
              <a:t>Identify candidate TTP; </a:t>
            </a:r>
          </a:p>
          <a:p>
            <a:pPr marL="342900" indent="-342900">
              <a:buClr>
                <a:schemeClr val="tx1"/>
              </a:buClr>
              <a:buFont typeface="+mj-lt"/>
              <a:buAutoNum type="arabicPeriod"/>
            </a:pPr>
            <a:r>
              <a:rPr lang="en-US" sz="1700" dirty="0" smtClean="0"/>
              <a:t>Eliminate implausible TTPs; </a:t>
            </a:r>
          </a:p>
          <a:p>
            <a:pPr marL="342900" indent="-342900">
              <a:buClr>
                <a:schemeClr val="tx1"/>
              </a:buClr>
              <a:buFont typeface="+mj-lt"/>
              <a:buAutoNum type="arabicPeriod"/>
            </a:pPr>
            <a:r>
              <a:rPr lang="en-US" sz="1700" dirty="0" smtClean="0"/>
              <a:t>Apply scoring model; </a:t>
            </a:r>
          </a:p>
          <a:p>
            <a:pPr marL="342900" indent="-342900">
              <a:buClr>
                <a:schemeClr val="tx1"/>
              </a:buClr>
              <a:buFont typeface="+mj-lt"/>
              <a:buAutoNum type="arabicPeriod"/>
            </a:pPr>
            <a:r>
              <a:rPr lang="en-US" sz="1700" dirty="0" smtClean="0"/>
              <a:t>Construct the threat matrix; </a:t>
            </a:r>
            <a:endParaRPr lang="it-IT" sz="1700" dirty="0"/>
          </a:p>
        </p:txBody>
      </p:sp>
      <p:sp>
        <p:nvSpPr>
          <p:cNvPr id="4" name="Titolo 1"/>
          <p:cNvSpPr txBox="1">
            <a:spLocks/>
          </p:cNvSpPr>
          <p:nvPr/>
        </p:nvSpPr>
        <p:spPr>
          <a:xfrm>
            <a:off x="539552" y="-90264"/>
            <a:ext cx="8147248" cy="1143000"/>
          </a:xfrm>
          <a:prstGeom prst="rect">
            <a:avLst/>
          </a:prstGeom>
        </p:spPr>
        <p:txBody>
          <a:bodyPr vert="horz" anchor="b">
            <a:noAutofit/>
          </a:bodyPr>
          <a:lstStyle/>
          <a:p>
            <a:pPr lvl="0" algn="ctr">
              <a:spcBef>
                <a:spcPct val="0"/>
              </a:spcBef>
              <a:defRPr/>
            </a:pPr>
            <a:r>
              <a:rPr lang="it-IT" sz="30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Cyber </a:t>
            </a:r>
            <a:r>
              <a:rPr lang="it-IT" sz="30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Threat</a:t>
            </a:r>
            <a:r>
              <a:rPr lang="it-IT" sz="30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t>
            </a:r>
            <a:r>
              <a:rPr lang="it-IT" sz="30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Susceptibility</a:t>
            </a:r>
            <a:r>
              <a:rPr lang="it-IT" sz="30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t>
            </a:r>
            <a:r>
              <a:rPr lang="it-IT" sz="30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Assessment</a:t>
            </a:r>
            <a:r>
              <a:rPr lang="it-IT" sz="30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(CTSA)</a:t>
            </a:r>
            <a:endParaRPr lang="it-IT" sz="3000" b="1" u="sng" cap="small" dirty="0">
              <a:solidFill>
                <a:schemeClr val="tx2"/>
              </a:solidFill>
            </a:endParaRPr>
          </a:p>
        </p:txBody>
      </p:sp>
      <p:pic>
        <p:nvPicPr>
          <p:cNvPr id="6" name="Picture 2"/>
          <p:cNvPicPr>
            <a:picLocks noChangeAspect="1" noChangeArrowheads="1"/>
          </p:cNvPicPr>
          <p:nvPr/>
        </p:nvPicPr>
        <p:blipFill>
          <a:blip r:embed="rId2" cstate="print"/>
          <a:srcRect/>
          <a:stretch>
            <a:fillRect/>
          </a:stretch>
        </p:blipFill>
        <p:spPr bwMode="auto">
          <a:xfrm>
            <a:off x="4250354" y="4077072"/>
            <a:ext cx="4498110" cy="2520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457200" y="908720"/>
            <a:ext cx="8075240" cy="5709248"/>
          </a:xfrm>
        </p:spPr>
        <p:txBody>
          <a:bodyPr>
            <a:normAutofit lnSpcReduction="10000"/>
          </a:bodyPr>
          <a:lstStyle/>
          <a:p>
            <a:pPr>
              <a:buNone/>
            </a:pPr>
            <a:r>
              <a:rPr lang="en-US" sz="1700" dirty="0" smtClean="0"/>
              <a:t>The scope of CTSA is defined in terms of the cyber assets evaluated against a</a:t>
            </a:r>
          </a:p>
          <a:p>
            <a:pPr>
              <a:buNone/>
            </a:pPr>
            <a:r>
              <a:rPr lang="en-US" sz="1700" dirty="0" smtClean="0"/>
              <a:t>specified range of TTPs.</a:t>
            </a:r>
          </a:p>
          <a:p>
            <a:pPr>
              <a:buNone/>
            </a:pPr>
            <a:endParaRPr lang="en-US" sz="1700" dirty="0" smtClean="0"/>
          </a:p>
          <a:p>
            <a:pPr>
              <a:buNone/>
            </a:pPr>
            <a:r>
              <a:rPr lang="en-US" sz="1700" b="1" u="sng" dirty="0" smtClean="0"/>
              <a:t>The following assumptions have been made on the system</a:t>
            </a:r>
            <a:r>
              <a:rPr lang="en-US" sz="1700" dirty="0" smtClean="0"/>
              <a:t>:</a:t>
            </a:r>
          </a:p>
          <a:p>
            <a:pPr>
              <a:buNone/>
            </a:pPr>
            <a:endParaRPr lang="en-US" sz="1700" dirty="0" smtClean="0"/>
          </a:p>
          <a:p>
            <a:pPr marL="342900" indent="-342900">
              <a:buFont typeface="+mj-lt"/>
              <a:buAutoNum type="arabicPeriod"/>
            </a:pPr>
            <a:r>
              <a:rPr lang="en-US" sz="1700" b="1" i="1" dirty="0" smtClean="0"/>
              <a:t>We do not consider ATM/AOC machines </a:t>
            </a:r>
            <a:r>
              <a:rPr lang="en-US" sz="1700" i="1" dirty="0" smtClean="0"/>
              <a:t>since control towers already made full use. Because of that we can suppose that some form of security already exists. </a:t>
            </a:r>
          </a:p>
          <a:p>
            <a:endParaRPr lang="en-US" sz="1700" i="1" dirty="0" smtClean="0"/>
          </a:p>
          <a:p>
            <a:r>
              <a:rPr lang="en-US" sz="1700" b="1" i="1" dirty="0" smtClean="0"/>
              <a:t>We’ve assumed the ATN/IPS network is either a private network or the 'public' Internet but in which some secure form of communication have been implemented</a:t>
            </a:r>
            <a:r>
              <a:rPr lang="en-US" sz="1700" i="1" dirty="0" smtClean="0"/>
              <a:t> (</a:t>
            </a:r>
            <a:r>
              <a:rPr lang="en-US" sz="1700" i="1" dirty="0" err="1" smtClean="0"/>
              <a:t>e.g</a:t>
            </a:r>
            <a:r>
              <a:rPr lang="en-US" sz="1700" i="1" dirty="0" smtClean="0"/>
              <a:t> VPN, IPSEC, SSL, etc) </a:t>
            </a:r>
            <a:r>
              <a:rPr lang="en-US" sz="1700" b="1" i="1" dirty="0" smtClean="0"/>
              <a:t>A</a:t>
            </a:r>
            <a:r>
              <a:rPr lang="en-US" sz="1700" b="1" i="1" dirty="0" smtClean="0"/>
              <a:t>ppropriate </a:t>
            </a:r>
            <a:r>
              <a:rPr lang="en-US" sz="1700" b="1" i="1" dirty="0" smtClean="0"/>
              <a:t>security policies have been </a:t>
            </a:r>
            <a:r>
              <a:rPr lang="en-US" sz="1700" b="1" i="1" dirty="0" smtClean="0"/>
              <a:t>applied too</a:t>
            </a:r>
            <a:r>
              <a:rPr lang="en-US" sz="1700" i="1" dirty="0" smtClean="0"/>
              <a:t>.</a:t>
            </a:r>
            <a:endParaRPr lang="en-US" sz="1700" i="1" dirty="0" smtClean="0"/>
          </a:p>
          <a:p>
            <a:endParaRPr lang="en-US" sz="1700" i="1" dirty="0" smtClean="0"/>
          </a:p>
          <a:p>
            <a:r>
              <a:rPr lang="en-US" sz="1700" i="1" dirty="0" smtClean="0"/>
              <a:t> </a:t>
            </a:r>
            <a:r>
              <a:rPr lang="en-US" sz="1700" b="1" i="1" dirty="0" smtClean="0"/>
              <a:t>If the assumption of trusted airline pilots holds then the Sapient client can also be considered a trusted source of information</a:t>
            </a:r>
            <a:r>
              <a:rPr lang="en-US" sz="1700" i="1" dirty="0" smtClean="0"/>
              <a:t>. </a:t>
            </a:r>
          </a:p>
          <a:p>
            <a:endParaRPr lang="en-US" sz="1700" i="1" dirty="0" smtClean="0"/>
          </a:p>
          <a:p>
            <a:r>
              <a:rPr lang="en-US" sz="1700" b="1" i="1" dirty="0" smtClean="0"/>
              <a:t>The radio channel and the satellite channel transmit info in clear</a:t>
            </a:r>
            <a:r>
              <a:rPr lang="en-US" sz="1700" i="1" dirty="0" smtClean="0"/>
              <a:t>. </a:t>
            </a:r>
            <a:r>
              <a:rPr lang="en-US" sz="1700" dirty="0" smtClean="0"/>
              <a:t/>
            </a:r>
            <a:br>
              <a:rPr lang="en-US" sz="1700" dirty="0" smtClean="0"/>
            </a:br>
            <a:endParaRPr lang="en-US" sz="1700" dirty="0" smtClean="0"/>
          </a:p>
          <a:p>
            <a:pPr>
              <a:buNone/>
            </a:pPr>
            <a:endParaRPr lang="it-IT" sz="1700" b="1" dirty="0" smtClean="0"/>
          </a:p>
        </p:txBody>
      </p:sp>
      <p:sp>
        <p:nvSpPr>
          <p:cNvPr id="4" name="Titolo 1"/>
          <p:cNvSpPr txBox="1">
            <a:spLocks noGrp="1"/>
          </p:cNvSpPr>
          <p:nvPr>
            <p:ph type="title"/>
          </p:nvPr>
        </p:nvSpPr>
        <p:spPr>
          <a:xfrm>
            <a:off x="457200" y="-450304"/>
            <a:ext cx="8075613" cy="1143000"/>
          </a:xfrm>
          <a:prstGeom prst="rect">
            <a:avLst/>
          </a:prstGeom>
        </p:spPr>
        <p:txBody>
          <a:bodyPr vert="horz" anchor="b">
            <a:noAutofit/>
          </a:bodyPr>
          <a:lstStyle/>
          <a:p>
            <a:pPr lvl="0" algn="ctr">
              <a:spcBef>
                <a:spcPct val="0"/>
              </a:spcBef>
              <a:defRPr/>
            </a:pPr>
            <a:r>
              <a:rPr lang="it-IT" sz="30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Establish</a:t>
            </a:r>
            <a:r>
              <a:rPr lang="it-IT" sz="30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t>
            </a:r>
            <a:r>
              <a:rPr lang="it-IT" sz="30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Assessment</a:t>
            </a:r>
            <a:r>
              <a:rPr lang="it-IT" sz="30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Scope (I)</a:t>
            </a:r>
            <a:endParaRPr lang="it-IT" sz="3000" b="1" u="sng" cap="small" dirty="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457200" y="908720"/>
            <a:ext cx="8075240" cy="5709248"/>
          </a:xfrm>
        </p:spPr>
        <p:txBody>
          <a:bodyPr>
            <a:normAutofit/>
          </a:bodyPr>
          <a:lstStyle/>
          <a:p>
            <a:pPr>
              <a:buNone/>
            </a:pPr>
            <a:r>
              <a:rPr lang="en-US" sz="1700" dirty="0" smtClean="0"/>
              <a:t>In our scenario we’ve found:</a:t>
            </a:r>
            <a:br>
              <a:rPr lang="en-US" sz="1700" dirty="0" smtClean="0"/>
            </a:br>
            <a:endParaRPr lang="en-US" sz="1700" dirty="0" smtClean="0"/>
          </a:p>
          <a:p>
            <a:pPr>
              <a:buClr>
                <a:schemeClr val="tx1"/>
              </a:buClr>
            </a:pPr>
            <a:r>
              <a:rPr lang="en-US" sz="1700" b="1" i="1" u="sng" dirty="0" smtClean="0"/>
              <a:t>3 Cyber Assets</a:t>
            </a:r>
            <a:r>
              <a:rPr lang="en-US" sz="1700" b="1" dirty="0" smtClean="0"/>
              <a:t>;</a:t>
            </a:r>
            <a:br>
              <a:rPr lang="en-US" sz="1700" b="1" dirty="0" smtClean="0"/>
            </a:br>
            <a:endParaRPr lang="en-US" sz="1700" b="1" dirty="0" smtClean="0"/>
          </a:p>
          <a:p>
            <a:pPr>
              <a:buClrTx/>
            </a:pPr>
            <a:r>
              <a:rPr lang="en-US" sz="1700" b="1" i="1" u="sng" dirty="0" smtClean="0"/>
              <a:t>15 TTPs selected from the open source </a:t>
            </a:r>
            <a:r>
              <a:rPr lang="en-US" sz="1700" b="1" i="1" u="sng" dirty="0" err="1" smtClean="0"/>
              <a:t>Capec</a:t>
            </a:r>
            <a:r>
              <a:rPr lang="en-US" sz="1700" b="1" i="1" u="sng" dirty="0" smtClean="0"/>
              <a:t> catalog</a:t>
            </a:r>
            <a:r>
              <a:rPr lang="en-US" sz="1700" b="1" u="sng" dirty="0" smtClean="0"/>
              <a:t>;</a:t>
            </a:r>
            <a:endParaRPr lang="en-US" sz="1700" dirty="0" smtClean="0"/>
          </a:p>
          <a:p>
            <a:pPr>
              <a:buNone/>
            </a:pPr>
            <a:r>
              <a:rPr lang="en-US" sz="1700" dirty="0" smtClean="0"/>
              <a:t>	(http://capec.mitre.org/). </a:t>
            </a:r>
          </a:p>
          <a:p>
            <a:pPr>
              <a:buNone/>
            </a:pPr>
            <a:endParaRPr lang="it-IT" sz="1800" b="1" dirty="0" smtClean="0"/>
          </a:p>
          <a:p>
            <a:pPr>
              <a:buNone/>
            </a:pPr>
            <a:r>
              <a:rPr lang="it-IT" sz="1800" u="sng" dirty="0" smtClean="0"/>
              <a:t>Cyber </a:t>
            </a:r>
            <a:r>
              <a:rPr lang="it-IT" sz="1800" u="sng" dirty="0" err="1" smtClean="0"/>
              <a:t>Assets</a:t>
            </a:r>
            <a:r>
              <a:rPr lang="it-IT" sz="1800" u="sng" dirty="0" smtClean="0"/>
              <a:t> </a:t>
            </a:r>
            <a:r>
              <a:rPr lang="it-IT" sz="1800" u="sng" dirty="0" err="1" smtClean="0"/>
              <a:t>Identified</a:t>
            </a:r>
            <a:r>
              <a:rPr lang="it-IT" sz="1700" b="1" dirty="0" smtClean="0"/>
              <a:t>:</a:t>
            </a:r>
            <a:br>
              <a:rPr lang="it-IT" sz="1700" b="1" dirty="0" smtClean="0"/>
            </a:br>
            <a:endParaRPr lang="it-IT" sz="1700" dirty="0" smtClean="0"/>
          </a:p>
          <a:p>
            <a:pPr marL="342900" indent="-342900">
              <a:buClrTx/>
              <a:buFont typeface="+mj-lt"/>
              <a:buAutoNum type="arabicPeriod"/>
            </a:pPr>
            <a:r>
              <a:rPr lang="en-US" sz="1800" b="1" i="1" u="sng" dirty="0" smtClean="0"/>
              <a:t>Sapient Server</a:t>
            </a:r>
            <a:br>
              <a:rPr lang="en-US" sz="1800" b="1" i="1" u="sng" dirty="0" smtClean="0"/>
            </a:br>
            <a:endParaRPr lang="en-US" sz="1800" b="1" i="1" dirty="0" smtClean="0"/>
          </a:p>
          <a:p>
            <a:pPr marL="342900" indent="-342900">
              <a:buClrTx/>
              <a:buFont typeface="+mj-lt"/>
              <a:buAutoNum type="arabicPeriod"/>
            </a:pPr>
            <a:r>
              <a:rPr lang="en-US" sz="1800" b="1" i="1" u="sng" dirty="0" smtClean="0"/>
              <a:t>Radio channel – Satellite channel</a:t>
            </a:r>
            <a:r>
              <a:rPr lang="en-US" sz="1800" b="1" i="1" dirty="0" smtClean="0"/>
              <a:t/>
            </a:r>
            <a:br>
              <a:rPr lang="en-US" sz="1800" b="1" i="1" dirty="0" smtClean="0"/>
            </a:br>
            <a:endParaRPr lang="en-US" sz="1800" b="1" i="1" dirty="0" smtClean="0"/>
          </a:p>
          <a:p>
            <a:pPr marL="342900" indent="-342900">
              <a:buClrTx/>
              <a:buFont typeface="+mj-lt"/>
              <a:buAutoNum type="arabicPeriod"/>
            </a:pPr>
            <a:r>
              <a:rPr lang="en-US" sz="1800" b="1" i="1" u="sng" dirty="0" smtClean="0"/>
              <a:t>Airborne router</a:t>
            </a:r>
            <a:endParaRPr lang="it-IT" sz="1800" b="1" dirty="0" smtClean="0"/>
          </a:p>
        </p:txBody>
      </p:sp>
      <p:sp>
        <p:nvSpPr>
          <p:cNvPr id="4" name="Titolo 1"/>
          <p:cNvSpPr txBox="1">
            <a:spLocks noGrp="1"/>
          </p:cNvSpPr>
          <p:nvPr>
            <p:ph type="title"/>
          </p:nvPr>
        </p:nvSpPr>
        <p:spPr>
          <a:xfrm>
            <a:off x="457200" y="-531440"/>
            <a:ext cx="8075613" cy="1143000"/>
          </a:xfrm>
          <a:prstGeom prst="rect">
            <a:avLst/>
          </a:prstGeom>
        </p:spPr>
        <p:txBody>
          <a:bodyPr vert="horz" anchor="b">
            <a:noAutofit/>
          </a:bodyPr>
          <a:lstStyle/>
          <a:p>
            <a:pPr lvl="0" algn="ctr">
              <a:spcBef>
                <a:spcPct val="0"/>
              </a:spcBef>
              <a:defRPr/>
            </a:pPr>
            <a:r>
              <a:rPr lang="it-IT" sz="30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Establish</a:t>
            </a:r>
            <a:r>
              <a:rPr lang="it-IT" sz="30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a:t>
            </a:r>
            <a:r>
              <a:rPr lang="it-IT" sz="3000" b="1" u="sng" cap="small" dirty="0" err="1"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Assessment</a:t>
            </a:r>
            <a:r>
              <a:rPr lang="it-IT" sz="3000" b="1" u="sng" cap="small" dirty="0" smtClean="0">
                <a:solidFill>
                  <a:schemeClr val="tx1">
                    <a:lumMod val="95000"/>
                    <a:lumOff val="5000"/>
                  </a:schemeClr>
                </a:solidFill>
                <a:effectLst>
                  <a:outerShdw blurRad="38100" dist="38100" dir="2700000" algn="tl">
                    <a:srgbClr val="000000">
                      <a:alpha val="43137"/>
                    </a:srgbClr>
                  </a:outerShdw>
                </a:effectLst>
                <a:cs typeface="Times New Roman" pitchFamily="18" charset="0"/>
              </a:rPr>
              <a:t> Scope (II)</a:t>
            </a:r>
            <a:endParaRPr lang="it-IT" sz="3000" b="1" u="sng" cap="small" dirty="0">
              <a:solidFill>
                <a:schemeClr val="tx2"/>
              </a:solidFill>
            </a:endParaRPr>
          </a:p>
        </p:txBody>
      </p:sp>
      <p:pic>
        <p:nvPicPr>
          <p:cNvPr id="6" name="Immagine 5" descr="system_overview.png"/>
          <p:cNvPicPr>
            <a:picLocks noChangeAspect="1"/>
          </p:cNvPicPr>
          <p:nvPr/>
        </p:nvPicPr>
        <p:blipFill>
          <a:blip r:embed="rId2" cstate="print"/>
          <a:stretch>
            <a:fillRect/>
          </a:stretch>
        </p:blipFill>
        <p:spPr>
          <a:xfrm>
            <a:off x="5015663" y="3933056"/>
            <a:ext cx="3691133" cy="2630462"/>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oggia">
  <a:themeElements>
    <a:clrScheme name="Personalizzato 4">
      <a:dk1>
        <a:sysClr val="windowText" lastClr="000000"/>
      </a:dk1>
      <a:lt1>
        <a:sysClr val="window" lastClr="FFFFFF"/>
      </a:lt1>
      <a:dk2>
        <a:srgbClr val="000000"/>
      </a:dk2>
      <a:lt2>
        <a:srgbClr val="F2F2F2"/>
      </a:lt2>
      <a:accent1>
        <a:srgbClr val="D8D8D8"/>
      </a:accent1>
      <a:accent2>
        <a:srgbClr val="D8D8D8"/>
      </a:accent2>
      <a:accent3>
        <a:srgbClr val="BFBFBF"/>
      </a:accent3>
      <a:accent4>
        <a:srgbClr val="D8D8D8"/>
      </a:accent4>
      <a:accent5>
        <a:srgbClr val="D8D8D8"/>
      </a:accent5>
      <a:accent6>
        <a:srgbClr val="D8D8D8"/>
      </a:accent6>
      <a:hlink>
        <a:srgbClr val="F2F2F2"/>
      </a:hlink>
      <a:folHlink>
        <a:srgbClr val="F2F2F2"/>
      </a:folHlink>
    </a:clrScheme>
    <a:fontScheme name="Loggi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oggi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4311</TotalTime>
  <Words>701</Words>
  <Application>Microsoft Office PowerPoint</Application>
  <PresentationFormat>Presentazione su schermo (4:3)</PresentationFormat>
  <Paragraphs>273</Paragraphs>
  <Slides>27</Slides>
  <Notes>4</Notes>
  <HiddenSlides>0</HiddenSlides>
  <MMClips>0</MMClips>
  <ScaleCrop>false</ScaleCrop>
  <HeadingPairs>
    <vt:vector size="4" baseType="variant">
      <vt:variant>
        <vt:lpstr>Tema</vt:lpstr>
      </vt:variant>
      <vt:variant>
        <vt:i4>1</vt:i4>
      </vt:variant>
      <vt:variant>
        <vt:lpstr>Titoli diapositive</vt:lpstr>
      </vt:variant>
      <vt:variant>
        <vt:i4>27</vt:i4>
      </vt:variant>
    </vt:vector>
  </HeadingPairs>
  <TitlesOfParts>
    <vt:vector size="28" baseType="lpstr">
      <vt:lpstr>Loggia</vt:lpstr>
      <vt:lpstr>Threat Assessment &amp; Remediation Analysis (tara) </vt:lpstr>
      <vt:lpstr>What does SAPIENT Stand For?</vt:lpstr>
      <vt:lpstr>High level System overview</vt:lpstr>
      <vt:lpstr>Main Actors Involved </vt:lpstr>
      <vt:lpstr>Threat Assessment &amp;  Remediation Analysis (tara) </vt:lpstr>
      <vt:lpstr>Diapositiva 6</vt:lpstr>
      <vt:lpstr>Diapositiva 7</vt:lpstr>
      <vt:lpstr>Establish Assessment Scope (I)</vt:lpstr>
      <vt:lpstr>Establish Assessment Scope (II)</vt:lpstr>
      <vt:lpstr>Range of Selected TTPs</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Interface Controller</dc:title>
  <dc:creator>angelo buono</dc:creator>
  <cp:lastModifiedBy>Mariano Basile</cp:lastModifiedBy>
  <cp:revision>926</cp:revision>
  <dcterms:created xsi:type="dcterms:W3CDTF">2016-03-10T19:01:15Z</dcterms:created>
  <dcterms:modified xsi:type="dcterms:W3CDTF">2016-07-23T13:56:24Z</dcterms:modified>
</cp:coreProperties>
</file>