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2" r:id="rId4"/>
    <p:sldId id="259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1" r:id="rId18"/>
    <p:sldId id="263" r:id="rId19"/>
    <p:sldId id="269" r:id="rId20"/>
    <p:sldId id="264" r:id="rId21"/>
    <p:sldId id="265" r:id="rId22"/>
  </p:sldIdLst>
  <p:sldSz cx="9144000" cy="5143500" type="screen16x9"/>
  <p:notesSz cx="6858000" cy="9144000"/>
  <p:embeddedFontLst>
    <p:embeddedFont>
      <p:font typeface="Source Code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F2FDC3E2-5581-4EF6-A4B5-81B0BE7E2B16}">
          <p14:sldIdLst>
            <p14:sldId id="256"/>
            <p14:sldId id="257"/>
            <p14:sldId id="262"/>
            <p14:sldId id="259"/>
            <p14:sldId id="266"/>
            <p14:sldId id="272"/>
            <p14:sldId id="273"/>
            <p14:sldId id="274"/>
            <p14:sldId id="275"/>
          </p14:sldIdLst>
        </p14:section>
        <p14:section name="Seção sem Título" id="{67670260-CBEB-4447-B823-8BE54C760E46}">
          <p14:sldIdLst>
            <p14:sldId id="276"/>
            <p14:sldId id="277"/>
            <p14:sldId id="278"/>
            <p14:sldId id="279"/>
            <p14:sldId id="280"/>
            <p14:sldId id="282"/>
            <p14:sldId id="283"/>
            <p14:sldId id="281"/>
            <p14:sldId id="263"/>
            <p14:sldId id="26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D12F5-3259-43F4-AB31-BD0240A7D80D}">
  <a:tblStyle styleId="{DF8D12F5-3259-43F4-AB31-BD0240A7D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09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00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0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96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305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326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767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0923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3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1274f1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1274f1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59dfd5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59dfd5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62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01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61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75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15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modelagem-de-dados-tutorial/2039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icrosoft.com/pt-br/sql-server/default.aspx" TargetMode="External"/><Relationship Id="rId5" Type="http://schemas.openxmlformats.org/officeDocument/2006/relationships/hyperlink" Target="https://pt.wikipedia.org/wiki/Microsoft_SQL_Server" TargetMode="External"/><Relationship Id="rId4" Type="http://schemas.openxmlformats.org/officeDocument/2006/relationships/hyperlink" Target="https://www.microsoft.com/pt-br/sql-server/sql-server-201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pt.wikipedia.org/wiki/Chave_prim%C3%A1ri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t.wikipedia.org/wiki/Tabela" TargetMode="External"/><Relationship Id="rId5" Type="http://schemas.openxmlformats.org/officeDocument/2006/relationships/hyperlink" Target="https://pt.wikipedia.org/wiki/Dados" TargetMode="External"/><Relationship Id="rId4" Type="http://schemas.openxmlformats.org/officeDocument/2006/relationships/hyperlink" Target="https://pt.wikipedia.org/wiki/Banco_de_dad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 C# Women</a:t>
            </a:r>
            <a:endParaRPr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4"/>
            <a:ext cx="7469100" cy="1427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4 (4ª aula)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 Banco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568943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Modelagem de dados é o ato de explorar estruturas orientadas a dados;</a:t>
            </a: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Do ponto de vista de um desenvolvedor atuando no paradigma orientado a objetos, modelagem de dados é conceitualmente similar à modelagem de classes;</a:t>
            </a: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Com a modelagem de dados identificamos tipos de entidades da mesma forma que na modelagem de classes identificamos classes;</a:t>
            </a: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Atributos de dados são associados a tipos de entidades exatamente como associados atributos e operações às classes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;</a:t>
            </a: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sz="1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Existem associações entre entidades, similar às associações entre classes – relacionamento, herança, composição e agregação são todos conceitos aplicáveis em modelagem de dados;</a:t>
            </a:r>
            <a:b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4657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Como modelar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É crucial para um desenvolvedor de aplicação ter uma noção dos fundamentos de modelagem de dados não apenas para ler os modelos de dados, mas também para trabalhar efetivamente com os </a:t>
            </a:r>
            <a:r>
              <a:rPr lang="pt-BR" sz="14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DBAs</a:t>
            </a: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responsáveis pelos aspectos relacionados aos dados do projeto. O objetivo ao ler esta seção não é aprender como se tornar um modelador de dados, mas sim obter uma apreciação a respeito do que é envolvido nesta tarefa.</a:t>
            </a:r>
            <a:b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4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As seguintes tarefas são realizadas de forma iterativa:</a:t>
            </a:r>
            <a:b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200" b="1" dirty="0">
              <a:solidFill>
                <a:schemeClr val="accent5">
                  <a:lumMod val="50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Identificar os tipos de entidade;</a:t>
            </a:r>
          </a:p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Identificar atributos;</a:t>
            </a:r>
          </a:p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Aplicar convenção de nomes;</a:t>
            </a:r>
          </a:p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Identificar relacionamentos;</a:t>
            </a:r>
          </a:p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Associar chaves;</a:t>
            </a:r>
          </a:p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Normalizar para reduzir a redundância dos dados.</a:t>
            </a:r>
          </a:p>
          <a:p>
            <a:pPr marL="0" lvl="0" indent="0">
              <a:spcBef>
                <a:spcPts val="1600"/>
              </a:spcBef>
              <a:buNone/>
            </a:pP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1057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Criação de tabelas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SQL Server permite a criação de tabelas de duas formas: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1) Modo Design:</a:t>
            </a: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E17F49-112D-46D1-B9C0-4435BA85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833" y="1611953"/>
            <a:ext cx="52768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4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Criação de tabelas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1) Modo Design:</a:t>
            </a: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CD0587-7400-425D-AADC-45A14756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61" y="1284546"/>
            <a:ext cx="5363023" cy="13766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E04525-D8D8-4C3B-9089-20BC04D8A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5" y="2587366"/>
            <a:ext cx="8572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Criação de tabelas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1) Modo Design:</a:t>
            </a: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21217A-EE2F-4EFF-AEA7-AFDE76E3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07" y="1146810"/>
            <a:ext cx="4695825" cy="381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D5CE60-520B-473B-9834-4E6C095C047B}"/>
              </a:ext>
            </a:extLst>
          </p:cNvPr>
          <p:cNvSpPr txBox="1"/>
          <p:nvPr/>
        </p:nvSpPr>
        <p:spPr>
          <a:xfrm>
            <a:off x="285800" y="206938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Define chave primária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B655921-0C5F-44A0-BDCA-D06363C2C916}"/>
              </a:ext>
            </a:extLst>
          </p:cNvPr>
          <p:cNvSpPr/>
          <p:nvPr/>
        </p:nvSpPr>
        <p:spPr>
          <a:xfrm>
            <a:off x="2331553" y="2004195"/>
            <a:ext cx="1485900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Criação de tabelas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1) Modo Design:</a:t>
            </a: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068B47-0A34-48E9-894E-6A79C74D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25" y="1074500"/>
            <a:ext cx="5895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5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Criação de tabelas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1) Modo Design:</a:t>
            </a: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0F808F2-6B21-4EE2-B840-170A2820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00" y="960341"/>
            <a:ext cx="6276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9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Criação de tabelas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BR" sz="14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1) Modo Script:</a:t>
            </a:r>
            <a:br>
              <a:rPr lang="pt-BR" sz="1200" dirty="0">
                <a:solidFill>
                  <a:schemeClr val="tx1"/>
                </a:solidFill>
              </a:rPr>
            </a:br>
            <a:endParaRPr lang="pt-BR" sz="12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7A9F81-C50C-4C7D-A913-C35C5061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40" y="1775460"/>
            <a:ext cx="5377815" cy="208728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7F0C127-3264-4B7F-907A-C31839B76146}"/>
              </a:ext>
            </a:extLst>
          </p:cNvPr>
          <p:cNvSpPr/>
          <p:nvPr/>
        </p:nvSpPr>
        <p:spPr>
          <a:xfrm>
            <a:off x="2316480" y="2278380"/>
            <a:ext cx="1516380" cy="243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79AF4B6-FFFE-4AE3-8DE0-99D7937E7427}"/>
              </a:ext>
            </a:extLst>
          </p:cNvPr>
          <p:cNvCxnSpPr/>
          <p:nvPr/>
        </p:nvCxnSpPr>
        <p:spPr>
          <a:xfrm flipV="1">
            <a:off x="3832860" y="1440180"/>
            <a:ext cx="11049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2BB87C-7D10-4D2E-BA8E-992DC2957EFF}"/>
              </a:ext>
            </a:extLst>
          </p:cNvPr>
          <p:cNvSpPr txBox="1"/>
          <p:nvPr/>
        </p:nvSpPr>
        <p:spPr>
          <a:xfrm>
            <a:off x="4805998" y="1199899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Define chave primária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89AB86-508E-48DD-A40D-E26B10308E0B}"/>
              </a:ext>
            </a:extLst>
          </p:cNvPr>
          <p:cNvSpPr/>
          <p:nvPr/>
        </p:nvSpPr>
        <p:spPr>
          <a:xfrm>
            <a:off x="3878580" y="2272379"/>
            <a:ext cx="2072640" cy="257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C34B0AC-6451-44B5-8A1E-8085716F0502}"/>
              </a:ext>
            </a:extLst>
          </p:cNvPr>
          <p:cNvCxnSpPr/>
          <p:nvPr/>
        </p:nvCxnSpPr>
        <p:spPr>
          <a:xfrm flipV="1">
            <a:off x="5828875" y="1859280"/>
            <a:ext cx="1448225" cy="413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6D3F4E-24B8-4456-BAFA-4034D923E36E}"/>
              </a:ext>
            </a:extLst>
          </p:cNvPr>
          <p:cNvSpPr txBox="1"/>
          <p:nvPr/>
        </p:nvSpPr>
        <p:spPr>
          <a:xfrm>
            <a:off x="6791577" y="1587861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Define auto incremento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2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Revisão do que vimos hoje: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5;p21">
            <a:extLst>
              <a:ext uri="{FF2B5EF4-FFF2-40B4-BE49-F238E27FC236}">
                <a16:creationId xmlns:a16="http://schemas.microsoft.com/office/drawing/2014/main" id="{FCF86059-01A0-4AEB-88F1-0525EE31F5EA}"/>
              </a:ext>
            </a:extLst>
          </p:cNvPr>
          <p:cNvSpPr txBox="1">
            <a:spLocks/>
          </p:cNvSpPr>
          <p:nvPr/>
        </p:nvSpPr>
        <p:spPr>
          <a:xfrm>
            <a:off x="1343400" y="1548676"/>
            <a:ext cx="64572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1400" b="1" u="sng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4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 de banco de dados relacional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Banco de dados em C#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Criar banco de dados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 de banco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081975" y="792600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Referências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202300" y="1349374"/>
            <a:ext cx="7941700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 de banco de dados: </a:t>
            </a:r>
            <a:r>
              <a:rPr lang="en-US" sz="1400" dirty="0">
                <a:hlinkClick r:id="rId3"/>
              </a:rPr>
              <a:t>https://www.devmedia.com.br/modelagem-de-dados-tutorial/20398</a:t>
            </a: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 Server – </a:t>
            </a:r>
            <a:r>
              <a:rPr lang="en-US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Documento</a:t>
            </a: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Microsoft: </a:t>
            </a:r>
            <a:r>
              <a:rPr lang="en-US" sz="1400" dirty="0">
                <a:hlinkClick r:id="rId4"/>
              </a:rPr>
              <a:t>https://www.microsoft.com/pt-br/sql-server/sql-server-2019</a:t>
            </a: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 Server: </a:t>
            </a:r>
            <a:r>
              <a:rPr lang="en-US" sz="1400" dirty="0">
                <a:hlinkClick r:id="rId5"/>
              </a:rPr>
              <a:t>https://pt.wikipedia.org/wiki/Microsoft_SQL_Server</a:t>
            </a: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pt-PT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 Server: </a:t>
            </a:r>
            <a:r>
              <a:rPr lang="en-US" sz="1400" dirty="0">
                <a:hlinkClick r:id="rId6"/>
              </a:rPr>
              <a:t>https://www.microsoft.com/pt-br/sql-server/default.aspx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41180" y="803636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00959" y="1310571"/>
            <a:ext cx="7583623" cy="383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4: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 de banco de dados relacional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Banco de dados em C#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Criar banco de dados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 de banco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Tópicos da próxima aula: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</a:t>
            </a:r>
            <a:r>
              <a:rPr lang="en-US" sz="1400" b="1" u="sng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endParaRPr sz="1400" b="1" u="sng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Manipulação de dados em bancos de dados relacionais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t-BR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Update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r>
              <a:rPr lang="pt-BR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(SQL)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Uso de </a:t>
            </a:r>
            <a:r>
              <a:rPr lang="pt-BR" sz="14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ORMs</a:t>
            </a: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Frameworks da linguagem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781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097900" y="792600"/>
            <a:ext cx="7629540" cy="3179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Modelagem</a:t>
            </a:r>
            <a:r>
              <a:rPr lang="en-US" sz="3600" b="1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banco de dados </a:t>
            </a:r>
            <a:r>
              <a:rPr lang="en-US" sz="3600" b="1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relacional</a:t>
            </a:r>
            <a:endParaRPr lang="en-US" sz="3600" b="1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Banco de Dados SQL Server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balhando com o LocalDb no C# e VB.NET - André Alves de Lima">
            <a:extLst>
              <a:ext uri="{FF2B5EF4-FFF2-40B4-BE49-F238E27FC236}">
                <a16:creationId xmlns:a16="http://schemas.microsoft.com/office/drawing/2014/main" id="{85109714-6D4C-4C60-9B91-E34F9FDC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" y="2353870"/>
            <a:ext cx="48768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3840C43-92F8-4A95-A28A-DF215C6C3709}"/>
              </a:ext>
            </a:extLst>
          </p:cNvPr>
          <p:cNvSpPr/>
          <p:nvPr/>
        </p:nvSpPr>
        <p:spPr>
          <a:xfrm>
            <a:off x="5884606" y="975724"/>
            <a:ext cx="3067665" cy="951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Toda informação deve ser representada de uma única forma, como dados em uma tabela</a:t>
            </a:r>
            <a:endParaRPr lang="en-US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31667A-EAB7-45D0-B4DC-D5AF5ABAA8DA}"/>
              </a:ext>
            </a:extLst>
          </p:cNvPr>
          <p:cNvSpPr/>
          <p:nvPr/>
        </p:nvSpPr>
        <p:spPr>
          <a:xfrm>
            <a:off x="1275528" y="975723"/>
            <a:ext cx="4218245" cy="95117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Um </a:t>
            </a:r>
            <a:r>
              <a:rPr lang="pt-BR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banco de dados relacional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é um 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4" tooltip="Banco de dad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banco de dados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que modela os 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5" tooltip="Dad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 uma forma que eles sejam percebidos pelo usuário como </a:t>
            </a:r>
            <a:r>
              <a:rPr lang="pt-BR" u="sng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tabelas</a:t>
            </a:r>
            <a:endParaRPr lang="en-US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B47D100-746C-48BB-B1FC-E721D264699E}"/>
              </a:ext>
            </a:extLst>
          </p:cNvPr>
          <p:cNvSpPr/>
          <p:nvPr/>
        </p:nvSpPr>
        <p:spPr>
          <a:xfrm>
            <a:off x="5132439" y="2353870"/>
            <a:ext cx="3819832" cy="18097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Todo o dado (valor atómico) pode ser acedido logicamente (e unicamente) usando o nome da tabela, o valor da 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7" tooltip="Chave primár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chave primária</a:t>
            </a:r>
            <a:r>
              <a:rPr lang="pt-BR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da linha e o nome da coluna.</a:t>
            </a:r>
            <a:endParaRPr lang="en-US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94A3213-45E0-4015-A8E5-8556B9D6475C}"/>
              </a:ext>
            </a:extLst>
          </p:cNvPr>
          <p:cNvSpPr/>
          <p:nvPr/>
        </p:nvSpPr>
        <p:spPr>
          <a:xfrm>
            <a:off x="61452" y="4275667"/>
            <a:ext cx="8890819" cy="736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604020202020204" charset="0"/>
                <a:ea typeface="Source Code Pro" panose="020B0604020202020204" charset="0"/>
              </a:rPr>
              <a:t>SQL</a:t>
            </a:r>
            <a:r>
              <a:rPr lang="pt-PT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Structured Query Language </a:t>
            </a:r>
            <a:r>
              <a:rPr lang="en-US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</a:t>
            </a:r>
            <a:r>
              <a:rPr lang="en-US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 consulta </a:t>
            </a:r>
            <a:r>
              <a:rPr lang="en-US" sz="16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estruturada</a:t>
            </a:r>
            <a:r>
              <a:rPr lang="en-US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Banco de Dados SQL Server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70DEE4-293A-4C50-841E-8C34A4C4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51" y="700775"/>
            <a:ext cx="8174298" cy="42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5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Banco de Dados SQL Server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B0FE3C-113B-4138-8A06-3880DF9AF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25" y="495900"/>
            <a:ext cx="2733675" cy="4410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3423EEE-0FDD-42EB-B673-6478E691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937" y="526159"/>
            <a:ext cx="4200525" cy="43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Banco de Dados SQL Server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267A63-AA52-4389-B646-EEE47C64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5" y="508600"/>
            <a:ext cx="7815282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Banco de Dados SQL Server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43CCD0-EC5F-46DA-9997-CB81C631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58" y="589650"/>
            <a:ext cx="2283036" cy="44577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B4E7518-7532-4916-AFB8-D92A6FB60207}"/>
              </a:ext>
            </a:extLst>
          </p:cNvPr>
          <p:cNvSpPr txBox="1"/>
          <p:nvPr/>
        </p:nvSpPr>
        <p:spPr>
          <a:xfrm>
            <a:off x="3801533" y="2110025"/>
            <a:ext cx="460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Estruta de banco de dados criado no SQL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9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Banco de Dados SQL Server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957790" y="763684"/>
            <a:ext cx="8038725" cy="4379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6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br>
              <a:rPr lang="pt-BR" sz="1600" dirty="0"/>
            </a:br>
            <a:endParaRPr lang="pt-BR" sz="16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43CCD0-EC5F-46DA-9997-CB81C631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58" y="589650"/>
            <a:ext cx="2283036" cy="44577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B4E7518-7532-4916-AFB8-D92A6FB60207}"/>
              </a:ext>
            </a:extLst>
          </p:cNvPr>
          <p:cNvSpPr txBox="1"/>
          <p:nvPr/>
        </p:nvSpPr>
        <p:spPr>
          <a:xfrm>
            <a:off x="3801533" y="2110025"/>
            <a:ext cx="460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Estruta de banco de dados criado no SQL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43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632</Words>
  <Application>Microsoft Office PowerPoint</Application>
  <PresentationFormat>Apresentação na tela (16:9)</PresentationFormat>
  <Paragraphs>90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Source Code Pro</vt:lpstr>
      <vt:lpstr>Wingdings</vt:lpstr>
      <vt:lpstr>Arial</vt:lpstr>
      <vt:lpstr>Simple Light</vt:lpstr>
      <vt:lpstr>AceleraDev C# Women</vt:lpstr>
      <vt:lpstr>Ementa geral do programa</vt:lpstr>
      <vt:lpstr>Apresentação do PowerPoint</vt:lpstr>
      <vt:lpstr>Banco de Dados SQL Server</vt:lpstr>
      <vt:lpstr>Banco de Dados SQL Server</vt:lpstr>
      <vt:lpstr>Banco de Dados SQL Server</vt:lpstr>
      <vt:lpstr>Banco de Dados SQL Server</vt:lpstr>
      <vt:lpstr>Banco de Dados SQL Server</vt:lpstr>
      <vt:lpstr>Banco de Dados SQL Server</vt:lpstr>
      <vt:lpstr>Modelagem Banco de Dados</vt:lpstr>
      <vt:lpstr>Como modelar dados</vt:lpstr>
      <vt:lpstr>Criação de tabelas</vt:lpstr>
      <vt:lpstr>Criação de tabelas</vt:lpstr>
      <vt:lpstr>Criação de tabelas</vt:lpstr>
      <vt:lpstr>Criação de tabelas</vt:lpstr>
      <vt:lpstr>Criação de tabelas</vt:lpstr>
      <vt:lpstr>Criação de tabelas</vt:lpstr>
      <vt:lpstr>Revisão do que vimos hoje:</vt:lpstr>
      <vt:lpstr>Referências:</vt:lpstr>
      <vt:lpstr>Tópicos da próxima aula: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C# Women</dc:title>
  <dc:creator>Alessandra Santos</dc:creator>
  <cp:lastModifiedBy>Alessandra Soares dos Santos</cp:lastModifiedBy>
  <cp:revision>110</cp:revision>
  <dcterms:modified xsi:type="dcterms:W3CDTF">2020-06-01T22:54:27Z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13a292-b2ef-4055-a55a-664b7682f983_Enabled">
    <vt:lpwstr>False</vt:lpwstr>
  </property>
  <property fmtid="{D5CDD505-2E9C-101B-9397-08002B2CF9AE}" pid="3" name="MSIP_Label_c813a292-b2ef-4055-a55a-664b7682f983_SiteId">
    <vt:lpwstr>d6742729-5e2f-46ad-b7be-021cbc334656</vt:lpwstr>
  </property>
  <property fmtid="{D5CDD505-2E9C-101B-9397-08002B2CF9AE}" pid="4" name="MSIP_Label_c813a292-b2ef-4055-a55a-664b7682f983_Owner">
    <vt:lpwstr>Alessandra.Santos@ctr.unipartner.com</vt:lpwstr>
  </property>
  <property fmtid="{D5CDD505-2E9C-101B-9397-08002B2CF9AE}" pid="5" name="MSIP_Label_c813a292-b2ef-4055-a55a-664b7682f983_SetDate">
    <vt:lpwstr>2020-05-03T22:32:15.1956504Z</vt:lpwstr>
  </property>
  <property fmtid="{D5CDD505-2E9C-101B-9397-08002B2CF9AE}" pid="6" name="MSIP_Label_c813a292-b2ef-4055-a55a-664b7682f983_Name">
    <vt:lpwstr>Public</vt:lpwstr>
  </property>
  <property fmtid="{D5CDD505-2E9C-101B-9397-08002B2CF9AE}" pid="7" name="MSIP_Label_c813a292-b2ef-4055-a55a-664b7682f983_Application">
    <vt:lpwstr>Microsoft Azure Information Protection</vt:lpwstr>
  </property>
  <property fmtid="{D5CDD505-2E9C-101B-9397-08002B2CF9AE}" pid="8" name="MSIP_Label_c813a292-b2ef-4055-a55a-664b7682f983_ActionId">
    <vt:lpwstr>bd530a67-f014-4333-a11a-f23107a98004</vt:lpwstr>
  </property>
  <property fmtid="{D5CDD505-2E9C-101B-9397-08002B2CF9AE}" pid="9" name="MSIP_Label_c813a292-b2ef-4055-a55a-664b7682f983_Extended_MSFT_Method">
    <vt:lpwstr>Manual</vt:lpwstr>
  </property>
</Properties>
</file>