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62" r:id="rId4"/>
    <p:sldId id="259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63" r:id="rId21"/>
    <p:sldId id="269" r:id="rId22"/>
    <p:sldId id="286" r:id="rId23"/>
    <p:sldId id="265" r:id="rId24"/>
  </p:sldIdLst>
  <p:sldSz cx="9144000" cy="5143500" type="screen16x9"/>
  <p:notesSz cx="6858000" cy="9144000"/>
  <p:embeddedFontLst>
    <p:embeddedFont>
      <p:font typeface="Source Code Pr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F2FDC3E2-5581-4EF6-A4B5-81B0BE7E2B16}">
          <p14:sldIdLst>
            <p14:sldId id="256"/>
            <p14:sldId id="257"/>
            <p14:sldId id="262"/>
            <p14:sldId id="259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Seção sem Título" id="{67670260-CBEB-4447-B823-8BE54C760E46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63"/>
            <p14:sldId id="269"/>
            <p14:sldId id="28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D12F5-3259-43F4-AB31-BD0240A7D80D}">
  <a:tblStyle styleId="{DF8D12F5-3259-43F4-AB31-BD0240A7D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0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4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31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39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70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2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374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59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920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232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7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b59dfd5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b59dfd5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81274f1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81274f1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530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81274f1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81274f1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510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81274f1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81274f1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59dfd5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b59dfd5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50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97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70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44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59dfd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59dfd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34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media.com.br/cursos/banco-de-dado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rincipais-instrucoes-em-sql/3726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www.devmedia.com.br/entity-framework-tutorial/27764" TargetMode="External"/><Relationship Id="rId4" Type="http://schemas.openxmlformats.org/officeDocument/2006/relationships/hyperlink" Target="https://www.devmedia.com.br/introducao-ao-nhibernate-framework-para-mapeamento-objeto-relacional/2867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entity-framework-tutorial/2776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ityframeworktutorial.net/efcore/entity-framework-core.aspx" TargetMode="External"/><Relationship Id="rId7" Type="http://schemas.openxmlformats.org/officeDocument/2006/relationships/hyperlink" Target="https://hibernat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pt-br/sql/t-sql/statements/statements?view=sql-server-ver15" TargetMode="External"/><Relationship Id="rId5" Type="http://schemas.openxmlformats.org/officeDocument/2006/relationships/hyperlink" Target="https://docs.microsoft.com/pt-br/ef/core/" TargetMode="External"/><Relationship Id="rId4" Type="http://schemas.openxmlformats.org/officeDocument/2006/relationships/hyperlink" Target="https://docs.microsoft.com/pt-br/ef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27875" y="1120025"/>
            <a:ext cx="7469100" cy="1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AceleraDev C# Women</a:t>
            </a:r>
            <a:endParaRPr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7876" y="3159424"/>
            <a:ext cx="7469100" cy="1427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5F6F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5 (5ª aula)</a:t>
            </a:r>
            <a:endParaRPr sz="1800" dirty="0">
              <a:solidFill>
                <a:srgbClr val="F5F6F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2"/>
            <a:ext cx="7971502" cy="330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DDL - Linguagem de Definição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os comandos utilizados para criação (CREATE) de tabelas,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views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índices, atualização dessas estruturas (ALTER), assim como a remoção (DROP).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Create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(tabelas):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CREATE TABLE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dbo.Carro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ID INT PRIMARY KEY IDENTITY (1, 1),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Marca VARCHAR(200) NOT NULL,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VARCHAR(200) NOT NULL,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Versao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VARCHAR(200) NOT NULL,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Ano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INT NOT NULL,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Quilometragem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INT NULL,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Observacao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VARCHAR(500) NULL 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);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GO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FA8B5E-65C3-4144-B96D-F0DD1004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13" y="807348"/>
            <a:ext cx="1314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9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2"/>
            <a:ext cx="7971502" cy="330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Create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Views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- Cria uma tabela virtual cujo conteúdo (colunas e linhas) é definido por uma consulta):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Create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View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[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Retorna_ModeloMarca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 AS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mo.ID as [Modelo ID],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mo.Nome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as [Modelo], 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ma.Name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as [Marca]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FROM Marca ma 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Inner join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on ma.ID =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mo.MarcaID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Create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(Índices - 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Índices nos 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3" tooltip="Cursos de banco de dad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bancos de dados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são utilizados para facilitar a busca de informações em uma tabela com o menor número possível de operações de leituras, tornado assim a busca mais rápida e eficiente):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       CREATE INDEX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Indice_Tabela_Modelo_MarcaID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       ON </a:t>
            </a:r>
            <a:r>
              <a:rPr lang="en-US" sz="11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en-US" sz="11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 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MarcaID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);</a:t>
            </a: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FA8B5E-65C3-4144-B96D-F0DD10049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13" y="807348"/>
            <a:ext cx="1314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2"/>
            <a:ext cx="7971502" cy="330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Alter (tabelas) – permite alterar tipo da coluna, tamanho do campo, retirar ou inserir nulo da coluna: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FA8B5E-65C3-4144-B96D-F0DD1004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13" y="807348"/>
            <a:ext cx="1314450" cy="63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8842F92-6A7A-419C-9DDF-9BAEDA80F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1" y="2029349"/>
            <a:ext cx="4000500" cy="26765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2150F5D-73C8-4149-BB6A-E25C46CC504D}"/>
              </a:ext>
            </a:extLst>
          </p:cNvPr>
          <p:cNvSpPr txBox="1"/>
          <p:nvPr/>
        </p:nvSpPr>
        <p:spPr>
          <a:xfrm>
            <a:off x="3803753" y="3250175"/>
            <a:ext cx="54457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Alter table [</a:t>
            </a:r>
            <a:r>
              <a:rPr lang="en-US" b="1" dirty="0" err="1">
                <a:solidFill>
                  <a:srgbClr val="002060"/>
                </a:solidFill>
              </a:rPr>
              <a:t>dbo</a:t>
            </a:r>
            <a:r>
              <a:rPr lang="en-US" b="1" dirty="0">
                <a:solidFill>
                  <a:srgbClr val="002060"/>
                </a:solidFill>
              </a:rPr>
              <a:t>].[</a:t>
            </a:r>
            <a:r>
              <a:rPr lang="en-US" b="1" dirty="0" err="1">
                <a:solidFill>
                  <a:srgbClr val="002060"/>
                </a:solidFill>
              </a:rPr>
              <a:t>Carro</a:t>
            </a:r>
            <a:r>
              <a:rPr lang="en-US" b="1" dirty="0">
                <a:solidFill>
                  <a:srgbClr val="002060"/>
                </a:solidFill>
              </a:rPr>
              <a:t>] alter column </a:t>
            </a:r>
            <a:r>
              <a:rPr lang="en-US" b="1" dirty="0" err="1">
                <a:solidFill>
                  <a:srgbClr val="002060"/>
                </a:solidFill>
              </a:rPr>
              <a:t>Versao</a:t>
            </a:r>
            <a:r>
              <a:rPr lang="en-US" b="1" dirty="0">
                <a:solidFill>
                  <a:srgbClr val="002060"/>
                </a:solidFill>
              </a:rPr>
              <a:t> varchar(250) null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5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2"/>
            <a:ext cx="7971502" cy="3620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Alter (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Views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 </a:t>
            </a:r>
            <a:endParaRPr lang="en-US" dirty="0"/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Alter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View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Retorna_ModeloMarca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 AS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Select mo.ID as 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ID],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mo.Nome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as 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], 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ma.Name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as [Marca]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FROM Marca ma 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Inner join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on ma.ID =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mo.MarcaID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fi-FI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Inner join Versao v on v.ModeloID = mo.ID</a:t>
            </a:r>
            <a:br>
              <a:rPr lang="fi-FI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fi-FI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Alter(Índices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):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Alter Index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Indice_Tabela_Modelo_MarcaID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ON 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REORGANIZE 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FA8B5E-65C3-4144-B96D-F0DD1004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13" y="807348"/>
            <a:ext cx="1314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8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2"/>
            <a:ext cx="7971502" cy="3620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Drop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(tabelas):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USE 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GO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  </a:t>
            </a: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Drop Table 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GO</a:t>
            </a:r>
          </a:p>
          <a:p>
            <a:pPr marL="114300" indent="0">
              <a:buNone/>
            </a:pP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Drop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Views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):</a:t>
            </a:r>
            <a:b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USE 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GO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  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Drop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View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Retorna_ModeloMarca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GO</a:t>
            </a: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Drop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(Índices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):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USE 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GO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 </a:t>
            </a: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Drop Index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Indice_Tabela_Modelo_MarcaID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 ON 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GO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FA8B5E-65C3-4144-B96D-F0DD1004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13" y="807348"/>
            <a:ext cx="1314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2"/>
            <a:ext cx="7971502" cy="330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DCL - Linguagem de Controle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os comandos utilizados para controlar o acesso aos dados do banco, adicionando (GRANT) e removendo (REVOKE) permissões de acesso.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PT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- Grant:</a:t>
            </a:r>
            <a:br>
              <a:rPr lang="pt-PT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PT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Grant UPDATE ON 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 TO 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MariaDesenv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;  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GO 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-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Revoke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Revoke UPDATE ON OBJECT::[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 FROM 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MariaDesenv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;  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GO </a:t>
            </a: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2AE14E-1564-4950-B296-5F36E1367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07" y="814722"/>
            <a:ext cx="13335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2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2"/>
            <a:ext cx="7971502" cy="330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DTL - Linguagem de Transação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os comandos utilizados para gerenciar as transações executadas no banco de dados, como iniciar (BEGIN) uma transação, confirmá-la (COMMIT) ou desfazê-la (ROLLBACK).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PT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Begin Tran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Update [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].[Carro] set Marca = 'Marca registro 2 alterado’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 where ID = 2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@@ROWCOUNT 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-- quantidade linhas afetadas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@@TRANCOUNT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--quantidade transações abertas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</a:t>
            </a:r>
            <a:b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Commit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--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ou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Rollback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48D5C6-B3FB-4E04-8D82-50ECB85B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4" y="812017"/>
            <a:ext cx="1295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8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2"/>
            <a:ext cx="7971502" cy="3307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DTL - Linguagem de Transação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os comandos utilizados para gerenciar as transações executadas no banco de dados, como iniciar (BEGIN) uma transação, confirmá-la (COMMIT) ou desfazê-la (ROLLBACK).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PT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Begin Tran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Delete [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].[Carro] </a:t>
            </a: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where ID = 1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@@ROWCOUNT 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-- quantidade linhas afetadas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@@TRANCOUNT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--quantidade transações abertas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</a:t>
            </a:r>
            <a:b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Commit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--</a:t>
            </a:r>
            <a:r>
              <a:rPr lang="en-US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ou</a:t>
            </a:r>
            <a:endParaRPr lang="en-US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Rollback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48D5C6-B3FB-4E04-8D82-50ECB85B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4" y="812017"/>
            <a:ext cx="1295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5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algn="ctr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Uso de ORM</a:t>
            </a:r>
            <a:b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pt-BR" sz="2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Object-Relational</a:t>
            </a:r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Mapping)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0820" y="2737989"/>
            <a:ext cx="8591260" cy="2085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ORM (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Object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Relational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Mapper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 é uma técnica de mapeamento objeto relacional que permite fazer uma relação dos objetos com os dados que os mesmos representam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 Ultimamente tem sido muito utilizada e vem crescendo bastante nos últimos anos.</a:t>
            </a:r>
          </a:p>
          <a:p>
            <a:pPr marL="114300" indent="0">
              <a:buNone/>
            </a:pP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Este crescimento tem se dado principalmente pelo fato de muitos desenvolvedores não se sentirem a vontade em 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3" tooltip="Principais Instruções em 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escrever código SQL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e pela produtividade que esta técnica nos proporciona. 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Existem ótimos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ORM´s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como 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4" tooltip="Introdução ao NHibern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NHibernate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 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5" tooltip="Entity Framework Tut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5" tooltip="Entity Framework Tut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Framework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e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EntityFrameworkCore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e etc.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D8CE52-45DA-4B63-A2BF-DB216728A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986" y="1560519"/>
            <a:ext cx="2606027" cy="1010843"/>
          </a:xfrm>
          <a:prstGeom prst="rect">
            <a:avLst/>
          </a:prstGeom>
        </p:spPr>
      </p:pic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33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/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Frameworks da linguagem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792600"/>
            <a:ext cx="8111613" cy="43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3" tooltip="Entity Framework Tut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  <a:hlinkClick r:id="rId3" tooltip="Entity Framework Tutori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Framework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Entity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permite que façamos um mapeamento dos elementos de nossa base de dados para os elementos de nossa aplicação orientada a objetos, possuindo três linhas principais de utilização: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Database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First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First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e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Code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First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 </a:t>
            </a:r>
            <a:b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b="1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Database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First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Parte de um banco de dados existente e assim você deve ter um banco de dados e as tabelas já criadas e prontas para uso.</a:t>
            </a:r>
            <a:br>
              <a:rPr lang="pt-BR" dirty="0">
                <a:solidFill>
                  <a:schemeClr val="tx1"/>
                </a:solidFill>
              </a:rPr>
            </a:br>
            <a:br>
              <a:rPr lang="pt-BR" dirty="0">
                <a:solidFill>
                  <a:schemeClr val="tx1"/>
                </a:solidFill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First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A criação das tabelas, relacionamentos entre tabelas (chaves estrangeiras) e demais hierarquias diretamente no Visual Studio – utilizando a opção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Entity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Data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Wizard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Add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-&gt; New Item -&gt;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ADO.Net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Entity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Data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).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Code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First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As entidades e relacionamentos são primeiramente criados nas classes diretamente no Visual Studio e depois, através do processo de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Migrations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essas tabelas são criadas no Banco de Dados.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b="1" u="sng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EntityFrameworkCore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 O 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Entity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Framework Core (EF Core)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é uma versão leve, extensível e multiplataforma do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Entity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Framework. O EF Core introduz muitas melhorias e novos recursos quando comparado com o EF6.x.  O EF Core mantém a experiência do desenvolvedor do EF6.x e a maioria das APIs de alto nível permanecem as mesmas, então o EF Core vai te parecer muito familiar se você conhece o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Entity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Framework 6.x.</a:t>
            </a:r>
          </a:p>
        </p:txBody>
      </p: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2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41180" y="803636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Ementa geral do programa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00959" y="1310571"/>
            <a:ext cx="7583623" cy="3832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5: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Manipulação de dados em banco de dados relacional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endParaRPr lang="pt-BR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(SQL)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Update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Uso de ORM (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Object-Relational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Mapping)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Frameworks da linguagem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Revisão do que vimos hoje: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5;p21">
            <a:extLst>
              <a:ext uri="{FF2B5EF4-FFF2-40B4-BE49-F238E27FC236}">
                <a16:creationId xmlns:a16="http://schemas.microsoft.com/office/drawing/2014/main" id="{FCF86059-01A0-4AEB-88F1-0525EE31F5EA}"/>
              </a:ext>
            </a:extLst>
          </p:cNvPr>
          <p:cNvSpPr txBox="1">
            <a:spLocks/>
          </p:cNvSpPr>
          <p:nvPr/>
        </p:nvSpPr>
        <p:spPr>
          <a:xfrm>
            <a:off x="781665" y="1418587"/>
            <a:ext cx="8251722" cy="3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 5:</a:t>
            </a:r>
          </a:p>
          <a:p>
            <a:pPr marL="28575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Manipulação de dados em banco de dados relacional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endParaRPr lang="pt-BR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(SQL)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Update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Uso de ORM (</a:t>
            </a:r>
            <a:r>
              <a:rPr lang="pt-BR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Object-Relational</a:t>
            </a: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Mapping)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Frameworks da linguagem</a:t>
            </a:r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pt-BR"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081975" y="792600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Referências</a:t>
            </a:r>
            <a:r>
              <a:rPr lang="en-US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202300" y="1349374"/>
            <a:ext cx="7941700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pt-PT" sz="11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Entity Framework: </a:t>
            </a:r>
            <a:r>
              <a:rPr lang="en-US" sz="1100" dirty="0">
                <a:latin typeface="Source Code Pro" panose="020B0604020202020204" charset="0"/>
                <a:ea typeface="Source Code Pro" panose="020B0604020202020204" charset="0"/>
                <a:hlinkClick r:id="rId3"/>
              </a:rPr>
              <a:t>https://www.entityframeworktutorial.net/efcore/entity-framework-core.aspx</a:t>
            </a:r>
            <a:b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</a:br>
            <a:r>
              <a:rPr lang="en-US" sz="1100" dirty="0">
                <a:solidFill>
                  <a:srgbClr val="000014"/>
                </a:solidFill>
                <a:latin typeface="Source Code Pro" panose="020B0604020202020204" charset="0"/>
                <a:ea typeface="Source Code Pro" panose="020B0604020202020204" charset="0"/>
                <a:cs typeface="Source Code Pro"/>
                <a:sym typeface="Source Code Pro"/>
              </a:rPr>
              <a:t>Entity Framework – Microsoft: </a:t>
            </a:r>
            <a:r>
              <a:rPr lang="en-US" sz="1100" dirty="0">
                <a:latin typeface="Source Code Pro" panose="020B0604020202020204" charset="0"/>
                <a:ea typeface="Source Code Pro" panose="020B0604020202020204" charset="0"/>
                <a:hlinkClick r:id="rId4"/>
              </a:rPr>
              <a:t>https://docs.microsoft.com/pt-br/ef/</a:t>
            </a:r>
            <a:b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</a:br>
            <a: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  <a:t>Entity Framework Core: </a:t>
            </a:r>
            <a:r>
              <a:rPr lang="en-US" sz="1100" dirty="0">
                <a:latin typeface="Source Code Pro" panose="020B0604020202020204" charset="0"/>
                <a:ea typeface="Source Code Pro" panose="020B0604020202020204" charset="0"/>
                <a:hlinkClick r:id="rId5"/>
              </a:rPr>
              <a:t>https://docs.microsoft.com/pt-br/ef/core/</a:t>
            </a:r>
            <a:endParaRPr lang="en-US" sz="1100" dirty="0"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  <a:t>SQL Server – </a:t>
            </a:r>
            <a:r>
              <a:rPr lang="en-US" sz="1100" dirty="0" err="1">
                <a:latin typeface="Source Code Pro" panose="020B0604020202020204" charset="0"/>
                <a:ea typeface="Source Code Pro" panose="020B0604020202020204" charset="0"/>
              </a:rPr>
              <a:t>TransactSQL</a:t>
            </a:r>
            <a: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  <a:t>: </a:t>
            </a:r>
            <a:r>
              <a:rPr lang="en-US" sz="1100" dirty="0">
                <a:latin typeface="Source Code Pro" panose="020B0604020202020204" charset="0"/>
                <a:ea typeface="Source Code Pro" panose="020B0604020202020204" charset="0"/>
                <a:hlinkClick r:id="rId6"/>
              </a:rPr>
              <a:t>https://docs.microsoft.com/pt-br/sql/t-sql/statements/statements?view=sql-server-ver15</a:t>
            </a:r>
            <a:b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</a:br>
            <a: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  <a:t>Hibernate: </a:t>
            </a:r>
            <a:r>
              <a:rPr lang="en-US" sz="1100" dirty="0">
                <a:latin typeface="Source Code Pro" panose="020B0604020202020204" charset="0"/>
                <a:ea typeface="Source Code Pro" panose="020B0604020202020204" charset="0"/>
                <a:hlinkClick r:id="rId7"/>
              </a:rPr>
              <a:t>https://hibernate.org/</a:t>
            </a:r>
            <a:b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en-US" sz="1100" dirty="0">
                <a:latin typeface="Source Code Pro" panose="020B0604020202020204" charset="0"/>
                <a:ea typeface="Source Code Pro" panose="020B0604020202020204" charset="0"/>
              </a:rPr>
            </a:br>
            <a:endParaRPr lang="en-US" sz="1100" dirty="0">
              <a:latin typeface="Source Code Pro" panose="020B0604020202020204" charset="0"/>
              <a:ea typeface="Source Code Pro" panose="020B0604020202020204" charset="0"/>
            </a:endParaRPr>
          </a:p>
          <a:p>
            <a:pPr marL="0" lvl="0" indent="0">
              <a:spcBef>
                <a:spcPts val="1600"/>
              </a:spcBef>
              <a:buNone/>
            </a:pPr>
            <a:endParaRPr lang="en-US" sz="1400" dirty="0"/>
          </a:p>
          <a:p>
            <a:pPr marL="0" lvl="0" indent="0">
              <a:spcBef>
                <a:spcPts val="1600"/>
              </a:spcBef>
              <a:buNone/>
            </a:pPr>
            <a:endParaRPr lang="en-US" sz="1400" dirty="0"/>
          </a:p>
          <a:p>
            <a:pPr marL="0" lvl="0" indent="0">
              <a:spcBef>
                <a:spcPts val="1600"/>
              </a:spcBef>
              <a:buNone/>
            </a:pP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4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Tópicos da próxima aula:</a:t>
            </a:r>
            <a:endParaRPr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Módulo</a:t>
            </a:r>
            <a:r>
              <a:rPr lang="en-US" sz="1400" b="1" u="sng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6</a:t>
            </a:r>
            <a:endParaRPr sz="1400" b="1" u="sng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Criação de APIs </a:t>
            </a:r>
            <a:r>
              <a:rPr lang="pt-BR" sz="1400" b="1" dirty="0" err="1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Rest</a:t>
            </a:r>
            <a:endParaRPr lang="pt-BR" sz="1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Métodos (GET,PUT,DELETE)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Status Codes (20X, 40X, 50X)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Acessando banco de dados</a:t>
            </a:r>
            <a:endParaRPr sz="1400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752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1343400" y="922688"/>
            <a:ext cx="64572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Feedback da aula</a:t>
            </a:r>
            <a:endParaRPr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343400" y="1548676"/>
            <a:ext cx="6457200" cy="30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781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4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097900" y="792600"/>
            <a:ext cx="7629540" cy="3179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>
              <a:buNone/>
            </a:pPr>
            <a:r>
              <a:rPr lang="pt-BR" sz="3600" b="1" dirty="0">
                <a:solidFill>
                  <a:schemeClr val="bg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Manipulação de dados em banco de dados relacional</a:t>
            </a:r>
            <a:endParaRPr lang="en-US" sz="3600" b="1" dirty="0">
              <a:solidFill>
                <a:schemeClr val="bg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Manipulação de dados em banco de dados relacional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FFF33E-95D9-43CB-96EB-24C363118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709" y="956139"/>
            <a:ext cx="6421273" cy="4133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rgbClr val="00001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Manipulação de dados em banco de dados relacional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098755"/>
            <a:ext cx="7971502" cy="362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 - Linguagem de Consulta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 comando utilizado para que possamos consultar (SELECT) os dados armazenados no banco;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DML - Linguagem de Manipulação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os comandos utilizados para manipulação de dados no banco (INSERT, UPDATE e DELETE);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DDL - Linguagem de Definição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os comandos utilizados para criação (CREATE) de tabelas,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views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índices, atualização dessas estruturas (ALTER), assim como a remoção (DROP);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DCL - Linguagem de Controle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os comandos utilizados para controlar o acesso aos dados do banco, adicionando (GRANT) e removendo (REVOKE) permissões de acesso;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DTL - Linguagem de Transação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os comandos utilizados para gerenciar as transações executadas no banco de dados, como iniciar (BEGIN) uma transação, confirmá-la (COMMIT) ou desfazê-la (ROLLBACK).</a:t>
            </a:r>
          </a:p>
        </p:txBody>
      </p:sp>
    </p:spTree>
    <p:extLst>
      <p:ext uri="{BB962C8B-B14F-4D97-AF65-F5344CB8AC3E}">
        <p14:creationId xmlns:p14="http://schemas.microsoft.com/office/powerpoint/2010/main" val="268225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1"/>
            <a:ext cx="7971502" cy="362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Define o comando utilizado para que possamos consultar (SELECT) os dados armazenados no banco, retornando o nome das colunas e as linhas de acordo com a consulta realizada.</a:t>
            </a:r>
            <a:b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Exemplos: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1) Retornar todas as linhas e todas as colunas da tabela, mencionando apenas o nome da tabela: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*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         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ou       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*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[Carro]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b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2) Retornar todas as linhas e todas as colunas da tabela, mencionando o </a:t>
            </a:r>
            <a:r>
              <a:rPr lang="pt-BR" sz="1100" b="1" u="sng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schema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e o nome da tabela: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   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Schemas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são uma coleção de objetos dentro de um determinado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database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            (banco de dados), servem para agrupar objetos no nível de 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            aplicação como também para simplesmente fazer divisões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depar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           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tamentais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.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*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dbo.Carro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     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ou 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*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].[Carro]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  </a:t>
            </a:r>
            <a:endParaRPr lang="en-US" sz="1100" dirty="0"/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    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754278-9549-41B7-AB01-CEBDF443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89" y="814722"/>
            <a:ext cx="1343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0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1"/>
            <a:ext cx="7971502" cy="362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Retornar todas as linhas e todas as colunas da tabela, mencionando o nome do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database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do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schema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e da tabela: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* 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  <a:br>
              <a:rPr lang="pt-BR" sz="1100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  </a:t>
            </a:r>
            <a:endParaRPr lang="en-US" sz="1100" dirty="0"/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4) Retornar as colunas específicas da tabela: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ID, Marca, Modelo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</a:t>
            </a:r>
          </a:p>
          <a:p>
            <a:pPr marL="114300" indent="0">
              <a:buNone/>
            </a:pPr>
            <a:endParaRPr lang="pt-BR" sz="1100" b="1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5) Retornar apenas uma determinada quantidade de linhas da tabela: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	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top 3 *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  <a:b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Select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top 3 ID, Marca, Modelo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754278-9549-41B7-AB01-CEBDF443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63" y="814722"/>
            <a:ext cx="1343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1"/>
            <a:ext cx="7971502" cy="362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DML - Linguagem de Manipulação de Dados -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 Define os comandos utilizados para manipulação de dados no banco (INSERT, UPDATE e DELETE).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Insert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1) Exemplo mencionando as colunas da tabela: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Insert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into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(Marca, Modelo,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Versao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, Ano, Quilometragem,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Observacao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)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Values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('Marca 2', 'Modelo 2', 'Versão 2', 2020, 45, 'Carro possui apenas um 	dono') 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2) Exemplo sem mencionar as colunas da tabela: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Insert into 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Carro</a:t>
            </a:r>
            <a:r>
              <a:rPr lang="en-US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</a:t>
            </a: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Values </a:t>
            </a:r>
            <a:b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('Marca 3', 'Modelo 3', 'Versão 3', 2018, 65, 'Carro com algumas avarias')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    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4084A-3B5A-4C3B-8E5F-9F80AC90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2" y="803612"/>
            <a:ext cx="133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8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659500" y="315942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828875" y="44396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182200" y="-2025900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32C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;p16">
            <a:extLst>
              <a:ext uri="{FF2B5EF4-FFF2-40B4-BE49-F238E27FC236}">
                <a16:creationId xmlns:a16="http://schemas.microsoft.com/office/drawing/2014/main" id="{A68DC163-2128-450B-8757-A60CBD4D0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2600" y="0"/>
            <a:ext cx="6231400" cy="929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DQL</a:t>
            </a:r>
            <a:b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24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Linguagem de Consulta de Dados</a:t>
            </a:r>
            <a:endParaRPr sz="2400" b="1" dirty="0">
              <a:solidFill>
                <a:srgbClr val="00001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318D380-6F68-4C96-AAD1-1FBF1351B26E}"/>
              </a:ext>
            </a:extLst>
          </p:cNvPr>
          <p:cNvCxnSpPr/>
          <p:nvPr/>
        </p:nvCxnSpPr>
        <p:spPr>
          <a:xfrm>
            <a:off x="0" y="-48490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89;p16"/>
          <p:cNvSpPr/>
          <p:nvPr/>
        </p:nvSpPr>
        <p:spPr>
          <a:xfrm>
            <a:off x="-2322700" y="-708475"/>
            <a:ext cx="3420600" cy="2818500"/>
          </a:xfrm>
          <a:prstGeom prst="hexagon">
            <a:avLst>
              <a:gd name="adj" fmla="val 25000"/>
              <a:gd name="vf" fmla="val 115470"/>
            </a:avLst>
          </a:prstGeom>
          <a:noFill/>
          <a:ln w="9525" cap="flat" cmpd="sng">
            <a:solidFill>
              <a:srgbClr val="78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5;p16">
            <a:extLst>
              <a:ext uri="{FF2B5EF4-FFF2-40B4-BE49-F238E27FC236}">
                <a16:creationId xmlns:a16="http://schemas.microsoft.com/office/drawing/2014/main" id="{BC3FC50E-C037-4451-A524-E3BFFBBDF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522771"/>
            <a:ext cx="7971502" cy="3628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Update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1) Exemplo de alteração de registro na tabela e apenas em uma coluna:</a:t>
            </a:r>
            <a:b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</a:b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Update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].[Carro]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set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Marca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= 'Marca registro 2 alterado'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where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ID = 2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</a:t>
            </a:r>
            <a:r>
              <a:rPr lang="pt-PT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endParaRPr lang="pt-BR" sz="1100" b="1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2) Exemplo de alteração de registro na tabela em mais de uma coluna: </a:t>
            </a:r>
          </a:p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Update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].[Carro] 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set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Marca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= 'Marca registro 2 alterado’, </a:t>
            </a:r>
            <a:r>
              <a:rPr lang="en-US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= '</a:t>
            </a:r>
            <a:r>
              <a:rPr lang="en-US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Modelo</a:t>
            </a: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</a:t>
            </a:r>
            <a:r>
              <a:rPr lang="en-US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registro</a:t>
            </a: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2 </a:t>
            </a:r>
            <a:r>
              <a:rPr lang="en-US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alterado</a:t>
            </a:r>
            <a:r>
              <a:rPr lang="en-US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' where ID = 2</a:t>
            </a:r>
            <a:endParaRPr lang="pt-BR" sz="1100" b="1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- Delete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: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1) Exemplo de exclusão de registro na tabela para apenas um registro: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	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Delete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].[Carro]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where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ID = 1</a:t>
            </a:r>
          </a:p>
          <a:p>
            <a:pPr marL="114300" indent="0">
              <a:buNone/>
            </a:pP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 2) Exemplo de exclusão de </a:t>
            </a:r>
            <a:r>
              <a:rPr lang="pt-BR" sz="1100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regisgros</a:t>
            </a: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na tabela:</a:t>
            </a:r>
          </a:p>
          <a:p>
            <a:pPr marL="114300" indent="0">
              <a:buNone/>
            </a:pPr>
            <a:r>
              <a:rPr lang="pt-BR" sz="1100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	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Delete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from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[</a:t>
            </a:r>
            <a:r>
              <a:rPr lang="pt-BR" sz="1100" b="1" dirty="0" err="1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dbo</a:t>
            </a:r>
            <a:r>
              <a:rPr lang="pt-BR" sz="1100" b="1" dirty="0">
                <a:solidFill>
                  <a:srgbClr val="FF0000"/>
                </a:solidFill>
                <a:latin typeface="Source Code Pro" panose="020B0604020202020204" charset="0"/>
                <a:ea typeface="Source Code Pro" panose="020B0604020202020204" charset="0"/>
              </a:rPr>
              <a:t>].[Carro]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</a:t>
            </a:r>
            <a:r>
              <a:rPr lang="pt-BR" sz="1100" b="1" dirty="0" err="1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where</a:t>
            </a:r>
            <a:r>
              <a:rPr lang="pt-BR" sz="1100" b="1" dirty="0">
                <a:solidFill>
                  <a:schemeClr val="tx1"/>
                </a:solidFill>
                <a:latin typeface="Source Code Pro" panose="020B0604020202020204" charset="0"/>
                <a:ea typeface="Source Code Pro" panose="020B0604020202020204" charset="0"/>
              </a:rPr>
              <a:t> ID in (1,3,10,23)</a:t>
            </a:r>
            <a:endParaRPr lang="pt-BR" sz="1100" dirty="0">
              <a:solidFill>
                <a:schemeClr val="tx1"/>
              </a:solidFill>
              <a:latin typeface="Source Code Pro" panose="020B0604020202020204" charset="0"/>
              <a:ea typeface="Source Code Pro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4084A-3B5A-4C3B-8E5F-9F80AC90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2" y="803612"/>
            <a:ext cx="133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73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2093</Words>
  <Application>Microsoft Office PowerPoint</Application>
  <PresentationFormat>Apresentação na tela (16:9)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Source Code Pro</vt:lpstr>
      <vt:lpstr>Arial</vt:lpstr>
      <vt:lpstr>Wingdings</vt:lpstr>
      <vt:lpstr>Simple Light</vt:lpstr>
      <vt:lpstr>AceleraDev C# Women</vt:lpstr>
      <vt:lpstr>Ementa geral do programa</vt:lpstr>
      <vt:lpstr>Apresentação do PowerPoint</vt:lpstr>
      <vt:lpstr>Manipulação de dados em banco de dados relacional</vt:lpstr>
      <vt:lpstr>Manipulação de dados em banco de dados relacional</vt:lpstr>
      <vt:lpstr>DQL Linguagem de Consulta de Dados</vt:lpstr>
      <vt:lpstr>DQL Linguagem de Consulta de Dados</vt:lpstr>
      <vt:lpstr>DQL Linguagem de Consulta de Dados</vt:lpstr>
      <vt:lpstr>DQL Linguagem de Consulta de Dados</vt:lpstr>
      <vt:lpstr>DQL Linguagem de Consulta de Dados</vt:lpstr>
      <vt:lpstr>DQL Linguagem de Consulta de Dados</vt:lpstr>
      <vt:lpstr>DQL Linguagem de Consulta de Dados</vt:lpstr>
      <vt:lpstr>DQL Linguagem de Consulta de Dados</vt:lpstr>
      <vt:lpstr>DQL Linguagem de Consulta de Dados</vt:lpstr>
      <vt:lpstr>DQL Linguagem de Consulta de Dados</vt:lpstr>
      <vt:lpstr>DQL Linguagem de Consulta de Dados</vt:lpstr>
      <vt:lpstr>DQL Linguagem de Consulta de Dados</vt:lpstr>
      <vt:lpstr>Uso de ORM (Object-Relational Mapping)</vt:lpstr>
      <vt:lpstr>Frameworks da linguagem</vt:lpstr>
      <vt:lpstr>Revisão do que vimos hoje:</vt:lpstr>
      <vt:lpstr>Referências:</vt:lpstr>
      <vt:lpstr>Tópicos da próxima aula:</vt:lpstr>
      <vt:lpstr>Feedback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AceleraDev C# Women</dc:title>
  <dc:creator>Alessandra Santos</dc:creator>
  <cp:lastModifiedBy>Alessandra Soares dos Santos</cp:lastModifiedBy>
  <cp:revision>144</cp:revision>
  <dcterms:modified xsi:type="dcterms:W3CDTF">2020-06-04T23:54:51Z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13a292-b2ef-4055-a55a-664b7682f983_Enabled">
    <vt:lpwstr>False</vt:lpwstr>
  </property>
  <property fmtid="{D5CDD505-2E9C-101B-9397-08002B2CF9AE}" pid="3" name="MSIP_Label_c813a292-b2ef-4055-a55a-664b7682f983_SiteId">
    <vt:lpwstr>d6742729-5e2f-46ad-b7be-021cbc334656</vt:lpwstr>
  </property>
  <property fmtid="{D5CDD505-2E9C-101B-9397-08002B2CF9AE}" pid="4" name="MSIP_Label_c813a292-b2ef-4055-a55a-664b7682f983_Owner">
    <vt:lpwstr>Alessandra.Santos@ctr.unipartner.com</vt:lpwstr>
  </property>
  <property fmtid="{D5CDD505-2E9C-101B-9397-08002B2CF9AE}" pid="5" name="MSIP_Label_c813a292-b2ef-4055-a55a-664b7682f983_SetDate">
    <vt:lpwstr>2020-05-03T22:32:15.1956504Z</vt:lpwstr>
  </property>
  <property fmtid="{D5CDD505-2E9C-101B-9397-08002B2CF9AE}" pid="6" name="MSIP_Label_c813a292-b2ef-4055-a55a-664b7682f983_Name">
    <vt:lpwstr>Public</vt:lpwstr>
  </property>
  <property fmtid="{D5CDD505-2E9C-101B-9397-08002B2CF9AE}" pid="7" name="MSIP_Label_c813a292-b2ef-4055-a55a-664b7682f983_Application">
    <vt:lpwstr>Microsoft Azure Information Protection</vt:lpwstr>
  </property>
  <property fmtid="{D5CDD505-2E9C-101B-9397-08002B2CF9AE}" pid="8" name="MSIP_Label_c813a292-b2ef-4055-a55a-664b7682f983_ActionId">
    <vt:lpwstr>bd530a67-f014-4333-a11a-f23107a98004</vt:lpwstr>
  </property>
  <property fmtid="{D5CDD505-2E9C-101B-9397-08002B2CF9AE}" pid="9" name="MSIP_Label_c813a292-b2ef-4055-a55a-664b7682f983_Extended_MSFT_Method">
    <vt:lpwstr>Manual</vt:lpwstr>
  </property>
</Properties>
</file>