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72" r:id="rId4"/>
    <p:sldId id="262" r:id="rId5"/>
    <p:sldId id="259" r:id="rId6"/>
    <p:sldId id="273" r:id="rId7"/>
    <p:sldId id="266" r:id="rId8"/>
    <p:sldId id="270" r:id="rId9"/>
    <p:sldId id="271" r:id="rId10"/>
    <p:sldId id="267" r:id="rId11"/>
    <p:sldId id="260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263" r:id="rId41"/>
    <p:sldId id="269" r:id="rId42"/>
    <p:sldId id="264" r:id="rId43"/>
    <p:sldId id="265" r:id="rId44"/>
  </p:sldIdLst>
  <p:sldSz cx="9144000" cy="5143500" type="screen16x9"/>
  <p:notesSz cx="6858000" cy="9144000"/>
  <p:embeddedFontLst>
    <p:embeddedFont>
      <p:font typeface="Source Code Pr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D12F5-3259-43F4-AB31-BD0240A7D80D}">
  <a:tblStyle styleId="{DF8D12F5-3259-43F4-AB31-BD0240A7D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4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9048A-E515-4C8E-A4BC-F3A3310BAB54}" type="doc">
      <dgm:prSet loTypeId="urn:microsoft.com/office/officeart/2005/8/layout/matrix3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178A86A-3820-4E77-87E5-B11E0CD490C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Comentários</a:t>
          </a:r>
          <a:r>
            <a:rPr lang="en-US" dirty="0"/>
            <a:t> de </a:t>
          </a:r>
          <a:r>
            <a:rPr lang="en-US" dirty="0" err="1"/>
            <a:t>linha</a:t>
          </a:r>
          <a:r>
            <a:rPr lang="en-US" dirty="0"/>
            <a:t> </a:t>
          </a:r>
          <a:r>
            <a:rPr lang="en-US" dirty="0" err="1"/>
            <a:t>única</a:t>
          </a:r>
          <a:endParaRPr lang="pt-PT" dirty="0"/>
        </a:p>
      </dgm:t>
    </dgm:pt>
    <dgm:pt modelId="{5F05604E-5C48-4FB1-B6C5-164F63CB65E2}" type="parTrans" cxnId="{8D4A3171-53A4-40D5-943B-FE1567B91A4E}">
      <dgm:prSet/>
      <dgm:spPr/>
      <dgm:t>
        <a:bodyPr/>
        <a:lstStyle/>
        <a:p>
          <a:endParaRPr lang="pt-PT"/>
        </a:p>
      </dgm:t>
    </dgm:pt>
    <dgm:pt modelId="{E8046BC9-38DB-47A7-A8FE-25F2F68822D6}" type="sibTrans" cxnId="{8D4A3171-53A4-40D5-943B-FE1567B91A4E}">
      <dgm:prSet/>
      <dgm:spPr/>
      <dgm:t>
        <a:bodyPr/>
        <a:lstStyle/>
        <a:p>
          <a:endParaRPr lang="pt-PT"/>
        </a:p>
      </dgm:t>
    </dgm:pt>
    <dgm:pt modelId="{61EB50BD-C67F-417F-9A1B-92A1DC2D371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Comentários</a:t>
          </a:r>
          <a:r>
            <a:rPr lang="en-US" dirty="0"/>
            <a:t> de </a:t>
          </a:r>
          <a:r>
            <a:rPr lang="en-US" dirty="0" err="1"/>
            <a:t>várias</a:t>
          </a:r>
          <a:r>
            <a:rPr lang="en-US" dirty="0"/>
            <a:t> </a:t>
          </a:r>
          <a:r>
            <a:rPr lang="en-US" dirty="0" err="1"/>
            <a:t>linhas</a:t>
          </a:r>
          <a:endParaRPr lang="pt-PT" dirty="0"/>
        </a:p>
      </dgm:t>
    </dgm:pt>
    <dgm:pt modelId="{93C39446-5C4F-48E3-B3FD-AA750D3E6EE0}" type="parTrans" cxnId="{F40A636F-BB20-4D2B-AA2A-287F6FE36D71}">
      <dgm:prSet/>
      <dgm:spPr/>
      <dgm:t>
        <a:bodyPr/>
        <a:lstStyle/>
        <a:p>
          <a:endParaRPr lang="pt-PT"/>
        </a:p>
      </dgm:t>
    </dgm:pt>
    <dgm:pt modelId="{D1C0BE58-B18B-48B2-8746-977147360CEC}" type="sibTrans" cxnId="{F40A636F-BB20-4D2B-AA2A-287F6FE36D71}">
      <dgm:prSet/>
      <dgm:spPr/>
      <dgm:t>
        <a:bodyPr/>
        <a:lstStyle/>
        <a:p>
          <a:endParaRPr lang="pt-PT"/>
        </a:p>
      </dgm:t>
    </dgm:pt>
    <dgm:pt modelId="{23ADFFA9-044A-4AF7-9E91-41CE3185766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Comentários</a:t>
          </a:r>
          <a:r>
            <a:rPr lang="en-US" dirty="0"/>
            <a:t> da </a:t>
          </a:r>
          <a:r>
            <a:rPr lang="en-US" dirty="0" err="1"/>
            <a:t>documentação</a:t>
          </a:r>
          <a:endParaRPr lang="pt-PT" dirty="0"/>
        </a:p>
      </dgm:t>
    </dgm:pt>
    <dgm:pt modelId="{5019D563-2AE1-4845-986E-33A2DA288F6F}" type="parTrans" cxnId="{C8837BC7-8CC1-4708-B691-4D135D4C0C27}">
      <dgm:prSet/>
      <dgm:spPr/>
      <dgm:t>
        <a:bodyPr/>
        <a:lstStyle/>
        <a:p>
          <a:endParaRPr lang="pt-PT"/>
        </a:p>
      </dgm:t>
    </dgm:pt>
    <dgm:pt modelId="{3759A33E-89D9-44CE-9BF8-A5E105F6FF8D}" type="sibTrans" cxnId="{C8837BC7-8CC1-4708-B691-4D135D4C0C27}">
      <dgm:prSet/>
      <dgm:spPr/>
      <dgm:t>
        <a:bodyPr/>
        <a:lstStyle/>
        <a:p>
          <a:endParaRPr lang="pt-PT"/>
        </a:p>
      </dgm:t>
    </dgm:pt>
    <dgm:pt modelId="{FE4C6AC7-E0DC-4584-B0C7-29B750145C5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Comentários</a:t>
          </a:r>
          <a:r>
            <a:rPr lang="en-US" dirty="0"/>
            <a:t> de Código e Lista de </a:t>
          </a:r>
          <a:r>
            <a:rPr lang="en-US" dirty="0" err="1"/>
            <a:t>Tarefas</a:t>
          </a:r>
          <a:endParaRPr lang="pt-PT" dirty="0"/>
        </a:p>
      </dgm:t>
    </dgm:pt>
    <dgm:pt modelId="{A09453C7-9C6B-42AD-905E-AA148ECA5580}" type="parTrans" cxnId="{2D0D0613-7342-4281-9E74-96EE91FB48BB}">
      <dgm:prSet/>
      <dgm:spPr/>
      <dgm:t>
        <a:bodyPr/>
        <a:lstStyle/>
        <a:p>
          <a:endParaRPr lang="pt-PT"/>
        </a:p>
      </dgm:t>
    </dgm:pt>
    <dgm:pt modelId="{AA6866C9-3730-4C8D-8DDE-69252095B51B}" type="sibTrans" cxnId="{2D0D0613-7342-4281-9E74-96EE91FB48BB}">
      <dgm:prSet/>
      <dgm:spPr/>
      <dgm:t>
        <a:bodyPr/>
        <a:lstStyle/>
        <a:p>
          <a:endParaRPr lang="pt-PT"/>
        </a:p>
      </dgm:t>
    </dgm:pt>
    <dgm:pt modelId="{51E5D3E4-6515-459A-9210-9B7BE8C43A0A}" type="pres">
      <dgm:prSet presAssocID="{4039048A-E515-4C8E-A4BC-F3A3310BAB54}" presName="matrix" presStyleCnt="0">
        <dgm:presLayoutVars>
          <dgm:chMax val="1"/>
          <dgm:dir/>
          <dgm:resizeHandles val="exact"/>
        </dgm:presLayoutVars>
      </dgm:prSet>
      <dgm:spPr/>
    </dgm:pt>
    <dgm:pt modelId="{08F71E61-2B91-41D2-AC29-3ACBB22AAC3D}" type="pres">
      <dgm:prSet presAssocID="{4039048A-E515-4C8E-A4BC-F3A3310BAB54}" presName="diamond" presStyleLbl="bgShp" presStyleIdx="0" presStyleCnt="1" custScaleX="142076" custLinFactNeighborX="17277" custLinFactNeighborY="0"/>
      <dgm:spPr/>
    </dgm:pt>
    <dgm:pt modelId="{D5840355-C771-4DD4-B510-0BDA0B2EA6AF}" type="pres">
      <dgm:prSet presAssocID="{4039048A-E515-4C8E-A4BC-F3A3310BAB54}" presName="quad1" presStyleLbl="node1" presStyleIdx="0" presStyleCnt="4" custScaleX="170855">
        <dgm:presLayoutVars>
          <dgm:chMax val="0"/>
          <dgm:chPref val="0"/>
          <dgm:bulletEnabled val="1"/>
        </dgm:presLayoutVars>
      </dgm:prSet>
      <dgm:spPr/>
    </dgm:pt>
    <dgm:pt modelId="{470C81BE-3D92-4B4D-828F-BCCF0B0B3648}" type="pres">
      <dgm:prSet presAssocID="{4039048A-E515-4C8E-A4BC-F3A3310BAB54}" presName="quad2" presStyleLbl="node1" presStyleIdx="1" presStyleCnt="4" custScaleX="178200" custLinFactNeighborX="76226" custLinFactNeighborY="2625">
        <dgm:presLayoutVars>
          <dgm:chMax val="0"/>
          <dgm:chPref val="0"/>
          <dgm:bulletEnabled val="1"/>
        </dgm:presLayoutVars>
      </dgm:prSet>
      <dgm:spPr/>
    </dgm:pt>
    <dgm:pt modelId="{C1A648B6-33DE-4293-8480-E5BF5635D89E}" type="pres">
      <dgm:prSet presAssocID="{4039048A-E515-4C8E-A4BC-F3A3310BAB54}" presName="quad3" presStyleLbl="node1" presStyleIdx="2" presStyleCnt="4" custScaleX="171569">
        <dgm:presLayoutVars>
          <dgm:chMax val="0"/>
          <dgm:chPref val="0"/>
          <dgm:bulletEnabled val="1"/>
        </dgm:presLayoutVars>
      </dgm:prSet>
      <dgm:spPr/>
    </dgm:pt>
    <dgm:pt modelId="{CE30FFC2-8283-43FE-8D7F-CCCF0CD5DF45}" type="pres">
      <dgm:prSet presAssocID="{4039048A-E515-4C8E-A4BC-F3A3310BAB54}" presName="quad4" presStyleLbl="node1" presStyleIdx="3" presStyleCnt="4" custScaleX="179063" custLinFactNeighborX="76335" custLinFactNeighborY="485">
        <dgm:presLayoutVars>
          <dgm:chMax val="0"/>
          <dgm:chPref val="0"/>
          <dgm:bulletEnabled val="1"/>
        </dgm:presLayoutVars>
      </dgm:prSet>
      <dgm:spPr/>
    </dgm:pt>
  </dgm:ptLst>
  <dgm:cxnLst>
    <dgm:cxn modelId="{2D0D0613-7342-4281-9E74-96EE91FB48BB}" srcId="{4039048A-E515-4C8E-A4BC-F3A3310BAB54}" destId="{FE4C6AC7-E0DC-4584-B0C7-29B750145C51}" srcOrd="3" destOrd="0" parTransId="{A09453C7-9C6B-42AD-905E-AA148ECA5580}" sibTransId="{AA6866C9-3730-4C8D-8DDE-69252095B51B}"/>
    <dgm:cxn modelId="{C4D83A5C-0CC2-43B2-8168-518C0F520061}" type="presOf" srcId="{4039048A-E515-4C8E-A4BC-F3A3310BAB54}" destId="{51E5D3E4-6515-459A-9210-9B7BE8C43A0A}" srcOrd="0" destOrd="0" presId="urn:microsoft.com/office/officeart/2005/8/layout/matrix3"/>
    <dgm:cxn modelId="{F40A636F-BB20-4D2B-AA2A-287F6FE36D71}" srcId="{4039048A-E515-4C8E-A4BC-F3A3310BAB54}" destId="{61EB50BD-C67F-417F-9A1B-92A1DC2D3714}" srcOrd="1" destOrd="0" parTransId="{93C39446-5C4F-48E3-B3FD-AA750D3E6EE0}" sibTransId="{D1C0BE58-B18B-48B2-8746-977147360CEC}"/>
    <dgm:cxn modelId="{8D4A3171-53A4-40D5-943B-FE1567B91A4E}" srcId="{4039048A-E515-4C8E-A4BC-F3A3310BAB54}" destId="{7178A86A-3820-4E77-87E5-B11E0CD490CA}" srcOrd="0" destOrd="0" parTransId="{5F05604E-5C48-4FB1-B6C5-164F63CB65E2}" sibTransId="{E8046BC9-38DB-47A7-A8FE-25F2F68822D6}"/>
    <dgm:cxn modelId="{A14C1072-47DF-4FAC-8BE8-AECD9E117C8E}" type="presOf" srcId="{7178A86A-3820-4E77-87E5-B11E0CD490CA}" destId="{D5840355-C771-4DD4-B510-0BDA0B2EA6AF}" srcOrd="0" destOrd="0" presId="urn:microsoft.com/office/officeart/2005/8/layout/matrix3"/>
    <dgm:cxn modelId="{906A719B-16F4-4391-9C0C-ABDE94E8B288}" type="presOf" srcId="{FE4C6AC7-E0DC-4584-B0C7-29B750145C51}" destId="{CE30FFC2-8283-43FE-8D7F-CCCF0CD5DF45}" srcOrd="0" destOrd="0" presId="urn:microsoft.com/office/officeart/2005/8/layout/matrix3"/>
    <dgm:cxn modelId="{7A93FA9B-32D2-44E9-97B7-78C7F9D48D5E}" type="presOf" srcId="{61EB50BD-C67F-417F-9A1B-92A1DC2D3714}" destId="{470C81BE-3D92-4B4D-828F-BCCF0B0B3648}" srcOrd="0" destOrd="0" presId="urn:microsoft.com/office/officeart/2005/8/layout/matrix3"/>
    <dgm:cxn modelId="{C8837BC7-8CC1-4708-B691-4D135D4C0C27}" srcId="{4039048A-E515-4C8E-A4BC-F3A3310BAB54}" destId="{23ADFFA9-044A-4AF7-9E91-41CE31857660}" srcOrd="2" destOrd="0" parTransId="{5019D563-2AE1-4845-986E-33A2DA288F6F}" sibTransId="{3759A33E-89D9-44CE-9BF8-A5E105F6FF8D}"/>
    <dgm:cxn modelId="{C60CA0F5-BF5D-4642-9E35-984A3CD4A3F4}" type="presOf" srcId="{23ADFFA9-044A-4AF7-9E91-41CE31857660}" destId="{C1A648B6-33DE-4293-8480-E5BF5635D89E}" srcOrd="0" destOrd="0" presId="urn:microsoft.com/office/officeart/2005/8/layout/matrix3"/>
    <dgm:cxn modelId="{BE364C8C-2091-4636-8003-0CB9954A5DA2}" type="presParOf" srcId="{51E5D3E4-6515-459A-9210-9B7BE8C43A0A}" destId="{08F71E61-2B91-41D2-AC29-3ACBB22AAC3D}" srcOrd="0" destOrd="0" presId="urn:microsoft.com/office/officeart/2005/8/layout/matrix3"/>
    <dgm:cxn modelId="{944DC201-B8E9-4556-A4BF-41B52352B4DD}" type="presParOf" srcId="{51E5D3E4-6515-459A-9210-9B7BE8C43A0A}" destId="{D5840355-C771-4DD4-B510-0BDA0B2EA6AF}" srcOrd="1" destOrd="0" presId="urn:microsoft.com/office/officeart/2005/8/layout/matrix3"/>
    <dgm:cxn modelId="{4699E880-3C0E-4140-8403-C88225F951EE}" type="presParOf" srcId="{51E5D3E4-6515-459A-9210-9B7BE8C43A0A}" destId="{470C81BE-3D92-4B4D-828F-BCCF0B0B3648}" srcOrd="2" destOrd="0" presId="urn:microsoft.com/office/officeart/2005/8/layout/matrix3"/>
    <dgm:cxn modelId="{AFE28D6D-1BC6-4296-B935-71D70DB7B2F1}" type="presParOf" srcId="{51E5D3E4-6515-459A-9210-9B7BE8C43A0A}" destId="{C1A648B6-33DE-4293-8480-E5BF5635D89E}" srcOrd="3" destOrd="0" presId="urn:microsoft.com/office/officeart/2005/8/layout/matrix3"/>
    <dgm:cxn modelId="{1F6E32D7-224A-4A34-B268-00D38CDE4A00}" type="presParOf" srcId="{51E5D3E4-6515-459A-9210-9B7BE8C43A0A}" destId="{CE30FFC2-8283-43FE-8D7F-CCCF0CD5DF4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71E61-2B91-41D2-AC29-3ACBB22AAC3D}">
      <dsp:nvSpPr>
        <dsp:cNvPr id="0" name=""/>
        <dsp:cNvSpPr/>
      </dsp:nvSpPr>
      <dsp:spPr>
        <a:xfrm>
          <a:off x="1571734" y="0"/>
          <a:ext cx="3908573" cy="275104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840355-C771-4DD4-B510-0BDA0B2EA6AF}">
      <dsp:nvSpPr>
        <dsp:cNvPr id="0" name=""/>
        <dsp:cNvSpPr/>
      </dsp:nvSpPr>
      <dsp:spPr>
        <a:xfrm>
          <a:off x="1556445" y="261349"/>
          <a:ext cx="1833115" cy="1072907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Comentários</a:t>
          </a:r>
          <a:r>
            <a:rPr lang="en-US" sz="1700" kern="1200" dirty="0"/>
            <a:t> de </a:t>
          </a:r>
          <a:r>
            <a:rPr lang="en-US" sz="1700" kern="1200" dirty="0" err="1"/>
            <a:t>linha</a:t>
          </a:r>
          <a:r>
            <a:rPr lang="en-US" sz="1700" kern="1200" dirty="0"/>
            <a:t> </a:t>
          </a:r>
          <a:r>
            <a:rPr lang="en-US" sz="1700" kern="1200" dirty="0" err="1"/>
            <a:t>única</a:t>
          </a:r>
          <a:endParaRPr lang="pt-PT" sz="1700" kern="1200" dirty="0"/>
        </a:p>
      </dsp:txBody>
      <dsp:txXfrm>
        <a:off x="1608820" y="313724"/>
        <a:ext cx="1728365" cy="968157"/>
      </dsp:txXfrm>
    </dsp:sp>
    <dsp:sp modelId="{470C81BE-3D92-4B4D-828F-BCCF0B0B3648}">
      <dsp:nvSpPr>
        <dsp:cNvPr id="0" name=""/>
        <dsp:cNvSpPr/>
      </dsp:nvSpPr>
      <dsp:spPr>
        <a:xfrm>
          <a:off x="3490316" y="289512"/>
          <a:ext cx="1911920" cy="1072907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Comentários</a:t>
          </a:r>
          <a:r>
            <a:rPr lang="en-US" sz="1600" kern="1200" dirty="0"/>
            <a:t> de </a:t>
          </a:r>
          <a:r>
            <a:rPr lang="en-US" sz="1600" kern="1200" dirty="0" err="1"/>
            <a:t>várias</a:t>
          </a:r>
          <a:r>
            <a:rPr lang="en-US" sz="1600" kern="1200" dirty="0"/>
            <a:t> </a:t>
          </a:r>
          <a:r>
            <a:rPr lang="en-US" sz="1600" kern="1200" dirty="0" err="1"/>
            <a:t>linhas</a:t>
          </a:r>
          <a:endParaRPr lang="pt-PT" sz="1600" kern="1200" dirty="0"/>
        </a:p>
      </dsp:txBody>
      <dsp:txXfrm>
        <a:off x="3542691" y="341887"/>
        <a:ext cx="1807170" cy="968157"/>
      </dsp:txXfrm>
    </dsp:sp>
    <dsp:sp modelId="{C1A648B6-33DE-4293-8480-E5BF5635D89E}">
      <dsp:nvSpPr>
        <dsp:cNvPr id="0" name=""/>
        <dsp:cNvSpPr/>
      </dsp:nvSpPr>
      <dsp:spPr>
        <a:xfrm>
          <a:off x="1552615" y="1416787"/>
          <a:ext cx="1840776" cy="1072907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Comentários</a:t>
          </a:r>
          <a:r>
            <a:rPr lang="en-US" sz="1500" kern="1200" dirty="0"/>
            <a:t> da </a:t>
          </a:r>
          <a:r>
            <a:rPr lang="en-US" sz="1500" kern="1200" dirty="0" err="1"/>
            <a:t>documentação</a:t>
          </a:r>
          <a:endParaRPr lang="pt-PT" sz="1500" kern="1200" dirty="0"/>
        </a:p>
      </dsp:txBody>
      <dsp:txXfrm>
        <a:off x="1604990" y="1469162"/>
        <a:ext cx="1736026" cy="968157"/>
      </dsp:txXfrm>
    </dsp:sp>
    <dsp:sp modelId="{CE30FFC2-8283-43FE-8D7F-CCCF0CD5DF45}">
      <dsp:nvSpPr>
        <dsp:cNvPr id="0" name=""/>
        <dsp:cNvSpPr/>
      </dsp:nvSpPr>
      <dsp:spPr>
        <a:xfrm>
          <a:off x="3486856" y="1421991"/>
          <a:ext cx="1921179" cy="1072907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Comentários</a:t>
          </a:r>
          <a:r>
            <a:rPr lang="en-US" sz="1500" kern="1200" dirty="0"/>
            <a:t> de Código e Lista de </a:t>
          </a:r>
          <a:r>
            <a:rPr lang="en-US" sz="1500" kern="1200" dirty="0" err="1"/>
            <a:t>Tarefas</a:t>
          </a:r>
          <a:endParaRPr lang="pt-PT" sz="1500" kern="1200" dirty="0"/>
        </a:p>
      </dsp:txBody>
      <dsp:txXfrm>
        <a:off x="3539231" y="1474366"/>
        <a:ext cx="1816429" cy="96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3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59dfd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59dfd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08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493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47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27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840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3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5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8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749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579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501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08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10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83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725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2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053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507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69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67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334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769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361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87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60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35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7670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59dfd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59dfd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30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1274f1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1274f1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2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2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06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38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version-history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coratti.net/14/11/c_tern1.htm" TargetMode="External"/><Relationship Id="rId5" Type="http://schemas.openxmlformats.org/officeDocument/2006/relationships/hyperlink" Target="https://docs.microsoft.com/en-us/dotnet/csharp/whats-new/csharp-8" TargetMode="External"/><Relationship Id="rId4" Type="http://schemas.openxmlformats.org/officeDocument/2006/relationships/hyperlink" Target="https://executecommands.com/csharp-version-history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 C# Women</a:t>
            </a:r>
            <a:endParaRPr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5"/>
            <a:ext cx="746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 (1ª aula)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FADE8-082E-444E-8817-DA6EADB1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5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1E27229-0E7E-496C-A172-11760D2A8842}"/>
              </a:ext>
            </a:extLst>
          </p:cNvPr>
          <p:cNvSpPr/>
          <p:nvPr/>
        </p:nvSpPr>
        <p:spPr>
          <a:xfrm>
            <a:off x="91440" y="1979920"/>
            <a:ext cx="5902960" cy="48768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E80A053-910D-4DEC-88BB-BE5060570700}"/>
              </a:ext>
            </a:extLst>
          </p:cNvPr>
          <p:cNvSpPr/>
          <p:nvPr/>
        </p:nvSpPr>
        <p:spPr>
          <a:xfrm>
            <a:off x="91440" y="1036320"/>
            <a:ext cx="5902960" cy="48768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BE97D-F200-4F1C-9C44-52AD09E1873E}"/>
              </a:ext>
            </a:extLst>
          </p:cNvPr>
          <p:cNvSpPr txBox="1"/>
          <p:nvPr/>
        </p:nvSpPr>
        <p:spPr>
          <a:xfrm>
            <a:off x="91440" y="103632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 variables, Tuples, Discards, Pattern Matching, ref locals and</a:t>
            </a:r>
          </a:p>
          <a:p>
            <a:r>
              <a:rPr lang="en-US" dirty="0">
                <a:solidFill>
                  <a:schemeClr val="bg1"/>
                </a:solidFill>
              </a:rPr>
              <a:t>Returns, Local Functions, throw Expressions, Generalized async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887BC4-822C-4E60-BE15-F248AC565A45}"/>
              </a:ext>
            </a:extLst>
          </p:cNvPr>
          <p:cNvSpPr/>
          <p:nvPr/>
        </p:nvSpPr>
        <p:spPr>
          <a:xfrm>
            <a:off x="6035040" y="863600"/>
            <a:ext cx="843280" cy="8229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7.0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61FD1-D97B-4125-B228-65160253CFEB}"/>
              </a:ext>
            </a:extLst>
          </p:cNvPr>
          <p:cNvSpPr txBox="1"/>
          <p:nvPr/>
        </p:nvSpPr>
        <p:spPr>
          <a:xfrm>
            <a:off x="7589520" y="1090414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endParaRPr lang="pt-PT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AAB25-E6E9-494A-8C91-6A45A204F2A7}"/>
              </a:ext>
            </a:extLst>
          </p:cNvPr>
          <p:cNvSpPr txBox="1"/>
          <p:nvPr/>
        </p:nvSpPr>
        <p:spPr>
          <a:xfrm>
            <a:off x="6258560" y="32512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Versão</a:t>
            </a:r>
            <a:r>
              <a:rPr lang="en-US" dirty="0"/>
              <a:t>                 </a:t>
            </a:r>
            <a:r>
              <a:rPr lang="en-US" dirty="0" err="1"/>
              <a:t>Ano</a:t>
            </a:r>
            <a:endParaRPr lang="pt-P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7B3F0-1CBE-4C3F-93FD-3847CECF30A1}"/>
              </a:ext>
            </a:extLst>
          </p:cNvPr>
          <p:cNvSpPr txBox="1"/>
          <p:nvPr/>
        </p:nvSpPr>
        <p:spPr>
          <a:xfrm>
            <a:off x="193040" y="194438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Readonly</a:t>
            </a:r>
            <a:r>
              <a:rPr lang="en-US" dirty="0">
                <a:solidFill>
                  <a:schemeClr val="bg1"/>
                </a:solidFill>
              </a:rPr>
              <a:t> members, Default interface methods, Using declarations,</a:t>
            </a:r>
          </a:p>
          <a:p>
            <a:r>
              <a:rPr lang="en-US" dirty="0">
                <a:solidFill>
                  <a:schemeClr val="bg1"/>
                </a:solidFill>
              </a:rPr>
              <a:t>Pattern matching enhancements, Asynchronous disposable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BD228B-0D15-42EE-8886-5919D26C947D}"/>
              </a:ext>
            </a:extLst>
          </p:cNvPr>
          <p:cNvSpPr/>
          <p:nvPr/>
        </p:nvSpPr>
        <p:spPr>
          <a:xfrm>
            <a:off x="6055360" y="1771660"/>
            <a:ext cx="843280" cy="822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8.0</a:t>
            </a:r>
            <a:endParaRPr lang="pt-P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936E5D-8CB3-41FB-860B-88DB2DE09C33}"/>
              </a:ext>
            </a:extLst>
          </p:cNvPr>
          <p:cNvSpPr txBox="1"/>
          <p:nvPr/>
        </p:nvSpPr>
        <p:spPr>
          <a:xfrm>
            <a:off x="7589520" y="1944380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2020</a:t>
            </a:r>
            <a:endParaRPr lang="pt-PT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2600"/>
            <a:ext cx="8145544" cy="98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máquina virtual responsável por gerenciar a execução de programas da plataforma .NET é o componente Common Language Runtime. 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D69667-A418-40B6-8FE0-863AE0CA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09" y="1608051"/>
            <a:ext cx="6467791" cy="34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72376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026160" y="792600"/>
            <a:ext cx="7701280" cy="3179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Básico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 </a:t>
            </a: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Linguagem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</a:t>
            </a:r>
            <a:endParaRPr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12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SP.NET C# - Case-insensitive String.Contains Helper Method">
            <a:extLst>
              <a:ext uri="{FF2B5EF4-FFF2-40B4-BE49-F238E27FC236}">
                <a16:creationId xmlns:a16="http://schemas.microsoft.com/office/drawing/2014/main" id="{4CA8BC71-1A18-4D14-8A2F-EE02988C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744"/>
            <a:ext cx="4010586" cy="22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050699" y="1776150"/>
            <a:ext cx="5093301" cy="3158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Analisar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cadeia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caracteres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Avaliar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existência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caixa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caixa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baixa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Acompanhar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comportamento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desses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caracteres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58453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002255" y="1312076"/>
            <a:ext cx="7141746" cy="364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Melhor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validação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Segurança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dos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das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variáveis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Redução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inicialização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novos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variáveis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Boa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prática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programação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Zero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impacto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desempenho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 </a:t>
            </a: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aplicação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Case Sensitive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5916D1-539D-44FC-8DB3-38650765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5" y="2530775"/>
            <a:ext cx="1162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8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3672"/>
            <a:ext cx="7141746" cy="364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Operadores utilizados para a análise e comparação entre objetos e variáveis:</a:t>
            </a:r>
            <a:b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String.CompareTo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String.Equals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String.Equality ( == 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String.Inequality (!=)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97193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3672"/>
            <a:ext cx="7141746" cy="364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String.CompareTo</a:t>
            </a:r>
          </a:p>
          <a:p>
            <a:pPr marL="0" lvl="0" indent="0">
              <a:buNone/>
            </a:pP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Case Sensitive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DA60A-2CBE-4887-907B-5BB4D875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6688"/>
            <a:ext cx="9144000" cy="28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7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3672"/>
            <a:ext cx="7141746" cy="364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String.Equals</a:t>
            </a:r>
          </a:p>
          <a:p>
            <a:pPr marL="0" lvl="0" indent="0">
              <a:buNone/>
            </a:pP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Case Sensitive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EE032-D25B-4E4F-9132-5AF5D454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9352"/>
            <a:ext cx="9144000" cy="28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3672"/>
            <a:ext cx="7141746" cy="364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String.Equality (==)</a:t>
            </a:r>
          </a:p>
          <a:p>
            <a:pPr marL="0" lvl="0" indent="0">
              <a:buNone/>
            </a:pP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Case Sensitive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D0AEF-539A-48F1-BE2E-737B05D7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5223"/>
            <a:ext cx="9144000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41180" y="803636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00959" y="1310571"/>
            <a:ext cx="7583623" cy="383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1: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 ao C# e .NET Framework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Básico</a:t>
            </a:r>
            <a:r>
              <a:rPr lang="en-US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 </a:t>
            </a:r>
            <a:r>
              <a:rPr lang="en-US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linguagem</a:t>
            </a:r>
            <a:r>
              <a:rPr lang="en-US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Princípios</a:t>
            </a:r>
            <a:r>
              <a:rPr lang="en-US" dirty="0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 da </a:t>
            </a: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linguagem</a:t>
            </a:r>
            <a:endParaRPr lang="en-US" dirty="0">
              <a:solidFill>
                <a:srgbClr val="0000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Tipos</a:t>
            </a:r>
            <a:r>
              <a:rPr lang="en-US" dirty="0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primitivos</a:t>
            </a:r>
            <a:endParaRPr lang="en-US" dirty="0">
              <a:solidFill>
                <a:srgbClr val="0000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Variáveis</a:t>
            </a:r>
            <a:r>
              <a:rPr lang="en-US" dirty="0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Constantes</a:t>
            </a:r>
            <a:endParaRPr lang="en-US" dirty="0">
              <a:solidFill>
                <a:srgbClr val="0000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Operadores</a:t>
            </a:r>
            <a:r>
              <a:rPr lang="en-US" dirty="0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Aritméticos</a:t>
            </a:r>
            <a:endParaRPr lang="en-US" dirty="0">
              <a:solidFill>
                <a:srgbClr val="0000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3672"/>
            <a:ext cx="7141746" cy="364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 Inequality (!=)</a:t>
            </a:r>
          </a:p>
          <a:p>
            <a:pPr marL="0" lvl="0" indent="0">
              <a:buNone/>
            </a:pPr>
            <a:endParaRPr lang="en-US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Case Sensitive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D985E7-011B-4139-906B-E8A85DB9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416"/>
            <a:ext cx="9144000" cy="37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8386" y="792600"/>
            <a:ext cx="8035872" cy="425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utilizado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documentar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facilitar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futuras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atualizações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dos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métodos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classes, 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também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novas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implementações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e/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projeto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específico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Iremos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abordar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quatro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principais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tipos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comentários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utilizados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desenvolvimento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C#.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Comentários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69C2EC-F761-48E2-81EA-AD438928D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163297"/>
              </p:ext>
            </p:extLst>
          </p:nvPr>
        </p:nvGraphicFramePr>
        <p:xfrm>
          <a:off x="1340868" y="2392456"/>
          <a:ext cx="6101446" cy="2751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44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832408" y="792600"/>
            <a:ext cx="6311591" cy="107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tipo mais básico de comentário em C# é o comentário de linha única. Como o nome indica, transforma uma única linha em um comentário - vamos ver como fica: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Comentários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05034A-CA0C-41D6-B1C9-9F6E0782D4B0}"/>
              </a:ext>
            </a:extLst>
          </p:cNvPr>
          <p:cNvGrpSpPr/>
          <p:nvPr/>
        </p:nvGrpSpPr>
        <p:grpSpPr>
          <a:xfrm>
            <a:off x="991891" y="792600"/>
            <a:ext cx="1833115" cy="1072907"/>
            <a:chOff x="1556445" y="261349"/>
            <a:chExt cx="1833115" cy="107290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B2F9822-8964-4731-BABC-28490273F67F}"/>
                </a:ext>
              </a:extLst>
            </p:cNvPr>
            <p:cNvSpPr/>
            <p:nvPr/>
          </p:nvSpPr>
          <p:spPr>
            <a:xfrm>
              <a:off x="1556445" y="261349"/>
              <a:ext cx="1833115" cy="107290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0E546C29-700D-4F0A-B143-7E96F440CF68}"/>
                </a:ext>
              </a:extLst>
            </p:cNvPr>
            <p:cNvSpPr txBox="1"/>
            <p:nvPr/>
          </p:nvSpPr>
          <p:spPr>
            <a:xfrm>
              <a:off x="1608820" y="313724"/>
              <a:ext cx="1728365" cy="968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Comentários</a:t>
              </a:r>
              <a:r>
                <a:rPr lang="en-US" sz="2000" kern="1200" dirty="0"/>
                <a:t> de </a:t>
              </a:r>
              <a:r>
                <a:rPr lang="en-US" sz="2000" kern="1200" dirty="0" err="1"/>
                <a:t>linha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única</a:t>
              </a:r>
              <a:endParaRPr lang="pt-PT" sz="2000" kern="12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4BD3488-FFCF-4F5C-BAF3-D46B92FB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5270"/>
            <a:ext cx="9144000" cy="26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964975" y="792600"/>
            <a:ext cx="6179024" cy="164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Caso você queira escrever várias linhas de comentários, talvez faça mais sentido usar a variante de comentário de várias linhas oferecida pelo C #. Em vez de ter que prefixar todas as linhas, basta digitar uma sequência de caracteres de início e parada - tudo é tratado como comentários: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Comentários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B2D8D-2BB4-4C40-81B7-4EC27C8B070F}"/>
              </a:ext>
            </a:extLst>
          </p:cNvPr>
          <p:cNvGrpSpPr/>
          <p:nvPr/>
        </p:nvGrpSpPr>
        <p:grpSpPr>
          <a:xfrm>
            <a:off x="1000680" y="792600"/>
            <a:ext cx="1911920" cy="1072907"/>
            <a:chOff x="3490316" y="289512"/>
            <a:chExt cx="1911920" cy="107290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6B296C-59E3-4E5A-A85B-B5847D5E9331}"/>
                </a:ext>
              </a:extLst>
            </p:cNvPr>
            <p:cNvSpPr/>
            <p:nvPr/>
          </p:nvSpPr>
          <p:spPr>
            <a:xfrm>
              <a:off x="3490316" y="289512"/>
              <a:ext cx="1911920" cy="107290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5E99B0DD-7C9A-49E2-8BD2-774C8E220720}"/>
                </a:ext>
              </a:extLst>
            </p:cNvPr>
            <p:cNvSpPr txBox="1"/>
            <p:nvPr/>
          </p:nvSpPr>
          <p:spPr>
            <a:xfrm>
              <a:off x="3542691" y="341887"/>
              <a:ext cx="1807170" cy="968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Comentários</a:t>
              </a:r>
              <a:r>
                <a:rPr lang="en-US" sz="1600" kern="1200" dirty="0"/>
                <a:t> de </a:t>
              </a:r>
              <a:r>
                <a:rPr lang="en-US" sz="1600" kern="1200" dirty="0" err="1"/>
                <a:t>várias</a:t>
              </a:r>
              <a:r>
                <a:rPr lang="en-US" sz="1600" kern="1200" dirty="0"/>
                <a:t> </a:t>
              </a:r>
              <a:r>
                <a:rPr lang="en-US" sz="1600" kern="1200" dirty="0" err="1"/>
                <a:t>linhas</a:t>
              </a:r>
              <a:endParaRPr lang="pt-PT" sz="16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BA9F41-51AC-4D50-BCC3-9D04C27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5034"/>
            <a:ext cx="7563496" cy="25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627682" y="792601"/>
            <a:ext cx="8516318" cy="20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400" dirty="0">
                <a:latin typeface="Source Code Pro" panose="020B0604020202020204" charset="0"/>
                <a:ea typeface="Source Code Pro" panose="020B0604020202020204" charset="0"/>
              </a:rPr>
              <a:t>		    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Os comentários da documentação (às vezes chamados de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    comentários da documentação XML) parecem com comentários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    regulares, mas com XML incorporado. Assim como com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    comentários regulares, eles vêm em duas formas: linha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    única e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multi-linha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Você também os escreve da mesma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maneira, mas com um caractere extra. Portanto, os comentários de documentação XML de linha única usam três barras (///) em vez de duas e a variante de várias linhas obtém um asterisco extra adicionado no delimitador inicial.</a:t>
            </a:r>
            <a:br>
              <a:rPr lang="en-US" sz="1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Comentários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FA3003-F07A-4ED7-A46D-A41239BE4333}"/>
              </a:ext>
            </a:extLst>
          </p:cNvPr>
          <p:cNvGrpSpPr/>
          <p:nvPr/>
        </p:nvGrpSpPr>
        <p:grpSpPr>
          <a:xfrm>
            <a:off x="991632" y="792600"/>
            <a:ext cx="1840776" cy="1072907"/>
            <a:chOff x="1552615" y="1416787"/>
            <a:chExt cx="1840776" cy="107290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86BCF19-13F1-4602-93F7-EC78775AFC28}"/>
                </a:ext>
              </a:extLst>
            </p:cNvPr>
            <p:cNvSpPr/>
            <p:nvPr/>
          </p:nvSpPr>
          <p:spPr>
            <a:xfrm>
              <a:off x="1552615" y="1416787"/>
              <a:ext cx="1840776" cy="107290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1EBC6549-EBDE-48F7-81C8-5D08973A241C}"/>
                </a:ext>
              </a:extLst>
            </p:cNvPr>
            <p:cNvSpPr txBox="1"/>
            <p:nvPr/>
          </p:nvSpPr>
          <p:spPr>
            <a:xfrm>
              <a:off x="1604990" y="1469162"/>
              <a:ext cx="1736026" cy="968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Comentários</a:t>
              </a:r>
              <a:r>
                <a:rPr lang="en-US" sz="1500" kern="1200" dirty="0"/>
                <a:t> da </a:t>
              </a:r>
              <a:r>
                <a:rPr lang="en-US" sz="1500" kern="1200" dirty="0" err="1"/>
                <a:t>documentação</a:t>
              </a:r>
              <a:endParaRPr lang="pt-PT" sz="1500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945C83-A7A9-46A8-8E1B-94B2752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58156"/>
            <a:ext cx="6703017" cy="21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912598" y="792601"/>
            <a:ext cx="6231401" cy="172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 você estiver usando o Visual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Studio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poderá obter ajuda para rastrear seus comentários de código. Na janela Lista de Tarefas (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acessá-lo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no menu </a:t>
            </a:r>
            <a: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Visualizar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&gt; </a:t>
            </a:r>
            <a: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Lista de Tarefas 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), seus comentários aparecerão se usarem a sintaxe especial, mas muito simples, da Lista de Tarefas:</a:t>
            </a:r>
            <a:br>
              <a:rPr lang="en-US" sz="1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Comentários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DAB1B3-7376-46C3-8D5D-45BA0079B754}"/>
              </a:ext>
            </a:extLst>
          </p:cNvPr>
          <p:cNvGrpSpPr/>
          <p:nvPr/>
        </p:nvGrpSpPr>
        <p:grpSpPr>
          <a:xfrm>
            <a:off x="991421" y="792600"/>
            <a:ext cx="1921179" cy="1072907"/>
            <a:chOff x="3486856" y="1421991"/>
            <a:chExt cx="1921179" cy="107290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349315C-C098-4852-8A35-9DC539724BA4}"/>
                </a:ext>
              </a:extLst>
            </p:cNvPr>
            <p:cNvSpPr/>
            <p:nvPr/>
          </p:nvSpPr>
          <p:spPr>
            <a:xfrm>
              <a:off x="3486856" y="1421991"/>
              <a:ext cx="1921179" cy="107290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BE1E4040-A8C4-4120-BBDB-2472FC5A8968}"/>
                </a:ext>
              </a:extLst>
            </p:cNvPr>
            <p:cNvSpPr txBox="1"/>
            <p:nvPr/>
          </p:nvSpPr>
          <p:spPr>
            <a:xfrm>
              <a:off x="3539231" y="1474366"/>
              <a:ext cx="1816429" cy="968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Comentários</a:t>
              </a:r>
              <a:r>
                <a:rPr lang="en-US" sz="1500" kern="1200" dirty="0"/>
                <a:t> de Código e Lista de </a:t>
              </a:r>
              <a:r>
                <a:rPr lang="en-US" sz="1500" kern="1200" dirty="0" err="1"/>
                <a:t>Tarefas</a:t>
              </a:r>
              <a:endParaRPr lang="pt-PT" sz="1500" kern="12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170F797-1B50-4EF5-ADC1-AFCAFBCC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" y="3740310"/>
            <a:ext cx="4343400" cy="1403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E2268E-2361-42B2-887A-E726F6F0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66807"/>
            <a:ext cx="6179906" cy="10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2602"/>
            <a:ext cx="8046099" cy="194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Toda linha de código em C# deve ter a marcação do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ponto-e-vigula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(;)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para terminar.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Caso você omita esse caractere, o código entenderá que a instrução não foi finalizada, e seguirá lendo as demais linhas. 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Isso pode ser bom por um lado, onde você pode distribuir seu código para melhor visualização, porém é de suma importância que você não esqueça de colocar o </a:t>
            </a:r>
            <a: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;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no final da instrução.</a:t>
            </a:r>
            <a:br>
              <a:rPr lang="en-US" sz="1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Caracteres Terminal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F4D1B9-D233-4879-9986-EB1B4E2C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91" y="3032154"/>
            <a:ext cx="51244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2602"/>
            <a:ext cx="8046099" cy="194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PT" sz="1400" b="1" u="sng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Bloco: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Demarca o início e o final de um bloco dentro de um arquivo (extensão .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cs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), em aplicações C#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As 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chaves ({}) são os delimitadores utilizados para essa função. 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PT" sz="1400" b="1" u="sng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Region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: Especifica um bloco de códigos dentro de uma classe. Este recurso é muito utilizado, pois é possível minimizar ou expandir o(s) bloco(s) demarcado(s) dentro de uma classe. Este recurso é implementado utilizando: #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region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  #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endregion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.</a:t>
            </a: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Blocos  #region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E2A2F-DE53-42C2-AC28-A235FD703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4734732" cy="194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164EC-47D5-4F1A-981D-0D5F75383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32" y="3200399"/>
            <a:ext cx="4409267" cy="19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2601"/>
            <a:ext cx="8046099" cy="4151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dados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primitivos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as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classificações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que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iremos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atribuir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uma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determinada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variável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constante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qualquer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outro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informação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dentro do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código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en-US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verdade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para que um dado e/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uma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informação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seja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compilada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é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necessário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essa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identificação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agrupação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sem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isso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será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possível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realizar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as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operações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/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ações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especificadas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dentro da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classe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en-US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É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importante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ressaltar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que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há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retornos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nulos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(Nullable Types), para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esses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casos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apenas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b="1" u="sng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está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preparado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receber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nulos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demais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primitivos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precisam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receber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declaração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b="1" u="sng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?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situação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Exemplos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int? , long? , float? , double? , decimal? ,  char?</a:t>
            </a:r>
            <a:b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Caso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identificador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(?)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for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aplicado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declaração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um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varíavel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e/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constante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será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gerado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uma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exceção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Tipos primitivos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3319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9DB95-5441-4CDA-95E9-0C7CA1C0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49475" cy="51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41180" y="803636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00959" y="1310571"/>
            <a:ext cx="7583623" cy="383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1: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Básico</a:t>
            </a:r>
            <a:r>
              <a:rPr lang="en-US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 </a:t>
            </a:r>
            <a:r>
              <a:rPr lang="en-US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linguagem</a:t>
            </a:r>
            <a:r>
              <a:rPr lang="en-US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Operadores</a:t>
            </a:r>
            <a:r>
              <a:rPr lang="en-US" dirty="0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lógicos</a:t>
            </a:r>
            <a:endParaRPr lang="en-US" dirty="0">
              <a:solidFill>
                <a:srgbClr val="0000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Estruturas</a:t>
            </a:r>
            <a:r>
              <a:rPr lang="en-US" dirty="0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condicionais</a:t>
            </a:r>
            <a:endParaRPr lang="en-US" dirty="0">
              <a:solidFill>
                <a:srgbClr val="0000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Estruturas</a:t>
            </a:r>
            <a:r>
              <a:rPr lang="en-US" dirty="0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dirty="0" err="1">
                <a:solidFill>
                  <a:srgbClr val="0000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repetição</a:t>
            </a:r>
            <a:endParaRPr dirty="0">
              <a:solidFill>
                <a:srgbClr val="0000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58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2601"/>
            <a:ext cx="8046099" cy="4151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Variáveis</a:t>
            </a:r>
            <a:r>
              <a:rPr lang="en-US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Variáveis são endereços de memória, destinados a armazenar informações temporariamente. Todo algoritmo ou programa deve possuir variáveis. Para inicializar uma variável, é importante definir qual o tipo que ela irá receber, para que durante todo o processo de utilização da mesma não ocorra exceções.</a:t>
            </a:r>
            <a: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(Veja esta tabela no slide anterior).</a:t>
            </a:r>
            <a:b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en-US" sz="1400" b="1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Constantes</a:t>
            </a:r>
            <a:r>
              <a:rPr lang="en-US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Trata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-se do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mesmo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conceito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do que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foi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visto pela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variável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mas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uma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diferença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importante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uma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constante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jamais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terá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seu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valor 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alterado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Uma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vez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que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esta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foi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definida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durante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todo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o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ciclo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execução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do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sistema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, o valor e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tipo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permanecerão</a:t>
            </a:r>
            <a:r>
              <a:rPr lang="en-US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inalteráveis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Variáveis e Constantes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7C76E-8BF6-49CB-BD5A-1CFA666F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2505"/>
            <a:ext cx="5000625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DCC63-2B7F-4DA9-834D-6FC8659FA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412" y="3909042"/>
            <a:ext cx="4981575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99E6C-1738-4883-8335-24A77DE1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4" y="792600"/>
            <a:ext cx="1543050" cy="1771650"/>
          </a:xfrm>
          <a:prstGeom prst="rect">
            <a:avLst/>
          </a:prstGeom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386739" y="792601"/>
            <a:ext cx="6757260" cy="4151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operadores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aritméticos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programação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também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utilizados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realizarem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cálculos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matemáticos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Mas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utiliza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-los,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então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nosso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Código.</a:t>
            </a:r>
            <a:b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en-US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Primeiro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é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necessário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identificar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qual o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tipo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retorno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esperado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neste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cálculo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pois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como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vimos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anteriormente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precisamos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criar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variável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acordo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com o valor que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nela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será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trabalhado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(</a:t>
            </a:r>
            <a:r>
              <a:rPr lang="en-US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dica</a:t>
            </a:r>
            <a: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en-US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veja</a:t>
            </a:r>
            <a: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a </a:t>
            </a:r>
            <a:r>
              <a:rPr lang="en-US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tabela</a:t>
            </a:r>
            <a: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tipos</a:t>
            </a:r>
            <a: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valores</a:t>
            </a:r>
            <a: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no slide </a:t>
            </a:r>
            <a:r>
              <a:rPr lang="en-US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número</a:t>
            </a:r>
            <a:r>
              <a:rPr lang="en-US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29</a:t>
            </a:r>
            <a: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).</a:t>
            </a:r>
            <a:br>
              <a:rPr lang="en-US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en-US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permitido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realizar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as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seguintes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operações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aritméticas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C#: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Adição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Subtração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Multiplicação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Divisão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Potenciação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Resto de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divisão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Incrementador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Decrementador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Veja</a:t>
            </a:r>
            <a:r>
              <a:rPr lang="en-US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</a:t>
            </a:r>
            <a:r>
              <a:rPr lang="en-US" sz="1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tabela</a:t>
            </a:r>
            <a:r>
              <a:rPr lang="en-US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dos </a:t>
            </a:r>
            <a:r>
              <a:rPr lang="en-US" sz="1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caracteres</a:t>
            </a:r>
            <a:r>
              <a:rPr lang="en-US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sz="1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cada</a:t>
            </a:r>
            <a:r>
              <a:rPr lang="en-US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operação</a:t>
            </a:r>
            <a:r>
              <a:rPr lang="en-US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aritmética</a:t>
            </a:r>
            <a:r>
              <a:rPr lang="en-US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marL="0" lvl="0" indent="0"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Operadores Aritméticos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3162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Operadores Aritméticos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FD93C-BC58-4310-935E-A8B30BE0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716"/>
            <a:ext cx="9144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99E6C-1738-4883-8335-24A77DE1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4" y="792600"/>
            <a:ext cx="1543050" cy="1771650"/>
          </a:xfrm>
          <a:prstGeom prst="rect">
            <a:avLst/>
          </a:prstGeom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386739" y="792601"/>
            <a:ext cx="6757260" cy="202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Os operadores lógicos e de comparação são amplamente utilizados nas estruturas de decisão e repetição. 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Eles fornecem a base para que a aplicação decida qual caminho deve tomar. Operadores de comparação sempre envolvem uma expressão a ser avaliada.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PT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resultado, invariavelmente, sempre será </a:t>
            </a:r>
            <a:r>
              <a:rPr lang="pt-PT" sz="14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True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ou </a:t>
            </a:r>
            <a: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False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Operadores Lógicos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D162F-5C6D-4A92-9EB0-DCFD6EF6C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1300"/>
            <a:ext cx="8982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1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F42AC9-6E41-4DEB-B881-CCF7DF4C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87" y="796388"/>
            <a:ext cx="2376518" cy="1329135"/>
          </a:xfrm>
          <a:prstGeom prst="rect">
            <a:avLst/>
          </a:prstGeom>
        </p:spPr>
      </p:pic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388105" y="792601"/>
            <a:ext cx="5755894" cy="177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Em toda aplicação um pouco mais elaborada, as estruturas de decisão estão presentes. 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Elas indicam qual caminho, ou qual código a ser executado diante da resposta de um teste lógico. Como vimos em Operadores Lógicos, o resultado sempre será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True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ou False.</a:t>
            </a: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Estruturas Condicionais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64ABEB1A-FF31-4B9C-A3A1-86F50DC168F8}"/>
              </a:ext>
            </a:extLst>
          </p:cNvPr>
          <p:cNvSpPr txBox="1">
            <a:spLocks/>
          </p:cNvSpPr>
          <p:nvPr/>
        </p:nvSpPr>
        <p:spPr>
          <a:xfrm>
            <a:off x="361198" y="2426011"/>
            <a:ext cx="8782801" cy="2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Temos três tipos de estruturas condicionais:</a:t>
            </a:r>
          </a:p>
          <a:p>
            <a:pPr marL="0" indent="0">
              <a:buNone/>
            </a:pP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</a:b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- 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Condicional Simples: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 Tem por finalidade tomar uma decisão de acordo com o resultado de uma condição </a:t>
            </a: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</a:b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7EE97-1E51-474E-820E-923834B37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3642262"/>
            <a:ext cx="740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2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Estruturas Condicionais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64ABEB1A-FF31-4B9C-A3A1-86F50DC168F8}"/>
              </a:ext>
            </a:extLst>
          </p:cNvPr>
          <p:cNvSpPr txBox="1">
            <a:spLocks/>
          </p:cNvSpPr>
          <p:nvPr/>
        </p:nvSpPr>
        <p:spPr>
          <a:xfrm>
            <a:off x="1012127" y="837969"/>
            <a:ext cx="8131873" cy="168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- 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Condicional Composto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: 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desvio condicional composto também tem por finalidade tomar uma decisão de acordo com o resultado de uma condição (teste lógico). Assim como no condicional simples, se o teste retorna verdadeiro, as instruções contidas no bloco </a:t>
            </a:r>
            <a:r>
              <a:rPr lang="pt-PT" sz="14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if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delimitado por chaves (</a:t>
            </a:r>
            <a:r>
              <a:rPr lang="pt-PT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{})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serão executadas. Porém, se o teste retornar </a:t>
            </a:r>
            <a:r>
              <a:rPr lang="pt-PT" sz="1400" i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false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as instruções contidas no bloco </a:t>
            </a:r>
            <a:r>
              <a:rPr lang="pt-PT" sz="14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else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é que serão executadas.</a:t>
            </a: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</a:b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5F0FF-DEF7-4EB9-B868-4D8570E3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56" y="2473175"/>
            <a:ext cx="7400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25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Estruturas Condicionais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64ABEB1A-FF31-4B9C-A3A1-86F50DC168F8}"/>
              </a:ext>
            </a:extLst>
          </p:cNvPr>
          <p:cNvSpPr txBox="1">
            <a:spLocks/>
          </p:cNvSpPr>
          <p:nvPr/>
        </p:nvSpPr>
        <p:spPr>
          <a:xfrm>
            <a:off x="1012127" y="837970"/>
            <a:ext cx="8131873" cy="127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- 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Condicional Encadeado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: 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condicional encadeado é usado quando é necessário verificar condições sucessivas onde uma ação será executada se um conjunto anterior de ações for satisfeito. Usamos a combinação </a:t>
            </a:r>
            <a:r>
              <a:rPr lang="pt-PT" sz="1400" b="1" i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else</a:t>
            </a:r>
            <a:r>
              <a:rPr lang="pt-PT" sz="1400" b="1" i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PT" sz="1400" b="1" i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if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para criar testes encadeados (ou aninhados).</a:t>
            </a: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535D1-9C10-4F46-A462-8D465E6D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00" y="1997343"/>
            <a:ext cx="7400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25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EFF0D-8992-4462-B58B-C6960D00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88" y="792600"/>
            <a:ext cx="1799327" cy="1601529"/>
          </a:xfrm>
          <a:prstGeom prst="rect">
            <a:avLst/>
          </a:prstGeom>
        </p:spPr>
      </p:pic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837914" y="817860"/>
            <a:ext cx="6306085" cy="177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Muitas vezes precisamos repetir um trecho de código, que podem ser várias linhas, até chegar a uma determinada condição.</a:t>
            </a:r>
            <a:b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Para esses casos, existem as estruturas de repetição. Essa estrutura nada mais é do que repetir determinado trecho de código até que a condição seja declarada atendida(finalizada).</a:t>
            </a: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Estruturas de Repetição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64ABEB1A-FF31-4B9C-A3A1-86F50DC168F8}"/>
              </a:ext>
            </a:extLst>
          </p:cNvPr>
          <p:cNvSpPr txBox="1">
            <a:spLocks/>
          </p:cNvSpPr>
          <p:nvPr/>
        </p:nvSpPr>
        <p:spPr>
          <a:xfrm>
            <a:off x="361198" y="2825075"/>
            <a:ext cx="8782801" cy="2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Temos quatro tipos de estruturas de repetição:</a:t>
            </a:r>
          </a:p>
          <a:p>
            <a:pPr marL="0" indent="0">
              <a:buNone/>
            </a:pP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</a:b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- 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Laço de repetição </a:t>
            </a:r>
            <a:r>
              <a:rPr lang="pt-BR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For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: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 Analisa a condição para executar o bloco de código, enquanto essa condição for verdadeira. Exemplo:</a:t>
            </a: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	</a:t>
            </a: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for (int i =0; i &lt;= 10; i++)</a:t>
            </a:r>
            <a:b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{</a:t>
            </a:r>
            <a:b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 //instruções 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 }</a:t>
            </a:r>
            <a:b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</a:b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608538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Estruturas de Repetição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64ABEB1A-FF31-4B9C-A3A1-86F50DC168F8}"/>
              </a:ext>
            </a:extLst>
          </p:cNvPr>
          <p:cNvSpPr txBox="1">
            <a:spLocks/>
          </p:cNvSpPr>
          <p:nvPr/>
        </p:nvSpPr>
        <p:spPr>
          <a:xfrm>
            <a:off x="1041743" y="801511"/>
            <a:ext cx="8102258" cy="444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- 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Laço de repetição </a:t>
            </a:r>
            <a:r>
              <a:rPr lang="pt-BR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While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: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 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 modo diferente do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loop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"</a:t>
            </a:r>
            <a:r>
              <a:rPr lang="pt-PT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for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" (embora o objetivo seja o mesmo, ou seja, repetir a execução de um código testando uma condição) o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loop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"</a:t>
            </a:r>
            <a:r>
              <a:rPr lang="pt-PT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while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" é mais simples de ser entendido, pois sua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syntax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não requer que você coloque na mesma linha variável de inicialização, condição e o seu incremento. No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loop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"</a:t>
            </a:r>
            <a:r>
              <a:rPr lang="pt-PT" sz="14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while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" apenas colocamos a condição que queremos testar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. Exemplo:</a:t>
            </a: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	</a:t>
            </a:r>
            <a:r>
              <a:rPr lang="pt-BR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int contador = 2;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	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while(contador != 10)</a:t>
            </a:r>
            <a:b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{</a:t>
            </a:r>
            <a:b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   //instruções </a:t>
            </a:r>
            <a:b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   contador++;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	 }</a:t>
            </a:r>
            <a:br>
              <a:rPr lang="nn-NO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</a:b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14450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pt-BR" b="1" dirty="0">
                <a:latin typeface="Source Code Pro" panose="020B0604020202020204" charset="0"/>
                <a:ea typeface="Source Code Pro" panose="020B0604020202020204" charset="0"/>
              </a:rPr>
              <a:t>Estruturas de Repetição</a:t>
            </a:r>
            <a:endParaRPr lang="pt-PT" b="1" dirty="0">
              <a:latin typeface="Source Code Pro" panose="020B0604020202020204" charset="0"/>
              <a:ea typeface="Source Code Pro" panose="020B0604020202020204" charset="0"/>
            </a:endParaRPr>
          </a:p>
          <a:p>
            <a:pPr algn="ctr"/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64ABEB1A-FF31-4B9C-A3A1-86F50DC168F8}"/>
              </a:ext>
            </a:extLst>
          </p:cNvPr>
          <p:cNvSpPr txBox="1">
            <a:spLocks/>
          </p:cNvSpPr>
          <p:nvPr/>
        </p:nvSpPr>
        <p:spPr>
          <a:xfrm>
            <a:off x="1041743" y="801511"/>
            <a:ext cx="8102258" cy="289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- 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Laço de repetição </a:t>
            </a:r>
            <a:r>
              <a:rPr lang="pt-BR" sz="14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Foreach</a:t>
            </a: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: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 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</a:t>
            </a:r>
            <a:r>
              <a:rPr lang="pt-PT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loop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"</a:t>
            </a:r>
            <a:r>
              <a:rPr lang="pt-PT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foreach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" é usado para interagir (percorrer) listas. Ele opera sobre </a:t>
            </a:r>
            <a:r>
              <a:rPr lang="pt-PT" sz="1400" i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Arrays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ou coleções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. Exemplo:</a:t>
            </a: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</a:t>
            </a:r>
            <a:r>
              <a:rPr lang="pt-PT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string</a:t>
            </a: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[] nomes = {"</a:t>
            </a:r>
            <a:r>
              <a:rPr lang="pt-PT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Cleber</a:t>
            </a: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", "Carol", "Denis", "Roberto"};</a:t>
            </a:r>
          </a:p>
          <a:p>
            <a:pPr marL="0" indent="0">
              <a:buNone/>
            </a:pPr>
            <a:endParaRPr lang="pt-PT" sz="1400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       </a:t>
            </a:r>
            <a:r>
              <a:rPr lang="pt-PT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foreach</a:t>
            </a: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(</a:t>
            </a:r>
            <a:r>
              <a:rPr lang="pt-PT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string</a:t>
            </a: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pessoa in nomes)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       { 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         </a:t>
            </a:r>
            <a:r>
              <a:rPr lang="pt-PT" sz="14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Console.WriteLine</a:t>
            </a: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(pessoa);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       }</a:t>
            </a:r>
            <a:br>
              <a:rPr lang="pt-PT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4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</a:br>
            <a:endParaRPr lang="pt-BR" sz="1400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5804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026160" y="792600"/>
            <a:ext cx="7701280" cy="3179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ao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 e .NET</a:t>
            </a:r>
            <a:endParaRPr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Revisão do que vimos hoje: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</a:t>
            </a:r>
            <a:endParaRPr sz="1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1: Introdução ao C# e .NET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2: Básico da Linguagem C#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081975" y="792600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Referências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202300" y="1349374"/>
            <a:ext cx="7941700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História C# </a:t>
            </a:r>
            <a:r>
              <a:rPr lang="pt-PT" sz="1400" dirty="0">
                <a:hlinkClick r:id="rId3"/>
              </a:rPr>
              <a:t>https://docs.microsoft.com/en-us/dotnet/csharp/whats-new/csharp-version-history</a:t>
            </a:r>
            <a:endParaRPr lang="pt-PT" sz="1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História C# </a:t>
            </a:r>
            <a:r>
              <a:rPr lang="pt-PT" sz="1400" dirty="0">
                <a:hlinkClick r:id="rId4"/>
              </a:rPr>
              <a:t>https://executecommands.com/csharp-version-history/</a:t>
            </a:r>
            <a:endParaRPr lang="pt-PT" sz="1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 Versões </a:t>
            </a:r>
            <a:r>
              <a:rPr lang="pt-PT" sz="1400" dirty="0">
                <a:hlinkClick r:id="rId5"/>
              </a:rPr>
              <a:t>https://docs.microsoft.com/en-us/dotnet/csharp/whats-new/csharp-8</a:t>
            </a:r>
            <a:endParaRPr lang="pt-PT" sz="1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 ternário </a:t>
            </a:r>
            <a:r>
              <a:rPr lang="pt-PT" sz="1400" dirty="0">
                <a:hlinkClick r:id="rId6"/>
              </a:rPr>
              <a:t>http://www.macoratti.net/14/11/c_tern1.htm</a:t>
            </a:r>
            <a:endParaRPr lang="pt-PT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48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da próxima aula: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</a:t>
            </a:r>
            <a:r>
              <a:rPr lang="en-US" sz="1400" b="1" u="sng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endParaRPr sz="1400" b="1" u="sng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1: Introdução a Orientação a Objetos;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2: Encapsulamento;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3: Herança e Polimorfismo;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4: Interfaces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81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50600" y="-17396"/>
            <a:ext cx="6193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 e .NET Framework</a:t>
            </a:r>
            <a:endParaRPr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omo descobrir as versões do .NET Framework instaladas em seu PC">
            <a:extLst>
              <a:ext uri="{FF2B5EF4-FFF2-40B4-BE49-F238E27FC236}">
                <a16:creationId xmlns:a16="http://schemas.microsoft.com/office/drawing/2014/main" id="{8BF166C4-9D9E-408A-B320-8FA73CFF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68" y="2200113"/>
            <a:ext cx="4213126" cy="16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">
            <a:extLst>
              <a:ext uri="{FF2B5EF4-FFF2-40B4-BE49-F238E27FC236}">
                <a16:creationId xmlns:a16="http://schemas.microsoft.com/office/drawing/2014/main" id="{FC62067B-382C-48FF-B6A1-FDD9152E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9" y="1049862"/>
            <a:ext cx="918676" cy="73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8B59CC-1AF4-4C8A-ACF7-6FC40907A97C}"/>
              </a:ext>
            </a:extLst>
          </p:cNvPr>
          <p:cNvSpPr txBox="1"/>
          <p:nvPr/>
        </p:nvSpPr>
        <p:spPr>
          <a:xfrm>
            <a:off x="2303753" y="1732128"/>
            <a:ext cx="16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Aplicação</a:t>
            </a:r>
            <a:r>
              <a:rPr lang="en-US" dirty="0"/>
              <a:t> Desktop</a:t>
            </a:r>
            <a:endParaRPr lang="pt-PT" dirty="0"/>
          </a:p>
        </p:txBody>
      </p:sp>
      <p:pic>
        <p:nvPicPr>
          <p:cNvPr id="1034" name="Picture 10" descr="Ajuda e assistência técnica do produto | Samsung Support Portugal">
            <a:extLst>
              <a:ext uri="{FF2B5EF4-FFF2-40B4-BE49-F238E27FC236}">
                <a16:creationId xmlns:a16="http://schemas.microsoft.com/office/drawing/2014/main" id="{64E76DA3-B263-4E54-83A5-8CC1CF83E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9" y="2384045"/>
            <a:ext cx="1223962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FBAEE5-D3AF-4D64-A990-6B3766CA03C5}"/>
              </a:ext>
            </a:extLst>
          </p:cNvPr>
          <p:cNvSpPr txBox="1"/>
          <p:nvPr/>
        </p:nvSpPr>
        <p:spPr>
          <a:xfrm>
            <a:off x="597473" y="3310128"/>
            <a:ext cx="16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Aplicação</a:t>
            </a:r>
            <a:r>
              <a:rPr lang="en-US" dirty="0"/>
              <a:t> Mobile</a:t>
            </a:r>
            <a:endParaRPr lang="pt-PT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224613D-5335-4B7D-AED7-DC6D5CB1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57" y="1137509"/>
            <a:ext cx="683343" cy="68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AEB6E8-25F2-49CA-AACB-6421FB6D9338}"/>
              </a:ext>
            </a:extLst>
          </p:cNvPr>
          <p:cNvSpPr txBox="1"/>
          <p:nvPr/>
        </p:nvSpPr>
        <p:spPr>
          <a:xfrm>
            <a:off x="4982977" y="1784803"/>
            <a:ext cx="16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Aplicação</a:t>
            </a:r>
            <a:r>
              <a:rPr lang="en-US" dirty="0"/>
              <a:t> WEB</a:t>
            </a:r>
            <a:endParaRPr lang="pt-PT" dirty="0"/>
          </a:p>
        </p:txBody>
      </p:sp>
      <p:pic>
        <p:nvPicPr>
          <p:cNvPr id="1040" name="Picture 16" descr="Introduction to Database models | SUPINFO, École Supérieure d ...">
            <a:extLst>
              <a:ext uri="{FF2B5EF4-FFF2-40B4-BE49-F238E27FC236}">
                <a16:creationId xmlns:a16="http://schemas.microsoft.com/office/drawing/2014/main" id="{50CF2E10-1C85-4978-9DC9-BD348D71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71" y="2387877"/>
            <a:ext cx="905652" cy="9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F934B5-A29F-4BC6-BABE-047D0481BE75}"/>
              </a:ext>
            </a:extLst>
          </p:cNvPr>
          <p:cNvSpPr txBox="1"/>
          <p:nvPr/>
        </p:nvSpPr>
        <p:spPr>
          <a:xfrm>
            <a:off x="6502394" y="3293529"/>
            <a:ext cx="169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Conexões</a:t>
            </a:r>
            <a:r>
              <a:rPr lang="en-US" dirty="0"/>
              <a:t> Banco de Dados</a:t>
            </a:r>
            <a:endParaRPr lang="pt-PT" dirty="0"/>
          </a:p>
        </p:txBody>
      </p:sp>
      <p:pic>
        <p:nvPicPr>
          <p:cNvPr id="1042" name="Picture 18" descr="Best Programming Language for Games: 15 Game Programming Languages ...">
            <a:extLst>
              <a:ext uri="{FF2B5EF4-FFF2-40B4-BE49-F238E27FC236}">
                <a16:creationId xmlns:a16="http://schemas.microsoft.com/office/drawing/2014/main" id="{650212EB-13C6-45A1-8B40-08D753C23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29" y="4039287"/>
            <a:ext cx="1319132" cy="79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889670-55D4-4ABF-B801-7CE6573A342E}"/>
              </a:ext>
            </a:extLst>
          </p:cNvPr>
          <p:cNvSpPr txBox="1"/>
          <p:nvPr/>
        </p:nvSpPr>
        <p:spPr>
          <a:xfrm>
            <a:off x="4929991" y="4804705"/>
            <a:ext cx="16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Aplicação</a:t>
            </a:r>
            <a:r>
              <a:rPr lang="en-US" dirty="0"/>
              <a:t> Games</a:t>
            </a:r>
            <a:endParaRPr lang="pt-P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3EC27-3AB8-4FE3-AFB3-7ECBCDC098C6}"/>
              </a:ext>
            </a:extLst>
          </p:cNvPr>
          <p:cNvSpPr txBox="1"/>
          <p:nvPr/>
        </p:nvSpPr>
        <p:spPr>
          <a:xfrm>
            <a:off x="2067789" y="4805913"/>
            <a:ext cx="234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Aplicação</a:t>
            </a:r>
            <a:r>
              <a:rPr lang="en-US" dirty="0"/>
              <a:t> Web Services</a:t>
            </a:r>
            <a:endParaRPr lang="pt-PT" dirty="0"/>
          </a:p>
        </p:txBody>
      </p:sp>
      <p:pic>
        <p:nvPicPr>
          <p:cNvPr id="1048" name="Picture 24" descr="web service - invazi">
            <a:extLst>
              <a:ext uri="{FF2B5EF4-FFF2-40B4-BE49-F238E27FC236}">
                <a16:creationId xmlns:a16="http://schemas.microsoft.com/office/drawing/2014/main" id="{298456C4-FC91-49D8-BBCE-3BBD9192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2" y="4039287"/>
            <a:ext cx="1348275" cy="79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50600" y="-17396"/>
            <a:ext cx="6193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 e .NET Framework</a:t>
            </a:r>
            <a:endParaRPr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4A1F6-17B2-45EF-96F4-819438F58155}"/>
              </a:ext>
            </a:extLst>
          </p:cNvPr>
          <p:cNvSpPr/>
          <p:nvPr/>
        </p:nvSpPr>
        <p:spPr>
          <a:xfrm>
            <a:off x="918780" y="2326008"/>
            <a:ext cx="7990090" cy="5755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Framework</a:t>
            </a:r>
            <a:endParaRPr lang="pt-PT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D12BE-091A-447F-9E13-3B0F6A083A39}"/>
              </a:ext>
            </a:extLst>
          </p:cNvPr>
          <p:cNvSpPr/>
          <p:nvPr/>
        </p:nvSpPr>
        <p:spPr>
          <a:xfrm>
            <a:off x="918780" y="1028432"/>
            <a:ext cx="2458720" cy="64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Aplicação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C#</a:t>
            </a:r>
            <a:endParaRPr lang="pt-PT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460689-5369-49D3-A2C4-E8FC18C2D25B}"/>
              </a:ext>
            </a:extLst>
          </p:cNvPr>
          <p:cNvSpPr/>
          <p:nvPr/>
        </p:nvSpPr>
        <p:spPr>
          <a:xfrm>
            <a:off x="3682520" y="1028432"/>
            <a:ext cx="2458720" cy="64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Aplicação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C#</a:t>
            </a:r>
            <a:endParaRPr lang="pt-PT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7C4FA-4526-487E-8DE3-99835ABFE368}"/>
              </a:ext>
            </a:extLst>
          </p:cNvPr>
          <p:cNvSpPr/>
          <p:nvPr/>
        </p:nvSpPr>
        <p:spPr>
          <a:xfrm>
            <a:off x="6450150" y="1028432"/>
            <a:ext cx="2458720" cy="64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Aplicação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C#</a:t>
            </a:r>
            <a:endParaRPr lang="pt-PT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76129-29FA-4814-9FFF-7171A8D11C70}"/>
              </a:ext>
            </a:extLst>
          </p:cNvPr>
          <p:cNvSpPr/>
          <p:nvPr/>
        </p:nvSpPr>
        <p:spPr>
          <a:xfrm>
            <a:off x="918780" y="3471094"/>
            <a:ext cx="7990090" cy="61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Operacional</a:t>
            </a:r>
            <a:endParaRPr lang="pt-PT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Qual sistema operacional é melhor: Windows, Linux ou macOS?">
            <a:extLst>
              <a:ext uri="{FF2B5EF4-FFF2-40B4-BE49-F238E27FC236}">
                <a16:creationId xmlns:a16="http://schemas.microsoft.com/office/drawing/2014/main" id="{69FDD012-0EA9-412B-87F9-45728265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83" y="4139400"/>
            <a:ext cx="1757397" cy="98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54289C03-DAD8-427D-9627-89D7F87BF02B}"/>
              </a:ext>
            </a:extLst>
          </p:cNvPr>
          <p:cNvSpPr/>
          <p:nvPr/>
        </p:nvSpPr>
        <p:spPr>
          <a:xfrm>
            <a:off x="2046540" y="1709501"/>
            <a:ext cx="203200" cy="5755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B9AAD549-5823-4CE5-B1F1-28293B07C3FA}"/>
              </a:ext>
            </a:extLst>
          </p:cNvPr>
          <p:cNvSpPr/>
          <p:nvPr/>
        </p:nvSpPr>
        <p:spPr>
          <a:xfrm>
            <a:off x="4688981" y="1720785"/>
            <a:ext cx="203200" cy="5755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3894D1FD-2C6B-40B7-BAE4-523045A9CD6B}"/>
              </a:ext>
            </a:extLst>
          </p:cNvPr>
          <p:cNvSpPr/>
          <p:nvPr/>
        </p:nvSpPr>
        <p:spPr>
          <a:xfrm>
            <a:off x="7557900" y="1720785"/>
            <a:ext cx="203200" cy="5755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6109F6-D4AB-4CF9-B683-D8AB875636DC}"/>
              </a:ext>
            </a:extLst>
          </p:cNvPr>
          <p:cNvSpPr/>
          <p:nvPr/>
        </p:nvSpPr>
        <p:spPr>
          <a:xfrm>
            <a:off x="4678821" y="2921846"/>
            <a:ext cx="238619" cy="5695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65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Linguagem de Programação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8" name="Picture 6" descr="Video aula programação C# Front-End - Gabriel Eduardo Seba - learn ...">
            <a:extLst>
              <a:ext uri="{FF2B5EF4-FFF2-40B4-BE49-F238E27FC236}">
                <a16:creationId xmlns:a16="http://schemas.microsoft.com/office/drawing/2014/main" id="{2BD1900B-DC39-4220-BE16-61356754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" y="22965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285030" y="792600"/>
            <a:ext cx="6858970" cy="43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Linguagem de programação de tipagem forte</a:t>
            </a:r>
            <a:r>
              <a:rPr lang="pt-BR" sz="1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pt-PT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exigem que o tipo de dado de um valor seja do mesmo tipo da variável</a:t>
            </a:r>
            <a:r>
              <a:rPr lang="pt-PT" dirty="0"/>
              <a:t> </a:t>
            </a: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Linguagem multiparadigma</a:t>
            </a: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(Estruturada, Orientada a eventos, orientada a objetos, etc);</a:t>
            </a:r>
            <a:b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Linguagem desenvolvida pela Microsoft</a:t>
            </a: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como parte da plataforma .NET no ano de 2002, e foi liberada pela equipe de Anders Hejlsberg;</a:t>
            </a:r>
            <a:b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código fonte é compilado para </a:t>
            </a:r>
            <a:r>
              <a:rPr lang="pt-BR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Common Intermediate Language </a:t>
            </a: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(CIL : é uma linguagem de programação de baixo nível do ambiente de programação da Microsoft, sendo executado por uma máquina virtual). Assim, o C# é compilado em código CIL, desta forma o resultado dessa compilação de baixo nível será um código chamado bytecode.  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8405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97900" y="792600"/>
            <a:ext cx="8145544" cy="98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máquina virtual responsável por gerenciar a execução de programas da plataforma .NET é o componente Common Language Runtime. 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D69667-A418-40B6-8FE0-863AE0CA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09" y="1608051"/>
            <a:ext cx="6467791" cy="34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9BC02FC4-7E7A-4182-BAC8-58D42A371345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6545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28440" y="792600"/>
            <a:ext cx="8341360" cy="436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uma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plataforma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única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desenvolvimento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execução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sistemas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aplicações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CLR(Common Language Runtime: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Ambiente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execução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independente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linguagem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),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integarindo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 um Framework Class Library para a </a:t>
            </a:r>
            <a:b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execução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Código;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Originalmente só funcionava no sistema operacional Windows, mas com o surgimento do .NET Core(Framework livre e de código aberto), em 2016, tornou-se possível executar uma aplicação, também em sistemas</a:t>
            </a:r>
            <a:b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operacionais Linux e MacOS.</a:t>
            </a: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975921E8-EFDD-4330-9D47-7126170C547B}"/>
              </a:ext>
            </a:extLst>
          </p:cNvPr>
          <p:cNvSpPr txBox="1">
            <a:spLocks/>
          </p:cNvSpPr>
          <p:nvPr/>
        </p:nvSpPr>
        <p:spPr>
          <a:xfrm>
            <a:off x="2912600" y="0"/>
            <a:ext cx="6231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.NET Framework</a:t>
            </a:r>
            <a:endParaRPr lang="pt-BR"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" name="Picture 2" descr="Como descobrir as versões do .NET Framework instaladas em seu PC">
            <a:extLst>
              <a:ext uri="{FF2B5EF4-FFF2-40B4-BE49-F238E27FC236}">
                <a16:creationId xmlns:a16="http://schemas.microsoft.com/office/drawing/2014/main" id="{30B7C429-E80D-4719-90DA-303BDE12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74" y="3518777"/>
            <a:ext cx="4213126" cy="16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962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1189</Words>
  <Application>Microsoft Office PowerPoint</Application>
  <PresentationFormat>On-screen Show (16:9)</PresentationFormat>
  <Paragraphs>183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Source Code Pro</vt:lpstr>
      <vt:lpstr>Wingdings</vt:lpstr>
      <vt:lpstr>Arial</vt:lpstr>
      <vt:lpstr>Simple Light</vt:lpstr>
      <vt:lpstr>AceleraDev C# Women</vt:lpstr>
      <vt:lpstr>Ementa geral do programa</vt:lpstr>
      <vt:lpstr>Ementa geral do programa</vt:lpstr>
      <vt:lpstr>PowerPoint Presentation</vt:lpstr>
      <vt:lpstr>C# e .NET Framework</vt:lpstr>
      <vt:lpstr>C# e .NET Framework</vt:lpstr>
      <vt:lpstr>C# - Linguagem de Programação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Revisão do que vimos hoje:</vt:lpstr>
      <vt:lpstr>Referências:</vt:lpstr>
      <vt:lpstr>Tópicos da próxima aula: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C# Women</dc:title>
  <dc:creator>Alessandra Santos</dc:creator>
  <cp:lastModifiedBy>Alessandra Santos</cp:lastModifiedBy>
  <cp:revision>55</cp:revision>
  <dcterms:modified xsi:type="dcterms:W3CDTF">2020-05-05T11:10:12Z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13a292-b2ef-4055-a55a-664b7682f983_Enabled">
    <vt:lpwstr>False</vt:lpwstr>
  </property>
  <property fmtid="{D5CDD505-2E9C-101B-9397-08002B2CF9AE}" pid="3" name="MSIP_Label_c813a292-b2ef-4055-a55a-664b7682f983_SiteId">
    <vt:lpwstr>d6742729-5e2f-46ad-b7be-021cbc334656</vt:lpwstr>
  </property>
  <property fmtid="{D5CDD505-2E9C-101B-9397-08002B2CF9AE}" pid="4" name="MSIP_Label_c813a292-b2ef-4055-a55a-664b7682f983_Owner">
    <vt:lpwstr>Alessandra.Santos@ctr.unipartner.com</vt:lpwstr>
  </property>
  <property fmtid="{D5CDD505-2E9C-101B-9397-08002B2CF9AE}" pid="5" name="MSIP_Label_c813a292-b2ef-4055-a55a-664b7682f983_SetDate">
    <vt:lpwstr>2020-05-03T22:32:15.1956504Z</vt:lpwstr>
  </property>
  <property fmtid="{D5CDD505-2E9C-101B-9397-08002B2CF9AE}" pid="6" name="MSIP_Label_c813a292-b2ef-4055-a55a-664b7682f983_Name">
    <vt:lpwstr>Public</vt:lpwstr>
  </property>
  <property fmtid="{D5CDD505-2E9C-101B-9397-08002B2CF9AE}" pid="7" name="MSIP_Label_c813a292-b2ef-4055-a55a-664b7682f983_Application">
    <vt:lpwstr>Microsoft Azure Information Protection</vt:lpwstr>
  </property>
  <property fmtid="{D5CDD505-2E9C-101B-9397-08002B2CF9AE}" pid="8" name="MSIP_Label_c813a292-b2ef-4055-a55a-664b7682f983_ActionId">
    <vt:lpwstr>bd530a67-f014-4333-a11a-f23107a98004</vt:lpwstr>
  </property>
  <property fmtid="{D5CDD505-2E9C-101B-9397-08002B2CF9AE}" pid="9" name="MSIP_Label_c813a292-b2ef-4055-a55a-664b7682f983_Extended_MSFT_Method">
    <vt:lpwstr>Manual</vt:lpwstr>
  </property>
</Properties>
</file>