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2" r:id="rId4"/>
    <p:sldId id="259" r:id="rId5"/>
    <p:sldId id="270" r:id="rId6"/>
    <p:sldId id="266" r:id="rId7"/>
    <p:sldId id="271" r:id="rId8"/>
    <p:sldId id="273" r:id="rId9"/>
    <p:sldId id="274" r:id="rId10"/>
    <p:sldId id="275" r:id="rId11"/>
    <p:sldId id="272" r:id="rId12"/>
    <p:sldId id="277" r:id="rId13"/>
    <p:sldId id="278" r:id="rId14"/>
    <p:sldId id="276" r:id="rId15"/>
    <p:sldId id="280" r:id="rId16"/>
    <p:sldId id="279" r:id="rId17"/>
    <p:sldId id="263" r:id="rId18"/>
    <p:sldId id="269" r:id="rId19"/>
    <p:sldId id="264" r:id="rId20"/>
    <p:sldId id="265" r:id="rId21"/>
  </p:sldIdLst>
  <p:sldSz cx="9144000" cy="5143500" type="screen16x9"/>
  <p:notesSz cx="6858000" cy="9144000"/>
  <p:embeddedFontLst>
    <p:embeddedFont>
      <p:font typeface="Source Code Pr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D12F5-3259-43F4-AB31-BD0240A7D80D}">
  <a:tblStyle styleId="{DF8D12F5-3259-43F4-AB31-BD0240A7D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67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866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92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6681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071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794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69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30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81274f1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81274f1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1274f1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1274f1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59dfd5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59dfd5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50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4622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89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36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19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csharp/language-reference/keywords/seale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pt-br/dotnet/architecture/microservices/microservice-ddd-cqrs-patterns/ddd-oriented-microservice" TargetMode="External"/><Relationship Id="rId4" Type="http://schemas.openxmlformats.org/officeDocument/2006/relationships/hyperlink" Target="https://docs.microsoft.com/pt-br/dotnet/csharp/language-reference/keywords/abstrac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27875" y="1120025"/>
            <a:ext cx="74691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AceleraDev C# Women</a:t>
            </a:r>
            <a:endParaRPr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27876" y="3159424"/>
            <a:ext cx="7469100" cy="1427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3 (3ª aula)</a:t>
            </a: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\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 Abstract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0CE776-328A-4DE9-BAAB-A3442042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27" y="794951"/>
            <a:ext cx="3478873" cy="42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1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Coleções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F87BC-C6EA-473A-B83C-97CA28D1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94" y="1204912"/>
            <a:ext cx="4932106" cy="29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Coleções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3D2003F-BE68-4ADF-8569-64E12525BDBD}"/>
              </a:ext>
            </a:extLst>
          </p:cNvPr>
          <p:cNvSpPr/>
          <p:nvPr/>
        </p:nvSpPr>
        <p:spPr>
          <a:xfrm>
            <a:off x="530942" y="1006456"/>
            <a:ext cx="8244348" cy="8370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u="sng" dirty="0">
                <a:solidFill>
                  <a:schemeClr val="tx1"/>
                </a:solidFill>
              </a:rPr>
              <a:t>IEnumerable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não permite alteração nas coleções, funciona apenas como leitura (por isso que o LINQ gera novas coleções ao invés de causar efeitos colaterais).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BB2B2E-453C-4FA0-BD76-EAE218FB6C15}"/>
              </a:ext>
            </a:extLst>
          </p:cNvPr>
          <p:cNvSpPr/>
          <p:nvPr/>
        </p:nvSpPr>
        <p:spPr>
          <a:xfrm>
            <a:off x="530942" y="1919670"/>
            <a:ext cx="8244348" cy="837097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 err="1">
                <a:solidFill>
                  <a:schemeClr val="tx1"/>
                </a:solidFill>
              </a:rPr>
              <a:t>ICollection</a:t>
            </a:r>
            <a:r>
              <a:rPr lang="pt-BR" b="1" u="sng" dirty="0">
                <a:solidFill>
                  <a:schemeClr val="tx1"/>
                </a:solidFill>
              </a:rPr>
              <a:t>:</a:t>
            </a:r>
            <a:r>
              <a:rPr lang="pt-BR" dirty="0">
                <a:solidFill>
                  <a:schemeClr val="tx1"/>
                </a:solidFill>
              </a:rPr>
              <a:t> herda de </a:t>
            </a:r>
            <a:r>
              <a:rPr lang="pt-BR" dirty="0" err="1">
                <a:solidFill>
                  <a:schemeClr val="tx1"/>
                </a:solidFill>
              </a:rPr>
              <a:t>IEnumerable</a:t>
            </a:r>
            <a:r>
              <a:rPr lang="pt-BR" dirty="0">
                <a:solidFill>
                  <a:schemeClr val="tx1"/>
                </a:solidFill>
              </a:rPr>
              <a:t>. Portanto, você tem todos os membros da interface </a:t>
            </a:r>
            <a:r>
              <a:rPr lang="pt-BR" dirty="0" err="1">
                <a:solidFill>
                  <a:schemeClr val="tx1"/>
                </a:solidFill>
              </a:rPr>
              <a:t>IEnumerable</a:t>
            </a:r>
            <a:r>
              <a:rPr lang="pt-BR" dirty="0">
                <a:solidFill>
                  <a:schemeClr val="tx1"/>
                </a:solidFill>
              </a:rPr>
              <a:t> implementado em todas as classes que implementam a interface </a:t>
            </a:r>
            <a:r>
              <a:rPr lang="pt-BR" dirty="0" err="1">
                <a:solidFill>
                  <a:schemeClr val="tx1"/>
                </a:solidFill>
              </a:rPr>
              <a:t>ICollection</a:t>
            </a:r>
            <a:r>
              <a:rPr lang="pt-BR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A75B258-A855-4FA2-8045-5C40B5357EFE}"/>
              </a:ext>
            </a:extLst>
          </p:cNvPr>
          <p:cNvSpPr/>
          <p:nvPr/>
        </p:nvSpPr>
        <p:spPr>
          <a:xfrm>
            <a:off x="530942" y="2804209"/>
            <a:ext cx="8244348" cy="15455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b="1" u="sng" dirty="0" err="1">
                <a:solidFill>
                  <a:schemeClr val="tx1"/>
                </a:solidFill>
              </a:rPr>
              <a:t>IList</a:t>
            </a:r>
            <a:r>
              <a:rPr lang="pt-BR" b="1" u="sng" dirty="0">
                <a:solidFill>
                  <a:schemeClr val="tx1"/>
                </a:solidFill>
              </a:rPr>
              <a:t>:</a:t>
            </a:r>
            <a:r>
              <a:rPr lang="pt-BR" b="1" dirty="0">
                <a:solidFill>
                  <a:schemeClr val="tx1"/>
                </a:solidFill>
              </a:rPr>
              <a:t>  </a:t>
            </a:r>
            <a:r>
              <a:rPr lang="pt-BR" dirty="0">
                <a:solidFill>
                  <a:schemeClr val="tx1"/>
                </a:solidFill>
              </a:rPr>
              <a:t>implementa </a:t>
            </a:r>
            <a:r>
              <a:rPr lang="pt-BR" dirty="0" err="1">
                <a:solidFill>
                  <a:schemeClr val="tx1"/>
                </a:solidFill>
              </a:rPr>
              <a:t>ICollection</a:t>
            </a:r>
            <a:r>
              <a:rPr lang="pt-BR" dirty="0">
                <a:solidFill>
                  <a:schemeClr val="tx1"/>
                </a:solidFill>
              </a:rPr>
              <a:t> e </a:t>
            </a:r>
            <a:r>
              <a:rPr lang="pt-BR" dirty="0" err="1">
                <a:solidFill>
                  <a:schemeClr val="tx1"/>
                </a:solidFill>
              </a:rPr>
              <a:t>IEnumerable</a:t>
            </a:r>
            <a:r>
              <a:rPr lang="pt-BR" dirty="0">
                <a:solidFill>
                  <a:schemeClr val="tx1"/>
                </a:solidFill>
              </a:rPr>
              <a:t>. Além disso, fornece definições de métodos para adicionar e remover elementos e para limpar a coleção.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Também fornece métodos para tratar o posicionamento dos elementos dentro do conjunto. Ela também fornece um indexador de objetos para permitir que o usuário acesse a coleção com colchetes como:</a:t>
            </a:r>
          </a:p>
          <a:p>
            <a:pPr fontAlgn="base"/>
            <a:r>
              <a:rPr lang="pt-BR" dirty="0">
                <a:solidFill>
                  <a:schemeClr val="tx1"/>
                </a:solidFill>
              </a:rPr>
              <a:t>                         lista[index].propriedades ou somente de forma </a:t>
            </a:r>
            <a:r>
              <a:rPr lang="pt-BR" dirty="0" err="1">
                <a:solidFill>
                  <a:schemeClr val="tx1"/>
                </a:solidFill>
              </a:rPr>
              <a:t>generica</a:t>
            </a:r>
            <a:r>
              <a:rPr lang="pt-BR" dirty="0">
                <a:solidFill>
                  <a:schemeClr val="tx1"/>
                </a:solidFill>
              </a:rPr>
              <a:t> como lista[index]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4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Coleções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3D2003F-BE68-4ADF-8569-64E12525BDBD}"/>
              </a:ext>
            </a:extLst>
          </p:cNvPr>
          <p:cNvSpPr/>
          <p:nvPr/>
        </p:nvSpPr>
        <p:spPr>
          <a:xfrm>
            <a:off x="523568" y="1083743"/>
            <a:ext cx="8244348" cy="2025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u="sng" dirty="0">
                <a:solidFill>
                  <a:schemeClr val="tx1"/>
                </a:solidFill>
              </a:rPr>
              <a:t>Dictionary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representa uma coleção de chaves e valores. É uma coleção do tipo chave/valor e implementa  a interface </a:t>
            </a:r>
            <a:r>
              <a:rPr lang="pt-BR" dirty="0" err="1">
                <a:solidFill>
                  <a:schemeClr val="tx1"/>
                </a:solidFill>
              </a:rPr>
              <a:t>IDictionary</a:t>
            </a:r>
            <a:r>
              <a:rPr lang="pt-BR" dirty="0">
                <a:solidFill>
                  <a:schemeClr val="tx1"/>
                </a:solidFill>
              </a:rPr>
              <a:t> que possui </a:t>
            </a:r>
            <a:r>
              <a:rPr lang="pt-BR" u="sng" dirty="0">
                <a:solidFill>
                  <a:schemeClr val="tx1"/>
                </a:solidFill>
              </a:rPr>
              <a:t>duas coleções</a:t>
            </a:r>
            <a:r>
              <a:rPr lang="pt-BR" dirty="0">
                <a:solidFill>
                  <a:schemeClr val="tx1"/>
                </a:solidFill>
              </a:rPr>
              <a:t> no seu interior uma para guardar a chave e outra para guardar o valor.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Exemplo: </a:t>
            </a:r>
            <a:r>
              <a:rPr lang="pt-BR" dirty="0" err="1">
                <a:solidFill>
                  <a:schemeClr val="tx1"/>
                </a:solidFill>
              </a:rPr>
              <a:t>Idictionary</a:t>
            </a:r>
            <a:r>
              <a:rPr lang="pt-BR" dirty="0">
                <a:solidFill>
                  <a:schemeClr val="tx1"/>
                </a:solidFill>
              </a:rPr>
              <a:t>&lt;</a:t>
            </a:r>
            <a:r>
              <a:rPr lang="pt-BR" dirty="0" err="1">
                <a:solidFill>
                  <a:schemeClr val="tx1"/>
                </a:solidFill>
              </a:rPr>
              <a:t>int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r>
              <a:rPr lang="pt-BR" dirty="0">
                <a:solidFill>
                  <a:schemeClr val="tx1"/>
                </a:solidFill>
              </a:rPr>
              <a:t>&gt; dados = new </a:t>
            </a:r>
            <a:r>
              <a:rPr lang="pt-BR" dirty="0" err="1">
                <a:solidFill>
                  <a:schemeClr val="tx1"/>
                </a:solidFill>
              </a:rPr>
              <a:t>Dictionary</a:t>
            </a:r>
            <a:r>
              <a:rPr lang="pt-BR" dirty="0">
                <a:solidFill>
                  <a:schemeClr val="tx1"/>
                </a:solidFill>
              </a:rPr>
              <a:t>&lt;</a:t>
            </a:r>
            <a:r>
              <a:rPr lang="pt-BR" dirty="0" err="1">
                <a:solidFill>
                  <a:schemeClr val="tx1"/>
                </a:solidFill>
              </a:rPr>
              <a:t>int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r>
              <a:rPr lang="pt-BR" dirty="0">
                <a:solidFill>
                  <a:schemeClr val="tx1"/>
                </a:solidFill>
              </a:rPr>
              <a:t>&gt;();</a:t>
            </a:r>
          </a:p>
          <a:p>
            <a:pPr lvl="5"/>
            <a:r>
              <a:rPr lang="pt-BR" dirty="0">
                <a:solidFill>
                  <a:schemeClr val="tx1"/>
                </a:solidFill>
              </a:rPr>
              <a:t>                         </a:t>
            </a:r>
            <a:r>
              <a:rPr lang="pt-BR" dirty="0" err="1">
                <a:solidFill>
                  <a:schemeClr val="tx1"/>
                </a:solidFill>
              </a:rPr>
              <a:t>Dados.Add</a:t>
            </a:r>
            <a:r>
              <a:rPr lang="pt-BR" dirty="0">
                <a:solidFill>
                  <a:schemeClr val="tx1"/>
                </a:solidFill>
              </a:rPr>
              <a:t>(1, “Maria”);</a:t>
            </a:r>
          </a:p>
          <a:p>
            <a:pPr lvl="5"/>
            <a:r>
              <a:rPr lang="pt-BR" dirty="0">
                <a:solidFill>
                  <a:schemeClr val="tx1"/>
                </a:solidFill>
              </a:rPr>
              <a:t>                         </a:t>
            </a:r>
            <a:r>
              <a:rPr lang="pt-BR" dirty="0" err="1">
                <a:solidFill>
                  <a:schemeClr val="tx1"/>
                </a:solidFill>
              </a:rPr>
              <a:t>Dados.Add</a:t>
            </a:r>
            <a:r>
              <a:rPr lang="pt-BR" dirty="0">
                <a:solidFill>
                  <a:schemeClr val="tx1"/>
                </a:solidFill>
              </a:rPr>
              <a:t>(2, “João”);</a:t>
            </a:r>
          </a:p>
          <a:p>
            <a:pPr lvl="5"/>
            <a:r>
              <a:rPr lang="pt-BR" dirty="0">
                <a:solidFill>
                  <a:schemeClr val="tx1"/>
                </a:solidFill>
              </a:rPr>
              <a:t>                         </a:t>
            </a:r>
            <a:r>
              <a:rPr lang="pt-BR" dirty="0" err="1">
                <a:solidFill>
                  <a:schemeClr val="tx1"/>
                </a:solidFill>
              </a:rPr>
              <a:t>Dados.Add</a:t>
            </a:r>
            <a:r>
              <a:rPr lang="pt-BR" dirty="0">
                <a:solidFill>
                  <a:schemeClr val="tx1"/>
                </a:solidFill>
              </a:rPr>
              <a:t>(3, “Carla”);</a:t>
            </a:r>
          </a:p>
        </p:txBody>
      </p:sp>
    </p:spTree>
    <p:extLst>
      <p:ext uri="{BB962C8B-B14F-4D97-AF65-F5344CB8AC3E}">
        <p14:creationId xmlns:p14="http://schemas.microsoft.com/office/powerpoint/2010/main" val="356970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DDD – Domain </a:t>
            </a:r>
            <a:r>
              <a:rPr lang="pt-BR" sz="2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Driven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Design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DD468A-CB4D-4D95-977F-42295320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2" y="792600"/>
            <a:ext cx="8133735" cy="42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9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DDD – Domain </a:t>
            </a:r>
            <a:r>
              <a:rPr lang="pt-BR" sz="2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Driven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Design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Design significa Projeto Orientado a Domínio.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dirty="0"/>
              <a:t>DDD defende modelagem com base na realidade dos negócios conforme relevante para os seus casos de uso.   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dirty="0"/>
              <a:t>Camada de Domínio: responsável por representar conceitos de negócios, informações sobre a situação de negócios e as regras de negócio. O estado que reflete a situação de negócios é controlado e usado aqui, embora os detalhes técnicos de armazená-lo sejam delegados à infraestrutura. Essa camada é a essência do software de negócios.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7139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DDD – Domain </a:t>
            </a:r>
            <a:r>
              <a:rPr lang="pt-BR" sz="2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Driven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Design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dirty="0"/>
              <a:t>Camada de Aplicativo:  define os trabalhos que o software deve fazer e direciona os objetos de domínio expressivos para resolver problemas. As tarefas pelas quais esta camada é responsável são significativas para os negócios ou necessárias para a interação com as camadas do aplicativo de outros sistemas. 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dirty="0"/>
              <a:t>Camada de Infraestrutura: A camada de infraestrutura é como os dados inicialmente mantidos em entidades de domínio (em memória) são mantidos em bancos de dados ou outro repositório persistente. Um exemplo é usar o código do </a:t>
            </a:r>
            <a:r>
              <a:rPr lang="pt-BR" dirty="0" err="1"/>
              <a:t>Entity</a:t>
            </a:r>
            <a:r>
              <a:rPr lang="pt-BR" dirty="0"/>
              <a:t> Framework Core para implementar as classes padrão do repositório que usam um </a:t>
            </a:r>
            <a:r>
              <a:rPr lang="pt-BR" dirty="0" err="1"/>
              <a:t>DBContext</a:t>
            </a:r>
            <a:r>
              <a:rPr lang="pt-BR" dirty="0"/>
              <a:t> para manter os dados em um banco de dados relacional.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8866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Revisão do que vimos hoje: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5;p21">
            <a:extLst>
              <a:ext uri="{FF2B5EF4-FFF2-40B4-BE49-F238E27FC236}">
                <a16:creationId xmlns:a16="http://schemas.microsoft.com/office/drawing/2014/main" id="{FCF86059-01A0-4AEB-88F1-0525EE31F5EA}"/>
              </a:ext>
            </a:extLst>
          </p:cNvPr>
          <p:cNvSpPr txBox="1">
            <a:spLocks/>
          </p:cNvSpPr>
          <p:nvPr/>
        </p:nvSpPr>
        <p:spPr>
          <a:xfrm>
            <a:off x="1343400" y="1548676"/>
            <a:ext cx="64572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1400" b="1" u="sng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3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Programação Orientada a Objetos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Hierarquia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Coleções de dados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Domain </a:t>
            </a: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Driven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Design</a:t>
            </a:r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081975" y="792600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Referências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1202300" y="1349374"/>
            <a:ext cx="7941700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PT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 Sealed: </a:t>
            </a:r>
            <a:r>
              <a:rPr lang="en-US" sz="1400" dirty="0">
                <a:hlinkClick r:id="rId3"/>
              </a:rPr>
              <a:t>https://docs.microsoft.com/pt-br/dotnet/csharp/language-reference/keywords/sealed</a:t>
            </a:r>
            <a:endParaRPr lang="pt-PT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pt-PT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 Abstract: </a:t>
            </a:r>
            <a:r>
              <a:rPr lang="en-US" sz="1400" dirty="0">
                <a:hlinkClick r:id="rId4"/>
              </a:rPr>
              <a:t>https://docs.microsoft.com/pt-br/dotnet/csharp/language-reference/keywords/abstract</a:t>
            </a:r>
            <a:endParaRPr lang="pt-PT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pt-PT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Domain Driven Design: </a:t>
            </a:r>
            <a:r>
              <a:rPr lang="en-US" sz="1400" dirty="0">
                <a:hlinkClick r:id="rId5"/>
              </a:rPr>
              <a:t>https://docs.microsoft.com/pt-br/dotnet/architecture/microservices/microservice-ddd-cqrs-patterns/ddd-oriented-microservice</a:t>
            </a:r>
            <a:endParaRPr lang="en-US" sz="1400" dirty="0"/>
          </a:p>
          <a:p>
            <a:pPr marL="0" lvl="0" indent="0">
              <a:spcBef>
                <a:spcPts val="1600"/>
              </a:spcBef>
              <a:buNone/>
            </a:pPr>
            <a:endParaRPr lang="en-US" sz="1400" dirty="0"/>
          </a:p>
          <a:p>
            <a:pPr marL="0" lvl="0" indent="0">
              <a:spcBef>
                <a:spcPts val="1600"/>
              </a:spcBef>
              <a:buNone/>
            </a:pPr>
            <a:endParaRPr lang="en-US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1600"/>
              </a:spcBef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74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Tópicos da próxima aula: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</a:t>
            </a:r>
            <a:r>
              <a:rPr lang="en-US" sz="1400" b="1" u="sng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4</a:t>
            </a:r>
            <a:endParaRPr sz="1400" b="1" u="sng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Modelagem de banco de dados relacional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Banco de dados em C#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Criar banco de dados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Modelagem do banco 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41180" y="803636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Ementa geral do programa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00959" y="1310571"/>
            <a:ext cx="7583623" cy="383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3: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Programação Orientada a Objetos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Hierarquia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Coleções de dados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Domain </a:t>
            </a: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Driven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Design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Feedback da aula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7814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097900" y="792600"/>
            <a:ext cx="7629540" cy="3179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Programação</a:t>
            </a:r>
            <a:r>
              <a:rPr lang="en-US" sz="3600" b="1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Orientada</a:t>
            </a: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</a:t>
            </a: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Objetos</a:t>
            </a:r>
            <a:endParaRPr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DDADB-4EA5-4181-BE27-F0C865560AC4}"/>
              </a:ext>
            </a:extLst>
          </p:cNvPr>
          <p:cNvSpPr/>
          <p:nvPr/>
        </p:nvSpPr>
        <p:spPr>
          <a:xfrm>
            <a:off x="3061654" y="849261"/>
            <a:ext cx="1669473" cy="588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 Veiculo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Hierarquia de Classes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A81E66E-A63D-4740-918B-73DD76AA1D9A}"/>
              </a:ext>
            </a:extLst>
          </p:cNvPr>
          <p:cNvSpPr/>
          <p:nvPr/>
        </p:nvSpPr>
        <p:spPr>
          <a:xfrm>
            <a:off x="599235" y="2427338"/>
            <a:ext cx="1517072" cy="6719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Avião</a:t>
            </a:r>
            <a:endParaRPr lang="en-US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3D1C04E-0796-481D-9541-E05E2BCADCF7}"/>
              </a:ext>
            </a:extLst>
          </p:cNvPr>
          <p:cNvSpPr/>
          <p:nvPr/>
        </p:nvSpPr>
        <p:spPr>
          <a:xfrm>
            <a:off x="3214055" y="2357004"/>
            <a:ext cx="1517072" cy="67194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Carro</a:t>
            </a:r>
            <a:endParaRPr lang="en-US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AEC2217-969D-47E5-BE05-49BBBAD1DC76}"/>
              </a:ext>
            </a:extLst>
          </p:cNvPr>
          <p:cNvSpPr/>
          <p:nvPr/>
        </p:nvSpPr>
        <p:spPr>
          <a:xfrm>
            <a:off x="6022103" y="2357004"/>
            <a:ext cx="1517072" cy="67194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Bicicleta</a:t>
            </a:r>
            <a:endParaRPr lang="en-US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087633E-0A2A-4CC6-A3A9-F1919DD3CAEC}"/>
              </a:ext>
            </a:extLst>
          </p:cNvPr>
          <p:cNvCxnSpPr/>
          <p:nvPr/>
        </p:nvCxnSpPr>
        <p:spPr>
          <a:xfrm>
            <a:off x="1528100" y="2064327"/>
            <a:ext cx="52525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6BE232E-7653-4ED9-A80E-CB735BA9D1D2}"/>
              </a:ext>
            </a:extLst>
          </p:cNvPr>
          <p:cNvCxnSpPr>
            <a:stCxn id="2" idx="2"/>
          </p:cNvCxnSpPr>
          <p:nvPr/>
        </p:nvCxnSpPr>
        <p:spPr>
          <a:xfrm flipH="1">
            <a:off x="3896390" y="1438079"/>
            <a:ext cx="1" cy="63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31659D8-A7AF-4605-A97E-887A6F47F50B}"/>
              </a:ext>
            </a:extLst>
          </p:cNvPr>
          <p:cNvCxnSpPr/>
          <p:nvPr/>
        </p:nvCxnSpPr>
        <p:spPr>
          <a:xfrm>
            <a:off x="1528100" y="2064327"/>
            <a:ext cx="0" cy="36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362724B-7EC1-47BB-A980-435EB33B0DCD}"/>
              </a:ext>
            </a:extLst>
          </p:cNvPr>
          <p:cNvCxnSpPr/>
          <p:nvPr/>
        </p:nvCxnSpPr>
        <p:spPr>
          <a:xfrm>
            <a:off x="3896390" y="2071254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B7657B9-CA4F-40AF-9F4C-EB1F0D041C04}"/>
              </a:ext>
            </a:extLst>
          </p:cNvPr>
          <p:cNvCxnSpPr>
            <a:endCxn id="25" idx="0"/>
          </p:cNvCxnSpPr>
          <p:nvPr/>
        </p:nvCxnSpPr>
        <p:spPr>
          <a:xfrm>
            <a:off x="6780639" y="2064327"/>
            <a:ext cx="0" cy="29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236C77E-5162-4720-B515-8E699971A93B}"/>
              </a:ext>
            </a:extLst>
          </p:cNvPr>
          <p:cNvCxnSpPr>
            <a:stCxn id="2" idx="3"/>
          </p:cNvCxnSpPr>
          <p:nvPr/>
        </p:nvCxnSpPr>
        <p:spPr>
          <a:xfrm flipV="1">
            <a:off x="4731127" y="1025236"/>
            <a:ext cx="651364" cy="1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218511-CDFA-4CB0-BBBF-3880AA1AB34C}"/>
              </a:ext>
            </a:extLst>
          </p:cNvPr>
          <p:cNvSpPr txBox="1"/>
          <p:nvPr/>
        </p:nvSpPr>
        <p:spPr>
          <a:xfrm>
            <a:off x="5382491" y="835893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Classe Primitiva (base)</a:t>
            </a:r>
            <a:endParaRPr lang="en-US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8C76864-8B2E-4C8A-970A-5F937E1C62C2}"/>
              </a:ext>
            </a:extLst>
          </p:cNvPr>
          <p:cNvSpPr txBox="1"/>
          <p:nvPr/>
        </p:nvSpPr>
        <p:spPr>
          <a:xfrm>
            <a:off x="3223027" y="4340230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Classe Derivada</a:t>
            </a:r>
            <a:endParaRPr lang="en-US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C5C3CDD-37AE-4F86-94F1-56A6D8530118}"/>
              </a:ext>
            </a:extLst>
          </p:cNvPr>
          <p:cNvCxnSpPr>
            <a:cxnSpLocks/>
          </p:cNvCxnSpPr>
          <p:nvPr/>
        </p:nvCxnSpPr>
        <p:spPr>
          <a:xfrm>
            <a:off x="1814971" y="3089186"/>
            <a:ext cx="1880629" cy="124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E76A078-E5E2-4D4D-9E53-D965A28635DA}"/>
              </a:ext>
            </a:extLst>
          </p:cNvPr>
          <p:cNvCxnSpPr>
            <a:stCxn id="24" idx="2"/>
            <a:endCxn id="49" idx="0"/>
          </p:cNvCxnSpPr>
          <p:nvPr/>
        </p:nvCxnSpPr>
        <p:spPr>
          <a:xfrm>
            <a:off x="3972591" y="3028949"/>
            <a:ext cx="0" cy="131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A7494E1-B3E0-4A6C-BC85-0DDD094547B4}"/>
              </a:ext>
            </a:extLst>
          </p:cNvPr>
          <p:cNvCxnSpPr>
            <a:stCxn id="25" idx="2"/>
          </p:cNvCxnSpPr>
          <p:nvPr/>
        </p:nvCxnSpPr>
        <p:spPr>
          <a:xfrm flipH="1">
            <a:off x="4246418" y="3028949"/>
            <a:ext cx="2534221" cy="130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08B2C24-8D87-4F13-BB85-6D1252135D5C}"/>
              </a:ext>
            </a:extLst>
          </p:cNvPr>
          <p:cNvSpPr txBox="1"/>
          <p:nvPr/>
        </p:nvSpPr>
        <p:spPr>
          <a:xfrm>
            <a:off x="3380062" y="1227169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Superclasse</a:t>
            </a:r>
            <a:endParaRPr lang="en-US" sz="11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271F97D-42CB-461A-B829-18146790AA05}"/>
              </a:ext>
            </a:extLst>
          </p:cNvPr>
          <p:cNvSpPr txBox="1"/>
          <p:nvPr/>
        </p:nvSpPr>
        <p:spPr>
          <a:xfrm>
            <a:off x="890424" y="2873273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Subclasse</a:t>
            </a:r>
            <a:endParaRPr lang="en-US" sz="11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3798543-5595-43DE-8C2C-C193B9C48145}"/>
              </a:ext>
            </a:extLst>
          </p:cNvPr>
          <p:cNvSpPr txBox="1"/>
          <p:nvPr/>
        </p:nvSpPr>
        <p:spPr>
          <a:xfrm>
            <a:off x="3505096" y="2812938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Subclasse</a:t>
            </a:r>
            <a:endParaRPr lang="en-US" sz="1100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A619345-4066-47D9-91FD-0F10066198FF}"/>
              </a:ext>
            </a:extLst>
          </p:cNvPr>
          <p:cNvSpPr txBox="1"/>
          <p:nvPr/>
        </p:nvSpPr>
        <p:spPr>
          <a:xfrm>
            <a:off x="6404929" y="2800757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Subclasse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DDADB-4EA5-4181-BE27-F0C865560AC4}"/>
              </a:ext>
            </a:extLst>
          </p:cNvPr>
          <p:cNvSpPr/>
          <p:nvPr/>
        </p:nvSpPr>
        <p:spPr>
          <a:xfrm>
            <a:off x="3061654" y="849261"/>
            <a:ext cx="1669473" cy="588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 Veiculo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Hierarquia de Classes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A81E66E-A63D-4740-918B-73DD76AA1D9A}"/>
              </a:ext>
            </a:extLst>
          </p:cNvPr>
          <p:cNvSpPr/>
          <p:nvPr/>
        </p:nvSpPr>
        <p:spPr>
          <a:xfrm>
            <a:off x="599235" y="2427338"/>
            <a:ext cx="1517072" cy="6719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Avião</a:t>
            </a:r>
            <a:endParaRPr lang="en-US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3D1C04E-0796-481D-9541-E05E2BCADCF7}"/>
              </a:ext>
            </a:extLst>
          </p:cNvPr>
          <p:cNvSpPr/>
          <p:nvPr/>
        </p:nvSpPr>
        <p:spPr>
          <a:xfrm>
            <a:off x="3214055" y="2357004"/>
            <a:ext cx="1517072" cy="67194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Carro</a:t>
            </a:r>
            <a:endParaRPr lang="en-US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AEC2217-969D-47E5-BE05-49BBBAD1DC76}"/>
              </a:ext>
            </a:extLst>
          </p:cNvPr>
          <p:cNvSpPr/>
          <p:nvPr/>
        </p:nvSpPr>
        <p:spPr>
          <a:xfrm>
            <a:off x="6022103" y="2357004"/>
            <a:ext cx="1517072" cy="67194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Bicicleta</a:t>
            </a:r>
            <a:endParaRPr lang="en-US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087633E-0A2A-4CC6-A3A9-F1919DD3CAEC}"/>
              </a:ext>
            </a:extLst>
          </p:cNvPr>
          <p:cNvCxnSpPr/>
          <p:nvPr/>
        </p:nvCxnSpPr>
        <p:spPr>
          <a:xfrm>
            <a:off x="1528100" y="2064327"/>
            <a:ext cx="52525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6BE232E-7653-4ED9-A80E-CB735BA9D1D2}"/>
              </a:ext>
            </a:extLst>
          </p:cNvPr>
          <p:cNvCxnSpPr>
            <a:stCxn id="2" idx="2"/>
          </p:cNvCxnSpPr>
          <p:nvPr/>
        </p:nvCxnSpPr>
        <p:spPr>
          <a:xfrm flipH="1">
            <a:off x="3896390" y="1438079"/>
            <a:ext cx="1" cy="63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31659D8-A7AF-4605-A97E-887A6F47F50B}"/>
              </a:ext>
            </a:extLst>
          </p:cNvPr>
          <p:cNvCxnSpPr/>
          <p:nvPr/>
        </p:nvCxnSpPr>
        <p:spPr>
          <a:xfrm>
            <a:off x="1528100" y="2064327"/>
            <a:ext cx="0" cy="36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362724B-7EC1-47BB-A980-435EB33B0DCD}"/>
              </a:ext>
            </a:extLst>
          </p:cNvPr>
          <p:cNvCxnSpPr/>
          <p:nvPr/>
        </p:nvCxnSpPr>
        <p:spPr>
          <a:xfrm>
            <a:off x="3896390" y="2071254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B7657B9-CA4F-40AF-9F4C-EB1F0D041C04}"/>
              </a:ext>
            </a:extLst>
          </p:cNvPr>
          <p:cNvCxnSpPr>
            <a:endCxn id="25" idx="0"/>
          </p:cNvCxnSpPr>
          <p:nvPr/>
        </p:nvCxnSpPr>
        <p:spPr>
          <a:xfrm>
            <a:off x="6780639" y="2064327"/>
            <a:ext cx="0" cy="29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236C77E-5162-4720-B515-8E699971A93B}"/>
              </a:ext>
            </a:extLst>
          </p:cNvPr>
          <p:cNvCxnSpPr>
            <a:stCxn id="2" idx="3"/>
          </p:cNvCxnSpPr>
          <p:nvPr/>
        </p:nvCxnSpPr>
        <p:spPr>
          <a:xfrm flipV="1">
            <a:off x="4731127" y="1025236"/>
            <a:ext cx="651364" cy="1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218511-CDFA-4CB0-BBBF-3880AA1AB34C}"/>
              </a:ext>
            </a:extLst>
          </p:cNvPr>
          <p:cNvSpPr txBox="1"/>
          <p:nvPr/>
        </p:nvSpPr>
        <p:spPr>
          <a:xfrm>
            <a:off x="5382491" y="835893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Classe Primitiva (base)</a:t>
            </a:r>
            <a:endParaRPr lang="en-US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08B2C24-8D87-4F13-BB85-6D1252135D5C}"/>
              </a:ext>
            </a:extLst>
          </p:cNvPr>
          <p:cNvSpPr txBox="1"/>
          <p:nvPr/>
        </p:nvSpPr>
        <p:spPr>
          <a:xfrm>
            <a:off x="3380062" y="1227169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Superclasse</a:t>
            </a:r>
            <a:endParaRPr lang="en-US" sz="11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271F97D-42CB-461A-B829-18146790AA05}"/>
              </a:ext>
            </a:extLst>
          </p:cNvPr>
          <p:cNvSpPr txBox="1"/>
          <p:nvPr/>
        </p:nvSpPr>
        <p:spPr>
          <a:xfrm>
            <a:off x="890424" y="2873273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Subclasse</a:t>
            </a:r>
            <a:endParaRPr lang="en-US" sz="11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3798543-5595-43DE-8C2C-C193B9C48145}"/>
              </a:ext>
            </a:extLst>
          </p:cNvPr>
          <p:cNvSpPr txBox="1"/>
          <p:nvPr/>
        </p:nvSpPr>
        <p:spPr>
          <a:xfrm>
            <a:off x="3505096" y="2812938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Subclasse</a:t>
            </a:r>
            <a:endParaRPr lang="en-US" sz="1100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A619345-4066-47D9-91FD-0F10066198FF}"/>
              </a:ext>
            </a:extLst>
          </p:cNvPr>
          <p:cNvSpPr txBox="1"/>
          <p:nvPr/>
        </p:nvSpPr>
        <p:spPr>
          <a:xfrm>
            <a:off x="6404929" y="2800757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Subclasse</a:t>
            </a:r>
            <a:endParaRPr lang="en-US" sz="11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186CD8C-BFE3-4292-9CCA-AC240DE58BE1}"/>
              </a:ext>
            </a:extLst>
          </p:cNvPr>
          <p:cNvCxnSpPr>
            <a:cxnSpLocks/>
          </p:cNvCxnSpPr>
          <p:nvPr/>
        </p:nvCxnSpPr>
        <p:spPr>
          <a:xfrm>
            <a:off x="436462" y="3502390"/>
            <a:ext cx="20297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941479B-AB5C-43A4-8A03-D051209969E5}"/>
              </a:ext>
            </a:extLst>
          </p:cNvPr>
          <p:cNvCxnSpPr>
            <a:cxnSpLocks/>
          </p:cNvCxnSpPr>
          <p:nvPr/>
        </p:nvCxnSpPr>
        <p:spPr>
          <a:xfrm flipH="1">
            <a:off x="1277140" y="3117212"/>
            <a:ext cx="740" cy="359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3CB80C87-51CC-4261-9D80-66EF4FF286B4}"/>
              </a:ext>
            </a:extLst>
          </p:cNvPr>
          <p:cNvSpPr/>
          <p:nvPr/>
        </p:nvSpPr>
        <p:spPr>
          <a:xfrm>
            <a:off x="304778" y="4049680"/>
            <a:ext cx="1052993" cy="6843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</a:t>
            </a:r>
            <a:endParaRPr lang="en-US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06B0005-A1A4-4499-BADE-E559EF477A6A}"/>
              </a:ext>
            </a:extLst>
          </p:cNvPr>
          <p:cNvSpPr/>
          <p:nvPr/>
        </p:nvSpPr>
        <p:spPr>
          <a:xfrm>
            <a:off x="1665501" y="4053419"/>
            <a:ext cx="1215165" cy="7040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Passageiro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9C248A5-64DA-4EE3-8EDF-80A5587EE461}"/>
              </a:ext>
            </a:extLst>
          </p:cNvPr>
          <p:cNvCxnSpPr/>
          <p:nvPr/>
        </p:nvCxnSpPr>
        <p:spPr>
          <a:xfrm>
            <a:off x="2466162" y="3516245"/>
            <a:ext cx="0" cy="533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186A7A0-D280-435F-98EF-A00B95F40789}"/>
              </a:ext>
            </a:extLst>
          </p:cNvPr>
          <p:cNvCxnSpPr>
            <a:cxnSpLocks/>
          </p:cNvCxnSpPr>
          <p:nvPr/>
        </p:nvCxnSpPr>
        <p:spPr>
          <a:xfrm flipH="1">
            <a:off x="436461" y="3509317"/>
            <a:ext cx="1" cy="54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5CBD39C-177B-4965-8C74-FF3ACB9A9AB9}"/>
              </a:ext>
            </a:extLst>
          </p:cNvPr>
          <p:cNvSpPr txBox="1"/>
          <p:nvPr/>
        </p:nvSpPr>
        <p:spPr>
          <a:xfrm>
            <a:off x="251983" y="4525657"/>
            <a:ext cx="1158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Subsubclasse</a:t>
            </a:r>
            <a:endParaRPr lang="en-US" sz="11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0697881-3752-4D85-A0B6-B34AA186F20D}"/>
              </a:ext>
            </a:extLst>
          </p:cNvPr>
          <p:cNvSpPr txBox="1"/>
          <p:nvPr/>
        </p:nvSpPr>
        <p:spPr>
          <a:xfrm>
            <a:off x="1665501" y="4568675"/>
            <a:ext cx="1158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Subsubclasse</a:t>
            </a:r>
            <a:endParaRPr lang="en-US" sz="1100" dirty="0"/>
          </a:p>
        </p:txBody>
      </p:sp>
      <p:sp>
        <p:nvSpPr>
          <p:cNvPr id="27" name="Seta: Curva para a Direita 26">
            <a:extLst>
              <a:ext uri="{FF2B5EF4-FFF2-40B4-BE49-F238E27FC236}">
                <a16:creationId xmlns:a16="http://schemas.microsoft.com/office/drawing/2014/main" id="{F0B87BEE-2598-4F39-B9AA-B4206C1D63AA}"/>
              </a:ext>
            </a:extLst>
          </p:cNvPr>
          <p:cNvSpPr/>
          <p:nvPr/>
        </p:nvSpPr>
        <p:spPr>
          <a:xfrm rot="10800000">
            <a:off x="2162817" y="2550017"/>
            <a:ext cx="668117" cy="9269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Seta: Curva para a Direita 44">
            <a:extLst>
              <a:ext uri="{FF2B5EF4-FFF2-40B4-BE49-F238E27FC236}">
                <a16:creationId xmlns:a16="http://schemas.microsoft.com/office/drawing/2014/main" id="{064E79D7-9A21-4D30-9B3D-691A001067E0}"/>
              </a:ext>
            </a:extLst>
          </p:cNvPr>
          <p:cNvSpPr/>
          <p:nvPr/>
        </p:nvSpPr>
        <p:spPr>
          <a:xfrm rot="10800000">
            <a:off x="4847513" y="1108173"/>
            <a:ext cx="668117" cy="9269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7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Hierarquia de Classes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Está diretamente relacionado ao pilar de Orientação a Objetos chamado</a:t>
            </a:r>
            <a:r>
              <a:rPr lang="pt-BR" sz="16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Herança</a:t>
            </a: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;</a:t>
            </a: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 Classe Derivada ou Subclasse, herda as propriedades e métodos da Classe Base ou Super Classe, </a:t>
            </a:r>
            <a:r>
              <a:rPr lang="pt-BR" sz="16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mas pode adicionar novas propriedades e métodos próprios</a:t>
            </a:r>
            <a: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;</a:t>
            </a: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/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28405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Herança x Interfaces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D2E8FE8-2689-4E0A-A2A7-0798360DB2CB}"/>
              </a:ext>
            </a:extLst>
          </p:cNvPr>
          <p:cNvSpPr/>
          <p:nvPr/>
        </p:nvSpPr>
        <p:spPr>
          <a:xfrm>
            <a:off x="1097900" y="727364"/>
            <a:ext cx="2303391" cy="402474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Herança</a:t>
            </a:r>
          </a:p>
          <a:p>
            <a:pPr algn="ctr"/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herda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e </a:t>
            </a:r>
            <a:r>
              <a:rPr lang="en-US" dirty="0" err="1"/>
              <a:t>métodos</a:t>
            </a:r>
            <a:r>
              <a:rPr lang="en-US" dirty="0"/>
              <a:t> da  </a:t>
            </a:r>
            <a:r>
              <a:rPr lang="en-US" dirty="0" err="1"/>
              <a:t>classe</a:t>
            </a:r>
            <a:r>
              <a:rPr lang="en-US" dirty="0"/>
              <a:t> base.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propriedades</a:t>
            </a:r>
            <a:r>
              <a:rPr lang="en-US" dirty="0"/>
              <a:t> 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Permite</a:t>
            </a:r>
            <a:r>
              <a:rPr lang="en-US" dirty="0"/>
              <a:t> que as classes </a:t>
            </a:r>
            <a:r>
              <a:rPr lang="en-US" dirty="0" err="1"/>
              <a:t>derivadas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 “override”,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endParaRPr lang="en-US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3CCD36-71A8-4FB0-9442-AB14497613A4}"/>
              </a:ext>
            </a:extLst>
          </p:cNvPr>
          <p:cNvSpPr/>
          <p:nvPr/>
        </p:nvSpPr>
        <p:spPr>
          <a:xfrm>
            <a:off x="5493327" y="727364"/>
            <a:ext cx="2866073" cy="4024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Interfaces</a:t>
            </a:r>
          </a:p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assinatura</a:t>
            </a:r>
            <a:r>
              <a:rPr lang="en-US" dirty="0"/>
              <a:t> do </a:t>
            </a:r>
            <a:r>
              <a:rPr lang="en-US" dirty="0" err="1"/>
              <a:t>método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Seus métodos são implicitamente públicos.</a:t>
            </a:r>
          </a:p>
          <a:p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Não permite a criação do Construtor, pois trata-se de Interface e não de uma Classe.</a:t>
            </a:r>
          </a:p>
          <a:p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Na linguagem de programação C# não é permitido Heranças múltiplas, por isso utiliza-se as Interfaces.</a:t>
            </a:r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34974F35-F541-4905-9743-964C0B1DA54D}"/>
              </a:ext>
            </a:extLst>
          </p:cNvPr>
          <p:cNvSpPr/>
          <p:nvPr/>
        </p:nvSpPr>
        <p:spPr>
          <a:xfrm>
            <a:off x="3955473" y="2571750"/>
            <a:ext cx="1210461" cy="1245177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 </a:t>
            </a:r>
            <a:r>
              <a:rPr lang="pt-BR" sz="2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Sealed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x Classe Abstract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D2E8FE8-2689-4E0A-A2A7-0798360DB2CB}"/>
              </a:ext>
            </a:extLst>
          </p:cNvPr>
          <p:cNvSpPr/>
          <p:nvPr/>
        </p:nvSpPr>
        <p:spPr>
          <a:xfrm>
            <a:off x="1097900" y="727364"/>
            <a:ext cx="2303391" cy="402474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Classe Sealed</a:t>
            </a:r>
            <a:br>
              <a:rPr lang="pt-PT" dirty="0"/>
            </a:b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 Uma classe </a:t>
            </a:r>
            <a:r>
              <a:rPr lang="pt-BR" dirty="0" err="1"/>
              <a:t>sealed</a:t>
            </a:r>
            <a:r>
              <a:rPr lang="pt-BR" dirty="0"/>
              <a:t>  não pode ser uma classe base, ou seja, não pode ter herdeiras.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Uma classe </a:t>
            </a:r>
            <a:r>
              <a:rPr lang="pt-BR" dirty="0" err="1"/>
              <a:t>sealed</a:t>
            </a:r>
            <a:r>
              <a:rPr lang="pt-BR" dirty="0"/>
              <a:t> está pronta para uso e deve ser empregada no programa.</a:t>
            </a:r>
          </a:p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3CCD36-71A8-4FB0-9442-AB14497613A4}"/>
              </a:ext>
            </a:extLst>
          </p:cNvPr>
          <p:cNvSpPr/>
          <p:nvPr/>
        </p:nvSpPr>
        <p:spPr>
          <a:xfrm>
            <a:off x="5493327" y="727364"/>
            <a:ext cx="2866073" cy="4024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/>
              <a:t>Classe Abstract</a:t>
            </a:r>
          </a:p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abstract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instanciada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 finalidade de uma classe abstrata é fornecer uma definição comum de uma classe base que pode ser compartilhada por várias classes derivadas.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34974F35-F541-4905-9743-964C0B1DA54D}"/>
              </a:ext>
            </a:extLst>
          </p:cNvPr>
          <p:cNvSpPr/>
          <p:nvPr/>
        </p:nvSpPr>
        <p:spPr>
          <a:xfrm>
            <a:off x="3955473" y="2571750"/>
            <a:ext cx="1210461" cy="1245177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 </a:t>
            </a:r>
            <a:r>
              <a:rPr lang="pt-BR" sz="2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Sealed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4E45CB-746E-44F0-B3E9-055F31E21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88" y="792600"/>
            <a:ext cx="6509687" cy="44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88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867</Words>
  <Application>Microsoft Office PowerPoint</Application>
  <PresentationFormat>Apresentação na tela (16:9)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Wingdings</vt:lpstr>
      <vt:lpstr>Source Code Pro</vt:lpstr>
      <vt:lpstr>Simple Light</vt:lpstr>
      <vt:lpstr>AceleraDev C# Women</vt:lpstr>
      <vt:lpstr>Ementa geral do programa</vt:lpstr>
      <vt:lpstr>Apresentação do PowerPoint</vt:lpstr>
      <vt:lpstr>Hierarquia de Classes</vt:lpstr>
      <vt:lpstr>Hierarquia de Classes</vt:lpstr>
      <vt:lpstr>Hierarquia de Classes</vt:lpstr>
      <vt:lpstr>Herança x Interfaces</vt:lpstr>
      <vt:lpstr>Classe Sealed x Classe Abstract</vt:lpstr>
      <vt:lpstr>Classe Sealed</vt:lpstr>
      <vt:lpstr>Classe Abstract</vt:lpstr>
      <vt:lpstr>Coleções de dados</vt:lpstr>
      <vt:lpstr>Coleções de dados</vt:lpstr>
      <vt:lpstr>Coleções de dados</vt:lpstr>
      <vt:lpstr>DDD – Domain Driven Design</vt:lpstr>
      <vt:lpstr>DDD – Domain Driven Design</vt:lpstr>
      <vt:lpstr>DDD – Domain Driven Design</vt:lpstr>
      <vt:lpstr>Revisão do que vimos hoje:</vt:lpstr>
      <vt:lpstr>Referências:</vt:lpstr>
      <vt:lpstr>Tópicos da próxima aula:</vt:lpstr>
      <vt:lpstr>Feedback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AceleraDev C# Women</dc:title>
  <dc:creator>Alessandra Santos</dc:creator>
  <cp:lastModifiedBy>Alessandra Soares dos Santos</cp:lastModifiedBy>
  <cp:revision>91</cp:revision>
  <dcterms:modified xsi:type="dcterms:W3CDTF">2020-05-24T21:23:50Z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13a292-b2ef-4055-a55a-664b7682f983_Enabled">
    <vt:lpwstr>False</vt:lpwstr>
  </property>
  <property fmtid="{D5CDD505-2E9C-101B-9397-08002B2CF9AE}" pid="3" name="MSIP_Label_c813a292-b2ef-4055-a55a-664b7682f983_SiteId">
    <vt:lpwstr>d6742729-5e2f-46ad-b7be-021cbc334656</vt:lpwstr>
  </property>
  <property fmtid="{D5CDD505-2E9C-101B-9397-08002B2CF9AE}" pid="4" name="MSIP_Label_c813a292-b2ef-4055-a55a-664b7682f983_Owner">
    <vt:lpwstr>Alessandra.Santos@ctr.unipartner.com</vt:lpwstr>
  </property>
  <property fmtid="{D5CDD505-2E9C-101B-9397-08002B2CF9AE}" pid="5" name="MSIP_Label_c813a292-b2ef-4055-a55a-664b7682f983_SetDate">
    <vt:lpwstr>2020-05-03T22:32:15.1956504Z</vt:lpwstr>
  </property>
  <property fmtid="{D5CDD505-2E9C-101B-9397-08002B2CF9AE}" pid="6" name="MSIP_Label_c813a292-b2ef-4055-a55a-664b7682f983_Name">
    <vt:lpwstr>Public</vt:lpwstr>
  </property>
  <property fmtid="{D5CDD505-2E9C-101B-9397-08002B2CF9AE}" pid="7" name="MSIP_Label_c813a292-b2ef-4055-a55a-664b7682f983_Application">
    <vt:lpwstr>Microsoft Azure Information Protection</vt:lpwstr>
  </property>
  <property fmtid="{D5CDD505-2E9C-101B-9397-08002B2CF9AE}" pid="8" name="MSIP_Label_c813a292-b2ef-4055-a55a-664b7682f983_ActionId">
    <vt:lpwstr>bd530a67-f014-4333-a11a-f23107a98004</vt:lpwstr>
  </property>
  <property fmtid="{D5CDD505-2E9C-101B-9397-08002B2CF9AE}" pid="9" name="MSIP_Label_c813a292-b2ef-4055-a55a-664b7682f983_Extended_MSFT_Method">
    <vt:lpwstr>Manual</vt:lpwstr>
  </property>
</Properties>
</file>