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Arial Narrow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D167DC-E5DA-4683-B94A-5C8A1D22310A}">
  <a:tblStyle styleId="{E0D167DC-E5DA-4683-B94A-5C8A1D22310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rialNarrow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rialNarrow-italic.fntdata"/><Relationship Id="rId12" Type="http://schemas.openxmlformats.org/officeDocument/2006/relationships/slide" Target="slides/slide6.xml"/><Relationship Id="rId34" Type="http://schemas.openxmlformats.org/officeDocument/2006/relationships/font" Target="fonts/ArialNarrow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8.xml"/><Relationship Id="rId36" Type="http://schemas.openxmlformats.org/officeDocument/2006/relationships/font" Target="fonts/ArialNarrow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2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(*) Los valores predeterminados son para los atributos de las clases, los valores de variables (utilizadas en métodos) deben de inicializarse.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 </a:t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47700" y="22336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47700" y="4927600"/>
            <a:ext cx="78613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2894" lvl="3" marL="1828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2895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2895" lvl="5" marL="2743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2895" lvl="6" marL="3200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2895" lvl="7" marL="3657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2895" lvl="8" marL="4114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2894" lvl="3" marL="1828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2895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2895" lvl="5" marL="2743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2895" lvl="6" marL="3200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2895" lvl="7" marL="3657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2895" lvl="8" marL="4114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SzPts val="91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SzPts val="91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SzPts val="91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SzPts val="91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SzPts val="91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SzPts val="91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 rot="5400000">
            <a:off x="6376194" y="529431"/>
            <a:ext cx="2698750" cy="209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 rot="5400000">
            <a:off x="2103438" y="-1493837"/>
            <a:ext cx="2698750" cy="6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3819525" y="-2022475"/>
            <a:ext cx="1511300" cy="838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766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SzPts val="585"/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2894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4639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463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463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463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464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464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2894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4639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463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463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463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464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464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228600" y="3325812"/>
            <a:ext cx="8697912" cy="1420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Scarafilo Germán</a:t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28612" y="296862"/>
            <a:ext cx="8588375" cy="2751137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>
                <a:alpha val="7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Programación II</a:t>
            </a:r>
            <a:br>
              <a:rPr b="1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br>
              <a:rPr b="1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57200" y="1287462"/>
            <a:ext cx="8229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1650" lvl="0" marL="501650" marR="0" rtl="0" algn="l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Conversiones Implícitas</a:t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381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{E0D167DC-E5DA-4683-B94A-5C8A1D22310A}</a:tableStyleId>
              </a:tblPr>
              <a:tblGrid>
                <a:gridCol w="1358900"/>
                <a:gridCol w="1103300"/>
                <a:gridCol w="765175"/>
                <a:gridCol w="849300"/>
                <a:gridCol w="647700"/>
                <a:gridCol w="762000"/>
                <a:gridCol w="712775"/>
                <a:gridCol w="1039800"/>
                <a:gridCol w="914400"/>
              </a:tblGrid>
              <a:tr h="79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Convertir desde: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Convertir a: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boolean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short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long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float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boolean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short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    *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        *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long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   *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        *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float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22"/>
          <p:cNvSpPr/>
          <p:nvPr/>
        </p:nvSpPr>
        <p:spPr>
          <a:xfrm>
            <a:off x="2100262" y="3184525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2100262" y="5484812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2100262" y="3627437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2100262" y="4054475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2100262" y="5006975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2100262" y="4545012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2100262" y="5876925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3074987" y="2711450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5324475" y="2711450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4664075" y="2711450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865562" y="2711450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6029325" y="2711450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810375" y="2711450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7781925" y="2711450"/>
            <a:ext cx="304800" cy="323850"/>
          </a:xfrm>
          <a:custGeom>
            <a:rect b="b" l="l" r="r" t="t"/>
            <a:pathLst>
              <a:path extrusionOk="0" h="323850" w="304800">
                <a:moveTo>
                  <a:pt x="47103" y="102347"/>
                </a:moveTo>
                <a:lnTo>
                  <a:pt x="99307" y="53214"/>
                </a:lnTo>
                <a:lnTo>
                  <a:pt x="152400" y="109625"/>
                </a:lnTo>
                <a:lnTo>
                  <a:pt x="205493" y="53214"/>
                </a:lnTo>
                <a:lnTo>
                  <a:pt x="257697" y="102347"/>
                </a:lnTo>
                <a:lnTo>
                  <a:pt x="201623" y="161925"/>
                </a:lnTo>
                <a:lnTo>
                  <a:pt x="257697" y="221503"/>
                </a:lnTo>
                <a:lnTo>
                  <a:pt x="205493" y="270636"/>
                </a:lnTo>
                <a:lnTo>
                  <a:pt x="152400" y="214225"/>
                </a:lnTo>
                <a:lnTo>
                  <a:pt x="99307" y="270636"/>
                </a:lnTo>
                <a:lnTo>
                  <a:pt x="47103" y="221503"/>
                </a:lnTo>
                <a:lnTo>
                  <a:pt x="103177" y="161925"/>
                </a:lnTo>
                <a:lnTo>
                  <a:pt x="47103" y="102347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325" y="3160712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9237" y="3581400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162" y="3606800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162" y="3160712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3148012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550" y="3148012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612" y="5010150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612" y="4543425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4098925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3603625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5434012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162" y="5030787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4565650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4108450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550" y="4078287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550" y="3641725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550" y="4527550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4475" y="3160712"/>
            <a:ext cx="309562" cy="30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350" y="4068762"/>
            <a:ext cx="309562" cy="3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2767012" y="5462587"/>
            <a:ext cx="92075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5016500" y="5949950"/>
            <a:ext cx="92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5022850" y="5449887"/>
            <a:ext cx="92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072062" y="4999037"/>
            <a:ext cx="9271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352925" y="5949950"/>
            <a:ext cx="92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340225" y="5437187"/>
            <a:ext cx="927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560762" y="5449887"/>
            <a:ext cx="92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4327525" y="4968875"/>
            <a:ext cx="9271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327525" y="4522787"/>
            <a:ext cx="927100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560762" y="5016500"/>
            <a:ext cx="9255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560762" y="4522787"/>
            <a:ext cx="9255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3560762" y="4078287"/>
            <a:ext cx="925512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767012" y="4962525"/>
            <a:ext cx="920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2755900" y="4541837"/>
            <a:ext cx="925512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2755900" y="4035425"/>
            <a:ext cx="925512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767012" y="3602037"/>
            <a:ext cx="920750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718175" y="5937250"/>
            <a:ext cx="9271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784850" y="5449887"/>
            <a:ext cx="92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554412" y="5937250"/>
            <a:ext cx="925512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6546850" y="5937250"/>
            <a:ext cx="9271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767012" y="5937250"/>
            <a:ext cx="920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364037" y="3602037"/>
            <a:ext cx="927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4364037" y="3121025"/>
            <a:ext cx="92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A369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endParaRPr b="1" i="0" sz="1800" u="none" cap="none" strike="noStrike">
              <a:solidFill>
                <a:srgbClr val="0A36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838200" y="6477000"/>
            <a:ext cx="762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(*) El casting es implícito, pero puede haber perdida de información.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295400"/>
            <a:ext cx="84582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1650" lvl="0" marL="501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FF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Ejemplo:</a:t>
            </a:r>
            <a:endParaRPr/>
          </a:p>
          <a:p>
            <a:pPr indent="-501650" lvl="0" marL="5016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Conversiones Explícitas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70075"/>
            <a:ext cx="8534400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81000" y="1416050"/>
            <a:ext cx="8388350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Aritméticos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Lógicos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25"/>
          <p:cNvGraphicFramePr/>
          <p:nvPr/>
        </p:nvGraphicFramePr>
        <p:xfrm>
          <a:off x="1038225" y="13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{E0D167DC-E5DA-4683-B94A-5C8A1D22310A}</a:tableStyleId>
              </a:tblPr>
              <a:tblGrid>
                <a:gridCol w="5486400"/>
                <a:gridCol w="1419225"/>
              </a:tblGrid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  <a:endParaRPr/>
                    </a:p>
                  </a:txBody>
                  <a:tcPr marT="45700" marB="45700" marR="0" marL="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/>
                    </a:p>
                  </a:txBody>
                  <a:tcPr marT="45700" marB="45700" marR="0" marL="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Asignación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Adición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Sustracción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Multiplicación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División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Negación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Módulo (Parte entera de la división)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Mayor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Menor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Mayor o Igual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Menor o Igual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/>
                    </a:p>
                  </a:txBody>
                  <a:tcPr marT="45700" marB="4570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25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Aritméticos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81000" y="1416050"/>
            <a:ext cx="8388350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Aritméticos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Lógicos</a:t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7"/>
          <p:cNvGraphicFramePr/>
          <p:nvPr/>
        </p:nvGraphicFramePr>
        <p:xfrm>
          <a:off x="1247775" y="143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{E0D167DC-E5DA-4683-B94A-5C8A1D22310A}</a:tableStyleId>
              </a:tblPr>
              <a:tblGrid>
                <a:gridCol w="5486400"/>
                <a:gridCol w="1419225"/>
              </a:tblGrid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  <a:endParaRPr/>
                    </a:p>
                  </a:txBody>
                  <a:tcPr marT="45725" marB="45725" marR="0" marL="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/>
                    </a:p>
                  </a:txBody>
                  <a:tcPr marT="45725" marB="45725" marR="0" marL="0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Operador lógico Y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Operador lógico O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Negación lógica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Igualdad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Desigualdad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/>
                    </a:p>
                  </a:txBody>
                  <a:tcPr marT="45725" marB="45725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7"/>
          <p:cNvSpPr txBox="1"/>
          <p:nvPr/>
        </p:nvSpPr>
        <p:spPr>
          <a:xfrm>
            <a:off x="222250" y="4054475"/>
            <a:ext cx="9193212" cy="44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700"/>
              <a:buFont typeface="Source Sans Pro"/>
              <a:buChar char="•"/>
            </a:pPr>
            <a:r>
              <a:rPr b="0" i="0" lang="en-US" sz="2700" u="none">
                <a:solidFill>
                  <a:srgbClr val="CC33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Java todas las evaluaciones se hacen por “cortocircuito</a:t>
            </a:r>
            <a:r>
              <a:rPr b="0" i="0" lang="en-US" sz="27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457200" y="4800600"/>
            <a:ext cx="8229600" cy="16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9900"/>
                </a:solidFill>
                <a:latin typeface="Arial Narrow"/>
                <a:ea typeface="Arial Narrow"/>
                <a:cs typeface="Arial Narrow"/>
                <a:sym typeface="Arial Narrow"/>
              </a:rPr>
              <a:t>//Si Hacer1() es True, entonces         		//Si Hacer1() es False, entonces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9900"/>
                </a:solidFill>
                <a:latin typeface="Arial Narrow"/>
                <a:ea typeface="Arial Narrow"/>
                <a:cs typeface="Arial Narrow"/>
                <a:sym typeface="Arial Narrow"/>
              </a:rPr>
              <a:t>//NO se evalua Hacer2()                 		//NO se evalua Hacer2()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if</a:t>
            </a:r>
            <a:r>
              <a:rPr b="0" i="0" lang="en-US" sz="2000" u="none">
                <a:solidFill>
                  <a:srgbClr val="0099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(Hacer1() || Hacer2())               		</a:t>
            </a: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(Hacer1() &amp;&amp; Hacer2())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{                                       	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r>
              <a:rPr b="0" i="0" lang="en-US" sz="2000" u="none">
                <a:solidFill>
                  <a:srgbClr val="0099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			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/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381000" y="315912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Lógicos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81000" y="1416050"/>
            <a:ext cx="8388350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Condicionales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Repetitivas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69887" y="309562"/>
            <a:ext cx="86217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Sentencias Condicionales </a:t>
            </a:r>
            <a:r>
              <a:rPr b="0" i="0" lang="en-US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(1/2)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81000" y="1387475"/>
            <a:ext cx="83883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Sentencia if con varios formatos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457200" y="2133600"/>
            <a:ext cx="8229600" cy="3886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(x &gt; 10)        	   </a:t>
            </a: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 if 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(x &lt; 10)        	   </a:t>
            </a: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 if 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(x &lt; 10)         	    </a:t>
            </a: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 if 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(x &lt; 10)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HacerAlgo();    	    {                  	    {                    	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	        Hacer1();                 Hacer1();                 Hacer1();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	        Hacer2();      	    }                    	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	    }                  	    </a:t>
            </a: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else 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	    </a:t>
            </a: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else if 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(x &gt; 20)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		    {                    	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		        Hacer2();                 Hacer2();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		    }                    	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			    </a:t>
            </a:r>
            <a:r>
              <a:rPr b="0" i="0" lang="en-US" sz="2000" u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			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			        Hacer3();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			    }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69887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Sentencias Condicionales </a:t>
            </a:r>
            <a:r>
              <a:rPr b="0" i="0" lang="en-US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(2/2)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81000" y="1368425"/>
            <a:ext cx="83883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sentencia switch</a:t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62200"/>
            <a:ext cx="5867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81000" y="1416050"/>
            <a:ext cx="8388350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Condicionales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Repetitivas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28600" y="1371600"/>
            <a:ext cx="69342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  <a:p>
            <a: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Sentencias Repetitivas </a:t>
            </a:r>
            <a:r>
              <a:rPr b="0" i="0" lang="en-US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(1/2)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81000" y="1444625"/>
            <a:ext cx="83883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Java: la sentencia </a:t>
            </a:r>
            <a:r>
              <a:rPr b="1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consta de tres partes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450850" y="3592512"/>
            <a:ext cx="8693150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Java: la sentencia foreach permite recorrer arreglos y colecciones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14525"/>
            <a:ext cx="5638800" cy="163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470400"/>
            <a:ext cx="8020050" cy="1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81000" y="309562"/>
            <a:ext cx="7772400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Sentencias Repetitivas </a:t>
            </a:r>
            <a:r>
              <a:rPr b="0" i="0" lang="en-US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(2/2)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381000" y="1444625"/>
            <a:ext cx="83883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Java: sentencia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457200" y="3959225"/>
            <a:ext cx="83883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Java: sentencia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do-while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2119312"/>
            <a:ext cx="6973887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" y="4675187"/>
            <a:ext cx="7024687" cy="195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228600" y="1371600"/>
            <a:ext cx="8458200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Entry Point</a:t>
            </a:r>
            <a:endParaRPr/>
          </a:p>
          <a:p>
            <a:pPr indent="0" lvl="0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Entry Point </a:t>
            </a:r>
            <a:r>
              <a:rPr b="0" i="0" lang="en-US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(1/2)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381000" y="1416050"/>
            <a:ext cx="8388350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Primer programa en Java 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1237"/>
            <a:ext cx="70516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Entry Point </a:t>
            </a:r>
            <a:r>
              <a:rPr b="0" i="0" lang="en-US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(2/2)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304800" y="1295400"/>
            <a:ext cx="8839200" cy="547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punto de entrada para los programas en </a:t>
            </a:r>
            <a:r>
              <a:rPr lang="en-US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public static void main(String[] args){…}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Dónde: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rgbClr val="FF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static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Es un modificador que permite ejecutar un método sin tener que instanciar a una variable (</a:t>
            </a:r>
            <a:r>
              <a:rPr b="1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 crear un objeto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 El método main() debe ser estático.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rgbClr val="FF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void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Indica el tipo de valor de retorno del método main(). No necesariamente tiene que ser void.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rgbClr val="FF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[] args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Es un Array de tipo string que puede recibir el método main() como parámetro. Este parámetro es opcional.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245675" y="1064525"/>
            <a:ext cx="8458200" cy="5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Entry Point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Clase System</a:t>
            </a:r>
            <a:endParaRPr/>
          </a:p>
          <a:p>
            <a:pPr indent="-354012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Generalidades</a:t>
            </a:r>
            <a:endParaRPr/>
          </a:p>
          <a:p>
            <a:pPr indent="-354012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Source Sans Pro"/>
              <a:buChar char="•"/>
            </a:pPr>
            <a:r>
              <a:rPr lang="en-US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System.out.println</a:t>
            </a:r>
            <a:endParaRPr sz="2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232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lang="en-US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System.in</a:t>
            </a:r>
            <a:endParaRPr sz="2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Generalidades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81000" y="1416050"/>
            <a:ext cx="8388350" cy="185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 final class System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Representa la entrada, salida y errores de Streams para aplicaciones de consola.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miembro del package Java.Lang.</a:t>
            </a:r>
            <a:endParaRPr/>
          </a:p>
        </p:txBody>
      </p:sp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276600"/>
            <a:ext cx="37242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28600" y="1371600"/>
            <a:ext cx="8458200" cy="527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FBE99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Tipificación de las variables</a:t>
            </a:r>
            <a:endParaRPr/>
          </a:p>
          <a:p>
            <a:pPr indent="-354012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Primitivos</a:t>
            </a:r>
            <a:endParaRPr/>
          </a:p>
          <a:p>
            <a:pPr indent="-354012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escalares Vs. no escalares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Valores predeterminados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Conversiones básicas en </a:t>
            </a:r>
            <a:r>
              <a:rPr lang="en-US"/>
              <a:t>Java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  <a:p>
            <a: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78625" y="100075"/>
            <a:ext cx="8393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Tipificación de las variables</a:t>
            </a:r>
            <a:b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200" u="sng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Primitivos: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377825" y="130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{E0D167DC-E5DA-4683-B94A-5C8A1D22310A}</a:tableStyleId>
              </a:tblPr>
              <a:tblGrid>
                <a:gridCol w="1066800"/>
                <a:gridCol w="1600200"/>
                <a:gridCol w="1905000"/>
                <a:gridCol w="3816350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Nombre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Declaración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Rango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Descripción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Booleano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Boolean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 - false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Booleano Define una bandera que puede tomar dos posibles valores: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 o false.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2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[-128 .. 127]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Representación del numero de menor rango con signo.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pequeño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short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[-32,768 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32,767]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Representación de un entero cuyo rango es pequeño.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[-2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31</a:t>
                      </a: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.. 2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31</a:t>
                      </a: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-1]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Representación de un entero estándar.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2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largo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long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[-2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63</a:t>
                      </a: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.. 2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63</a:t>
                      </a: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-1]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Representación de un entero de rango ampliado.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930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float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[±3,4*10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-38</a:t>
                      </a: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.. ±3,4*10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38</a:t>
                      </a: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]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Representación de un real estándar. Recordar que al 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real, la precisión del dato contenido varia en función del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tamaño del numero: la precisión se amplia con números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mas próximos a 0 y disminuye cuanto mas se aleja del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mismo.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 largo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[±1,7*10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-308</a:t>
                      </a: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.. ±1,7*10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308</a:t>
                      </a: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]</a:t>
                      </a:r>
                      <a:r>
                        <a:rPr b="0" baseline="3000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baseline="30000" i="0" sz="1100" u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Representación de un real de mayor precisión. Double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tiene el mismo efecto con la precisión que float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ource Sans Pro"/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59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Caracter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['\u0000' 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'\uffff'] o [0 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65.535]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Caracter o símbolo. Para componer una cadena es preciso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Source Sans Pro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usar la clase String, no se puede hacer como tipo primitivo.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81000" y="1416050"/>
            <a:ext cx="838835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variables escalares son constantes o variable que contiene un dato atómico y unidimensional. Son pasados a funciones </a:t>
            </a:r>
            <a:r>
              <a:rPr b="0" i="0" lang="en-US" sz="32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valor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2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variables no escalares son array (vector), listas y objetos, que pueden tener almacenado en su estructura más de un valor. Son pasados a funciones </a:t>
            </a:r>
            <a:r>
              <a:rPr b="0" i="0" lang="en-US" sz="32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referencia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52400" y="1295400"/>
            <a:ext cx="8458200" cy="3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Tipificación de las variables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Valores predeterminados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Conversiones básicas en </a:t>
            </a:r>
            <a:r>
              <a:rPr lang="en-US"/>
              <a:t>Java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81000" y="3048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Valores Predeterminados </a:t>
            </a:r>
            <a:r>
              <a:rPr b="0" i="0" lang="en-US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(*)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1000" y="1416050"/>
            <a:ext cx="838835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Enteros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(cero)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Punto flotante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(cero)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Lógicos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False </a:t>
            </a:r>
            <a:endParaRPr>
              <a:solidFill>
                <a:srgbClr val="99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Referencias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81000" y="315912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28600" y="1371600"/>
            <a:ext cx="8458200" cy="3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Tipificación de las variables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Valores predeterminados</a:t>
            </a:r>
            <a:endParaRPr/>
          </a:p>
          <a:p>
            <a:pPr indent="-417512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Conversiones básicas en Java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Entrada y Salida de Datos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Conversiones Básicas en Java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381000" y="1617662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dos tipos de conversiones: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Implícitas:</a:t>
            </a:r>
            <a:endParaRPr/>
          </a:p>
          <a:p>
            <a:pPr indent="-4572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 interviene el programador.</a:t>
            </a:r>
            <a:endParaRPr/>
          </a:p>
          <a:p>
            <a:pPr indent="-32385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Explícitas:</a:t>
            </a:r>
            <a:endParaRPr/>
          </a:p>
          <a:p>
            <a:pPr indent="-4572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Interviene el programador, porque puede haber pérdida de datos.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