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67" r:id="rId4"/>
    <p:sldId id="268" r:id="rId5"/>
    <p:sldId id="270" r:id="rId6"/>
    <p:sldId id="271" r:id="rId7"/>
    <p:sldId id="273" r:id="rId8"/>
    <p:sldId id="274" r:id="rId9"/>
    <p:sldId id="272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258" r:id="rId18"/>
    <p:sldId id="329" r:id="rId19"/>
    <p:sldId id="330" r:id="rId20"/>
    <p:sldId id="331" r:id="rId21"/>
    <p:sldId id="295" r:id="rId22"/>
    <p:sldId id="332" r:id="rId23"/>
    <p:sldId id="333" r:id="rId24"/>
    <p:sldId id="334" r:id="rId25"/>
    <p:sldId id="335" r:id="rId26"/>
    <p:sldId id="336" r:id="rId27"/>
    <p:sldId id="294" r:id="rId28"/>
    <p:sldId id="275" r:id="rId29"/>
    <p:sldId id="276" r:id="rId30"/>
    <p:sldId id="277" r:id="rId31"/>
    <p:sldId id="278" r:id="rId32"/>
    <p:sldId id="298" r:id="rId33"/>
    <p:sldId id="299" r:id="rId34"/>
    <p:sldId id="300" r:id="rId35"/>
    <p:sldId id="301" r:id="rId36"/>
    <p:sldId id="302" r:id="rId37"/>
    <p:sldId id="279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280" r:id="rId48"/>
    <p:sldId id="281" r:id="rId49"/>
    <p:sldId id="346" r:id="rId50"/>
    <p:sldId id="347" r:id="rId51"/>
    <p:sldId id="348" r:id="rId52"/>
    <p:sldId id="349" r:id="rId53"/>
    <p:sldId id="350" r:id="rId54"/>
    <p:sldId id="282" r:id="rId55"/>
    <p:sldId id="351" r:id="rId56"/>
    <p:sldId id="352" r:id="rId57"/>
    <p:sldId id="303" r:id="rId58"/>
    <p:sldId id="304" r:id="rId59"/>
    <p:sldId id="283" r:id="rId60"/>
    <p:sldId id="284" r:id="rId61"/>
    <p:sldId id="285" r:id="rId62"/>
    <p:sldId id="286" r:id="rId63"/>
    <p:sldId id="287" r:id="rId64"/>
    <p:sldId id="288" r:id="rId65"/>
    <p:sldId id="305" r:id="rId66"/>
    <p:sldId id="306" r:id="rId67"/>
    <p:sldId id="289" r:id="rId68"/>
    <p:sldId id="307" r:id="rId69"/>
    <p:sldId id="308" r:id="rId70"/>
    <p:sldId id="309" r:id="rId71"/>
    <p:sldId id="290" r:id="rId72"/>
    <p:sldId id="310" r:id="rId73"/>
    <p:sldId id="311" r:id="rId74"/>
    <p:sldId id="312" r:id="rId75"/>
    <p:sldId id="313" r:id="rId76"/>
    <p:sldId id="291" r:id="rId77"/>
    <p:sldId id="314" r:id="rId78"/>
    <p:sldId id="315" r:id="rId79"/>
    <p:sldId id="292" r:id="rId80"/>
    <p:sldId id="316" r:id="rId81"/>
    <p:sldId id="317" r:id="rId82"/>
    <p:sldId id="318" r:id="rId83"/>
    <p:sldId id="319" r:id="rId84"/>
    <p:sldId id="293" r:id="rId85"/>
    <p:sldId id="320" r:id="rId86"/>
    <p:sldId id="321" r:id="rId87"/>
    <p:sldId id="297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97" autoAdjust="0"/>
  </p:normalViewPr>
  <p:slideViewPr>
    <p:cSldViewPr snapToGrid="0">
      <p:cViewPr varScale="1">
        <p:scale>
          <a:sx n="68" d="100"/>
          <a:sy n="68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0F07-3597-455F-BB42-1BF84F9251D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58C91-4177-4584-B42B-6B5D13C4D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59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/>
              <a:t>SPV </a:t>
            </a:r>
            <a:r>
              <a:rPr lang="es-AR" dirty="0" err="1"/>
              <a:t>wallets</a:t>
            </a:r>
            <a:r>
              <a:rPr lang="es-AR" dirty="0"/>
              <a:t> store </a:t>
            </a:r>
            <a:r>
              <a:rPr lang="es-AR" dirty="0" err="1"/>
              <a:t>only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block </a:t>
            </a:r>
            <a:r>
              <a:rPr lang="es-AR" dirty="0" err="1"/>
              <a:t>headers</a:t>
            </a:r>
            <a:r>
              <a:rPr lang="es-A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16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/>
              <a:t>SPV </a:t>
            </a:r>
            <a:r>
              <a:rPr lang="es-AR" dirty="0" err="1"/>
              <a:t>wallets</a:t>
            </a:r>
            <a:r>
              <a:rPr lang="es-AR" dirty="0"/>
              <a:t>: </a:t>
            </a:r>
            <a:r>
              <a:rPr lang="es-AR" dirty="0" err="1"/>
              <a:t>During</a:t>
            </a:r>
            <a:r>
              <a:rPr lang="es-AR" dirty="0"/>
              <a:t> a </a:t>
            </a:r>
            <a:r>
              <a:rPr lang="es-AR" dirty="0" err="1"/>
              <a:t>transaction</a:t>
            </a:r>
            <a:r>
              <a:rPr lang="es-AR" dirty="0"/>
              <a:t> </a:t>
            </a:r>
            <a:r>
              <a:rPr lang="es-AR" dirty="0" err="1"/>
              <a:t>they</a:t>
            </a:r>
            <a:r>
              <a:rPr lang="es-AR" dirty="0"/>
              <a:t> </a:t>
            </a:r>
            <a:r>
              <a:rPr lang="es-AR" dirty="0" err="1"/>
              <a:t>request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remote full</a:t>
            </a:r>
            <a:r>
              <a:rPr lang="en-US" dirty="0"/>
              <a:t>-node the Merkle branch linking the transaction to the block where it is located.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verify the provided information, it then compares the Merkle root provided by the full-node with the one stored locally in its block header.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23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0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59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54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4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64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Wallets are safe but users need to carry an extra device, SPV wallet is convenient but not totally safe.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62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16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Simplest BTC Tx</a:t>
            </a:r>
          </a:p>
          <a:p>
            <a:r>
              <a:rPr lang="en-US" dirty="0"/>
              <a:t>Created in Alice’s wallet, using:</a:t>
            </a:r>
          </a:p>
          <a:p>
            <a:pPr marL="171450" indent="-171450">
              <a:buFontTx/>
              <a:buChar char="-"/>
            </a:pPr>
            <a:r>
              <a:rPr lang="en-US" dirty="0"/>
              <a:t>Alice’s unspent address (output from a previous transaction)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Bob’s Address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Alice’s change address</a:t>
            </a:r>
          </a:p>
          <a:p>
            <a:pPr marL="0" indent="0">
              <a:buFontTx/>
              <a:buNone/>
            </a:pPr>
            <a:r>
              <a:rPr lang="en-US" dirty="0"/>
              <a:t>Signed by Alice with her private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Secrecy?? They are public…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80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21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51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39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72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9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Trustzone</a:t>
            </a:r>
            <a:r>
              <a:rPr lang="en-US" dirty="0"/>
              <a:t>: architecture that separates HW/SW resources into 2 parts: secure (SEE) and insecure/vulnerable (NEE).</a:t>
            </a:r>
          </a:p>
          <a:p>
            <a:endParaRPr lang="en-US" dirty="0"/>
          </a:p>
          <a:p>
            <a:r>
              <a:rPr lang="en-US" dirty="0"/>
              <a:t>SBLWT uses </a:t>
            </a:r>
            <a:r>
              <a:rPr lang="en-US" dirty="0" err="1"/>
              <a:t>Trustzone</a:t>
            </a:r>
            <a:r>
              <a:rPr lang="en-US" dirty="0"/>
              <a:t> for the protection of the private keys, the addresses, the sync with full-nodes and transaction verification.</a:t>
            </a:r>
          </a:p>
          <a:p>
            <a:endParaRPr lang="en-US" dirty="0"/>
          </a:p>
          <a:p>
            <a:r>
              <a:rPr lang="en-US" dirty="0"/>
              <a:t>OS and general Apps run in the NEE, where storage is vulnerable to attackers. SBLWT wallet runs in the SEE, providing protection against a compromised 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1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PrivKey</a:t>
            </a:r>
            <a:r>
              <a:rPr lang="en-US" dirty="0"/>
              <a:t>: used to generate the Private Keys, which are stored in secure permanent storage.</a:t>
            </a:r>
          </a:p>
          <a:p>
            <a:r>
              <a:rPr lang="en-US" dirty="0" err="1"/>
              <a:t>PubKey</a:t>
            </a:r>
            <a:r>
              <a:rPr lang="en-US" dirty="0"/>
              <a:t> generator: through Secp256k1 (elliptic curve) the Public Key is generated.</a:t>
            </a:r>
          </a:p>
          <a:p>
            <a:r>
              <a:rPr lang="en-US" dirty="0"/>
              <a:t>Address: public key is double hashed and Base58Check (binary to text encoding) generates the address. The address stays in the SEE.</a:t>
            </a:r>
          </a:p>
          <a:p>
            <a:endParaRPr lang="en-US" dirty="0"/>
          </a:p>
          <a:p>
            <a:r>
              <a:rPr lang="en-US" dirty="0"/>
              <a:t>Q: how to generate multiple addresses from the same private key??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6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Blockchain: sequence of blocks that contain all the transactions in the bitcoin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0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Transaction request:</a:t>
            </a:r>
          </a:p>
          <a:p>
            <a:r>
              <a:rPr lang="en-US" dirty="0"/>
              <a:t>- </a:t>
            </a:r>
            <a:r>
              <a:rPr lang="en-US" dirty="0" err="1"/>
              <a:t>getheader</a:t>
            </a:r>
            <a:r>
              <a:rPr lang="en-US" dirty="0"/>
              <a:t>: downloads the related block headers from the full-node.</a:t>
            </a:r>
          </a:p>
          <a:p>
            <a:pPr marL="0" indent="0">
              <a:buFontTx/>
              <a:buNone/>
            </a:pPr>
            <a:r>
              <a:rPr lang="en-US" dirty="0"/>
              <a:t>- encrypt the block headers</a:t>
            </a:r>
          </a:p>
          <a:p>
            <a:pPr marL="0" indent="0">
              <a:buFontTx/>
              <a:buNone/>
            </a:pPr>
            <a:r>
              <a:rPr lang="en-US" dirty="0"/>
              <a:t>- store encrypted block headers in non-secure storage in NEE</a:t>
            </a:r>
          </a:p>
          <a:p>
            <a:pPr marL="0" indent="0">
              <a:buFontTx/>
              <a:buNone/>
            </a:pPr>
            <a:r>
              <a:rPr lang="en-US" dirty="0"/>
              <a:t>- calculation &amp; verification: the system computes the </a:t>
            </a:r>
            <a:r>
              <a:rPr lang="en-US" dirty="0" err="1"/>
              <a:t>merkle</a:t>
            </a:r>
            <a:r>
              <a:rPr lang="en-US" dirty="0"/>
              <a:t> tree and checks that its </a:t>
            </a:r>
            <a:r>
              <a:rPr lang="en-US" dirty="0" err="1"/>
              <a:t>merkle</a:t>
            </a:r>
            <a:r>
              <a:rPr lang="en-US" dirty="0"/>
              <a:t> root matches the one stored in local block headers</a:t>
            </a:r>
          </a:p>
          <a:p>
            <a:pPr marL="0" indent="0">
              <a:buFontTx/>
              <a:buNone/>
            </a:pPr>
            <a:r>
              <a:rPr lang="en-US" dirty="0"/>
              <a:t>- transaction is signed and broadcasted to the Bitcoin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22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28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94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14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6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93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972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938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7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from a blockchain explorer.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18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69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75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28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17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883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264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918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 err="1"/>
              <a:t>Attackers</a:t>
            </a:r>
            <a:r>
              <a:rPr lang="es-AR" dirty="0"/>
              <a:t> can:</a:t>
            </a:r>
          </a:p>
          <a:p>
            <a:pPr marL="171450" indent="-171450">
              <a:buFontTx/>
              <a:buChar char="-"/>
            </a:pPr>
            <a:r>
              <a:rPr lang="es-AR" dirty="0" err="1"/>
              <a:t>read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private</a:t>
            </a:r>
            <a:r>
              <a:rPr lang="es-AR" dirty="0"/>
              <a:t> </a:t>
            </a:r>
            <a:r>
              <a:rPr lang="es-AR" dirty="0" err="1"/>
              <a:t>key</a:t>
            </a:r>
            <a:r>
              <a:rPr lang="es-AR" dirty="0"/>
              <a:t> </a:t>
            </a:r>
            <a:r>
              <a:rPr lang="es-AR" dirty="0" err="1"/>
              <a:t>from</a:t>
            </a:r>
            <a:r>
              <a:rPr lang="es-AR" dirty="0"/>
              <a:t> </a:t>
            </a:r>
            <a:r>
              <a:rPr lang="es-AR" dirty="0" err="1"/>
              <a:t>memory</a:t>
            </a:r>
            <a:r>
              <a:rPr lang="es-AR" dirty="0"/>
              <a:t> (</a:t>
            </a:r>
            <a:r>
              <a:rPr lang="es-AR" dirty="0" err="1"/>
              <a:t>or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seed</a:t>
            </a:r>
            <a:r>
              <a:rPr lang="es-AR" dirty="0"/>
              <a:t> </a:t>
            </a:r>
            <a:r>
              <a:rPr lang="es-AR" dirty="0" err="1"/>
              <a:t>used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generate</a:t>
            </a:r>
            <a:r>
              <a:rPr lang="es-AR" dirty="0"/>
              <a:t> </a:t>
            </a:r>
            <a:r>
              <a:rPr lang="es-AR" dirty="0" err="1"/>
              <a:t>it</a:t>
            </a:r>
            <a:r>
              <a:rPr lang="es-AR" dirty="0"/>
              <a:t>)</a:t>
            </a:r>
          </a:p>
          <a:p>
            <a:pPr marL="171450" indent="-171450">
              <a:buFontTx/>
              <a:buChar char="-"/>
            </a:pPr>
            <a:r>
              <a:rPr lang="es-AR" dirty="0" err="1"/>
              <a:t>modify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code</a:t>
            </a:r>
            <a:r>
              <a:rPr lang="es-AR" dirty="0"/>
              <a:t> </a:t>
            </a:r>
            <a:r>
              <a:rPr lang="es-AR" dirty="0" err="1"/>
              <a:t>that</a:t>
            </a:r>
            <a:r>
              <a:rPr lang="es-AR" dirty="0"/>
              <a:t> </a:t>
            </a:r>
            <a:r>
              <a:rPr lang="es-AR" dirty="0" err="1"/>
              <a:t>generates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private</a:t>
            </a:r>
            <a:r>
              <a:rPr lang="es-AR" dirty="0"/>
              <a:t>/</a:t>
            </a:r>
            <a:r>
              <a:rPr lang="es-AR" dirty="0" err="1"/>
              <a:t>public</a:t>
            </a:r>
            <a:r>
              <a:rPr lang="es-AR" dirty="0"/>
              <a:t> </a:t>
            </a:r>
            <a:r>
              <a:rPr lang="es-AR" dirty="0" err="1"/>
              <a:t>keys</a:t>
            </a:r>
            <a:r>
              <a:rPr lang="es-AR" dirty="0"/>
              <a:t>/</a:t>
            </a:r>
            <a:r>
              <a:rPr lang="es-AR" dirty="0" err="1"/>
              <a:t>addresses</a:t>
            </a:r>
            <a:r>
              <a:rPr lang="es-AR" dirty="0"/>
              <a:t> and </a:t>
            </a:r>
            <a:r>
              <a:rPr lang="es-AR" dirty="0" err="1"/>
              <a:t>users</a:t>
            </a:r>
            <a:r>
              <a:rPr lang="es-AR" dirty="0"/>
              <a:t> </a:t>
            </a:r>
            <a:r>
              <a:rPr lang="es-AR" dirty="0" err="1"/>
              <a:t>could</a:t>
            </a:r>
            <a:r>
              <a:rPr lang="es-AR" dirty="0"/>
              <a:t> be </a:t>
            </a:r>
            <a:r>
              <a:rPr lang="es-AR" dirty="0" err="1"/>
              <a:t>using</a:t>
            </a:r>
            <a:r>
              <a:rPr lang="es-AR" dirty="0"/>
              <a:t> a </a:t>
            </a:r>
            <a:r>
              <a:rPr lang="es-AR" dirty="0" err="1"/>
              <a:t>malicious</a:t>
            </a:r>
            <a:r>
              <a:rPr lang="es-AR" dirty="0"/>
              <a:t> </a:t>
            </a:r>
            <a:r>
              <a:rPr lang="es-AR" dirty="0" err="1"/>
              <a:t>one</a:t>
            </a:r>
            <a:r>
              <a:rPr lang="es-AR" dirty="0"/>
              <a:t> </a:t>
            </a:r>
            <a:r>
              <a:rPr lang="es-AR" dirty="0" err="1"/>
              <a:t>generated</a:t>
            </a:r>
            <a:r>
              <a:rPr lang="es-AR" dirty="0"/>
              <a:t> </a:t>
            </a:r>
            <a:r>
              <a:rPr lang="es-AR" dirty="0" err="1"/>
              <a:t>by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attackers</a:t>
            </a:r>
            <a:r>
              <a:rPr lang="es-AR" dirty="0"/>
              <a:t>.</a:t>
            </a:r>
          </a:p>
          <a:p>
            <a:pPr marL="171450" indent="-171450">
              <a:buFontTx/>
              <a:buChar char="-"/>
            </a:pPr>
            <a:r>
              <a:rPr lang="es-AR" dirty="0" err="1"/>
              <a:t>modify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address</a:t>
            </a:r>
            <a:r>
              <a:rPr lang="es-AR" dirty="0"/>
              <a:t> </a:t>
            </a:r>
            <a:r>
              <a:rPr lang="es-AR" dirty="0" err="1"/>
              <a:t>that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displayed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user</a:t>
            </a:r>
            <a:r>
              <a:rPr lang="es-AR" dirty="0"/>
              <a:t> </a:t>
            </a:r>
            <a:r>
              <a:rPr lang="es-AR" dirty="0" err="1"/>
              <a:t>or</a:t>
            </a:r>
            <a:r>
              <a:rPr lang="es-AR" dirty="0"/>
              <a:t> </a:t>
            </a:r>
            <a:r>
              <a:rPr lang="es-AR" dirty="0" err="1"/>
              <a:t>tamper</a:t>
            </a:r>
            <a:r>
              <a:rPr lang="es-AR" dirty="0"/>
              <a:t> </a:t>
            </a:r>
            <a:r>
              <a:rPr lang="es-AR" dirty="0" err="1"/>
              <a:t>it</a:t>
            </a:r>
            <a:r>
              <a:rPr lang="es-AR" dirty="0"/>
              <a:t> </a:t>
            </a:r>
            <a:r>
              <a:rPr lang="es-AR" dirty="0" err="1"/>
              <a:t>when</a:t>
            </a:r>
            <a:r>
              <a:rPr lang="es-AR" dirty="0"/>
              <a:t> </a:t>
            </a:r>
            <a:r>
              <a:rPr lang="es-AR" dirty="0" err="1"/>
              <a:t>users</a:t>
            </a:r>
            <a:r>
              <a:rPr lang="es-AR" dirty="0"/>
              <a:t> </a:t>
            </a:r>
            <a:r>
              <a:rPr lang="es-AR" dirty="0" err="1"/>
              <a:t>enter</a:t>
            </a:r>
            <a:r>
              <a:rPr lang="es-AR" dirty="0"/>
              <a:t> </a:t>
            </a:r>
            <a:r>
              <a:rPr lang="es-AR" dirty="0" err="1"/>
              <a:t>it</a:t>
            </a:r>
            <a:r>
              <a:rPr lang="es-AR" dirty="0"/>
              <a:t> </a:t>
            </a:r>
            <a:r>
              <a:rPr lang="es-AR" dirty="0" err="1"/>
              <a:t>or</a:t>
            </a:r>
            <a:r>
              <a:rPr lang="es-AR" dirty="0"/>
              <a:t> </a:t>
            </a:r>
            <a:r>
              <a:rPr lang="es-AR" dirty="0" err="1"/>
              <a:t>copy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clipboard</a:t>
            </a:r>
            <a:r>
              <a:rPr lang="es-A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931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2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7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Wallets are used to easily view and transact the user’s bitcoins.</a:t>
            </a:r>
          </a:p>
          <a:p>
            <a:r>
              <a:rPr lang="en-US" dirty="0"/>
              <a:t>Main functions: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Safely create and store private keys</a:t>
            </a:r>
          </a:p>
          <a:p>
            <a:pPr marL="171450" indent="-171450">
              <a:buFontTx/>
              <a:buChar char="-"/>
            </a:pPr>
            <a:r>
              <a:rPr lang="en-US" dirty="0"/>
              <a:t>Safely create and store addresses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Display user’s balance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 and verify transactions</a:t>
            </a:r>
          </a:p>
          <a:p>
            <a:endParaRPr lang="en-US" dirty="0"/>
          </a:p>
          <a:p>
            <a:r>
              <a:rPr lang="en-US" dirty="0"/>
              <a:t>Private keys (stored in and handled by the wallets) provide control/ownership: “Not your keys, not your coins”. Private keys security is extremely important.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330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626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88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31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468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TCB (</a:t>
            </a:r>
            <a:r>
              <a:rPr lang="es-AR" dirty="0" err="1"/>
              <a:t>Trusted</a:t>
            </a:r>
            <a:r>
              <a:rPr lang="es-AR" dirty="0"/>
              <a:t> Computing Base: set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all</a:t>
            </a:r>
            <a:r>
              <a:rPr lang="es-AR" dirty="0"/>
              <a:t> HW/SW </a:t>
            </a:r>
            <a:r>
              <a:rPr lang="es-AR" dirty="0" err="1"/>
              <a:t>components</a:t>
            </a:r>
            <a:r>
              <a:rPr lang="es-AR" dirty="0"/>
              <a:t> </a:t>
            </a:r>
            <a:r>
              <a:rPr lang="es-AR" dirty="0" err="1"/>
              <a:t>critical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security</a:t>
            </a:r>
            <a:r>
              <a:rPr lang="es-AR" dirty="0"/>
              <a:t>).</a:t>
            </a:r>
          </a:p>
          <a:p>
            <a:pPr marL="0" indent="0">
              <a:buFontTx/>
              <a:buNone/>
            </a:pPr>
            <a:r>
              <a:rPr lang="es-AR" dirty="0"/>
              <a:t>Small </a:t>
            </a:r>
            <a:r>
              <a:rPr lang="es-AR" dirty="0" err="1"/>
              <a:t>to</a:t>
            </a:r>
            <a:r>
              <a:rPr lang="es-AR" dirty="0"/>
              <a:t> reduce </a:t>
            </a:r>
            <a:r>
              <a:rPr lang="es-AR" dirty="0" err="1"/>
              <a:t>costs</a:t>
            </a:r>
            <a:r>
              <a:rPr lang="es-AR" dirty="0"/>
              <a:t> and </a:t>
            </a:r>
            <a:r>
              <a:rPr lang="es-AR" dirty="0" err="1"/>
              <a:t>security</a:t>
            </a:r>
            <a:r>
              <a:rPr lang="es-AR" dirty="0"/>
              <a:t> </a:t>
            </a:r>
            <a:r>
              <a:rPr lang="es-AR" dirty="0" err="1"/>
              <a:t>risks</a:t>
            </a:r>
            <a:r>
              <a:rPr lang="es-AR" dirty="0"/>
              <a:t>.</a:t>
            </a:r>
          </a:p>
          <a:p>
            <a:pPr marL="0" indent="0">
              <a:buFontTx/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02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06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933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… </a:t>
            </a:r>
            <a:r>
              <a:rPr lang="es-AR" dirty="0" err="1"/>
              <a:t>when</a:t>
            </a:r>
            <a:r>
              <a:rPr lang="es-AR" dirty="0"/>
              <a:t> </a:t>
            </a:r>
            <a:r>
              <a:rPr lang="es-AR" dirty="0" err="1"/>
              <a:t>synchronizing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local </a:t>
            </a:r>
            <a:r>
              <a:rPr lang="es-AR" dirty="0" err="1"/>
              <a:t>database</a:t>
            </a:r>
            <a:r>
              <a:rPr lang="es-AR" dirty="0"/>
              <a:t> </a:t>
            </a:r>
            <a:r>
              <a:rPr lang="es-AR" dirty="0" err="1"/>
              <a:t>with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rest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nodes</a:t>
            </a:r>
            <a:r>
              <a:rPr lang="es-AR" dirty="0"/>
              <a:t>, </a:t>
            </a:r>
            <a:r>
              <a:rPr lang="es-AR" dirty="0" err="1"/>
              <a:t>since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system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in SEE,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Rich</a:t>
            </a:r>
            <a:r>
              <a:rPr lang="es-AR" dirty="0"/>
              <a:t> OS </a:t>
            </a:r>
            <a:r>
              <a:rPr lang="es-AR" dirty="0" err="1"/>
              <a:t>is</a:t>
            </a:r>
            <a:r>
              <a:rPr lang="es-AR" dirty="0"/>
              <a:t> suspended.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0828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…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verify</a:t>
            </a:r>
            <a:r>
              <a:rPr lang="es-AR" dirty="0"/>
              <a:t> </a:t>
            </a:r>
            <a:r>
              <a:rPr lang="es-AR" dirty="0" err="1"/>
              <a:t>it</a:t>
            </a:r>
            <a:r>
              <a:rPr lang="es-AR" dirty="0"/>
              <a:t>,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system</a:t>
            </a:r>
            <a:r>
              <a:rPr lang="es-AR" dirty="0"/>
              <a:t> </a:t>
            </a:r>
            <a:r>
              <a:rPr lang="es-AR" dirty="0" err="1"/>
              <a:t>calculates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hash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information</a:t>
            </a:r>
            <a:r>
              <a:rPr lang="es-AR" dirty="0"/>
              <a:t> and compares </a:t>
            </a:r>
            <a:r>
              <a:rPr lang="es-AR" dirty="0" err="1"/>
              <a:t>it</a:t>
            </a:r>
            <a:r>
              <a:rPr lang="es-AR" dirty="0"/>
              <a:t> </a:t>
            </a:r>
            <a:r>
              <a:rPr lang="es-AR" dirty="0" err="1"/>
              <a:t>with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calculated</a:t>
            </a:r>
            <a:r>
              <a:rPr lang="es-AR" dirty="0"/>
              <a:t> </a:t>
            </a:r>
            <a:r>
              <a:rPr lang="es-AR" dirty="0" err="1"/>
              <a:t>previously</a:t>
            </a:r>
            <a:r>
              <a:rPr lang="es-AR" dirty="0"/>
              <a:t> </a:t>
            </a:r>
            <a:r>
              <a:rPr lang="es-AR" dirty="0" err="1"/>
              <a:t>before</a:t>
            </a:r>
            <a:r>
              <a:rPr lang="es-AR" dirty="0"/>
              <a:t> </a:t>
            </a:r>
            <a:r>
              <a:rPr lang="es-AR" dirty="0" err="1"/>
              <a:t>encrypting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SEE.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01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SBLWT </a:t>
            </a:r>
            <a:r>
              <a:rPr lang="es-AR" dirty="0" err="1"/>
              <a:t>was</a:t>
            </a:r>
            <a:r>
              <a:rPr lang="es-AR" dirty="0"/>
              <a:t> </a:t>
            </a:r>
            <a:r>
              <a:rPr lang="es-AR" dirty="0" err="1"/>
              <a:t>deployed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a Raspberry Pi.</a:t>
            </a:r>
          </a:p>
          <a:p>
            <a:pPr marL="0" indent="0">
              <a:buFontTx/>
              <a:buNone/>
            </a:pPr>
            <a:endParaRPr lang="es-AR" dirty="0"/>
          </a:p>
          <a:p>
            <a:pPr marL="0" indent="0">
              <a:buFontTx/>
              <a:buNone/>
            </a:pPr>
            <a:r>
              <a:rPr lang="es-AR" dirty="0" err="1"/>
              <a:t>lines</a:t>
            </a:r>
            <a:r>
              <a:rPr lang="es-AR" dirty="0"/>
              <a:t>??</a:t>
            </a:r>
          </a:p>
          <a:p>
            <a:pPr marL="0" indent="0">
              <a:buFontTx/>
              <a:buNone/>
            </a:pPr>
            <a:endParaRPr lang="es-AR" dirty="0"/>
          </a:p>
          <a:p>
            <a:pPr marL="0" indent="0">
              <a:buFontTx/>
              <a:buNone/>
            </a:pPr>
            <a:r>
              <a:rPr lang="es-AR" dirty="0"/>
              <a:t>SBLWT </a:t>
            </a:r>
            <a:r>
              <a:rPr lang="es-AR" dirty="0" err="1"/>
              <a:t>increases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TCB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secure</a:t>
            </a:r>
            <a:r>
              <a:rPr lang="es-AR" dirty="0"/>
              <a:t> </a:t>
            </a:r>
            <a:r>
              <a:rPr lang="es-AR" dirty="0" err="1"/>
              <a:t>environment</a:t>
            </a:r>
            <a:r>
              <a:rPr lang="es-AR" dirty="0"/>
              <a:t> </a:t>
            </a:r>
            <a:r>
              <a:rPr lang="es-AR" dirty="0" err="1"/>
              <a:t>only</a:t>
            </a:r>
            <a:r>
              <a:rPr lang="es-AR" dirty="0"/>
              <a:t> </a:t>
            </a:r>
            <a:r>
              <a:rPr lang="es-AR" dirty="0" err="1"/>
              <a:t>slightly</a:t>
            </a:r>
            <a:r>
              <a:rPr lang="es-AR" dirty="0"/>
              <a:t>.</a:t>
            </a:r>
          </a:p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54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wallets, now legacy, but we can see: address, private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219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es-AR" dirty="0"/>
              <a:t>After </a:t>
            </a:r>
            <a:r>
              <a:rPr lang="es-AR" dirty="0" err="1"/>
              <a:t>an</a:t>
            </a:r>
            <a:r>
              <a:rPr lang="es-AR" dirty="0"/>
              <a:t> NMI,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environment</a:t>
            </a:r>
            <a:r>
              <a:rPr lang="es-AR" dirty="0"/>
              <a:t> </a:t>
            </a:r>
            <a:r>
              <a:rPr lang="es-AR" dirty="0" err="1"/>
              <a:t>takes</a:t>
            </a:r>
            <a:r>
              <a:rPr lang="es-AR" dirty="0"/>
              <a:t> </a:t>
            </a:r>
            <a:r>
              <a:rPr lang="es-AR" dirty="0" err="1"/>
              <a:t>only</a:t>
            </a:r>
            <a:r>
              <a:rPr lang="es-AR" dirty="0"/>
              <a:t> 1.7 </a:t>
            </a:r>
            <a:r>
              <a:rPr lang="es-AR" dirty="0" err="1"/>
              <a:t>us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switch (</a:t>
            </a:r>
            <a:r>
              <a:rPr lang="es-AR" dirty="0" err="1"/>
              <a:t>extremely</a:t>
            </a:r>
            <a:r>
              <a:rPr lang="es-AR" dirty="0"/>
              <a:t> </a:t>
            </a:r>
            <a:r>
              <a:rPr lang="es-AR" dirty="0" err="1"/>
              <a:t>negligeble</a:t>
            </a:r>
            <a:r>
              <a:rPr lang="es-AR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s-AR" dirty="0" err="1"/>
              <a:t>Checks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integrity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SBLWT 1.54 ms</a:t>
            </a:r>
          </a:p>
          <a:p>
            <a:pPr marL="228600" indent="-228600">
              <a:buFontTx/>
              <a:buAutoNum type="arabicPeriod"/>
            </a:pPr>
            <a:r>
              <a:rPr lang="es-AR" dirty="0" err="1"/>
              <a:t>Read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local block </a:t>
            </a:r>
            <a:r>
              <a:rPr lang="es-AR" dirty="0" err="1"/>
              <a:t>header</a:t>
            </a:r>
            <a:r>
              <a:rPr lang="es-AR" dirty="0"/>
              <a:t> and </a:t>
            </a:r>
            <a:r>
              <a:rPr lang="es-AR" dirty="0" err="1"/>
              <a:t>synchronize</a:t>
            </a:r>
            <a:r>
              <a:rPr lang="es-AR" dirty="0"/>
              <a:t> </a:t>
            </a:r>
            <a:r>
              <a:rPr lang="es-AR" dirty="0" err="1"/>
              <a:t>with</a:t>
            </a:r>
            <a:r>
              <a:rPr lang="es-AR" dirty="0"/>
              <a:t> remote </a:t>
            </a:r>
            <a:r>
              <a:rPr lang="es-AR" dirty="0" err="1"/>
              <a:t>node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get</a:t>
            </a:r>
            <a:r>
              <a:rPr lang="es-AR" dirty="0"/>
              <a:t> </a:t>
            </a:r>
            <a:r>
              <a:rPr lang="es-AR" dirty="0" err="1"/>
              <a:t>newest</a:t>
            </a:r>
            <a:r>
              <a:rPr lang="es-AR" dirty="0"/>
              <a:t> </a:t>
            </a:r>
            <a:r>
              <a:rPr lang="es-AR" dirty="0" err="1"/>
              <a:t>information</a:t>
            </a:r>
            <a:r>
              <a:rPr lang="es-AR" dirty="0"/>
              <a:t>: 2 ms</a:t>
            </a:r>
          </a:p>
          <a:p>
            <a:pPr marL="228600" indent="-228600">
              <a:buFontTx/>
              <a:buAutoNum type="arabicPeriod"/>
            </a:pPr>
            <a:r>
              <a:rPr lang="es-AR" dirty="0" err="1"/>
              <a:t>Writes</a:t>
            </a:r>
            <a:r>
              <a:rPr lang="es-AR" dirty="0"/>
              <a:t> back </a:t>
            </a:r>
            <a:r>
              <a:rPr lang="es-AR" dirty="0" err="1"/>
              <a:t>the</a:t>
            </a:r>
            <a:r>
              <a:rPr lang="es-AR" dirty="0"/>
              <a:t> new block </a:t>
            </a:r>
            <a:r>
              <a:rPr lang="es-AR" dirty="0" err="1"/>
              <a:t>headers</a:t>
            </a:r>
            <a:r>
              <a:rPr lang="es-AR" dirty="0"/>
              <a:t>: 12 ms</a:t>
            </a:r>
          </a:p>
          <a:p>
            <a:pPr marL="228600" indent="-228600">
              <a:buFontTx/>
              <a:buAutoNum type="arabicPeriod"/>
            </a:pPr>
            <a:r>
              <a:rPr lang="es-AR" dirty="0" err="1"/>
              <a:t>Systems</a:t>
            </a:r>
            <a:r>
              <a:rPr lang="es-AR" dirty="0"/>
              <a:t> </a:t>
            </a:r>
            <a:r>
              <a:rPr lang="es-AR" dirty="0" err="1"/>
              <a:t>cleansup</a:t>
            </a:r>
            <a:r>
              <a:rPr lang="es-AR" dirty="0"/>
              <a:t> </a:t>
            </a:r>
            <a:r>
              <a:rPr lang="es-AR" dirty="0" err="1"/>
              <a:t>all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information</a:t>
            </a:r>
            <a:r>
              <a:rPr lang="es-AR" dirty="0"/>
              <a:t> and </a:t>
            </a:r>
            <a:r>
              <a:rPr lang="es-AR" dirty="0" err="1"/>
              <a:t>returns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Rich</a:t>
            </a:r>
            <a:r>
              <a:rPr lang="es-AR" dirty="0"/>
              <a:t> OS in NEE: 0.5 ms</a:t>
            </a:r>
          </a:p>
          <a:p>
            <a:pPr marL="228600" indent="-228600">
              <a:buFontTx/>
              <a:buAutoNum type="arabicPeriod"/>
            </a:pPr>
            <a:endParaRPr lang="es-AR" dirty="0"/>
          </a:p>
          <a:p>
            <a:pPr marL="0" indent="0">
              <a:buFontTx/>
              <a:buNone/>
            </a:pPr>
            <a:r>
              <a:rPr lang="es-AR" dirty="0" err="1"/>
              <a:t>This</a:t>
            </a:r>
            <a:r>
              <a:rPr lang="es-AR" dirty="0"/>
              <a:t> </a:t>
            </a:r>
            <a:r>
              <a:rPr lang="es-AR" dirty="0" err="1"/>
              <a:t>timings</a:t>
            </a:r>
            <a:r>
              <a:rPr lang="es-AR" dirty="0"/>
              <a:t> </a:t>
            </a:r>
            <a:r>
              <a:rPr lang="es-AR" dirty="0" err="1"/>
              <a:t>have</a:t>
            </a:r>
            <a:r>
              <a:rPr lang="es-AR" dirty="0"/>
              <a:t> no </a:t>
            </a:r>
            <a:r>
              <a:rPr lang="es-AR" dirty="0" err="1"/>
              <a:t>impact</a:t>
            </a:r>
            <a:r>
              <a:rPr lang="es-AR" dirty="0"/>
              <a:t> in </a:t>
            </a:r>
            <a:r>
              <a:rPr lang="es-AR" dirty="0" err="1"/>
              <a:t>user’s</a:t>
            </a:r>
            <a:r>
              <a:rPr lang="es-AR" dirty="0"/>
              <a:t> </a:t>
            </a:r>
            <a:r>
              <a:rPr lang="es-AR" dirty="0" err="1"/>
              <a:t>experience</a:t>
            </a:r>
            <a:r>
              <a:rPr lang="es-AR" dirty="0"/>
              <a:t>.</a:t>
            </a:r>
          </a:p>
          <a:p>
            <a:pPr marL="228600" indent="-228600">
              <a:buFontTx/>
              <a:buAutoNum type="arabicPeriod"/>
            </a:pPr>
            <a:endParaRPr lang="es-AR" dirty="0"/>
          </a:p>
          <a:p>
            <a:pPr marL="0" indent="0">
              <a:buFontTx/>
              <a:buNone/>
            </a:pPr>
            <a:endParaRPr lang="es-AR" dirty="0"/>
          </a:p>
          <a:p>
            <a:pPr marL="228600" indent="-228600">
              <a:buFontTx/>
              <a:buAutoNum type="arabicPeriod"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325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1000 </a:t>
            </a:r>
            <a:r>
              <a:rPr lang="es-AR" dirty="0" err="1"/>
              <a:t>experiments</a:t>
            </a:r>
            <a:r>
              <a:rPr lang="es-AR" dirty="0"/>
              <a:t> </a:t>
            </a:r>
            <a:r>
              <a:rPr lang="es-AR" dirty="0" err="1"/>
              <a:t>were</a:t>
            </a:r>
            <a:r>
              <a:rPr lang="es-AR" dirty="0"/>
              <a:t> </a:t>
            </a:r>
            <a:r>
              <a:rPr lang="es-AR" dirty="0" err="1"/>
              <a:t>performed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test SHA-256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different</a:t>
            </a:r>
            <a:r>
              <a:rPr lang="es-AR" dirty="0"/>
              <a:t> </a:t>
            </a:r>
            <a:r>
              <a:rPr lang="es-AR" dirty="0" err="1"/>
              <a:t>sizes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data. </a:t>
            </a:r>
            <a:r>
              <a:rPr lang="es-AR" dirty="0" err="1"/>
              <a:t>The</a:t>
            </a:r>
            <a:r>
              <a:rPr lang="es-AR" dirty="0"/>
              <a:t> time </a:t>
            </a:r>
            <a:r>
              <a:rPr lang="es-AR" dirty="0" err="1"/>
              <a:t>overhead</a:t>
            </a:r>
            <a:r>
              <a:rPr lang="es-AR" dirty="0"/>
              <a:t> in SBLWT </a:t>
            </a:r>
            <a:r>
              <a:rPr lang="es-AR" dirty="0" err="1"/>
              <a:t>is</a:t>
            </a:r>
            <a:r>
              <a:rPr lang="es-AR" dirty="0"/>
              <a:t> negligible (3 </a:t>
            </a:r>
            <a:r>
              <a:rPr lang="es-AR" dirty="0" err="1"/>
              <a:t>us</a:t>
            </a:r>
            <a:r>
              <a:rPr lang="es-AR" dirty="0"/>
              <a:t> at </a:t>
            </a:r>
            <a:r>
              <a:rPr lang="es-AR" dirty="0" err="1"/>
              <a:t>most</a:t>
            </a:r>
            <a:r>
              <a:rPr lang="es-AR" dirty="0"/>
              <a:t>).</a:t>
            </a:r>
          </a:p>
          <a:p>
            <a:pPr marL="0" indent="0">
              <a:buFontTx/>
              <a:buNone/>
            </a:pPr>
            <a:endParaRPr lang="es-AR" dirty="0"/>
          </a:p>
          <a:p>
            <a:pPr marL="0" indent="0">
              <a:buFontTx/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611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 err="1"/>
              <a:t>Experiments</a:t>
            </a:r>
            <a:r>
              <a:rPr lang="es-AR" dirty="0"/>
              <a:t> </a:t>
            </a:r>
            <a:r>
              <a:rPr lang="es-AR" dirty="0" err="1"/>
              <a:t>were</a:t>
            </a:r>
            <a:r>
              <a:rPr lang="es-AR" dirty="0"/>
              <a:t> </a:t>
            </a:r>
            <a:r>
              <a:rPr lang="es-AR" dirty="0" err="1"/>
              <a:t>also</a:t>
            </a:r>
            <a:r>
              <a:rPr lang="es-AR" dirty="0"/>
              <a:t> </a:t>
            </a:r>
            <a:r>
              <a:rPr lang="es-AR" dirty="0" err="1"/>
              <a:t>performed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compare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synchronization</a:t>
            </a:r>
            <a:r>
              <a:rPr lang="es-AR" dirty="0"/>
              <a:t> time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different</a:t>
            </a:r>
            <a:r>
              <a:rPr lang="es-AR" dirty="0"/>
              <a:t> </a:t>
            </a:r>
            <a:r>
              <a:rPr lang="es-AR" dirty="0" err="1"/>
              <a:t>number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block </a:t>
            </a:r>
            <a:r>
              <a:rPr lang="es-AR" dirty="0" err="1"/>
              <a:t>headers</a:t>
            </a:r>
            <a:r>
              <a:rPr lang="es-AR" dirty="0"/>
              <a:t>.</a:t>
            </a:r>
          </a:p>
          <a:p>
            <a:pPr marL="0" indent="0">
              <a:buFontTx/>
              <a:buNone/>
            </a:pPr>
            <a:r>
              <a:rPr lang="es-AR" dirty="0"/>
              <a:t>In SBLWT, </a:t>
            </a:r>
            <a:r>
              <a:rPr lang="es-AR" dirty="0" err="1"/>
              <a:t>due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encryption</a:t>
            </a:r>
            <a:r>
              <a:rPr lang="es-AR" dirty="0"/>
              <a:t>, </a:t>
            </a:r>
            <a:r>
              <a:rPr lang="es-AR" dirty="0" err="1"/>
              <a:t>decryption</a:t>
            </a:r>
            <a:r>
              <a:rPr lang="es-AR" dirty="0"/>
              <a:t> and </a:t>
            </a:r>
            <a:r>
              <a:rPr lang="es-AR" dirty="0" err="1"/>
              <a:t>environment</a:t>
            </a:r>
            <a:r>
              <a:rPr lang="es-AR" dirty="0"/>
              <a:t> </a:t>
            </a:r>
            <a:r>
              <a:rPr lang="es-AR" dirty="0" err="1"/>
              <a:t>switching</a:t>
            </a:r>
            <a:r>
              <a:rPr lang="es-AR" dirty="0"/>
              <a:t>,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synchronization</a:t>
            </a:r>
            <a:r>
              <a:rPr lang="es-AR" dirty="0"/>
              <a:t> time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slightly</a:t>
            </a:r>
            <a:r>
              <a:rPr lang="es-AR" dirty="0"/>
              <a:t> </a:t>
            </a:r>
            <a:r>
              <a:rPr lang="es-AR" dirty="0" err="1"/>
              <a:t>larger</a:t>
            </a:r>
            <a:r>
              <a:rPr lang="es-AR" dirty="0"/>
              <a:t> </a:t>
            </a:r>
            <a:r>
              <a:rPr lang="es-AR" dirty="0" err="1"/>
              <a:t>than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a normal SPV/</a:t>
            </a:r>
            <a:r>
              <a:rPr lang="es-AR" dirty="0" err="1"/>
              <a:t>lightweight</a:t>
            </a:r>
            <a:r>
              <a:rPr lang="es-AR" dirty="0"/>
              <a:t> </a:t>
            </a:r>
            <a:r>
              <a:rPr lang="es-AR" dirty="0" err="1"/>
              <a:t>wallet</a:t>
            </a:r>
            <a:r>
              <a:rPr lang="es-AR" dirty="0"/>
              <a:t>.</a:t>
            </a:r>
          </a:p>
          <a:p>
            <a:pPr marL="0" indent="0">
              <a:buFontTx/>
              <a:buNone/>
            </a:pPr>
            <a:endParaRPr lang="es-AR" dirty="0"/>
          </a:p>
          <a:p>
            <a:pPr marL="0" indent="0">
              <a:buFontTx/>
              <a:buNone/>
            </a:pPr>
            <a:r>
              <a:rPr lang="es-AR" dirty="0"/>
              <a:t>Note: </a:t>
            </a:r>
            <a:r>
              <a:rPr lang="es-AR" dirty="0" err="1"/>
              <a:t>the</a:t>
            </a:r>
            <a:r>
              <a:rPr lang="es-AR" dirty="0"/>
              <a:t> time </a:t>
            </a:r>
            <a:r>
              <a:rPr lang="es-AR" dirty="0" err="1"/>
              <a:t>difference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always</a:t>
            </a:r>
            <a:r>
              <a:rPr lang="es-AR" dirty="0"/>
              <a:t> </a:t>
            </a:r>
            <a:r>
              <a:rPr lang="es-AR" dirty="0" err="1"/>
              <a:t>approximately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same</a:t>
            </a:r>
            <a:r>
              <a:rPr lang="es-AR" dirty="0"/>
              <a:t>, </a:t>
            </a:r>
            <a:r>
              <a:rPr lang="es-AR" dirty="0" err="1"/>
              <a:t>independently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number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block </a:t>
            </a:r>
            <a:r>
              <a:rPr lang="es-AR" dirty="0" err="1"/>
              <a:t>headers</a:t>
            </a:r>
            <a:r>
              <a:rPr lang="es-AR" dirty="0"/>
              <a:t>. =&gt; </a:t>
            </a:r>
            <a:r>
              <a:rPr lang="es-AR" dirty="0" err="1"/>
              <a:t>for</a:t>
            </a:r>
            <a:r>
              <a:rPr lang="es-AR" dirty="0"/>
              <a:t> a </a:t>
            </a:r>
            <a:r>
              <a:rPr lang="es-AR" dirty="0" err="1"/>
              <a:t>larger</a:t>
            </a:r>
            <a:r>
              <a:rPr lang="es-AR" dirty="0"/>
              <a:t> </a:t>
            </a:r>
            <a:r>
              <a:rPr lang="es-AR" dirty="0" err="1"/>
              <a:t>number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block </a:t>
            </a:r>
            <a:r>
              <a:rPr lang="es-AR" dirty="0" err="1"/>
              <a:t>headers</a:t>
            </a:r>
            <a:r>
              <a:rPr lang="es-AR" dirty="0"/>
              <a:t>,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difference</a:t>
            </a:r>
            <a:r>
              <a:rPr lang="es-AR" dirty="0"/>
              <a:t> </a:t>
            </a:r>
            <a:r>
              <a:rPr lang="es-AR" dirty="0" err="1"/>
              <a:t>proportion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synchronous</a:t>
            </a:r>
            <a:r>
              <a:rPr lang="es-AR" dirty="0"/>
              <a:t> time </a:t>
            </a:r>
            <a:r>
              <a:rPr lang="es-AR" dirty="0" err="1"/>
              <a:t>gets</a:t>
            </a:r>
            <a:r>
              <a:rPr lang="es-AR" dirty="0"/>
              <a:t> </a:t>
            </a:r>
            <a:r>
              <a:rPr lang="es-AR" dirty="0" err="1"/>
              <a:t>smaller</a:t>
            </a:r>
            <a:r>
              <a:rPr lang="es-A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685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1000 </a:t>
            </a:r>
            <a:r>
              <a:rPr lang="es-AR" dirty="0" err="1"/>
              <a:t>experiments</a:t>
            </a:r>
            <a:r>
              <a:rPr lang="es-AR" dirty="0"/>
              <a:t> </a:t>
            </a:r>
            <a:r>
              <a:rPr lang="es-AR" dirty="0" err="1"/>
              <a:t>were</a:t>
            </a:r>
            <a:r>
              <a:rPr lang="es-AR" dirty="0"/>
              <a:t> </a:t>
            </a:r>
            <a:r>
              <a:rPr lang="es-AR" dirty="0" err="1"/>
              <a:t>also</a:t>
            </a:r>
            <a:r>
              <a:rPr lang="es-AR" dirty="0"/>
              <a:t> </a:t>
            </a:r>
            <a:r>
              <a:rPr lang="es-AR" dirty="0" err="1"/>
              <a:t>performed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test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overhead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booting</a:t>
            </a:r>
            <a:r>
              <a:rPr lang="es-AR" dirty="0"/>
              <a:t> and </a:t>
            </a:r>
            <a:r>
              <a:rPr lang="es-AR" dirty="0" err="1"/>
              <a:t>verification</a:t>
            </a:r>
            <a:r>
              <a:rPr lang="es-AR" dirty="0"/>
              <a:t> time, </a:t>
            </a:r>
            <a:r>
              <a:rPr lang="es-AR" dirty="0" err="1"/>
              <a:t>comparing</a:t>
            </a:r>
            <a:r>
              <a:rPr lang="es-AR" dirty="0"/>
              <a:t> </a:t>
            </a:r>
            <a:r>
              <a:rPr lang="es-AR" dirty="0" err="1"/>
              <a:t>btw</a:t>
            </a:r>
            <a:r>
              <a:rPr lang="es-AR" dirty="0"/>
              <a:t> SBLWT and a normal SPV/</a:t>
            </a:r>
            <a:r>
              <a:rPr lang="es-AR" dirty="0" err="1"/>
              <a:t>lightweight</a:t>
            </a:r>
            <a:r>
              <a:rPr lang="es-AR" dirty="0"/>
              <a:t> </a:t>
            </a:r>
            <a:r>
              <a:rPr lang="es-AR" dirty="0" err="1"/>
              <a:t>wallet</a:t>
            </a:r>
            <a:r>
              <a:rPr lang="es-AR" dirty="0"/>
              <a:t>.</a:t>
            </a:r>
          </a:p>
          <a:p>
            <a:pPr marL="0" indent="0">
              <a:buFontTx/>
              <a:buNone/>
            </a:pP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overhead</a:t>
            </a:r>
            <a:r>
              <a:rPr lang="es-AR" dirty="0"/>
              <a:t> in SBLWT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mainly</a:t>
            </a:r>
            <a:r>
              <a:rPr lang="es-AR" dirty="0"/>
              <a:t> </a:t>
            </a:r>
            <a:r>
              <a:rPr lang="es-AR" dirty="0" err="1"/>
              <a:t>due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system</a:t>
            </a:r>
            <a:r>
              <a:rPr lang="es-AR" dirty="0"/>
              <a:t> </a:t>
            </a:r>
            <a:r>
              <a:rPr lang="es-AR" dirty="0" err="1"/>
              <a:t>switching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SEE and </a:t>
            </a:r>
            <a:r>
              <a:rPr lang="es-AR" dirty="0" err="1"/>
              <a:t>restoring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secure</a:t>
            </a:r>
            <a:r>
              <a:rPr lang="es-AR" dirty="0"/>
              <a:t> OS and </a:t>
            </a:r>
            <a:r>
              <a:rPr lang="es-AR" dirty="0" err="1"/>
              <a:t>the</a:t>
            </a:r>
            <a:r>
              <a:rPr lang="es-AR" dirty="0"/>
              <a:t> SBLWT.</a:t>
            </a:r>
          </a:p>
          <a:p>
            <a:pPr marL="0" indent="0">
              <a:buFontTx/>
              <a:buNone/>
            </a:pPr>
            <a:endParaRPr lang="es-AR" dirty="0"/>
          </a:p>
          <a:p>
            <a:pPr marL="0" indent="0">
              <a:buFontTx/>
              <a:buNone/>
            </a:pPr>
            <a:r>
              <a:rPr lang="es-AR" dirty="0" err="1"/>
              <a:t>For</a:t>
            </a:r>
            <a:r>
              <a:rPr lang="es-AR" dirty="0"/>
              <a:t> a </a:t>
            </a:r>
            <a:r>
              <a:rPr lang="es-AR" dirty="0" err="1"/>
              <a:t>verification</a:t>
            </a:r>
            <a:r>
              <a:rPr lang="es-AR" dirty="0"/>
              <a:t>,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overhead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significantly</a:t>
            </a:r>
            <a:r>
              <a:rPr lang="es-AR" dirty="0"/>
              <a:t> </a:t>
            </a:r>
            <a:r>
              <a:rPr lang="es-AR" dirty="0" err="1"/>
              <a:t>larger</a:t>
            </a:r>
            <a:r>
              <a:rPr lang="es-AR" dirty="0"/>
              <a:t> </a:t>
            </a:r>
            <a:r>
              <a:rPr lang="es-AR" dirty="0" err="1"/>
              <a:t>because</a:t>
            </a:r>
            <a:r>
              <a:rPr lang="es-AR" dirty="0"/>
              <a:t> SBLWT </a:t>
            </a:r>
            <a:r>
              <a:rPr lang="es-AR" dirty="0" err="1"/>
              <a:t>needs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decrypt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blocks </a:t>
            </a:r>
            <a:r>
              <a:rPr lang="es-AR" dirty="0" err="1"/>
              <a:t>stored</a:t>
            </a:r>
            <a:r>
              <a:rPr lang="es-AR" dirty="0"/>
              <a:t> in non-</a:t>
            </a:r>
            <a:r>
              <a:rPr lang="es-AR" dirty="0" err="1"/>
              <a:t>secure</a:t>
            </a:r>
            <a:r>
              <a:rPr lang="es-AR" dirty="0"/>
              <a:t> </a:t>
            </a:r>
            <a:r>
              <a:rPr lang="es-AR" dirty="0" err="1"/>
              <a:t>storage</a:t>
            </a:r>
            <a:r>
              <a:rPr lang="es-AR" dirty="0"/>
              <a:t>. </a:t>
            </a:r>
            <a:r>
              <a:rPr lang="es-AR" dirty="0" err="1"/>
              <a:t>However</a:t>
            </a:r>
            <a:r>
              <a:rPr lang="es-AR" dirty="0"/>
              <a:t>, as </a:t>
            </a:r>
            <a:r>
              <a:rPr lang="es-AR" dirty="0" err="1"/>
              <a:t>all</a:t>
            </a:r>
            <a:r>
              <a:rPr lang="es-AR" dirty="0"/>
              <a:t> </a:t>
            </a:r>
            <a:r>
              <a:rPr lang="es-AR" dirty="0" err="1"/>
              <a:t>costs</a:t>
            </a:r>
            <a:r>
              <a:rPr lang="es-AR" dirty="0"/>
              <a:t> are </a:t>
            </a:r>
            <a:r>
              <a:rPr lang="es-AR" dirty="0" err="1"/>
              <a:t>small</a:t>
            </a:r>
            <a:r>
              <a:rPr lang="es-AR" dirty="0"/>
              <a:t>, </a:t>
            </a:r>
            <a:r>
              <a:rPr lang="es-AR" dirty="0" err="1"/>
              <a:t>it</a:t>
            </a:r>
            <a:r>
              <a:rPr lang="es-AR" dirty="0"/>
              <a:t> </a:t>
            </a:r>
            <a:r>
              <a:rPr lang="es-AR" dirty="0" err="1"/>
              <a:t>doesn’t</a:t>
            </a:r>
            <a:r>
              <a:rPr lang="es-AR" dirty="0"/>
              <a:t> </a:t>
            </a:r>
            <a:r>
              <a:rPr lang="es-AR" dirty="0" err="1"/>
              <a:t>impact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user</a:t>
            </a:r>
            <a:r>
              <a:rPr lang="es-AR" dirty="0"/>
              <a:t> </a:t>
            </a:r>
            <a:r>
              <a:rPr lang="es-AR" dirty="0" err="1"/>
              <a:t>experience</a:t>
            </a:r>
            <a:r>
              <a:rPr lang="es-A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28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086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46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93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970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85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50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17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DOS </a:t>
            </a:r>
            <a:r>
              <a:rPr lang="es-AR" dirty="0" err="1"/>
              <a:t>attack</a:t>
            </a:r>
            <a:r>
              <a:rPr lang="es-AR" dirty="0"/>
              <a:t>: </a:t>
            </a:r>
            <a:r>
              <a:rPr lang="es-AR" dirty="0" err="1"/>
              <a:t>Most</a:t>
            </a:r>
            <a:r>
              <a:rPr lang="es-AR" dirty="0"/>
              <a:t> </a:t>
            </a:r>
            <a:r>
              <a:rPr lang="es-AR" dirty="0" err="1"/>
              <a:t>serious</a:t>
            </a:r>
            <a:r>
              <a:rPr lang="es-AR" dirty="0"/>
              <a:t> </a:t>
            </a:r>
            <a:r>
              <a:rPr lang="es-AR" dirty="0" err="1"/>
              <a:t>threat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design</a:t>
            </a:r>
            <a:r>
              <a:rPr lang="es-AR" dirty="0"/>
              <a:t>.</a:t>
            </a:r>
          </a:p>
          <a:p>
            <a:pPr marL="0" indent="0">
              <a:buFontTx/>
              <a:buNone/>
            </a:pPr>
            <a:r>
              <a:rPr lang="es-AR" dirty="0" err="1"/>
              <a:t>First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DOS </a:t>
            </a:r>
            <a:r>
              <a:rPr lang="es-AR" dirty="0" err="1"/>
              <a:t>attack</a:t>
            </a:r>
            <a:r>
              <a:rPr lang="es-AR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56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8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5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413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530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 err="1"/>
              <a:t>Second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DOS </a:t>
            </a:r>
            <a:r>
              <a:rPr lang="es-AR" dirty="0" err="1"/>
              <a:t>attack</a:t>
            </a:r>
            <a:r>
              <a:rPr lang="es-AR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5521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867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162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5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/>
              <a:t>A block (1 MB) </a:t>
            </a:r>
            <a:r>
              <a:rPr lang="es-AR" dirty="0" err="1"/>
              <a:t>contains</a:t>
            </a:r>
            <a:r>
              <a:rPr lang="es-AR" dirty="0"/>
              <a:t> </a:t>
            </a:r>
            <a:r>
              <a:rPr lang="es-AR" dirty="0" err="1"/>
              <a:t>mainly</a:t>
            </a:r>
            <a:r>
              <a:rPr lang="es-AR" dirty="0"/>
              <a:t> </a:t>
            </a:r>
            <a:r>
              <a:rPr lang="es-AR" dirty="0" err="1"/>
              <a:t>transactions</a:t>
            </a:r>
            <a:r>
              <a:rPr lang="es-AR" dirty="0"/>
              <a:t> (</a:t>
            </a:r>
            <a:r>
              <a:rPr lang="es-AR" dirty="0" err="1"/>
              <a:t>most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size</a:t>
            </a:r>
            <a:r>
              <a:rPr lang="es-AR" dirty="0"/>
              <a:t>), plus a block </a:t>
            </a:r>
            <a:r>
              <a:rPr lang="es-AR" dirty="0" err="1"/>
              <a:t>header</a:t>
            </a:r>
            <a:r>
              <a:rPr lang="es-AR" dirty="0"/>
              <a:t> (81 bytes).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err="1"/>
              <a:t>Merkle</a:t>
            </a:r>
            <a:r>
              <a:rPr lang="es-AR" dirty="0"/>
              <a:t> </a:t>
            </a:r>
            <a:r>
              <a:rPr lang="es-AR" dirty="0" err="1"/>
              <a:t>tree</a:t>
            </a:r>
            <a:r>
              <a:rPr lang="es-AR" dirty="0"/>
              <a:t>: </a:t>
            </a:r>
            <a:r>
              <a:rPr lang="es-AR" dirty="0" err="1"/>
              <a:t>each</a:t>
            </a:r>
            <a:r>
              <a:rPr lang="es-AR" dirty="0"/>
              <a:t> </a:t>
            </a:r>
            <a:r>
              <a:rPr lang="es-AR" dirty="0" err="1"/>
              <a:t>leaf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a </a:t>
            </a:r>
            <a:r>
              <a:rPr lang="es-AR" dirty="0" err="1"/>
              <a:t>transaction</a:t>
            </a:r>
            <a:r>
              <a:rPr lang="es-AR" dirty="0"/>
              <a:t>, </a:t>
            </a:r>
            <a:r>
              <a:rPr lang="es-AR" dirty="0" err="1"/>
              <a:t>which</a:t>
            </a:r>
            <a:r>
              <a:rPr lang="es-AR" dirty="0"/>
              <a:t> are </a:t>
            </a:r>
            <a:r>
              <a:rPr lang="es-AR" dirty="0" err="1"/>
              <a:t>hashed</a:t>
            </a:r>
            <a:r>
              <a:rPr lang="es-AR" dirty="0"/>
              <a:t> and </a:t>
            </a:r>
            <a:r>
              <a:rPr lang="es-AR" dirty="0" err="1"/>
              <a:t>the</a:t>
            </a:r>
            <a:r>
              <a:rPr lang="es-AR" dirty="0"/>
              <a:t> hashes are </a:t>
            </a:r>
            <a:r>
              <a:rPr lang="es-AR" dirty="0" err="1"/>
              <a:t>hashed</a:t>
            </a:r>
            <a:r>
              <a:rPr lang="es-AR" dirty="0"/>
              <a:t> </a:t>
            </a:r>
            <a:r>
              <a:rPr lang="es-AR" dirty="0" err="1"/>
              <a:t>together</a:t>
            </a:r>
            <a:r>
              <a:rPr lang="es-AR" dirty="0"/>
              <a:t> </a:t>
            </a:r>
            <a:r>
              <a:rPr lang="es-AR" dirty="0" err="1"/>
              <a:t>forming</a:t>
            </a:r>
            <a:r>
              <a:rPr lang="es-AR" dirty="0"/>
              <a:t> a </a:t>
            </a:r>
            <a:r>
              <a:rPr lang="es-AR" dirty="0" err="1"/>
              <a:t>tree</a:t>
            </a:r>
            <a:r>
              <a:rPr lang="es-AR" dirty="0"/>
              <a:t>.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root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hashes (</a:t>
            </a:r>
            <a:r>
              <a:rPr lang="es-AR" dirty="0" err="1"/>
              <a:t>Merkle</a:t>
            </a:r>
            <a:r>
              <a:rPr lang="es-AR" dirty="0"/>
              <a:t> </a:t>
            </a:r>
            <a:r>
              <a:rPr lang="es-AR" dirty="0" err="1"/>
              <a:t>root</a:t>
            </a:r>
            <a:r>
              <a:rPr lang="es-AR" dirty="0"/>
              <a:t>)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stored</a:t>
            </a:r>
            <a:r>
              <a:rPr lang="es-AR" dirty="0"/>
              <a:t> in </a:t>
            </a:r>
            <a:r>
              <a:rPr lang="es-AR" dirty="0" err="1"/>
              <a:t>the</a:t>
            </a:r>
            <a:r>
              <a:rPr lang="es-AR" dirty="0"/>
              <a:t> block </a:t>
            </a:r>
            <a:r>
              <a:rPr lang="es-AR" dirty="0" err="1"/>
              <a:t>header</a:t>
            </a:r>
            <a:r>
              <a:rPr lang="es-A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07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9658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946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221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82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1178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8290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358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21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8C91-4177-4584-B42B-6B5D13C4D3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4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A83D-B6AB-499A-9016-F1FF42EC8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30306-AA7C-4C0D-B9BB-EA8F55E72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B69D-3880-46FC-A505-8870EF3C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09C1-FE51-4E2C-A3EB-B14DFA8EA4E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6B281-5C54-43D0-A8CC-BAD0BAED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7D0C-0BF4-4F82-B11E-D2C92350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6F2-EF63-4522-A5CA-709BC79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351F-F48A-4D1E-B44D-738C7219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644DB-320B-4A6A-BDF5-F6317DE73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BA20-DD8B-4967-AEC4-C1604235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09C1-FE51-4E2C-A3EB-B14DFA8EA4E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778F8-A21E-4794-A684-7E333C5D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F500-AA97-46E7-8AB8-41B35A0B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6F2-EF63-4522-A5CA-709BC79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2AD69-C11F-43D0-B8E7-1E49F2DEF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F734A-D69A-4A8A-AC8E-750DF882D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878E1-721F-4AC1-BCB0-84E95342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09C1-FE51-4E2C-A3EB-B14DFA8EA4E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94E31-FB77-47B6-A490-1F9D18B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C03D-E4A3-4AC3-9810-01001148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6F2-EF63-4522-A5CA-709BC79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0538-114D-4686-B5F5-56D42ED6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F5D-7E87-4DC9-AA61-05A9493D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096B-760D-4C5C-9151-1E3F1AA8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09C1-FE51-4E2C-A3EB-B14DFA8EA4E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C774-4F95-41EC-8ACA-890F1384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5A0B3-DFE0-45AB-8CA1-BEB30ADE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6F2-EF63-4522-A5CA-709BC79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2948-C4FC-4E03-AB55-06969903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1AA60-56C4-4245-9FCA-26AB410BB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9C622-09C7-4BAE-B528-A2E4B2CE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09C1-FE51-4E2C-A3EB-B14DFA8EA4E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5F33D-98B4-4084-98E3-5690EB64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1E3D-2165-4255-8EE7-5896D0E6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6F2-EF63-4522-A5CA-709BC79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8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033C-E0E7-480B-BE21-9D0EE2F8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66C1-431C-4118-AAE8-BC8AED8C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59B80-F9DD-469F-B390-4E146EA2D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8CDDB-B29E-4B62-A217-B1A4444C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09C1-FE51-4E2C-A3EB-B14DFA8EA4E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76E8A-D646-46CB-8217-183594D4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78A63-2C46-4522-9720-CA25591C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6F2-EF63-4522-A5CA-709BC79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CF5C-578C-4B05-B48D-892B808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63F66-C6BB-4382-86C2-EA3822A4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846CA-C626-4D93-ACA5-DD0BE6956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E8584-370B-4EDD-9AC6-7EDC1D820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E750F-89C8-4E4A-BBB5-6444C4C15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51268-950B-4D31-AFEB-3EAF7511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09C1-FE51-4E2C-A3EB-B14DFA8EA4E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9CEF7-DDCE-46BC-A212-A0AF67B3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F98AD-C4A7-4679-B87A-0FAE03A0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6F2-EF63-4522-A5CA-709BC79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4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222F-D5E4-42ED-AB55-724897BF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D6E3-3484-45C3-8C9C-C12A4DD1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09C1-FE51-4E2C-A3EB-B14DFA8EA4E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BF492-63D2-4FB6-A944-7EF32C4A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20811-8733-48FF-BEA8-04568CD2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6F2-EF63-4522-A5CA-709BC79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9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68BB3-3D19-44C8-BFB2-FFE61CC4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09C1-FE51-4E2C-A3EB-B14DFA8EA4E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E8AEA-D2D7-4FE4-9607-63DE180F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D3A70-09CE-4F3F-A52A-9A009068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6F2-EF63-4522-A5CA-709BC79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F7FE-8A3A-455F-985E-610056B1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E3C1-076B-4774-B027-D58B2650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CB7CC-BD30-4A90-833A-48811C521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18953-C26F-4A20-8A44-3636B706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09C1-FE51-4E2C-A3EB-B14DFA8EA4E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6574-DB41-4038-B659-44075A79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3FFF5-B2FC-4D12-A46B-FF702339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6F2-EF63-4522-A5CA-709BC79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C7B4-E84B-49FA-BA60-5A6C5F82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F7E40-59D5-4B25-888A-F7C6C59AD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15A3D-EC59-42A2-AF06-E4A8EE38B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B4063-8A1F-46F5-98A2-7546AD46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09C1-FE51-4E2C-A3EB-B14DFA8EA4E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AEB65-4B93-4B85-9B3C-D8EED4B1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AAAE3-70E9-4D52-918C-73A4E0F4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6F2-EF63-4522-A5CA-709BC79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A90EE-07E7-4F35-8C1A-69072D4E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5591-96A7-4E5C-A767-726D0F06B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C2D79-AE14-4945-A6D2-6DC98DF46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D09C1-FE51-4E2C-A3EB-B14DFA8EA4E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8B007-54F2-4B26-B953-7AAD3DCB1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134E-CD82-4E59-A52A-C78FBC937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C46F2-EF63-4522-A5CA-709BC79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94D1-242F-401D-B8C5-EB422883A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SBLWT: A Secure Blockchain Lightweight Wallet Based on </a:t>
            </a:r>
            <a:r>
              <a:rPr lang="en-US" dirty="0" err="1"/>
              <a:t>Trustzone</a:t>
            </a:r>
            <a:br>
              <a:rPr lang="en-US" dirty="0"/>
            </a:br>
            <a:r>
              <a:rPr lang="en-US" sz="1600" dirty="0" err="1"/>
              <a:t>Weiqi</a:t>
            </a:r>
            <a:r>
              <a:rPr lang="en-US" sz="1600" dirty="0"/>
              <a:t> Dai; Jun Deng; </a:t>
            </a:r>
            <a:r>
              <a:rPr lang="en-US" sz="1600" dirty="0" err="1"/>
              <a:t>Qinyuan</a:t>
            </a:r>
            <a:r>
              <a:rPr lang="en-US" sz="1600" dirty="0"/>
              <a:t> Wang; </a:t>
            </a:r>
            <a:r>
              <a:rPr lang="en-US" sz="1600" dirty="0" err="1"/>
              <a:t>Changze</a:t>
            </a:r>
            <a:r>
              <a:rPr lang="en-US" sz="1600" dirty="0"/>
              <a:t> Cui; </a:t>
            </a:r>
            <a:r>
              <a:rPr lang="en-US" sz="1600" dirty="0" err="1"/>
              <a:t>Deqing</a:t>
            </a:r>
            <a:r>
              <a:rPr lang="en-US" sz="1600" dirty="0"/>
              <a:t> Zou; Hai </a:t>
            </a:r>
            <a:r>
              <a:rPr lang="en-US" sz="1600" dirty="0" err="1"/>
              <a:t>Jin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11C2D-FA69-46D8-865D-5B1E3695D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3206"/>
            <a:ext cx="9144000" cy="451488"/>
          </a:xfrm>
        </p:spPr>
        <p:txBody>
          <a:bodyPr>
            <a:noAutofit/>
          </a:bodyPr>
          <a:lstStyle/>
          <a:p>
            <a:r>
              <a:rPr lang="es-AR" sz="3200" i="1" dirty="0" err="1">
                <a:solidFill>
                  <a:schemeClr val="accent1"/>
                </a:solidFill>
              </a:rPr>
              <a:t>Paper</a:t>
            </a:r>
            <a:r>
              <a:rPr lang="es-AR" sz="3200" i="1" dirty="0">
                <a:solidFill>
                  <a:schemeClr val="accent1"/>
                </a:solidFill>
              </a:rPr>
              <a:t> </a:t>
            </a:r>
            <a:r>
              <a:rPr lang="es-AR" sz="3200" i="1" dirty="0" err="1">
                <a:solidFill>
                  <a:schemeClr val="accent1"/>
                </a:solidFill>
              </a:rPr>
              <a:t>Analysis</a:t>
            </a:r>
            <a:endParaRPr 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09143A-0DC8-4694-B246-F43BE473481E}"/>
              </a:ext>
            </a:extLst>
          </p:cNvPr>
          <p:cNvSpPr txBox="1">
            <a:spLocks/>
          </p:cNvSpPr>
          <p:nvPr/>
        </p:nvSpPr>
        <p:spPr>
          <a:xfrm>
            <a:off x="2732595" y="5087937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EECE 7390 – </a:t>
            </a:r>
            <a:r>
              <a:rPr lang="es-AR" dirty="0" err="1"/>
              <a:t>Computer</a:t>
            </a:r>
            <a:r>
              <a:rPr lang="es-AR" dirty="0"/>
              <a:t> Hardware Security</a:t>
            </a:r>
          </a:p>
          <a:p>
            <a:r>
              <a:rPr lang="es-AR" dirty="0"/>
              <a:t>Mariano Marufo da Silva</a:t>
            </a:r>
          </a:p>
          <a:p>
            <a:endParaRPr lang="es-AR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01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BA7DE2-C48A-45F9-B829-56C5CC366DE7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Software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Wallets: full vs. lightweight nodes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2F593E7F-4581-4CCB-A925-B0FC07F7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7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12/10/2021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07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8/28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205125-4C44-4316-945E-B063A9DAF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21668"/>
              </p:ext>
            </p:extLst>
          </p:nvPr>
        </p:nvGraphicFramePr>
        <p:xfrm>
          <a:off x="2031999" y="1650666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6948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66419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404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Lightweight (SPV)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3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Blockchain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Only block headers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60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32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00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79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BA7DE2-C48A-45F9-B829-56C5CC366DE7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Software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Wallets: full vs. lightweight nodes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2F593E7F-4581-4CCB-A925-B0FC07F7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7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12/10/2021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07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8/28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205125-4C44-4316-945E-B063A9DAF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93393"/>
              </p:ext>
            </p:extLst>
          </p:nvPr>
        </p:nvGraphicFramePr>
        <p:xfrm>
          <a:off x="2031999" y="1650666"/>
          <a:ext cx="81279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6948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66419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404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Lightweight (SPV)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3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Blockchain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Only block headers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60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Trustless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Requires info from a third party full-node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323683"/>
                  </a:ext>
                </a:extLst>
              </a:tr>
              <a:tr h="1849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00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23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BA7DE2-C48A-45F9-B829-56C5CC366DE7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Software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Wallets: full vs. lightweight nodes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2F593E7F-4581-4CCB-A925-B0FC07F7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7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12/10/2021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07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8/28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205125-4C44-4316-945E-B063A9DAF7D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50666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6948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66419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404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Lightweight (SPV)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3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Blockchain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Only block headers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60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Trustless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Requires info from a third party full-node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32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~100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00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69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BA7DE2-C48A-45F9-B829-56C5CC366DE7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Software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Wallets: full vs. lightweight nodes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2F593E7F-4581-4CCB-A925-B0FC07F7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7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12/10/2021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07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8/28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205125-4C44-4316-945E-B063A9DAF7D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50666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6948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66419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404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Lightweight (SPV)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3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Blockchain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Only block headers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60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Trustless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Requires info from a third party full-node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32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~100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00554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E31278-664A-430F-90C9-82F23B0574DE}"/>
              </a:ext>
            </a:extLst>
          </p:cNvPr>
          <p:cNvSpPr txBox="1">
            <a:spLocks/>
          </p:cNvSpPr>
          <p:nvPr/>
        </p:nvSpPr>
        <p:spPr>
          <a:xfrm>
            <a:off x="127186" y="3700538"/>
            <a:ext cx="12064814" cy="2291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SPV Wallets are more portable, but: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8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BA7DE2-C48A-45F9-B829-56C5CC366DE7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Software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Wallets: full vs. lightweight nodes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2F593E7F-4581-4CCB-A925-B0FC07F7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7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12/10/2021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07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8/28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205125-4C44-4316-945E-B063A9DAF7D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50666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6948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66419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404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Lightweight (SPV)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3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Blockchain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Only block headers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60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Trustless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Requires info from a third party full-node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32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~100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00554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E31278-664A-430F-90C9-82F23B0574DE}"/>
              </a:ext>
            </a:extLst>
          </p:cNvPr>
          <p:cNvSpPr txBox="1">
            <a:spLocks/>
          </p:cNvSpPr>
          <p:nvPr/>
        </p:nvSpPr>
        <p:spPr>
          <a:xfrm>
            <a:off x="127186" y="3700538"/>
            <a:ext cx="12064814" cy="2291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SPV Wallets are more portable, but: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Privacy risk when the wallet requests info to the full-node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0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BA7DE2-C48A-45F9-B829-56C5CC366DE7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Software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Wallets: full vs. lightweight nodes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2F593E7F-4581-4CCB-A925-B0FC07F7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7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12/10/2021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07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8/28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205125-4C44-4316-945E-B063A9DAF7D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50666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6948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66419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404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Lightweight (SPV)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3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Blockchain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Only block headers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60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Trustless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Requires info from a third party full-node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32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~100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00554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E31278-664A-430F-90C9-82F23B0574DE}"/>
              </a:ext>
            </a:extLst>
          </p:cNvPr>
          <p:cNvSpPr txBox="1">
            <a:spLocks/>
          </p:cNvSpPr>
          <p:nvPr/>
        </p:nvSpPr>
        <p:spPr>
          <a:xfrm>
            <a:off x="127186" y="3700538"/>
            <a:ext cx="12064814" cy="2291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SPV Wallets are more portable, but: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Privacy risk when the wallet requests info to the full-node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Private keys storage is cryptographically protected, but they may still be stolen when using them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0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BA7DE2-C48A-45F9-B829-56C5CC366DE7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Software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Wallets: full vs. lightweight nodes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2F593E7F-4581-4CCB-A925-B0FC07F7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7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12/10/2021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07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8/28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205125-4C44-4316-945E-B063A9DAF7D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50666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6948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66419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404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Lightweight (SPV)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3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Blockchain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Only block headers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60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Trustless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Requires info from a third party full-node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32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~100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00554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E31278-664A-430F-90C9-82F23B0574DE}"/>
              </a:ext>
            </a:extLst>
          </p:cNvPr>
          <p:cNvSpPr txBox="1">
            <a:spLocks/>
          </p:cNvSpPr>
          <p:nvPr/>
        </p:nvSpPr>
        <p:spPr>
          <a:xfrm>
            <a:off x="127186" y="3700538"/>
            <a:ext cx="12064814" cy="2291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SPV Wallets are more portable, but: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Privacy risk when the wallet requests info to the full-node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Private keys storage is cryptographically protected, but they may still be stolen when using them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An attacker could tamper the transaction’s output address and send the money to their own wallet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83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9/28</a:t>
            </a:r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296161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SBLWT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03AE7A-FFE2-4916-865A-A7AB5D4151ED}"/>
              </a:ext>
            </a:extLst>
          </p:cNvPr>
          <p:cNvSpPr txBox="1">
            <a:spLocks/>
          </p:cNvSpPr>
          <p:nvPr/>
        </p:nvSpPr>
        <p:spPr>
          <a:xfrm>
            <a:off x="411480" y="2582324"/>
            <a:ext cx="11215137" cy="3476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More portable than Hardware Wallets and safer than SPV Wallets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063A2BB-17D4-427D-916F-87586D78DADD}"/>
              </a:ext>
            </a:extLst>
          </p:cNvPr>
          <p:cNvSpPr txBox="1">
            <a:spLocks/>
          </p:cNvSpPr>
          <p:nvPr/>
        </p:nvSpPr>
        <p:spPr>
          <a:xfrm>
            <a:off x="411480" y="1998139"/>
            <a:ext cx="8229600" cy="598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 err="1"/>
              <a:t>Design</a:t>
            </a:r>
            <a:r>
              <a:rPr lang="es-AR" dirty="0"/>
              <a:t> </a:t>
            </a:r>
            <a:r>
              <a:rPr lang="es-AR" dirty="0" err="1"/>
              <a:t>Objectives</a:t>
            </a:r>
            <a:endParaRPr lang="de-DE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951D82-8F3B-4B5F-A0A7-5A8E96545930}"/>
              </a:ext>
            </a:extLst>
          </p:cNvPr>
          <p:cNvSpPr txBox="1">
            <a:spLocks/>
          </p:cNvSpPr>
          <p:nvPr/>
        </p:nvSpPr>
        <p:spPr>
          <a:xfrm>
            <a:off x="1907460" y="998971"/>
            <a:ext cx="8399661" cy="48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S</a:t>
            </a:r>
            <a:r>
              <a:rPr lang="en-US" sz="2800" dirty="0" err="1">
                <a:solidFill>
                  <a:schemeClr val="accent1"/>
                </a:solidFill>
              </a:rPr>
              <a:t>ecure</a:t>
            </a:r>
            <a:r>
              <a:rPr lang="en-US" sz="2800" dirty="0">
                <a:solidFill>
                  <a:schemeClr val="accent1"/>
                </a:solidFill>
              </a:rPr>
              <a:t> Blockchain Lightweight Wallet Based on </a:t>
            </a:r>
            <a:r>
              <a:rPr lang="en-US" sz="2800" dirty="0" err="1">
                <a:solidFill>
                  <a:schemeClr val="accent1"/>
                </a:solidFill>
              </a:rPr>
              <a:t>Trustzone</a:t>
            </a:r>
            <a:endParaRPr lang="de-DE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7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9/28</a:t>
            </a:r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296161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SBLWT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03AE7A-FFE2-4916-865A-A7AB5D4151ED}"/>
              </a:ext>
            </a:extLst>
          </p:cNvPr>
          <p:cNvSpPr txBox="1">
            <a:spLocks/>
          </p:cNvSpPr>
          <p:nvPr/>
        </p:nvSpPr>
        <p:spPr>
          <a:xfrm>
            <a:off x="411480" y="2582324"/>
            <a:ext cx="11215137" cy="3476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More portable than Hardware Wallets and safer than SPV Wallets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Private Keys should be isolated and protected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Their generation and storage should be safe and reliable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063A2BB-17D4-427D-916F-87586D78DADD}"/>
              </a:ext>
            </a:extLst>
          </p:cNvPr>
          <p:cNvSpPr txBox="1">
            <a:spLocks/>
          </p:cNvSpPr>
          <p:nvPr/>
        </p:nvSpPr>
        <p:spPr>
          <a:xfrm>
            <a:off x="411480" y="1998139"/>
            <a:ext cx="8229600" cy="598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 err="1"/>
              <a:t>Design</a:t>
            </a:r>
            <a:r>
              <a:rPr lang="es-AR" dirty="0"/>
              <a:t> </a:t>
            </a:r>
            <a:r>
              <a:rPr lang="es-AR" dirty="0" err="1"/>
              <a:t>Objectives</a:t>
            </a:r>
            <a:endParaRPr lang="de-DE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951D82-8F3B-4B5F-A0A7-5A8E96545930}"/>
              </a:ext>
            </a:extLst>
          </p:cNvPr>
          <p:cNvSpPr txBox="1">
            <a:spLocks/>
          </p:cNvSpPr>
          <p:nvPr/>
        </p:nvSpPr>
        <p:spPr>
          <a:xfrm>
            <a:off x="1907460" y="998971"/>
            <a:ext cx="8399661" cy="48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S</a:t>
            </a:r>
            <a:r>
              <a:rPr lang="en-US" sz="2800" dirty="0" err="1">
                <a:solidFill>
                  <a:schemeClr val="accent1"/>
                </a:solidFill>
              </a:rPr>
              <a:t>ecure</a:t>
            </a:r>
            <a:r>
              <a:rPr lang="en-US" sz="2800" dirty="0">
                <a:solidFill>
                  <a:schemeClr val="accent1"/>
                </a:solidFill>
              </a:rPr>
              <a:t> Blockchain Lightweight Wallet Based on </a:t>
            </a:r>
            <a:r>
              <a:rPr lang="en-US" sz="2800" dirty="0" err="1">
                <a:solidFill>
                  <a:schemeClr val="accent1"/>
                </a:solidFill>
              </a:rPr>
              <a:t>Trustzone</a:t>
            </a:r>
            <a:endParaRPr lang="de-DE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5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9/28</a:t>
            </a:r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296161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SBLWT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03AE7A-FFE2-4916-865A-A7AB5D4151ED}"/>
              </a:ext>
            </a:extLst>
          </p:cNvPr>
          <p:cNvSpPr txBox="1">
            <a:spLocks/>
          </p:cNvSpPr>
          <p:nvPr/>
        </p:nvSpPr>
        <p:spPr>
          <a:xfrm>
            <a:off x="411480" y="2582324"/>
            <a:ext cx="11215137" cy="3476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More portable than Hardware Wallets and safer than SPV Wallets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Private Keys should be isolated and protected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Their generation and storage should be safe and reliable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Addresses: should be real and valid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Their generation and display should be isolated and secure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063A2BB-17D4-427D-916F-87586D78DADD}"/>
              </a:ext>
            </a:extLst>
          </p:cNvPr>
          <p:cNvSpPr txBox="1">
            <a:spLocks/>
          </p:cNvSpPr>
          <p:nvPr/>
        </p:nvSpPr>
        <p:spPr>
          <a:xfrm>
            <a:off x="411480" y="1998139"/>
            <a:ext cx="8229600" cy="598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 err="1"/>
              <a:t>Design</a:t>
            </a:r>
            <a:r>
              <a:rPr lang="es-AR" dirty="0"/>
              <a:t> </a:t>
            </a:r>
            <a:r>
              <a:rPr lang="es-AR" dirty="0" err="1"/>
              <a:t>Objectives</a:t>
            </a:r>
            <a:endParaRPr lang="de-DE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951D82-8F3B-4B5F-A0A7-5A8E96545930}"/>
              </a:ext>
            </a:extLst>
          </p:cNvPr>
          <p:cNvSpPr txBox="1">
            <a:spLocks/>
          </p:cNvSpPr>
          <p:nvPr/>
        </p:nvSpPr>
        <p:spPr>
          <a:xfrm>
            <a:off x="1907460" y="998971"/>
            <a:ext cx="8399661" cy="48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S</a:t>
            </a:r>
            <a:r>
              <a:rPr lang="en-US" sz="2800" dirty="0" err="1">
                <a:solidFill>
                  <a:schemeClr val="accent1"/>
                </a:solidFill>
              </a:rPr>
              <a:t>ecure</a:t>
            </a:r>
            <a:r>
              <a:rPr lang="en-US" sz="2800" dirty="0">
                <a:solidFill>
                  <a:schemeClr val="accent1"/>
                </a:solidFill>
              </a:rPr>
              <a:t> Blockchain Lightweight Wallet Based on </a:t>
            </a:r>
            <a:r>
              <a:rPr lang="en-US" sz="2800" dirty="0" err="1">
                <a:solidFill>
                  <a:schemeClr val="accent1"/>
                </a:solidFill>
              </a:rPr>
              <a:t>Trustzone</a:t>
            </a:r>
            <a:endParaRPr lang="de-DE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5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BA7DE2-C48A-45F9-B829-56C5CC366DE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Anatomy of a Bitcoin Transaction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0F2089E-17E0-4C67-992A-12D3BBA99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07" y="1208627"/>
            <a:ext cx="5317581" cy="4440746"/>
          </a:xfrm>
          <a:prstGeom prst="rect">
            <a:avLst/>
          </a:prstGeom>
        </p:spPr>
      </p:pic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2F593E7F-4581-4CCB-A925-B0FC07F7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7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12/10/2021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0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1/28</a:t>
            </a:r>
          </a:p>
        </p:txBody>
      </p:sp>
      <p:sp>
        <p:nvSpPr>
          <p:cNvPr id="14" name="Date Placeholder 8">
            <a:extLst>
              <a:ext uri="{FF2B5EF4-FFF2-40B4-BE49-F238E27FC236}">
                <a16:creationId xmlns:a16="http://schemas.microsoft.com/office/drawing/2014/main" id="{35767505-21C3-4997-B11A-FB710A814DAD}"/>
              </a:ext>
            </a:extLst>
          </p:cNvPr>
          <p:cNvSpPr txBox="1">
            <a:spLocks/>
          </p:cNvSpPr>
          <p:nvPr/>
        </p:nvSpPr>
        <p:spPr>
          <a:xfrm>
            <a:off x="2949804" y="5691041"/>
            <a:ext cx="70323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Antonopoulos, Andreas M. Mastering Bitcoin: Programming the open blockchain. " O'Reilly Media, Inc.", 2017.</a:t>
            </a:r>
          </a:p>
        </p:txBody>
      </p:sp>
    </p:spTree>
    <p:extLst>
      <p:ext uri="{BB962C8B-B14F-4D97-AF65-F5344CB8AC3E}">
        <p14:creationId xmlns:p14="http://schemas.microsoft.com/office/powerpoint/2010/main" val="224022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9/28</a:t>
            </a:r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296161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SBLWT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03AE7A-FFE2-4916-865A-A7AB5D4151ED}"/>
              </a:ext>
            </a:extLst>
          </p:cNvPr>
          <p:cNvSpPr txBox="1">
            <a:spLocks/>
          </p:cNvSpPr>
          <p:nvPr/>
        </p:nvSpPr>
        <p:spPr>
          <a:xfrm>
            <a:off x="411480" y="2582324"/>
            <a:ext cx="11215137" cy="3476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More portable than Hardware Wallets and safer than SPV Wallets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Private Keys should be isolated and protected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Their generation and storage should be safe and reliable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Addresses: should be real and valid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Their generation and display should be isolated and secure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Transaction: their verification process should be protected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Verification should be kept away from the Rich OS and guarantee the secrecy of the block headers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063A2BB-17D4-427D-916F-87586D78DADD}"/>
              </a:ext>
            </a:extLst>
          </p:cNvPr>
          <p:cNvSpPr txBox="1">
            <a:spLocks/>
          </p:cNvSpPr>
          <p:nvPr/>
        </p:nvSpPr>
        <p:spPr>
          <a:xfrm>
            <a:off x="411480" y="1998139"/>
            <a:ext cx="8229600" cy="598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 err="1"/>
              <a:t>Design</a:t>
            </a:r>
            <a:r>
              <a:rPr lang="es-AR" dirty="0"/>
              <a:t> </a:t>
            </a:r>
            <a:r>
              <a:rPr lang="es-AR" dirty="0" err="1"/>
              <a:t>Objectives</a:t>
            </a:r>
            <a:endParaRPr lang="de-DE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951D82-8F3B-4B5F-A0A7-5A8E96545930}"/>
              </a:ext>
            </a:extLst>
          </p:cNvPr>
          <p:cNvSpPr txBox="1">
            <a:spLocks/>
          </p:cNvSpPr>
          <p:nvPr/>
        </p:nvSpPr>
        <p:spPr>
          <a:xfrm>
            <a:off x="1907460" y="998971"/>
            <a:ext cx="8399661" cy="48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S</a:t>
            </a:r>
            <a:r>
              <a:rPr lang="en-US" sz="2800" dirty="0" err="1">
                <a:solidFill>
                  <a:schemeClr val="accent1"/>
                </a:solidFill>
              </a:rPr>
              <a:t>ecure</a:t>
            </a:r>
            <a:r>
              <a:rPr lang="en-US" sz="2800" dirty="0">
                <a:solidFill>
                  <a:schemeClr val="accent1"/>
                </a:solidFill>
              </a:rPr>
              <a:t> Blockchain Lightweight Wallet Based on </a:t>
            </a:r>
            <a:r>
              <a:rPr lang="en-US" sz="2800" dirty="0" err="1">
                <a:solidFill>
                  <a:schemeClr val="accent1"/>
                </a:solidFill>
              </a:rPr>
              <a:t>Trustzone</a:t>
            </a:r>
            <a:endParaRPr lang="de-DE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9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Threat Model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03AE7A-FFE2-4916-865A-A7AB5D4151ED}"/>
              </a:ext>
            </a:extLst>
          </p:cNvPr>
          <p:cNvSpPr txBox="1">
            <a:spLocks/>
          </p:cNvSpPr>
          <p:nvPr/>
        </p:nvSpPr>
        <p:spPr>
          <a:xfrm>
            <a:off x="471494" y="2090534"/>
            <a:ext cx="11215137" cy="3226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Rich OS or its applications could be malicious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AD066D-0120-4F43-8B6F-34D4CCE1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10/28</a:t>
            </a:r>
          </a:p>
        </p:txBody>
      </p:sp>
    </p:spTree>
    <p:extLst>
      <p:ext uri="{BB962C8B-B14F-4D97-AF65-F5344CB8AC3E}">
        <p14:creationId xmlns:p14="http://schemas.microsoft.com/office/powerpoint/2010/main" val="2317773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Threat Model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03AE7A-FFE2-4916-865A-A7AB5D4151ED}"/>
              </a:ext>
            </a:extLst>
          </p:cNvPr>
          <p:cNvSpPr txBox="1">
            <a:spLocks/>
          </p:cNvSpPr>
          <p:nvPr/>
        </p:nvSpPr>
        <p:spPr>
          <a:xfrm>
            <a:off x="471494" y="2090534"/>
            <a:ext cx="11215137" cy="3226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Rich OS or its applications could be malicious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Threats: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Stealing and tampering sensitive resources (private/public keys, transactions, addresses, etc.)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AD066D-0120-4F43-8B6F-34D4CCE1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10/28</a:t>
            </a:r>
          </a:p>
        </p:txBody>
      </p:sp>
    </p:spTree>
    <p:extLst>
      <p:ext uri="{BB962C8B-B14F-4D97-AF65-F5344CB8AC3E}">
        <p14:creationId xmlns:p14="http://schemas.microsoft.com/office/powerpoint/2010/main" val="295487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Threat Model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03AE7A-FFE2-4916-865A-A7AB5D4151ED}"/>
              </a:ext>
            </a:extLst>
          </p:cNvPr>
          <p:cNvSpPr txBox="1">
            <a:spLocks/>
          </p:cNvSpPr>
          <p:nvPr/>
        </p:nvSpPr>
        <p:spPr>
          <a:xfrm>
            <a:off x="471494" y="2090534"/>
            <a:ext cx="11215137" cy="3226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Rich OS or its applications could be malicious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Threats: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Stealing and tampering sensitive resources (private/public keys, transactions, addresses, etc.)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Tampering the static image of SBLWT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AD066D-0120-4F43-8B6F-34D4CCE1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10/28</a:t>
            </a:r>
          </a:p>
        </p:txBody>
      </p:sp>
    </p:spTree>
    <p:extLst>
      <p:ext uri="{BB962C8B-B14F-4D97-AF65-F5344CB8AC3E}">
        <p14:creationId xmlns:p14="http://schemas.microsoft.com/office/powerpoint/2010/main" val="3132672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Threat Model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03AE7A-FFE2-4916-865A-A7AB5D4151ED}"/>
              </a:ext>
            </a:extLst>
          </p:cNvPr>
          <p:cNvSpPr txBox="1">
            <a:spLocks/>
          </p:cNvSpPr>
          <p:nvPr/>
        </p:nvSpPr>
        <p:spPr>
          <a:xfrm>
            <a:off x="471494" y="2090534"/>
            <a:ext cx="11215137" cy="3226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Rich OS or its applications could be malicious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Threats: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Stealing and tampering sensitive resources (private/public keys, transactions, addresses, etc.)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Tampering the static image of SBLWT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Denial-of-Service Attack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AD066D-0120-4F43-8B6F-34D4CCE1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10/28</a:t>
            </a:r>
          </a:p>
        </p:txBody>
      </p:sp>
    </p:spTree>
    <p:extLst>
      <p:ext uri="{BB962C8B-B14F-4D97-AF65-F5344CB8AC3E}">
        <p14:creationId xmlns:p14="http://schemas.microsoft.com/office/powerpoint/2010/main" val="127208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Assumptions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CFECAE-65EB-44A3-9581-AD4EE1126DA3}"/>
              </a:ext>
            </a:extLst>
          </p:cNvPr>
          <p:cNvSpPr txBox="1">
            <a:spLocks/>
          </p:cNvSpPr>
          <p:nvPr/>
        </p:nvSpPr>
        <p:spPr>
          <a:xfrm>
            <a:off x="488431" y="2114525"/>
            <a:ext cx="11215137" cy="2628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Information obtained from the full-nodes is reliable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90CDA8F-E13A-4463-AEA0-DD0C0324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11/28</a:t>
            </a:r>
          </a:p>
        </p:txBody>
      </p:sp>
    </p:spTree>
    <p:extLst>
      <p:ext uri="{BB962C8B-B14F-4D97-AF65-F5344CB8AC3E}">
        <p14:creationId xmlns:p14="http://schemas.microsoft.com/office/powerpoint/2010/main" val="2919628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Assumptions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CFECAE-65EB-44A3-9581-AD4EE1126DA3}"/>
              </a:ext>
            </a:extLst>
          </p:cNvPr>
          <p:cNvSpPr txBox="1">
            <a:spLocks/>
          </p:cNvSpPr>
          <p:nvPr/>
        </p:nvSpPr>
        <p:spPr>
          <a:xfrm>
            <a:off x="488431" y="2114525"/>
            <a:ext cx="11215137" cy="2628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Information obtained from the full-nodes is reliable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Calibri" panose="020F0502020204030204" pitchFamily="34" charset="0"/>
              </a:rPr>
              <a:t>Trustzone</a:t>
            </a:r>
            <a:r>
              <a:rPr lang="en-US" sz="2400" dirty="0">
                <a:latin typeface="Calibri" panose="020F0502020204030204" pitchFamily="34" charset="0"/>
              </a:rPr>
              <a:t> is secure and reliable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90CDA8F-E13A-4463-AEA0-DD0C0324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11/28</a:t>
            </a:r>
          </a:p>
        </p:txBody>
      </p:sp>
    </p:spTree>
    <p:extLst>
      <p:ext uri="{BB962C8B-B14F-4D97-AF65-F5344CB8AC3E}">
        <p14:creationId xmlns:p14="http://schemas.microsoft.com/office/powerpoint/2010/main" val="2049331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Assumptions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CFECAE-65EB-44A3-9581-AD4EE1126DA3}"/>
              </a:ext>
            </a:extLst>
          </p:cNvPr>
          <p:cNvSpPr txBox="1">
            <a:spLocks/>
          </p:cNvSpPr>
          <p:nvPr/>
        </p:nvSpPr>
        <p:spPr>
          <a:xfrm>
            <a:off x="488431" y="2114525"/>
            <a:ext cx="11215137" cy="2628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Information obtained from the full-nodes is reliable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Calibri" panose="020F0502020204030204" pitchFamily="34" charset="0"/>
              </a:rPr>
              <a:t>Trustzone</a:t>
            </a:r>
            <a:r>
              <a:rPr lang="en-US" sz="2400" dirty="0">
                <a:latin typeface="Calibri" panose="020F0502020204030204" pitchFamily="34" charset="0"/>
              </a:rPr>
              <a:t> is secure and reliable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Both sides (sender &amp; receiver) of the transaction have a trusted execution environment with </a:t>
            </a:r>
            <a:r>
              <a:rPr lang="en-US" sz="2400" dirty="0" err="1">
                <a:latin typeface="Calibri" panose="020F0502020204030204" pitchFamily="34" charset="0"/>
              </a:rPr>
              <a:t>Trustzone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90CDA8F-E13A-4463-AEA0-DD0C0324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11/28</a:t>
            </a:r>
          </a:p>
        </p:txBody>
      </p:sp>
    </p:spTree>
    <p:extLst>
      <p:ext uri="{BB962C8B-B14F-4D97-AF65-F5344CB8AC3E}">
        <p14:creationId xmlns:p14="http://schemas.microsoft.com/office/powerpoint/2010/main" val="1053137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SBLWT: System Overview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32B83339-670C-4FAC-9CD4-C632CF22B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0" y="1759778"/>
            <a:ext cx="7856689" cy="449190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20C24A-4381-48F4-A3EC-1E5531F3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12/28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22B721-F3D3-4802-9EC8-E94613199906}"/>
              </a:ext>
            </a:extLst>
          </p:cNvPr>
          <p:cNvSpPr txBox="1">
            <a:spLocks/>
          </p:cNvSpPr>
          <p:nvPr/>
        </p:nvSpPr>
        <p:spPr>
          <a:xfrm>
            <a:off x="5243688" y="895047"/>
            <a:ext cx="170462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Trustzone</a:t>
            </a:r>
          </a:p>
        </p:txBody>
      </p:sp>
    </p:spTree>
    <p:extLst>
      <p:ext uri="{BB962C8B-B14F-4D97-AF65-F5344CB8AC3E}">
        <p14:creationId xmlns:p14="http://schemas.microsoft.com/office/powerpoint/2010/main" val="712403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SBLWT: System Overview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A1F294-EA7D-481C-8A4C-774B1CDB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12/28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126BF2D9-65AF-4B57-B2A8-60E9B6A86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1" y="1762617"/>
            <a:ext cx="7856688" cy="44919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44BE105-4875-4768-8DE9-DDC44375CD22}"/>
              </a:ext>
            </a:extLst>
          </p:cNvPr>
          <p:cNvSpPr txBox="1">
            <a:spLocks/>
          </p:cNvSpPr>
          <p:nvPr/>
        </p:nvSpPr>
        <p:spPr>
          <a:xfrm>
            <a:off x="3955662" y="895047"/>
            <a:ext cx="40182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Keys &amp; Address generation</a:t>
            </a:r>
          </a:p>
        </p:txBody>
      </p:sp>
    </p:spTree>
    <p:extLst>
      <p:ext uri="{BB962C8B-B14F-4D97-AF65-F5344CB8AC3E}">
        <p14:creationId xmlns:p14="http://schemas.microsoft.com/office/powerpoint/2010/main" val="359856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BA7DE2-C48A-45F9-B829-56C5CC366DE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Anatomy of a Bitcoin Transaction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2F593E7F-4581-4CCB-A925-B0FC07F7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7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12/10/2021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074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2/28</a:t>
            </a:r>
          </a:p>
        </p:txBody>
      </p:sp>
      <p:sp>
        <p:nvSpPr>
          <p:cNvPr id="14" name="Date Placeholder 8">
            <a:extLst>
              <a:ext uri="{FF2B5EF4-FFF2-40B4-BE49-F238E27FC236}">
                <a16:creationId xmlns:a16="http://schemas.microsoft.com/office/drawing/2014/main" id="{35767505-21C3-4997-B11A-FB710A814DAD}"/>
              </a:ext>
            </a:extLst>
          </p:cNvPr>
          <p:cNvSpPr txBox="1">
            <a:spLocks/>
          </p:cNvSpPr>
          <p:nvPr/>
        </p:nvSpPr>
        <p:spPr>
          <a:xfrm>
            <a:off x="2949804" y="5691041"/>
            <a:ext cx="70323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Adapted from: https://blogs.cfainstitute.org/investor/2021/06/22/down-the-rabbit-hole-a-cryptocurrency-primer/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06A8F05-7FE9-485D-8E44-0425764BD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91" y="1340939"/>
            <a:ext cx="6203218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7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SBLWT: System Overview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AEEDFF8-546A-44A6-B455-6CC5EAC4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12/28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DEF31899-C8A8-46AD-BF35-56796E68B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0" y="1759778"/>
            <a:ext cx="7856689" cy="449190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B3695C4-C209-492E-A259-4807B4DA8A3B}"/>
              </a:ext>
            </a:extLst>
          </p:cNvPr>
          <p:cNvSpPr txBox="1">
            <a:spLocks/>
          </p:cNvSpPr>
          <p:nvPr/>
        </p:nvSpPr>
        <p:spPr>
          <a:xfrm>
            <a:off x="4437444" y="895047"/>
            <a:ext cx="31825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Transaction request</a:t>
            </a:r>
          </a:p>
        </p:txBody>
      </p:sp>
    </p:spTree>
    <p:extLst>
      <p:ext uri="{BB962C8B-B14F-4D97-AF65-F5344CB8AC3E}">
        <p14:creationId xmlns:p14="http://schemas.microsoft.com/office/powerpoint/2010/main" val="251791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Booting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BBD2E9D-D004-4EBF-A5CA-236945A02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26" y="1749960"/>
            <a:ext cx="7415931" cy="350967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43129-1551-4C6C-BDF1-2EE92A39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13/28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C0D628-A510-40C0-BE99-B4632473C765}"/>
              </a:ext>
            </a:extLst>
          </p:cNvPr>
          <p:cNvSpPr txBox="1">
            <a:spLocks/>
          </p:cNvSpPr>
          <p:nvPr/>
        </p:nvSpPr>
        <p:spPr>
          <a:xfrm>
            <a:off x="677336" y="5425097"/>
            <a:ext cx="11356622" cy="932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SBLWT boots in the secure memory and before the Rich OS =&gt; it is safe even if Rich OS is malicious.</a:t>
            </a:r>
          </a:p>
        </p:txBody>
      </p:sp>
    </p:spTree>
    <p:extLst>
      <p:ext uri="{BB962C8B-B14F-4D97-AF65-F5344CB8AC3E}">
        <p14:creationId xmlns:p14="http://schemas.microsoft.com/office/powerpoint/2010/main" val="1947365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Booting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43129-1551-4C6C-BDF1-2EE92A39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13/28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15877DD-E347-4C22-BBAE-C62766848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73" y="1749960"/>
            <a:ext cx="7415931" cy="35096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F7B7112-2EEA-4950-B7DC-D23E0546AC28}"/>
              </a:ext>
            </a:extLst>
          </p:cNvPr>
          <p:cNvSpPr txBox="1">
            <a:spLocks/>
          </p:cNvSpPr>
          <p:nvPr/>
        </p:nvSpPr>
        <p:spPr>
          <a:xfrm>
            <a:off x="4693083" y="895047"/>
            <a:ext cx="27892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Booting Sequence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0058A1-A35F-40C5-8FCA-B22F12950A24}"/>
              </a:ext>
            </a:extLst>
          </p:cNvPr>
          <p:cNvSpPr txBox="1">
            <a:spLocks/>
          </p:cNvSpPr>
          <p:nvPr/>
        </p:nvSpPr>
        <p:spPr>
          <a:xfrm>
            <a:off x="677336" y="5425097"/>
            <a:ext cx="11356622" cy="932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ROM and Flash Device Bootloaders are executed (initializing memory controllers, </a:t>
            </a:r>
            <a:r>
              <a:rPr lang="en-US" sz="2000" dirty="0" err="1">
                <a:latin typeface="Calibri" panose="020F0502020204030204" pitchFamily="34" charset="0"/>
              </a:rPr>
              <a:t>etc</a:t>
            </a:r>
            <a:r>
              <a:rPr lang="en-US" sz="2000" dirty="0">
                <a:latin typeface="Calibri" panose="020F0502020204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97220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Booting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43129-1551-4C6C-BDF1-2EE92A39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13/28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3C96358-5DEC-41A3-85FA-179F80E0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93" y="1745307"/>
            <a:ext cx="7425763" cy="35143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C4297A-0F96-42E0-B2D2-E091B295C14E}"/>
              </a:ext>
            </a:extLst>
          </p:cNvPr>
          <p:cNvSpPr txBox="1">
            <a:spLocks/>
          </p:cNvSpPr>
          <p:nvPr/>
        </p:nvSpPr>
        <p:spPr>
          <a:xfrm>
            <a:off x="4693083" y="895047"/>
            <a:ext cx="27892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Booting Sequence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0CD558-9937-4416-A92C-7DF846F1FAB3}"/>
              </a:ext>
            </a:extLst>
          </p:cNvPr>
          <p:cNvSpPr txBox="1">
            <a:spLocks/>
          </p:cNvSpPr>
          <p:nvPr/>
        </p:nvSpPr>
        <p:spPr>
          <a:xfrm>
            <a:off x="411480" y="5259639"/>
            <a:ext cx="11622478" cy="932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Secure boot items are loaded from the secure permanent storage to the secure memory, to control the SEE.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Secure OS starts and SBLWT is loaded into the secure memory.</a:t>
            </a:r>
          </a:p>
        </p:txBody>
      </p:sp>
    </p:spTree>
    <p:extLst>
      <p:ext uri="{BB962C8B-B14F-4D97-AF65-F5344CB8AC3E}">
        <p14:creationId xmlns:p14="http://schemas.microsoft.com/office/powerpoint/2010/main" val="3963876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Booting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43129-1551-4C6C-BDF1-2EE92A39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13/28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9628725-9451-43CB-8089-702E7ECF1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25" y="1749959"/>
            <a:ext cx="7415931" cy="35096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C5FD27-84A6-4DF3-A217-04BBB462C72E}"/>
              </a:ext>
            </a:extLst>
          </p:cNvPr>
          <p:cNvSpPr txBox="1">
            <a:spLocks/>
          </p:cNvSpPr>
          <p:nvPr/>
        </p:nvSpPr>
        <p:spPr>
          <a:xfrm>
            <a:off x="4693083" y="895047"/>
            <a:ext cx="27892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Booting Sequence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3DC648-3E0F-468C-AD72-D7222F47337F}"/>
              </a:ext>
            </a:extLst>
          </p:cNvPr>
          <p:cNvSpPr txBox="1">
            <a:spLocks/>
          </p:cNvSpPr>
          <p:nvPr/>
        </p:nvSpPr>
        <p:spPr>
          <a:xfrm>
            <a:off x="677336" y="5425097"/>
            <a:ext cx="11356622" cy="932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To make sure SBLWT is not corrupted/malicious, its integrity is checked by calculating its hash and comparing it to a stored signature.</a:t>
            </a:r>
          </a:p>
        </p:txBody>
      </p:sp>
    </p:spTree>
    <p:extLst>
      <p:ext uri="{BB962C8B-B14F-4D97-AF65-F5344CB8AC3E}">
        <p14:creationId xmlns:p14="http://schemas.microsoft.com/office/powerpoint/2010/main" val="563913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Booting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43129-1551-4C6C-BDF1-2EE92A39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13/28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E6B6876-C040-4339-895E-006121680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088" y="1749959"/>
            <a:ext cx="7415931" cy="35096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6A91534-FAFC-42C4-BACD-62BAF049F0C8}"/>
              </a:ext>
            </a:extLst>
          </p:cNvPr>
          <p:cNvSpPr txBox="1">
            <a:spLocks/>
          </p:cNvSpPr>
          <p:nvPr/>
        </p:nvSpPr>
        <p:spPr>
          <a:xfrm>
            <a:off x="4693083" y="895047"/>
            <a:ext cx="27892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Booting Sequence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712E90-76C6-4108-91BF-0C1ADEA0620A}"/>
              </a:ext>
            </a:extLst>
          </p:cNvPr>
          <p:cNvSpPr txBox="1">
            <a:spLocks/>
          </p:cNvSpPr>
          <p:nvPr/>
        </p:nvSpPr>
        <p:spPr>
          <a:xfrm>
            <a:off x="761439" y="5259638"/>
            <a:ext cx="11622478" cy="932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System switched to NEE.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Normal bootloader is loaded.</a:t>
            </a:r>
          </a:p>
        </p:txBody>
      </p:sp>
    </p:spTree>
    <p:extLst>
      <p:ext uri="{BB962C8B-B14F-4D97-AF65-F5344CB8AC3E}">
        <p14:creationId xmlns:p14="http://schemas.microsoft.com/office/powerpoint/2010/main" val="1053177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Booting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BBD2E9D-D004-4EBF-A5CA-236945A02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26" y="1749960"/>
            <a:ext cx="7415931" cy="350967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43129-1551-4C6C-BDF1-2EE92A39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13/28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6F4E7AD-623D-4A66-8181-D4147D9EE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93" y="1751591"/>
            <a:ext cx="7415931" cy="35096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F40367-EA6F-45AF-9A0F-DEA5931B1E70}"/>
              </a:ext>
            </a:extLst>
          </p:cNvPr>
          <p:cNvSpPr txBox="1">
            <a:spLocks/>
          </p:cNvSpPr>
          <p:nvPr/>
        </p:nvSpPr>
        <p:spPr>
          <a:xfrm>
            <a:off x="4693083" y="895047"/>
            <a:ext cx="27892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Booting Sequence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89BBC6-E6E1-4F81-A190-371D4ED1C544}"/>
              </a:ext>
            </a:extLst>
          </p:cNvPr>
          <p:cNvSpPr txBox="1">
            <a:spLocks/>
          </p:cNvSpPr>
          <p:nvPr/>
        </p:nvSpPr>
        <p:spPr>
          <a:xfrm>
            <a:off x="677336" y="5425097"/>
            <a:ext cx="11356622" cy="932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Rich OS is started</a:t>
            </a:r>
          </a:p>
        </p:txBody>
      </p:sp>
    </p:spTree>
    <p:extLst>
      <p:ext uri="{BB962C8B-B14F-4D97-AF65-F5344CB8AC3E}">
        <p14:creationId xmlns:p14="http://schemas.microsoft.com/office/powerpoint/2010/main" val="3171472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Reliable Switching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DB08C-FC1A-4A61-BF7C-D37340BFC2D9}"/>
              </a:ext>
            </a:extLst>
          </p:cNvPr>
          <p:cNvSpPr txBox="1">
            <a:spLocks/>
          </p:cNvSpPr>
          <p:nvPr/>
        </p:nvSpPr>
        <p:spPr>
          <a:xfrm>
            <a:off x="411480" y="1237113"/>
            <a:ext cx="11215137" cy="5464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Safe and reliable switching environment is required for safe transactions</a:t>
            </a:r>
            <a:endParaRPr lang="de-DE" sz="24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9D1423-4072-4FCB-8F08-832A1C40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14/28</a:t>
            </a:r>
          </a:p>
        </p:txBody>
      </p:sp>
    </p:spTree>
    <p:extLst>
      <p:ext uri="{BB962C8B-B14F-4D97-AF65-F5344CB8AC3E}">
        <p14:creationId xmlns:p14="http://schemas.microsoft.com/office/powerpoint/2010/main" val="3022666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Reliable Switching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DB08C-FC1A-4A61-BF7C-D37340BFC2D9}"/>
              </a:ext>
            </a:extLst>
          </p:cNvPr>
          <p:cNvSpPr txBox="1">
            <a:spLocks/>
          </p:cNvSpPr>
          <p:nvPr/>
        </p:nvSpPr>
        <p:spPr>
          <a:xfrm>
            <a:off x="411480" y="1237113"/>
            <a:ext cx="11215137" cy="5464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Safe and reliable switching environment is required for safe transactions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Software interrupts are not safe:</a:t>
            </a:r>
            <a:r>
              <a:rPr lang="en-US" sz="2400" dirty="0">
                <a:latin typeface="Calibri" panose="020F0502020204030204" pitchFamily="34" charset="0"/>
              </a:rPr>
              <a:t> if the Rich OS is malicious, it may tamper them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9D1423-4072-4FCB-8F08-832A1C40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14/28</a:t>
            </a:r>
          </a:p>
        </p:txBody>
      </p:sp>
    </p:spTree>
    <p:extLst>
      <p:ext uri="{BB962C8B-B14F-4D97-AF65-F5344CB8AC3E}">
        <p14:creationId xmlns:p14="http://schemas.microsoft.com/office/powerpoint/2010/main" val="360082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Reliable Switching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DB08C-FC1A-4A61-BF7C-D37340BFC2D9}"/>
              </a:ext>
            </a:extLst>
          </p:cNvPr>
          <p:cNvSpPr txBox="1">
            <a:spLocks/>
          </p:cNvSpPr>
          <p:nvPr/>
        </p:nvSpPr>
        <p:spPr>
          <a:xfrm>
            <a:off x="411480" y="1237113"/>
            <a:ext cx="11215137" cy="5464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Safe and reliable switching environment is required for safe transactions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Software interrupts are not safe:</a:t>
            </a:r>
            <a:r>
              <a:rPr lang="en-US" sz="2400" dirty="0">
                <a:latin typeface="Calibri" panose="020F0502020204030204" pitchFamily="34" charset="0"/>
              </a:rPr>
              <a:t> if the Rich OS is malicious, it may tamper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Whenever a transaction/synchronization is requested: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9D1423-4072-4FCB-8F08-832A1C40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14/28</a:t>
            </a:r>
          </a:p>
        </p:txBody>
      </p:sp>
    </p:spTree>
    <p:extLst>
      <p:ext uri="{BB962C8B-B14F-4D97-AF65-F5344CB8AC3E}">
        <p14:creationId xmlns:p14="http://schemas.microsoft.com/office/powerpoint/2010/main" val="400096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BA7DE2-C48A-45F9-B829-56C5CC366DE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Anatomy of a Bitcoin Transaction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2F593E7F-4581-4CCB-A925-B0FC07F7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7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12/10/2021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07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3/28</a:t>
            </a:r>
          </a:p>
        </p:txBody>
      </p:sp>
      <p:sp>
        <p:nvSpPr>
          <p:cNvPr id="14" name="Date Placeholder 8">
            <a:extLst>
              <a:ext uri="{FF2B5EF4-FFF2-40B4-BE49-F238E27FC236}">
                <a16:creationId xmlns:a16="http://schemas.microsoft.com/office/drawing/2014/main" id="{35767505-21C3-4997-B11A-FB710A814DAD}"/>
              </a:ext>
            </a:extLst>
          </p:cNvPr>
          <p:cNvSpPr txBox="1">
            <a:spLocks/>
          </p:cNvSpPr>
          <p:nvPr/>
        </p:nvSpPr>
        <p:spPr>
          <a:xfrm>
            <a:off x="2949804" y="5691041"/>
            <a:ext cx="70323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Antonopoulos, Andreas M. Mastering Bitcoin: Programming the open blockchain. " O'Reilly Media, Inc.", 2017.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DDBF5B5-EED6-436F-826A-9A5E05EBE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24" y="1378970"/>
            <a:ext cx="7333386" cy="41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48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Reliable Switching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DB08C-FC1A-4A61-BF7C-D37340BFC2D9}"/>
              </a:ext>
            </a:extLst>
          </p:cNvPr>
          <p:cNvSpPr txBox="1">
            <a:spLocks/>
          </p:cNvSpPr>
          <p:nvPr/>
        </p:nvSpPr>
        <p:spPr>
          <a:xfrm>
            <a:off x="411480" y="1237113"/>
            <a:ext cx="11215137" cy="5464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Safe and reliable switching environment is required for safe transactions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Software interrupts are not safe:</a:t>
            </a:r>
            <a:r>
              <a:rPr lang="en-US" sz="2400" dirty="0">
                <a:latin typeface="Calibri" panose="020F0502020204030204" pitchFamily="34" charset="0"/>
              </a:rPr>
              <a:t> if the Rich OS is malicious, it may tamper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Whenever a transaction/synchronization is requested: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 </a:t>
            </a:r>
            <a:r>
              <a:rPr lang="en-US" sz="1600" dirty="0">
                <a:solidFill>
                  <a:srgbClr val="92D050"/>
                </a:solidFill>
                <a:latin typeface="Calibri" panose="020F0502020204030204" pitchFamily="34" charset="0"/>
              </a:rPr>
              <a:t>hardware interrupt</a:t>
            </a:r>
            <a:r>
              <a:rPr lang="en-US" sz="1600" dirty="0">
                <a:latin typeface="Calibri" panose="020F0502020204030204" pitchFamily="34" charset="0"/>
              </a:rPr>
              <a:t> (</a:t>
            </a:r>
            <a:r>
              <a:rPr lang="en-US" sz="1600" b="1" dirty="0">
                <a:latin typeface="Calibri" panose="020F0502020204030204" pitchFamily="34" charset="0"/>
              </a:rPr>
              <a:t>NMI</a:t>
            </a:r>
            <a:r>
              <a:rPr lang="en-US" sz="1600" dirty="0">
                <a:latin typeface="Calibri" panose="020F0502020204030204" pitchFamily="34" charset="0"/>
              </a:rPr>
              <a:t>, Non-Maskable Interrupt) is triggered instead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9D1423-4072-4FCB-8F08-832A1C40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14/28</a:t>
            </a:r>
          </a:p>
        </p:txBody>
      </p:sp>
    </p:spTree>
    <p:extLst>
      <p:ext uri="{BB962C8B-B14F-4D97-AF65-F5344CB8AC3E}">
        <p14:creationId xmlns:p14="http://schemas.microsoft.com/office/powerpoint/2010/main" val="1787898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Reliable Switching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DB08C-FC1A-4A61-BF7C-D37340BFC2D9}"/>
              </a:ext>
            </a:extLst>
          </p:cNvPr>
          <p:cNvSpPr txBox="1">
            <a:spLocks/>
          </p:cNvSpPr>
          <p:nvPr/>
        </p:nvSpPr>
        <p:spPr>
          <a:xfrm>
            <a:off x="411480" y="1237113"/>
            <a:ext cx="11215137" cy="5464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Safe and reliable switching environment is required for safe transactions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Software interrupts are not safe:</a:t>
            </a:r>
            <a:r>
              <a:rPr lang="en-US" sz="2400" dirty="0">
                <a:latin typeface="Calibri" panose="020F0502020204030204" pitchFamily="34" charset="0"/>
              </a:rPr>
              <a:t> if the Rich OS is malicious, it may tamper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Whenever a transaction/synchronization is requested: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 </a:t>
            </a:r>
            <a:r>
              <a:rPr lang="en-US" sz="1600" dirty="0">
                <a:solidFill>
                  <a:srgbClr val="92D050"/>
                </a:solidFill>
                <a:latin typeface="Calibri" panose="020F0502020204030204" pitchFamily="34" charset="0"/>
              </a:rPr>
              <a:t>hardware interrupt</a:t>
            </a:r>
            <a:r>
              <a:rPr lang="en-US" sz="1600" dirty="0">
                <a:latin typeface="Calibri" panose="020F0502020204030204" pitchFamily="34" charset="0"/>
              </a:rPr>
              <a:t> (</a:t>
            </a:r>
            <a:r>
              <a:rPr lang="en-US" sz="1600" b="1" dirty="0">
                <a:latin typeface="Calibri" panose="020F0502020204030204" pitchFamily="34" charset="0"/>
              </a:rPr>
              <a:t>NMI</a:t>
            </a:r>
            <a:r>
              <a:rPr lang="en-US" sz="1600" dirty="0">
                <a:latin typeface="Calibri" panose="020F0502020204030204" pitchFamily="34" charset="0"/>
              </a:rPr>
              <a:t>, Non-Maskable Interrupt) is triggered instead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Rich OS in the NEE is suspended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9D1423-4072-4FCB-8F08-832A1C40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14/28</a:t>
            </a:r>
          </a:p>
        </p:txBody>
      </p:sp>
    </p:spTree>
    <p:extLst>
      <p:ext uri="{BB962C8B-B14F-4D97-AF65-F5344CB8AC3E}">
        <p14:creationId xmlns:p14="http://schemas.microsoft.com/office/powerpoint/2010/main" val="4195836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Reliable Switching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DB08C-FC1A-4A61-BF7C-D37340BFC2D9}"/>
              </a:ext>
            </a:extLst>
          </p:cNvPr>
          <p:cNvSpPr txBox="1">
            <a:spLocks/>
          </p:cNvSpPr>
          <p:nvPr/>
        </p:nvSpPr>
        <p:spPr>
          <a:xfrm>
            <a:off x="411480" y="1237113"/>
            <a:ext cx="11215137" cy="5464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Safe and reliable switching environment is required for safe transactions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Software interrupts are not safe:</a:t>
            </a:r>
            <a:r>
              <a:rPr lang="en-US" sz="2400" dirty="0">
                <a:latin typeface="Calibri" panose="020F0502020204030204" pitchFamily="34" charset="0"/>
              </a:rPr>
              <a:t> if the Rich OS is malicious, it may tamper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Whenever a transaction/synchronization is requested: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 </a:t>
            </a:r>
            <a:r>
              <a:rPr lang="en-US" sz="1600" dirty="0">
                <a:solidFill>
                  <a:srgbClr val="92D050"/>
                </a:solidFill>
                <a:latin typeface="Calibri" panose="020F0502020204030204" pitchFamily="34" charset="0"/>
              </a:rPr>
              <a:t>hardware interrupt</a:t>
            </a:r>
            <a:r>
              <a:rPr lang="en-US" sz="1600" dirty="0">
                <a:latin typeface="Calibri" panose="020F0502020204030204" pitchFamily="34" charset="0"/>
              </a:rPr>
              <a:t> (</a:t>
            </a:r>
            <a:r>
              <a:rPr lang="en-US" sz="1600" b="1" dirty="0">
                <a:latin typeface="Calibri" panose="020F0502020204030204" pitchFamily="34" charset="0"/>
              </a:rPr>
              <a:t>NMI</a:t>
            </a:r>
            <a:r>
              <a:rPr lang="en-US" sz="1600" dirty="0">
                <a:latin typeface="Calibri" panose="020F0502020204030204" pitchFamily="34" charset="0"/>
              </a:rPr>
              <a:t>, Non-Maskable Interrupt) is triggered instead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Rich OS in the NEE is suspended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System switches to SEE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9D1423-4072-4FCB-8F08-832A1C40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14/28</a:t>
            </a:r>
          </a:p>
        </p:txBody>
      </p:sp>
    </p:spTree>
    <p:extLst>
      <p:ext uri="{BB962C8B-B14F-4D97-AF65-F5344CB8AC3E}">
        <p14:creationId xmlns:p14="http://schemas.microsoft.com/office/powerpoint/2010/main" val="1282988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Reliable Switching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DB08C-FC1A-4A61-BF7C-D37340BFC2D9}"/>
              </a:ext>
            </a:extLst>
          </p:cNvPr>
          <p:cNvSpPr txBox="1">
            <a:spLocks/>
          </p:cNvSpPr>
          <p:nvPr/>
        </p:nvSpPr>
        <p:spPr>
          <a:xfrm>
            <a:off x="411480" y="1237113"/>
            <a:ext cx="11215137" cy="5464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Safe and reliable switching environment is required for safe transactions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Software interrupts are not safe:</a:t>
            </a:r>
            <a:r>
              <a:rPr lang="en-US" sz="2400" dirty="0">
                <a:latin typeface="Calibri" panose="020F0502020204030204" pitchFamily="34" charset="0"/>
              </a:rPr>
              <a:t> if the Rich OS is malicious, it may tamper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Whenever a transaction/synchronization is requested: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 </a:t>
            </a:r>
            <a:r>
              <a:rPr lang="en-US" sz="1600" dirty="0">
                <a:solidFill>
                  <a:srgbClr val="92D050"/>
                </a:solidFill>
                <a:latin typeface="Calibri" panose="020F0502020204030204" pitchFamily="34" charset="0"/>
              </a:rPr>
              <a:t>hardware interrupt</a:t>
            </a:r>
            <a:r>
              <a:rPr lang="en-US" sz="1600" dirty="0">
                <a:latin typeface="Calibri" panose="020F0502020204030204" pitchFamily="34" charset="0"/>
              </a:rPr>
              <a:t> (</a:t>
            </a:r>
            <a:r>
              <a:rPr lang="en-US" sz="1600" b="1" dirty="0">
                <a:latin typeface="Calibri" panose="020F0502020204030204" pitchFamily="34" charset="0"/>
              </a:rPr>
              <a:t>NMI</a:t>
            </a:r>
            <a:r>
              <a:rPr lang="en-US" sz="1600" dirty="0">
                <a:latin typeface="Calibri" panose="020F0502020204030204" pitchFamily="34" charset="0"/>
              </a:rPr>
              <a:t>, Non-Maskable Interrupt) is triggered instead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Rich OS in the NEE is suspended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System switches to SEE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System restores the secure OS and SBLWT (stored in secure storage)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9D1423-4072-4FCB-8F08-832A1C40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14/28</a:t>
            </a:r>
          </a:p>
        </p:txBody>
      </p:sp>
    </p:spTree>
    <p:extLst>
      <p:ext uri="{BB962C8B-B14F-4D97-AF65-F5344CB8AC3E}">
        <p14:creationId xmlns:p14="http://schemas.microsoft.com/office/powerpoint/2010/main" val="3018928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Reliable Switching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DB08C-FC1A-4A61-BF7C-D37340BFC2D9}"/>
              </a:ext>
            </a:extLst>
          </p:cNvPr>
          <p:cNvSpPr txBox="1">
            <a:spLocks/>
          </p:cNvSpPr>
          <p:nvPr/>
        </p:nvSpPr>
        <p:spPr>
          <a:xfrm>
            <a:off x="411480" y="1237113"/>
            <a:ext cx="11215137" cy="5464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Safe and reliable switching environment is required for safe transactions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Software interrupts are not safe:</a:t>
            </a:r>
            <a:r>
              <a:rPr lang="en-US" sz="2400" dirty="0">
                <a:latin typeface="Calibri" panose="020F0502020204030204" pitchFamily="34" charset="0"/>
              </a:rPr>
              <a:t> if the Rich OS is malicious, it may tamper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Whenever a transaction/synchronization is requested: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 </a:t>
            </a:r>
            <a:r>
              <a:rPr lang="en-US" sz="1600" dirty="0">
                <a:solidFill>
                  <a:srgbClr val="92D050"/>
                </a:solidFill>
                <a:latin typeface="Calibri" panose="020F0502020204030204" pitchFamily="34" charset="0"/>
              </a:rPr>
              <a:t>hardware interrupt</a:t>
            </a:r>
            <a:r>
              <a:rPr lang="en-US" sz="1600" dirty="0">
                <a:latin typeface="Calibri" panose="020F0502020204030204" pitchFamily="34" charset="0"/>
              </a:rPr>
              <a:t> (</a:t>
            </a:r>
            <a:r>
              <a:rPr lang="en-US" sz="1600" b="1" dirty="0">
                <a:latin typeface="Calibri" panose="020F0502020204030204" pitchFamily="34" charset="0"/>
              </a:rPr>
              <a:t>NMI</a:t>
            </a:r>
            <a:r>
              <a:rPr lang="en-US" sz="1600" dirty="0">
                <a:latin typeface="Calibri" panose="020F0502020204030204" pitchFamily="34" charset="0"/>
              </a:rPr>
              <a:t>, Non-Maskable Interrupt) is triggered instead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Rich OS in the NEE is suspended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System switches to SEE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System restores the secure OS and SBLWT (stored in secure storage)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Transaction/synchronization process is performed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9D1423-4072-4FCB-8F08-832A1C40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14/28</a:t>
            </a:r>
          </a:p>
        </p:txBody>
      </p:sp>
    </p:spTree>
    <p:extLst>
      <p:ext uri="{BB962C8B-B14F-4D97-AF65-F5344CB8AC3E}">
        <p14:creationId xmlns:p14="http://schemas.microsoft.com/office/powerpoint/2010/main" val="4139384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Reliable Switching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DB08C-FC1A-4A61-BF7C-D37340BFC2D9}"/>
              </a:ext>
            </a:extLst>
          </p:cNvPr>
          <p:cNvSpPr txBox="1">
            <a:spLocks/>
          </p:cNvSpPr>
          <p:nvPr/>
        </p:nvSpPr>
        <p:spPr>
          <a:xfrm>
            <a:off x="411480" y="1237113"/>
            <a:ext cx="11215137" cy="5464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Safe and reliable switching environment is required for safe transactions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Software interrupts are not safe:</a:t>
            </a:r>
            <a:r>
              <a:rPr lang="en-US" sz="2400" dirty="0">
                <a:latin typeface="Calibri" panose="020F0502020204030204" pitchFamily="34" charset="0"/>
              </a:rPr>
              <a:t> if the Rich OS is malicious, it may tamper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Whenever a transaction/synchronization is requested: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 </a:t>
            </a:r>
            <a:r>
              <a:rPr lang="en-US" sz="1600" dirty="0">
                <a:solidFill>
                  <a:srgbClr val="92D050"/>
                </a:solidFill>
                <a:latin typeface="Calibri" panose="020F0502020204030204" pitchFamily="34" charset="0"/>
              </a:rPr>
              <a:t>hardware interrupt</a:t>
            </a:r>
            <a:r>
              <a:rPr lang="en-US" sz="1600" dirty="0">
                <a:latin typeface="Calibri" panose="020F0502020204030204" pitchFamily="34" charset="0"/>
              </a:rPr>
              <a:t> (</a:t>
            </a:r>
            <a:r>
              <a:rPr lang="en-US" sz="1600" b="1" dirty="0">
                <a:latin typeface="Calibri" panose="020F0502020204030204" pitchFamily="34" charset="0"/>
              </a:rPr>
              <a:t>NMI</a:t>
            </a:r>
            <a:r>
              <a:rPr lang="en-US" sz="1600" dirty="0">
                <a:latin typeface="Calibri" panose="020F0502020204030204" pitchFamily="34" charset="0"/>
              </a:rPr>
              <a:t>, Non-Maskable Interrupt) is triggered instead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Rich OS in the NEE is suspended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System switches to SEE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System restores the secure OS and SBLWT (stored in secure storage)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Transaction/synchronization process is performed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The context of SBLWT (private key, address, </a:t>
            </a:r>
            <a:r>
              <a:rPr lang="en-US" sz="1600" dirty="0" err="1">
                <a:latin typeface="Calibri" panose="020F0502020204030204" pitchFamily="34" charset="0"/>
              </a:rPr>
              <a:t>etc</a:t>
            </a:r>
            <a:r>
              <a:rPr lang="en-US" sz="1600" dirty="0">
                <a:latin typeface="Calibri" panose="020F0502020204030204" pitchFamily="34" charset="0"/>
              </a:rPr>
              <a:t>) is stored in the secure storage, and the block headers are encrypted in the non-secure storage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9D1423-4072-4FCB-8F08-832A1C40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14/28</a:t>
            </a:r>
          </a:p>
        </p:txBody>
      </p:sp>
    </p:spTree>
    <p:extLst>
      <p:ext uri="{BB962C8B-B14F-4D97-AF65-F5344CB8AC3E}">
        <p14:creationId xmlns:p14="http://schemas.microsoft.com/office/powerpoint/2010/main" val="4251672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Reliable Switching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DB08C-FC1A-4A61-BF7C-D37340BFC2D9}"/>
              </a:ext>
            </a:extLst>
          </p:cNvPr>
          <p:cNvSpPr txBox="1">
            <a:spLocks/>
          </p:cNvSpPr>
          <p:nvPr/>
        </p:nvSpPr>
        <p:spPr>
          <a:xfrm>
            <a:off x="411480" y="1237113"/>
            <a:ext cx="11215137" cy="5464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Safe and reliable switching environment is required for safe transactions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Software interrupts are not safe:</a:t>
            </a:r>
            <a:r>
              <a:rPr lang="en-US" sz="2400" dirty="0">
                <a:latin typeface="Calibri" panose="020F0502020204030204" pitchFamily="34" charset="0"/>
              </a:rPr>
              <a:t> if the Rich OS is malicious, it may tamper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Whenever a transaction/synchronization is requested: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 </a:t>
            </a:r>
            <a:r>
              <a:rPr lang="en-US" sz="1600" dirty="0">
                <a:solidFill>
                  <a:srgbClr val="92D050"/>
                </a:solidFill>
                <a:latin typeface="Calibri" panose="020F0502020204030204" pitchFamily="34" charset="0"/>
              </a:rPr>
              <a:t>hardware interrupt</a:t>
            </a:r>
            <a:r>
              <a:rPr lang="en-US" sz="1600" dirty="0">
                <a:latin typeface="Calibri" panose="020F0502020204030204" pitchFamily="34" charset="0"/>
              </a:rPr>
              <a:t> (</a:t>
            </a:r>
            <a:r>
              <a:rPr lang="en-US" sz="1600" b="1" dirty="0">
                <a:latin typeface="Calibri" panose="020F0502020204030204" pitchFamily="34" charset="0"/>
              </a:rPr>
              <a:t>NMI</a:t>
            </a:r>
            <a:r>
              <a:rPr lang="en-US" sz="1600" dirty="0">
                <a:latin typeface="Calibri" panose="020F0502020204030204" pitchFamily="34" charset="0"/>
              </a:rPr>
              <a:t>, Non-Maskable Interrupt) is triggered instead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Rich OS in the NEE is suspended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System switches to SEE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System restores the secure OS and SBLWT (stored in secure storage)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Transaction/synchronization process is performed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The context of SBLWT (private key, address, </a:t>
            </a:r>
            <a:r>
              <a:rPr lang="en-US" sz="1600" dirty="0" err="1">
                <a:latin typeface="Calibri" panose="020F0502020204030204" pitchFamily="34" charset="0"/>
              </a:rPr>
              <a:t>etc</a:t>
            </a:r>
            <a:r>
              <a:rPr lang="en-US" sz="1600" dirty="0">
                <a:latin typeface="Calibri" panose="020F0502020204030204" pitchFamily="34" charset="0"/>
              </a:rPr>
              <a:t>) is stored in the secure storage, and the block headers are encrypted in the non-secure storage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System switches back to NEE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9D1423-4072-4FCB-8F08-832A1C40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14/28</a:t>
            </a:r>
          </a:p>
        </p:txBody>
      </p:sp>
    </p:spTree>
    <p:extLst>
      <p:ext uri="{BB962C8B-B14F-4D97-AF65-F5344CB8AC3E}">
        <p14:creationId xmlns:p14="http://schemas.microsoft.com/office/powerpoint/2010/main" val="3772259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Keys and Reliable Addresses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4C8EDC3-9938-4D7A-909D-6BEA6759E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78" y="2170030"/>
            <a:ext cx="8625841" cy="3490591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370054-3C32-4DDE-956F-D2F658D1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15/28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67D53-E7F2-4FC2-9FD3-12BC732AE1D1}"/>
              </a:ext>
            </a:extLst>
          </p:cNvPr>
          <p:cNvSpPr txBox="1">
            <a:spLocks/>
          </p:cNvSpPr>
          <p:nvPr/>
        </p:nvSpPr>
        <p:spPr>
          <a:xfrm>
            <a:off x="4693083" y="895047"/>
            <a:ext cx="27892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Multiple Threats</a:t>
            </a:r>
          </a:p>
        </p:txBody>
      </p:sp>
    </p:spTree>
    <p:extLst>
      <p:ext uri="{BB962C8B-B14F-4D97-AF65-F5344CB8AC3E}">
        <p14:creationId xmlns:p14="http://schemas.microsoft.com/office/powerpoint/2010/main" val="2933682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Keys and Reliable Addresses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609902-3667-41A4-95A0-8F0075703BE9}"/>
              </a:ext>
            </a:extLst>
          </p:cNvPr>
          <p:cNvSpPr txBox="1">
            <a:spLocks/>
          </p:cNvSpPr>
          <p:nvPr/>
        </p:nvSpPr>
        <p:spPr>
          <a:xfrm>
            <a:off x="92850" y="1405232"/>
            <a:ext cx="12051453" cy="4962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92D050"/>
                </a:solidFill>
                <a:latin typeface="Calibri" panose="020F0502020204030204" pitchFamily="34" charset="0"/>
              </a:rPr>
              <a:t>Secure persistent storage:</a:t>
            </a:r>
            <a:r>
              <a:rPr lang="en-US" sz="2400" dirty="0">
                <a:latin typeface="Calibri" panose="020F0502020204030204" pitchFamily="34" charset="0"/>
              </a:rPr>
              <a:t> can only be accessed by SBLWT and not by the compromised Rich OS.</a:t>
            </a:r>
            <a:endParaRPr lang="de-DE" sz="24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63E0C9-6854-431D-A287-2520DB5F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16/28</a:t>
            </a:r>
          </a:p>
        </p:txBody>
      </p:sp>
    </p:spTree>
    <p:extLst>
      <p:ext uri="{BB962C8B-B14F-4D97-AF65-F5344CB8AC3E}">
        <p14:creationId xmlns:p14="http://schemas.microsoft.com/office/powerpoint/2010/main" val="31992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Keys and Reliable Addresses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609902-3667-41A4-95A0-8F0075703BE9}"/>
              </a:ext>
            </a:extLst>
          </p:cNvPr>
          <p:cNvSpPr txBox="1">
            <a:spLocks/>
          </p:cNvSpPr>
          <p:nvPr/>
        </p:nvSpPr>
        <p:spPr>
          <a:xfrm>
            <a:off x="92850" y="1405232"/>
            <a:ext cx="12051453" cy="4962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92D050"/>
                </a:solidFill>
                <a:latin typeface="Calibri" panose="020F0502020204030204" pitchFamily="34" charset="0"/>
              </a:rPr>
              <a:t>Secure persistent storage:</a:t>
            </a:r>
            <a:r>
              <a:rPr lang="en-US" sz="2400" dirty="0">
                <a:latin typeface="Calibri" panose="020F0502020204030204" pitchFamily="34" charset="0"/>
              </a:rPr>
              <a:t> can only be accessed by SBLWT and not by the compromised Rich OS.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Seed is stored in secure persistent storage.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63E0C9-6854-431D-A287-2520DB5F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16/28</a:t>
            </a:r>
          </a:p>
        </p:txBody>
      </p:sp>
    </p:spTree>
    <p:extLst>
      <p:ext uri="{BB962C8B-B14F-4D97-AF65-F5344CB8AC3E}">
        <p14:creationId xmlns:p14="http://schemas.microsoft.com/office/powerpoint/2010/main" val="210607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BA7DE2-C48A-45F9-B829-56C5CC366DE7}"/>
              </a:ext>
            </a:extLst>
          </p:cNvPr>
          <p:cNvSpPr txBox="1">
            <a:spLocks/>
          </p:cNvSpPr>
          <p:nvPr/>
        </p:nvSpPr>
        <p:spPr>
          <a:xfrm>
            <a:off x="3977639" y="335490"/>
            <a:ext cx="4236721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Bitcoin Wallets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2F593E7F-4581-4CCB-A925-B0FC07F7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7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12/10/2021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07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4/28</a:t>
            </a:r>
          </a:p>
        </p:txBody>
      </p:sp>
      <p:sp>
        <p:nvSpPr>
          <p:cNvPr id="14" name="Date Placeholder 8">
            <a:extLst>
              <a:ext uri="{FF2B5EF4-FFF2-40B4-BE49-F238E27FC236}">
                <a16:creationId xmlns:a16="http://schemas.microsoft.com/office/drawing/2014/main" id="{35767505-21C3-4997-B11A-FB710A814DAD}"/>
              </a:ext>
            </a:extLst>
          </p:cNvPr>
          <p:cNvSpPr txBox="1">
            <a:spLocks/>
          </p:cNvSpPr>
          <p:nvPr/>
        </p:nvSpPr>
        <p:spPr>
          <a:xfrm>
            <a:off x="2949804" y="5691041"/>
            <a:ext cx="70323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Adapted from: https://www.bitpanda.com/academy/en/lessons/what-is-a-wallet-and-how-do-i-get-one/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53CB977-E1BB-4FAB-BD82-B1DBEFEC4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58" y="1306646"/>
            <a:ext cx="6744284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52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Keys and Reliable Addresses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609902-3667-41A4-95A0-8F0075703BE9}"/>
              </a:ext>
            </a:extLst>
          </p:cNvPr>
          <p:cNvSpPr txBox="1">
            <a:spLocks/>
          </p:cNvSpPr>
          <p:nvPr/>
        </p:nvSpPr>
        <p:spPr>
          <a:xfrm>
            <a:off x="92850" y="1405232"/>
            <a:ext cx="12051453" cy="4962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92D050"/>
                </a:solidFill>
                <a:latin typeface="Calibri" panose="020F0502020204030204" pitchFamily="34" charset="0"/>
              </a:rPr>
              <a:t>Secure persistent storage:</a:t>
            </a:r>
            <a:r>
              <a:rPr lang="en-US" sz="2400" dirty="0">
                <a:latin typeface="Calibri" panose="020F0502020204030204" pitchFamily="34" charset="0"/>
              </a:rPr>
              <a:t> can only be accessed by SBLWT and not by the compromised Rich OS.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Seed is stored in secure persistent storage.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Private key generation code is stored in secure persistent storage.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63E0C9-6854-431D-A287-2520DB5F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16/28</a:t>
            </a:r>
          </a:p>
        </p:txBody>
      </p:sp>
    </p:spTree>
    <p:extLst>
      <p:ext uri="{BB962C8B-B14F-4D97-AF65-F5344CB8AC3E}">
        <p14:creationId xmlns:p14="http://schemas.microsoft.com/office/powerpoint/2010/main" val="2972892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Keys and Reliable Addresses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609902-3667-41A4-95A0-8F0075703BE9}"/>
              </a:ext>
            </a:extLst>
          </p:cNvPr>
          <p:cNvSpPr txBox="1">
            <a:spLocks/>
          </p:cNvSpPr>
          <p:nvPr/>
        </p:nvSpPr>
        <p:spPr>
          <a:xfrm>
            <a:off x="92850" y="1405232"/>
            <a:ext cx="12051453" cy="4962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92D050"/>
                </a:solidFill>
                <a:latin typeface="Calibri" panose="020F0502020204030204" pitchFamily="34" charset="0"/>
              </a:rPr>
              <a:t>Secure persistent storage:</a:t>
            </a:r>
            <a:r>
              <a:rPr lang="en-US" sz="2400" dirty="0">
                <a:latin typeface="Calibri" panose="020F0502020204030204" pitchFamily="34" charset="0"/>
              </a:rPr>
              <a:t> can only be accessed by SBLWT and not by the compromised Rich OS.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Seed is stored in secure persistent storage.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Private key generation code is stored in secure persistent storage.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Private keys are stored in secure persistent storage.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63E0C9-6854-431D-A287-2520DB5F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16/28</a:t>
            </a:r>
          </a:p>
        </p:txBody>
      </p:sp>
    </p:spTree>
    <p:extLst>
      <p:ext uri="{BB962C8B-B14F-4D97-AF65-F5344CB8AC3E}">
        <p14:creationId xmlns:p14="http://schemas.microsoft.com/office/powerpoint/2010/main" val="1755393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Keys and Reliable Addresses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609902-3667-41A4-95A0-8F0075703BE9}"/>
              </a:ext>
            </a:extLst>
          </p:cNvPr>
          <p:cNvSpPr txBox="1">
            <a:spLocks/>
          </p:cNvSpPr>
          <p:nvPr/>
        </p:nvSpPr>
        <p:spPr>
          <a:xfrm>
            <a:off x="92850" y="1405232"/>
            <a:ext cx="12051453" cy="4962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92D050"/>
                </a:solidFill>
                <a:latin typeface="Calibri" panose="020F0502020204030204" pitchFamily="34" charset="0"/>
              </a:rPr>
              <a:t>Secure persistent storage:</a:t>
            </a:r>
            <a:r>
              <a:rPr lang="en-US" sz="2400" dirty="0">
                <a:latin typeface="Calibri" panose="020F0502020204030204" pitchFamily="34" charset="0"/>
              </a:rPr>
              <a:t> can only be accessed by SBLWT and not by the compromised Rich OS.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Seed is stored in secure persistent storage.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Private key generation code is stored in secure persistent storage.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Private keys are stored in secure persistent storage.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Public key generation code is stored in secure persistent storage.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63E0C9-6854-431D-A287-2520DB5F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16/28</a:t>
            </a:r>
          </a:p>
        </p:txBody>
      </p:sp>
    </p:spTree>
    <p:extLst>
      <p:ext uri="{BB962C8B-B14F-4D97-AF65-F5344CB8AC3E}">
        <p14:creationId xmlns:p14="http://schemas.microsoft.com/office/powerpoint/2010/main" val="3002159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Keys and Reliable Addresses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609902-3667-41A4-95A0-8F0075703BE9}"/>
              </a:ext>
            </a:extLst>
          </p:cNvPr>
          <p:cNvSpPr txBox="1">
            <a:spLocks/>
          </p:cNvSpPr>
          <p:nvPr/>
        </p:nvSpPr>
        <p:spPr>
          <a:xfrm>
            <a:off x="92850" y="1405232"/>
            <a:ext cx="12051453" cy="4962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92D050"/>
                </a:solidFill>
                <a:latin typeface="Calibri" panose="020F0502020204030204" pitchFamily="34" charset="0"/>
              </a:rPr>
              <a:t>Secure persistent storage:</a:t>
            </a:r>
            <a:r>
              <a:rPr lang="en-US" sz="2400" dirty="0">
                <a:latin typeface="Calibri" panose="020F0502020204030204" pitchFamily="34" charset="0"/>
              </a:rPr>
              <a:t> can only be accessed by SBLWT and not by the compromised Rich OS.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Seed is stored in secure persistent storage.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Private key generation code is stored in secure persistent storage.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Private keys are stored in secure persistent storage.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Public key generation code is stored in secure persistent storage.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Address generation code for the is stored in secure persistent storage.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63E0C9-6854-431D-A287-2520DB5F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16/28</a:t>
            </a:r>
          </a:p>
        </p:txBody>
      </p:sp>
    </p:spTree>
    <p:extLst>
      <p:ext uri="{BB962C8B-B14F-4D97-AF65-F5344CB8AC3E}">
        <p14:creationId xmlns:p14="http://schemas.microsoft.com/office/powerpoint/2010/main" val="644594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Sync and Verification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43A910-77C9-419D-B25B-28B68595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17/28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FD1A8E-7D43-4D5D-AC4B-77BA8027A539}"/>
              </a:ext>
            </a:extLst>
          </p:cNvPr>
          <p:cNvSpPr txBox="1">
            <a:spLocks/>
          </p:cNvSpPr>
          <p:nvPr/>
        </p:nvSpPr>
        <p:spPr>
          <a:xfrm>
            <a:off x="92850" y="4581832"/>
            <a:ext cx="12051453" cy="1785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TCB (Trusted Computing Base) should be kept as small as possible.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95746DD9-3EDE-4D8D-AE17-2DE56C6E6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58" y="1322115"/>
            <a:ext cx="5545393" cy="31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668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Sync and Verification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43A910-77C9-419D-B25B-28B68595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17/28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FD1A8E-7D43-4D5D-AC4B-77BA8027A539}"/>
              </a:ext>
            </a:extLst>
          </p:cNvPr>
          <p:cNvSpPr txBox="1">
            <a:spLocks/>
          </p:cNvSpPr>
          <p:nvPr/>
        </p:nvSpPr>
        <p:spPr>
          <a:xfrm>
            <a:off x="92850" y="4581832"/>
            <a:ext cx="12051453" cy="1785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TCB (Trusted Computing Base) should be kept as small as possible.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Block headers are stored encrypted in the non-secure storage in the NEE.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95746DD9-3EDE-4D8D-AE17-2DE56C6E6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58" y="1322115"/>
            <a:ext cx="5545393" cy="31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76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Sync and Verification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43A910-77C9-419D-B25B-28B68595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17/28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FD1A8E-7D43-4D5D-AC4B-77BA8027A539}"/>
              </a:ext>
            </a:extLst>
          </p:cNvPr>
          <p:cNvSpPr txBox="1">
            <a:spLocks/>
          </p:cNvSpPr>
          <p:nvPr/>
        </p:nvSpPr>
        <p:spPr>
          <a:xfrm>
            <a:off x="92850" y="4581832"/>
            <a:ext cx="12051453" cy="1785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TCB (Trusted Computing Base) should be kept as small as possible.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Block headers are stored encrypted in the non-secure storage in the NEE.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Whenever needed, the information is decrypted in SEE.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95746DD9-3EDE-4D8D-AE17-2DE56C6E6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58" y="1322115"/>
            <a:ext cx="5545393" cy="31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92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Sync and Verification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43A910-77C9-419D-B25B-28B68595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17/28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E727BC13-456E-4D38-A247-19E2DCE5A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58" y="1322115"/>
            <a:ext cx="5545393" cy="319831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1D02BA-2FE3-4782-BF8B-FFE11447FC4F}"/>
              </a:ext>
            </a:extLst>
          </p:cNvPr>
          <p:cNvSpPr txBox="1">
            <a:spLocks/>
          </p:cNvSpPr>
          <p:nvPr/>
        </p:nvSpPr>
        <p:spPr>
          <a:xfrm>
            <a:off x="736316" y="4581832"/>
            <a:ext cx="10592082" cy="1785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Two important functions are implemented in the SBLWT: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Synchronization: keeps information in local database as fresh as on the full-nodes.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517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Secure Sync and Verification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43A910-77C9-419D-B25B-28B68595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17/28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E727BC13-456E-4D38-A247-19E2DCE5A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58" y="1322115"/>
            <a:ext cx="5545393" cy="319831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1D02BA-2FE3-4782-BF8B-FFE11447FC4F}"/>
              </a:ext>
            </a:extLst>
          </p:cNvPr>
          <p:cNvSpPr txBox="1">
            <a:spLocks/>
          </p:cNvSpPr>
          <p:nvPr/>
        </p:nvSpPr>
        <p:spPr>
          <a:xfrm>
            <a:off x="736316" y="4581832"/>
            <a:ext cx="10592082" cy="1785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Two important functions are implemented in the SBLWT: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Synchronization: keeps information in local database as fresh as on the full-nodes.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Verification: verifies whether the transaction is valid.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714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E6F015C-BE68-4F8E-9578-23BFD2CCA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67" y="1850999"/>
            <a:ext cx="6326265" cy="28407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289777" y="895047"/>
            <a:ext cx="518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Trusted Computing Base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2DF292-CE2E-4A6C-A200-63C192E5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18/28</a:t>
            </a:r>
          </a:p>
        </p:txBody>
      </p:sp>
    </p:spTree>
    <p:extLst>
      <p:ext uri="{BB962C8B-B14F-4D97-AF65-F5344CB8AC3E}">
        <p14:creationId xmlns:p14="http://schemas.microsoft.com/office/powerpoint/2010/main" val="70910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BA7DE2-C48A-45F9-B829-56C5CC366DE7}"/>
              </a:ext>
            </a:extLst>
          </p:cNvPr>
          <p:cNvSpPr txBox="1">
            <a:spLocks/>
          </p:cNvSpPr>
          <p:nvPr/>
        </p:nvSpPr>
        <p:spPr>
          <a:xfrm>
            <a:off x="3977639" y="335490"/>
            <a:ext cx="4236721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Bitcoin Wallets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2F593E7F-4581-4CCB-A925-B0FC07F7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7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12/10/2021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62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5/28</a:t>
            </a:r>
          </a:p>
        </p:txBody>
      </p:sp>
      <p:sp>
        <p:nvSpPr>
          <p:cNvPr id="14" name="Date Placeholder 8">
            <a:extLst>
              <a:ext uri="{FF2B5EF4-FFF2-40B4-BE49-F238E27FC236}">
                <a16:creationId xmlns:a16="http://schemas.microsoft.com/office/drawing/2014/main" id="{35767505-21C3-4997-B11A-FB710A814DAD}"/>
              </a:ext>
            </a:extLst>
          </p:cNvPr>
          <p:cNvSpPr txBox="1">
            <a:spLocks/>
          </p:cNvSpPr>
          <p:nvPr/>
        </p:nvSpPr>
        <p:spPr>
          <a:xfrm>
            <a:off x="2949804" y="5691041"/>
            <a:ext cx="70323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Antonopoulos, Andreas M. Mastering Bitcoin: Programming the open blockchain. " O'Reilly Media, Inc.", 2017.</a:t>
            </a: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D779EA56-8C6E-416B-A27F-017F8F505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16" y="1863089"/>
            <a:ext cx="9580514" cy="327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53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5283198" y="895047"/>
            <a:ext cx="170462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Overhead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C6BD375-42B9-47F2-A726-74E116EC6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74" y="2133600"/>
            <a:ext cx="6326070" cy="255262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6E7A36-9C6A-4AA6-B7D7-17E8FA5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19/28</a:t>
            </a:r>
          </a:p>
        </p:txBody>
      </p:sp>
    </p:spTree>
    <p:extLst>
      <p:ext uri="{BB962C8B-B14F-4D97-AF65-F5344CB8AC3E}">
        <p14:creationId xmlns:p14="http://schemas.microsoft.com/office/powerpoint/2010/main" val="2992854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594137" y="801834"/>
            <a:ext cx="29012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Speed comparision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5312775-5527-45A6-9FD6-B1EF1B658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99" y="1761989"/>
            <a:ext cx="7619118" cy="3871169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CDC8287-FCF4-4123-8F1F-7DC4DA34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20/28</a:t>
            </a:r>
          </a:p>
        </p:txBody>
      </p:sp>
    </p:spTree>
    <p:extLst>
      <p:ext uri="{BB962C8B-B14F-4D97-AF65-F5344CB8AC3E}">
        <p14:creationId xmlns:p14="http://schemas.microsoft.com/office/powerpoint/2010/main" val="19681746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594137" y="801834"/>
            <a:ext cx="29012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Sync comparision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C9F11FC-A21F-4967-9FF2-E2A80CE8D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925906"/>
            <a:ext cx="7811912" cy="387304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377FFF-950D-422C-ADB7-C7F8F066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21/28</a:t>
            </a:r>
          </a:p>
        </p:txBody>
      </p:sp>
    </p:spTree>
    <p:extLst>
      <p:ext uri="{BB962C8B-B14F-4D97-AF65-F5344CB8AC3E}">
        <p14:creationId xmlns:p14="http://schemas.microsoft.com/office/powerpoint/2010/main" val="33020129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3544710" y="858279"/>
            <a:ext cx="502355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Start and verify time comparision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838CB67-19AF-4CC6-94BD-83D5F0A72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75" y="2540000"/>
            <a:ext cx="6375553" cy="127031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B1829EE-0024-4893-AC80-FA5760D1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22/28</a:t>
            </a:r>
          </a:p>
        </p:txBody>
      </p:sp>
    </p:spTree>
    <p:extLst>
      <p:ext uri="{BB962C8B-B14F-4D97-AF65-F5344CB8AC3E}">
        <p14:creationId xmlns:p14="http://schemas.microsoft.com/office/powerpoint/2010/main" val="24834422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797777" y="858279"/>
            <a:ext cx="24045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Secure Booting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E19C7ED-F476-4B48-9322-901B8B158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56" y="1864645"/>
            <a:ext cx="4814199" cy="227837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5E7C78-08A1-4890-A47C-24A7AE4E28A5}"/>
              </a:ext>
            </a:extLst>
          </p:cNvPr>
          <p:cNvSpPr txBox="1">
            <a:spLocks/>
          </p:cNvSpPr>
          <p:nvPr/>
        </p:nvSpPr>
        <p:spPr>
          <a:xfrm>
            <a:off x="1180063" y="4273499"/>
            <a:ext cx="11215137" cy="2418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Secure OS starts and SBLWT is loaded into the secure memory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3DC7021-6DF3-4588-9190-E4406C89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23/28</a:t>
            </a:r>
          </a:p>
        </p:txBody>
      </p:sp>
    </p:spTree>
    <p:extLst>
      <p:ext uri="{BB962C8B-B14F-4D97-AF65-F5344CB8AC3E}">
        <p14:creationId xmlns:p14="http://schemas.microsoft.com/office/powerpoint/2010/main" val="30614512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797777" y="858279"/>
            <a:ext cx="24045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Secure Booting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E19C7ED-F476-4B48-9322-901B8B158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56" y="1864645"/>
            <a:ext cx="4814199" cy="227837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5E7C78-08A1-4890-A47C-24A7AE4E28A5}"/>
              </a:ext>
            </a:extLst>
          </p:cNvPr>
          <p:cNvSpPr txBox="1">
            <a:spLocks/>
          </p:cNvSpPr>
          <p:nvPr/>
        </p:nvSpPr>
        <p:spPr>
          <a:xfrm>
            <a:off x="1180063" y="4273499"/>
            <a:ext cx="11215137" cy="2418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Secure OS starts and SBLWT is loaded into the secure memory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SBLWT image could be malicious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3DC7021-6DF3-4588-9190-E4406C89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23/28</a:t>
            </a:r>
          </a:p>
        </p:txBody>
      </p:sp>
    </p:spTree>
    <p:extLst>
      <p:ext uri="{BB962C8B-B14F-4D97-AF65-F5344CB8AC3E}">
        <p14:creationId xmlns:p14="http://schemas.microsoft.com/office/powerpoint/2010/main" val="6452335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797777" y="858279"/>
            <a:ext cx="24045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Secure Booting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E19C7ED-F476-4B48-9322-901B8B158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56" y="1864645"/>
            <a:ext cx="4814199" cy="227837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5E7C78-08A1-4890-A47C-24A7AE4E28A5}"/>
              </a:ext>
            </a:extLst>
          </p:cNvPr>
          <p:cNvSpPr txBox="1">
            <a:spLocks/>
          </p:cNvSpPr>
          <p:nvPr/>
        </p:nvSpPr>
        <p:spPr>
          <a:xfrm>
            <a:off x="1180063" y="4273499"/>
            <a:ext cx="11215137" cy="2418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Secure OS starts and SBLWT is loaded into the secure memory</a:t>
            </a:r>
            <a:endParaRPr lang="de-DE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SBLWT image could be malicious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92D050"/>
                </a:solidFill>
                <a:latin typeface="Calibri" panose="020F0502020204030204" pitchFamily="34" charset="0"/>
              </a:rPr>
              <a:t>Before loading it, its signature is validated to check code and data are reliable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3DC7021-6DF3-4588-9190-E4406C89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23/28</a:t>
            </a:r>
          </a:p>
        </p:txBody>
      </p:sp>
    </p:spTree>
    <p:extLst>
      <p:ext uri="{BB962C8B-B14F-4D97-AF65-F5344CB8AC3E}">
        <p14:creationId xmlns:p14="http://schemas.microsoft.com/office/powerpoint/2010/main" val="13236637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470396" y="858279"/>
            <a:ext cx="32173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Information Leakage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215DCC-3E18-49E5-A6D7-992CA83F30AE}"/>
              </a:ext>
            </a:extLst>
          </p:cNvPr>
          <p:cNvSpPr txBox="1">
            <a:spLocks/>
          </p:cNvSpPr>
          <p:nvPr/>
        </p:nvSpPr>
        <p:spPr>
          <a:xfrm>
            <a:off x="471494" y="2090534"/>
            <a:ext cx="11215137" cy="3226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Rich OS or its applications could be malicious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CB4612-D4EA-4CFD-865F-7931AE76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24/28</a:t>
            </a:r>
          </a:p>
        </p:txBody>
      </p:sp>
    </p:spTree>
    <p:extLst>
      <p:ext uri="{BB962C8B-B14F-4D97-AF65-F5344CB8AC3E}">
        <p14:creationId xmlns:p14="http://schemas.microsoft.com/office/powerpoint/2010/main" val="39780735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470396" y="858279"/>
            <a:ext cx="32173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Information Leakage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215DCC-3E18-49E5-A6D7-992CA83F30AE}"/>
              </a:ext>
            </a:extLst>
          </p:cNvPr>
          <p:cNvSpPr txBox="1">
            <a:spLocks/>
          </p:cNvSpPr>
          <p:nvPr/>
        </p:nvSpPr>
        <p:spPr>
          <a:xfrm>
            <a:off x="471494" y="2090534"/>
            <a:ext cx="11215137" cy="3226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Rich OS or its applications could be malicious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All SBLWT tasks are performed in SEE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CB4612-D4EA-4CFD-865F-7931AE76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24/28</a:t>
            </a:r>
          </a:p>
        </p:txBody>
      </p:sp>
    </p:spTree>
    <p:extLst>
      <p:ext uri="{BB962C8B-B14F-4D97-AF65-F5344CB8AC3E}">
        <p14:creationId xmlns:p14="http://schemas.microsoft.com/office/powerpoint/2010/main" val="12666884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470396" y="858279"/>
            <a:ext cx="32173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Information Leakage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215DCC-3E18-49E5-A6D7-992CA83F30AE}"/>
              </a:ext>
            </a:extLst>
          </p:cNvPr>
          <p:cNvSpPr txBox="1">
            <a:spLocks/>
          </p:cNvSpPr>
          <p:nvPr/>
        </p:nvSpPr>
        <p:spPr>
          <a:xfrm>
            <a:off x="471494" y="2090534"/>
            <a:ext cx="11215137" cy="3226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Rich OS or its applications could be malicious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All SBLWT tasks are performed in SEE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All temporary information (including CPU registers) are cleaned up before switching back to NEE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CB4612-D4EA-4CFD-865F-7931AE76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24/28</a:t>
            </a:r>
          </a:p>
        </p:txBody>
      </p:sp>
    </p:spTree>
    <p:extLst>
      <p:ext uri="{BB962C8B-B14F-4D97-AF65-F5344CB8AC3E}">
        <p14:creationId xmlns:p14="http://schemas.microsoft.com/office/powerpoint/2010/main" val="321405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BA7DE2-C48A-45F9-B829-56C5CC366DE7}"/>
              </a:ext>
            </a:extLst>
          </p:cNvPr>
          <p:cNvSpPr txBox="1">
            <a:spLocks/>
          </p:cNvSpPr>
          <p:nvPr/>
        </p:nvSpPr>
        <p:spPr>
          <a:xfrm>
            <a:off x="3450166" y="335490"/>
            <a:ext cx="5291667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Hardware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Wallets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2F593E7F-4581-4CCB-A925-B0FC07F7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7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12/10/2021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074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6/28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7D78EF-CA50-4BA8-B772-62DA449AD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62" y="1320800"/>
            <a:ext cx="4207396" cy="3510844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1E7FEA9-8CF5-4315-8968-B11462690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80" y="1399825"/>
            <a:ext cx="3165779" cy="277257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945F77-D8D8-44F2-B002-24F09D27200F}"/>
              </a:ext>
            </a:extLst>
          </p:cNvPr>
          <p:cNvSpPr txBox="1">
            <a:spLocks/>
          </p:cNvSpPr>
          <p:nvPr/>
        </p:nvSpPr>
        <p:spPr>
          <a:xfrm>
            <a:off x="240074" y="4134376"/>
            <a:ext cx="12064814" cy="2291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Private Keys are generated offline, in the device, and they never leave it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Connected to the user’s computer (connected to the bitcoin network) to send transactions: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It creates the transaction and signs it (using the private key) and sends it to the computer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The computer broadcasts the transaction to the bitcoin network</a:t>
            </a:r>
          </a:p>
        </p:txBody>
      </p:sp>
    </p:spTree>
    <p:extLst>
      <p:ext uri="{BB962C8B-B14F-4D97-AF65-F5344CB8AC3E}">
        <p14:creationId xmlns:p14="http://schemas.microsoft.com/office/powerpoint/2010/main" val="1586956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470396" y="858279"/>
            <a:ext cx="32173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Information Leakage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215DCC-3E18-49E5-A6D7-992CA83F30AE}"/>
              </a:ext>
            </a:extLst>
          </p:cNvPr>
          <p:cNvSpPr txBox="1">
            <a:spLocks/>
          </p:cNvSpPr>
          <p:nvPr/>
        </p:nvSpPr>
        <p:spPr>
          <a:xfrm>
            <a:off x="471494" y="2090534"/>
            <a:ext cx="11215137" cy="3226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Rich OS or its applications could be malicious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All SBLWT tasks are performed in SEE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All temporary information (including CPU registers) are cleaned up before switching back to NEE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92D050"/>
                </a:solidFill>
                <a:latin typeface="Calibri" panose="020F0502020204030204" pitchFamily="34" charset="0"/>
              </a:rPr>
              <a:t>Malicious OS or Apps cannot access sensitive information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CB4612-D4EA-4CFD-865F-7931AE76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24/28</a:t>
            </a:r>
          </a:p>
        </p:txBody>
      </p:sp>
    </p:spTree>
    <p:extLst>
      <p:ext uri="{BB962C8B-B14F-4D97-AF65-F5344CB8AC3E}">
        <p14:creationId xmlns:p14="http://schemas.microsoft.com/office/powerpoint/2010/main" val="4545485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323638" y="858279"/>
            <a:ext cx="36237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Denial-of-Service Attack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FE1AB-3864-4FE7-B9DD-E9C4FBFC6207}"/>
              </a:ext>
            </a:extLst>
          </p:cNvPr>
          <p:cNvSpPr txBox="1">
            <a:spLocks/>
          </p:cNvSpPr>
          <p:nvPr/>
        </p:nvSpPr>
        <p:spPr>
          <a:xfrm>
            <a:off x="471494" y="2090534"/>
            <a:ext cx="11215137" cy="3723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For a transaction/synchronization: system switches to SEE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9CDC65-AC67-476A-AB48-F8E3BF48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25/28</a:t>
            </a:r>
          </a:p>
        </p:txBody>
      </p:sp>
    </p:spTree>
    <p:extLst>
      <p:ext uri="{BB962C8B-B14F-4D97-AF65-F5344CB8AC3E}">
        <p14:creationId xmlns:p14="http://schemas.microsoft.com/office/powerpoint/2010/main" val="26767401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323638" y="858279"/>
            <a:ext cx="36237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Denial-of-Service Attack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FE1AB-3864-4FE7-B9DD-E9C4FBFC6207}"/>
              </a:ext>
            </a:extLst>
          </p:cNvPr>
          <p:cNvSpPr txBox="1">
            <a:spLocks/>
          </p:cNvSpPr>
          <p:nvPr/>
        </p:nvSpPr>
        <p:spPr>
          <a:xfrm>
            <a:off x="471494" y="2090534"/>
            <a:ext cx="11215137" cy="3723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For a transaction/synchronization: system switches to SEE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Attackers can intercept the request through Rich OS vulnerabilities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9CDC65-AC67-476A-AB48-F8E3BF48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25/28</a:t>
            </a:r>
          </a:p>
        </p:txBody>
      </p:sp>
    </p:spTree>
    <p:extLst>
      <p:ext uri="{BB962C8B-B14F-4D97-AF65-F5344CB8AC3E}">
        <p14:creationId xmlns:p14="http://schemas.microsoft.com/office/powerpoint/2010/main" val="23520878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323638" y="858279"/>
            <a:ext cx="36237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Denial-of-Service Attack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FE1AB-3864-4FE7-B9DD-E9C4FBFC6207}"/>
              </a:ext>
            </a:extLst>
          </p:cNvPr>
          <p:cNvSpPr txBox="1">
            <a:spLocks/>
          </p:cNvSpPr>
          <p:nvPr/>
        </p:nvSpPr>
        <p:spPr>
          <a:xfrm>
            <a:off x="471494" y="2090534"/>
            <a:ext cx="11215137" cy="3723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For a transaction/synchronization: system switches to SEE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Attackers can intercept the request through Rich OS vulnerabilities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Reliable switching uses NMI interrupts, which cannot be bypassed by compromised Rich OS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9CDC65-AC67-476A-AB48-F8E3BF48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25/28</a:t>
            </a:r>
          </a:p>
        </p:txBody>
      </p:sp>
    </p:spTree>
    <p:extLst>
      <p:ext uri="{BB962C8B-B14F-4D97-AF65-F5344CB8AC3E}">
        <p14:creationId xmlns:p14="http://schemas.microsoft.com/office/powerpoint/2010/main" val="4191079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323638" y="858279"/>
            <a:ext cx="36237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Denial-of-Service Attack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FE1AB-3864-4FE7-B9DD-E9C4FBFC6207}"/>
              </a:ext>
            </a:extLst>
          </p:cNvPr>
          <p:cNvSpPr txBox="1">
            <a:spLocks/>
          </p:cNvSpPr>
          <p:nvPr/>
        </p:nvSpPr>
        <p:spPr>
          <a:xfrm>
            <a:off x="471494" y="2090534"/>
            <a:ext cx="11215137" cy="3723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For a transaction/synchronization: system switches to SEE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Attackers can intercept the request through Rich OS vulnerabilities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Reliable switching uses NMI interrupts, which cannot be bypassed by compromised Rich OS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The handler of NMI is in SEE, attackers cannot manipulate it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9CDC65-AC67-476A-AB48-F8E3BF48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25/28</a:t>
            </a:r>
          </a:p>
        </p:txBody>
      </p:sp>
    </p:spTree>
    <p:extLst>
      <p:ext uri="{BB962C8B-B14F-4D97-AF65-F5344CB8AC3E}">
        <p14:creationId xmlns:p14="http://schemas.microsoft.com/office/powerpoint/2010/main" val="20074865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323638" y="858279"/>
            <a:ext cx="36237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Denial-of-Service Attack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FE1AB-3864-4FE7-B9DD-E9C4FBFC6207}"/>
              </a:ext>
            </a:extLst>
          </p:cNvPr>
          <p:cNvSpPr txBox="1">
            <a:spLocks/>
          </p:cNvSpPr>
          <p:nvPr/>
        </p:nvSpPr>
        <p:spPr>
          <a:xfrm>
            <a:off x="471494" y="2090534"/>
            <a:ext cx="11215137" cy="3723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For a transaction/synchronization: system switches to SEE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Attackers can intercept the request through Rich OS vulnerabilities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Reliable switching uses NMI interrupts, which cannot be bypassed by compromised Rich OS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The handler of NMI is in SEE, attackers cannot manipulate it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92D050"/>
                </a:solidFill>
                <a:latin typeface="Calibri" panose="020F0502020204030204" pitchFamily="34" charset="0"/>
              </a:rPr>
              <a:t>SBLWT is not vulnerable to interception DOS attacks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9CDC65-AC67-476A-AB48-F8E3BF48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25/28</a:t>
            </a:r>
          </a:p>
        </p:txBody>
      </p:sp>
    </p:spTree>
    <p:extLst>
      <p:ext uri="{BB962C8B-B14F-4D97-AF65-F5344CB8AC3E}">
        <p14:creationId xmlns:p14="http://schemas.microsoft.com/office/powerpoint/2010/main" val="22034208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323638" y="858279"/>
            <a:ext cx="36237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Denial-of-Service Attack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FE1AB-3864-4FE7-B9DD-E9C4FBFC6207}"/>
              </a:ext>
            </a:extLst>
          </p:cNvPr>
          <p:cNvSpPr txBox="1">
            <a:spLocks/>
          </p:cNvSpPr>
          <p:nvPr/>
        </p:nvSpPr>
        <p:spPr>
          <a:xfrm>
            <a:off x="456629" y="2090534"/>
            <a:ext cx="11215137" cy="2766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Attackers could delete SBLWT’s binary code from permanent storage by Rich OS vulnerabilities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FE5D0D-BC95-4662-8948-5782EC70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26/28</a:t>
            </a:r>
          </a:p>
        </p:txBody>
      </p:sp>
    </p:spTree>
    <p:extLst>
      <p:ext uri="{BB962C8B-B14F-4D97-AF65-F5344CB8AC3E}">
        <p14:creationId xmlns:p14="http://schemas.microsoft.com/office/powerpoint/2010/main" val="9814549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323638" y="858279"/>
            <a:ext cx="36237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Denial-of-Service Attack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FE1AB-3864-4FE7-B9DD-E9C4FBFC6207}"/>
              </a:ext>
            </a:extLst>
          </p:cNvPr>
          <p:cNvSpPr txBox="1">
            <a:spLocks/>
          </p:cNvSpPr>
          <p:nvPr/>
        </p:nvSpPr>
        <p:spPr>
          <a:xfrm>
            <a:off x="456629" y="2090534"/>
            <a:ext cx="11215137" cy="2766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Attackers could delete SBLWT’s binary code from permanent storage by Rich OS vulnerabilities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SBLWT is stored in secure permanent storage.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FE5D0D-BC95-4662-8948-5782EC70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26/28</a:t>
            </a:r>
          </a:p>
        </p:txBody>
      </p:sp>
    </p:spTree>
    <p:extLst>
      <p:ext uri="{BB962C8B-B14F-4D97-AF65-F5344CB8AC3E}">
        <p14:creationId xmlns:p14="http://schemas.microsoft.com/office/powerpoint/2010/main" val="1311034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323638" y="858279"/>
            <a:ext cx="36237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Denial-of-Service Attack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FE1AB-3864-4FE7-B9DD-E9C4FBFC6207}"/>
              </a:ext>
            </a:extLst>
          </p:cNvPr>
          <p:cNvSpPr txBox="1">
            <a:spLocks/>
          </p:cNvSpPr>
          <p:nvPr/>
        </p:nvSpPr>
        <p:spPr>
          <a:xfrm>
            <a:off x="456629" y="2090534"/>
            <a:ext cx="11215137" cy="2766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Attackers could delete SBLWT’s binary code from permanent storage by Rich OS vulnerabilities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SBLWT is stored in secure permanent storage.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92D050"/>
                </a:solidFill>
                <a:latin typeface="Calibri" panose="020F0502020204030204" pitchFamily="34" charset="0"/>
              </a:rPr>
              <a:t>SBLWT is not vulnerable to delete DOS attacks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FE5D0D-BC95-4662-8948-5782EC70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26/28</a:t>
            </a:r>
          </a:p>
        </p:txBody>
      </p:sp>
    </p:spTree>
    <p:extLst>
      <p:ext uri="{BB962C8B-B14F-4D97-AF65-F5344CB8AC3E}">
        <p14:creationId xmlns:p14="http://schemas.microsoft.com/office/powerpoint/2010/main" val="1962411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323638" y="858279"/>
            <a:ext cx="36237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Denial-of-Service Attack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FE1AB-3864-4FE7-B9DD-E9C4FBFC6207}"/>
              </a:ext>
            </a:extLst>
          </p:cNvPr>
          <p:cNvSpPr txBox="1">
            <a:spLocks/>
          </p:cNvSpPr>
          <p:nvPr/>
        </p:nvSpPr>
        <p:spPr>
          <a:xfrm>
            <a:off x="456629" y="2090533"/>
            <a:ext cx="11215137" cy="4236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Block headers cannot be stored in permanent secure storage (it would make the TCB too large)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5B02E2-4602-4B9A-A033-7FF4FD21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27/28</a:t>
            </a:r>
          </a:p>
        </p:txBody>
      </p:sp>
    </p:spTree>
    <p:extLst>
      <p:ext uri="{BB962C8B-B14F-4D97-AF65-F5344CB8AC3E}">
        <p14:creationId xmlns:p14="http://schemas.microsoft.com/office/powerpoint/2010/main" val="284236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BA7DE2-C48A-45F9-B829-56C5CC366DE7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Merkle Trees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2F593E7F-4581-4CCB-A925-B0FC07F7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7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12/10/2021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0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7/28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7532E4E-6CC9-4D15-B7AA-F08628559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78" y="1461447"/>
            <a:ext cx="7174104" cy="43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851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323638" y="858279"/>
            <a:ext cx="36237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Denial-of-Service Attack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FE1AB-3864-4FE7-B9DD-E9C4FBFC6207}"/>
              </a:ext>
            </a:extLst>
          </p:cNvPr>
          <p:cNvSpPr txBox="1">
            <a:spLocks/>
          </p:cNvSpPr>
          <p:nvPr/>
        </p:nvSpPr>
        <p:spPr>
          <a:xfrm>
            <a:off x="456629" y="2090533"/>
            <a:ext cx="11215137" cy="4236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Block headers cannot be stored in permanent secure storage (it would make the TCB too large)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If block headers are directly stored in non-secure (NEE) storage, attackers could tamper their information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5B02E2-4602-4B9A-A033-7FF4FD21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27/28</a:t>
            </a:r>
          </a:p>
        </p:txBody>
      </p:sp>
    </p:spTree>
    <p:extLst>
      <p:ext uri="{BB962C8B-B14F-4D97-AF65-F5344CB8AC3E}">
        <p14:creationId xmlns:p14="http://schemas.microsoft.com/office/powerpoint/2010/main" val="4223360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323638" y="858279"/>
            <a:ext cx="36237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Denial-of-Service Attack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FE1AB-3864-4FE7-B9DD-E9C4FBFC6207}"/>
              </a:ext>
            </a:extLst>
          </p:cNvPr>
          <p:cNvSpPr txBox="1">
            <a:spLocks/>
          </p:cNvSpPr>
          <p:nvPr/>
        </p:nvSpPr>
        <p:spPr>
          <a:xfrm>
            <a:off x="456629" y="2090533"/>
            <a:ext cx="11215137" cy="4236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Block headers cannot be stored in permanent secure storage (it would make the TCB too large)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If block headers are directly stored in non-secure (NEE) storage, attackers could tamper their information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Block headers are encrypted before being stored in NEE storage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5B02E2-4602-4B9A-A033-7FF4FD21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27/28</a:t>
            </a:r>
          </a:p>
        </p:txBody>
      </p:sp>
    </p:spTree>
    <p:extLst>
      <p:ext uri="{BB962C8B-B14F-4D97-AF65-F5344CB8AC3E}">
        <p14:creationId xmlns:p14="http://schemas.microsoft.com/office/powerpoint/2010/main" val="5798271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323638" y="858279"/>
            <a:ext cx="36237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Denial-of-Service Attack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FE1AB-3864-4FE7-B9DD-E9C4FBFC6207}"/>
              </a:ext>
            </a:extLst>
          </p:cNvPr>
          <p:cNvSpPr txBox="1">
            <a:spLocks/>
          </p:cNvSpPr>
          <p:nvPr/>
        </p:nvSpPr>
        <p:spPr>
          <a:xfrm>
            <a:off x="456629" y="2090533"/>
            <a:ext cx="11215137" cy="4236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Block headers cannot be stored in permanent secure storage (it would make the TCB too large)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If block headers are directly stored in non-secure (NEE) storage, attackers could tamper their information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Block headers are encrypted before being stored in NEE storage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Encryption/Decryption is performed in SEE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5B02E2-4602-4B9A-A033-7FF4FD21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27/28</a:t>
            </a:r>
          </a:p>
        </p:txBody>
      </p:sp>
    </p:spTree>
    <p:extLst>
      <p:ext uri="{BB962C8B-B14F-4D97-AF65-F5344CB8AC3E}">
        <p14:creationId xmlns:p14="http://schemas.microsoft.com/office/powerpoint/2010/main" val="31996834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D4461-1575-4032-AEF2-775CDDC940B5}"/>
              </a:ext>
            </a:extLst>
          </p:cNvPr>
          <p:cNvSpPr txBox="1">
            <a:spLocks/>
          </p:cNvSpPr>
          <p:nvPr/>
        </p:nvSpPr>
        <p:spPr>
          <a:xfrm>
            <a:off x="4323638" y="858279"/>
            <a:ext cx="36237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accent1"/>
                </a:solidFill>
              </a:rPr>
              <a:t>Denial-of-Service Attack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FE1AB-3864-4FE7-B9DD-E9C4FBFC6207}"/>
              </a:ext>
            </a:extLst>
          </p:cNvPr>
          <p:cNvSpPr txBox="1">
            <a:spLocks/>
          </p:cNvSpPr>
          <p:nvPr/>
        </p:nvSpPr>
        <p:spPr>
          <a:xfrm>
            <a:off x="456629" y="2090533"/>
            <a:ext cx="11215137" cy="4236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Block headers cannot be stored in permanent secure storage (it would make the TCB too large)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If block headers are directly stored in non-secure (NEE) storage, attackers could tamper their information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Block headers are encrypted before being stored in NEE storage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Encryption/Decryption is performed in SEE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92D050"/>
                </a:solidFill>
                <a:latin typeface="Calibri" panose="020F0502020204030204" pitchFamily="34" charset="0"/>
              </a:rPr>
              <a:t>SBLWT is not vulnerable to delete block headers DOS attacks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5B02E2-4602-4B9A-A033-7FF4FD21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27/28</a:t>
            </a:r>
          </a:p>
        </p:txBody>
      </p:sp>
    </p:spTree>
    <p:extLst>
      <p:ext uri="{BB962C8B-B14F-4D97-AF65-F5344CB8AC3E}">
        <p14:creationId xmlns:p14="http://schemas.microsoft.com/office/powerpoint/2010/main" val="39033144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FE1AB-3864-4FE7-B9DD-E9C4FBFC6207}"/>
              </a:ext>
            </a:extLst>
          </p:cNvPr>
          <p:cNvSpPr txBox="1">
            <a:spLocks/>
          </p:cNvSpPr>
          <p:nvPr/>
        </p:nvSpPr>
        <p:spPr>
          <a:xfrm>
            <a:off x="456629" y="2090534"/>
            <a:ext cx="11215137" cy="2766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Although iPhones use ARM processors, they do not support </a:t>
            </a:r>
            <a:r>
              <a:rPr lang="en-US" sz="2400" dirty="0" err="1">
                <a:solidFill>
                  <a:srgbClr val="CC0000"/>
                </a:solidFill>
                <a:latin typeface="Calibri" panose="020F0502020204030204" pitchFamily="34" charset="0"/>
              </a:rPr>
              <a:t>Trustzone</a:t>
            </a:r>
            <a:endParaRPr lang="en-US" sz="2400" dirty="0">
              <a:solidFill>
                <a:srgbClr val="CC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0CB2DB1-FF02-4DC1-A3DC-A96BCEE0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28/28</a:t>
            </a:r>
          </a:p>
        </p:txBody>
      </p:sp>
    </p:spTree>
    <p:extLst>
      <p:ext uri="{BB962C8B-B14F-4D97-AF65-F5344CB8AC3E}">
        <p14:creationId xmlns:p14="http://schemas.microsoft.com/office/powerpoint/2010/main" val="42189080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FE1AB-3864-4FE7-B9DD-E9C4FBFC6207}"/>
              </a:ext>
            </a:extLst>
          </p:cNvPr>
          <p:cNvSpPr txBox="1">
            <a:spLocks/>
          </p:cNvSpPr>
          <p:nvPr/>
        </p:nvSpPr>
        <p:spPr>
          <a:xfrm>
            <a:off x="456629" y="2090534"/>
            <a:ext cx="11215137" cy="2766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Although iPhones use ARM processors, they do not support </a:t>
            </a:r>
            <a:r>
              <a:rPr lang="en-US" sz="2400" dirty="0" err="1">
                <a:solidFill>
                  <a:srgbClr val="CC0000"/>
                </a:solidFill>
                <a:latin typeface="Calibri" panose="020F0502020204030204" pitchFamily="34" charset="0"/>
              </a:rPr>
              <a:t>Trustzone</a:t>
            </a:r>
            <a:endParaRPr lang="en-US" sz="2400" dirty="0">
              <a:solidFill>
                <a:srgbClr val="CC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iPhones have an extra processor (Secure Enclave) to handle security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0CB2DB1-FF02-4DC1-A3DC-A96BCEE0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28/28</a:t>
            </a:r>
          </a:p>
        </p:txBody>
      </p:sp>
    </p:spTree>
    <p:extLst>
      <p:ext uri="{BB962C8B-B14F-4D97-AF65-F5344CB8AC3E}">
        <p14:creationId xmlns:p14="http://schemas.microsoft.com/office/powerpoint/2010/main" val="28029819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2B68A4F-DA56-4C54-AF0D-D8E244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80" y="6356352"/>
            <a:ext cx="2133600" cy="365125"/>
          </a:xfrm>
        </p:spPr>
        <p:txBody>
          <a:bodyPr/>
          <a:lstStyle/>
          <a:p>
            <a:r>
              <a:rPr lang="de-DE" dirty="0"/>
              <a:t>12/10/2021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FE1AB-3864-4FE7-B9DD-E9C4FBFC6207}"/>
              </a:ext>
            </a:extLst>
          </p:cNvPr>
          <p:cNvSpPr txBox="1">
            <a:spLocks/>
          </p:cNvSpPr>
          <p:nvPr/>
        </p:nvSpPr>
        <p:spPr>
          <a:xfrm>
            <a:off x="456629" y="2090534"/>
            <a:ext cx="11215137" cy="2766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</a:rPr>
              <a:t>Although iPhones use ARM processors, they do not support </a:t>
            </a:r>
            <a:r>
              <a:rPr lang="en-US" sz="2400" dirty="0" err="1">
                <a:solidFill>
                  <a:srgbClr val="CC0000"/>
                </a:solidFill>
                <a:latin typeface="Calibri" panose="020F0502020204030204" pitchFamily="34" charset="0"/>
              </a:rPr>
              <a:t>Trustzone</a:t>
            </a:r>
            <a:endParaRPr lang="en-US" sz="2400" dirty="0">
              <a:solidFill>
                <a:srgbClr val="CC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iPhones have an extra processor (Secure Enclave) to handle security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92D050"/>
                </a:solidFill>
                <a:latin typeface="Calibri" panose="020F0502020204030204" pitchFamily="34" charset="0"/>
              </a:rPr>
              <a:t>SBLWT will be extended to iPhones</a:t>
            </a:r>
          </a:p>
          <a:p>
            <a:pPr>
              <a:lnSpc>
                <a:spcPct val="150000"/>
              </a:lnSpc>
            </a:pPr>
            <a:endParaRPr lang="de-DE" sz="2800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0CB2DB1-FF02-4DC1-A3DC-A96BCEE0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920" y="6356351"/>
            <a:ext cx="2133600" cy="365125"/>
          </a:xfrm>
        </p:spPr>
        <p:txBody>
          <a:bodyPr/>
          <a:lstStyle/>
          <a:p>
            <a:r>
              <a:rPr lang="en-US" dirty="0"/>
              <a:t>28/28</a:t>
            </a:r>
          </a:p>
        </p:txBody>
      </p:sp>
    </p:spTree>
    <p:extLst>
      <p:ext uri="{BB962C8B-B14F-4D97-AF65-F5344CB8AC3E}">
        <p14:creationId xmlns:p14="http://schemas.microsoft.com/office/powerpoint/2010/main" val="1885192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E10205-C2C0-40E8-BDB0-CEE5F2A78AD5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CD312-5EE1-4F25-8E01-4B8DB6BF3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7"/>
          <a:stretch/>
        </p:blipFill>
        <p:spPr>
          <a:xfrm>
            <a:off x="3314700" y="1731230"/>
            <a:ext cx="5257800" cy="38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6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BA7DE2-C48A-45F9-B829-56C5CC366DE7}"/>
              </a:ext>
            </a:extLst>
          </p:cNvPr>
          <p:cNvSpPr txBox="1">
            <a:spLocks/>
          </p:cNvSpPr>
          <p:nvPr/>
        </p:nvSpPr>
        <p:spPr>
          <a:xfrm>
            <a:off x="1495778" y="335490"/>
            <a:ext cx="9200443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>
              <a:spcBef>
                <a:spcPct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Software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Wallets: full vs. lightweight nodes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2F593E7F-4581-4CCB-A925-B0FC07F7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7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12/10/2021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092E3-272E-4131-B04C-4094B0C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07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8/28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205125-4C44-4316-945E-B063A9DAF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85783"/>
              </p:ext>
            </p:extLst>
          </p:nvPr>
        </p:nvGraphicFramePr>
        <p:xfrm>
          <a:off x="2031999" y="1650666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6948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66419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404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Lightweight (SPV)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3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60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32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00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30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4913</TotalTime>
  <Words>4151</Words>
  <Application>Microsoft Office PowerPoint</Application>
  <PresentationFormat>Widescreen</PresentationFormat>
  <Paragraphs>821</Paragraphs>
  <Slides>87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1" baseType="lpstr">
      <vt:lpstr>Arial</vt:lpstr>
      <vt:lpstr>Calibri</vt:lpstr>
      <vt:lpstr>Calibri Light</vt:lpstr>
      <vt:lpstr>Office Theme</vt:lpstr>
      <vt:lpstr>SBLWT: A Secure Blockchain Lightweight Wallet Based on Trustzone Weiqi Dai; Jun Deng; Qinyuan Wang; Changze Cui; Deqing Zou; Hai Jin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SBLWT: A Secure Blockchain Lightweight Wallet Based on Trustzone Weiqi Dai; Jun Deng; Qinyuan Wang; Changze Cui; Deqing Zou; Hai Jin</dc:title>
  <dc:creator>Mariano Marufo da Silva</dc:creator>
  <cp:lastModifiedBy>Mariano Marufo da Silva</cp:lastModifiedBy>
  <cp:revision>287</cp:revision>
  <dcterms:created xsi:type="dcterms:W3CDTF">2021-12-06T16:25:30Z</dcterms:created>
  <dcterms:modified xsi:type="dcterms:W3CDTF">2021-12-10T02:30:18Z</dcterms:modified>
</cp:coreProperties>
</file>