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6" r:id="rId4"/>
    <p:sldId id="274" r:id="rId5"/>
    <p:sldId id="277" r:id="rId6"/>
    <p:sldId id="268" r:id="rId7"/>
    <p:sldId id="267" r:id="rId8"/>
    <p:sldId id="269" r:id="rId9"/>
    <p:sldId id="271" r:id="rId10"/>
    <p:sldId id="282" r:id="rId11"/>
    <p:sldId id="279" r:id="rId12"/>
    <p:sldId id="278" r:id="rId13"/>
    <p:sldId id="290" r:id="rId14"/>
    <p:sldId id="280" r:id="rId15"/>
    <p:sldId id="284" r:id="rId16"/>
    <p:sldId id="265" r:id="rId17"/>
    <p:sldId id="289" r:id="rId18"/>
    <p:sldId id="275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1058" autoAdjust="0"/>
  </p:normalViewPr>
  <p:slideViewPr>
    <p:cSldViewPr snapToGrid="0">
      <p:cViewPr varScale="1">
        <p:scale>
          <a:sx n="87" d="100"/>
          <a:sy n="87" d="100"/>
        </p:scale>
        <p:origin x="2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riano\Documents\Northeastern\Courses\Advances%20in%20Deep%20Learning\Project\Mixup_UDA\Graph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riano\Documents\Northeastern\Courses\Advances%20in%20Deep%20Learning\Project\Mixup_UDA\Graph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b="1" dirty="0"/>
              <a:t>Task1:</a:t>
            </a:r>
            <a:r>
              <a:rPr lang="en-US" sz="2400" b="1" baseline="0" dirty="0"/>
              <a:t> </a:t>
            </a:r>
            <a:r>
              <a:rPr lang="en-US" sz="2400" b="1" dirty="0"/>
              <a:t>MN&gt;MN-M (</a:t>
            </a:r>
            <a:r>
              <a:rPr lang="en-US" sz="2400" b="1" dirty="0" err="1"/>
              <a:t>RevGrad</a:t>
            </a:r>
            <a:r>
              <a:rPr lang="en-US" sz="2400" b="1" dirty="0"/>
              <a:t>)</a:t>
            </a:r>
          </a:p>
        </c:rich>
      </c:tx>
      <c:layout>
        <c:manualLayout>
          <c:xMode val="edge"/>
          <c:yMode val="edge"/>
          <c:x val="0.43684646703465357"/>
          <c:y val="1.14292056702059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'MN to MN_M'!$A$1</c:f>
              <c:strCache>
                <c:ptCount val="1"/>
                <c:pt idx="0">
                  <c:v>RevGrad with Mixup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'MN to MN_M'!$A$2:$A$68</c:f>
              <c:numCache>
                <c:formatCode>General</c:formatCode>
                <c:ptCount val="67"/>
                <c:pt idx="0">
                  <c:v>52</c:v>
                </c:pt>
                <c:pt idx="1">
                  <c:v>54</c:v>
                </c:pt>
                <c:pt idx="2">
                  <c:v>61</c:v>
                </c:pt>
                <c:pt idx="3">
                  <c:v>69</c:v>
                </c:pt>
                <c:pt idx="4">
                  <c:v>73</c:v>
                </c:pt>
                <c:pt idx="5">
                  <c:v>75</c:v>
                </c:pt>
                <c:pt idx="6">
                  <c:v>73</c:v>
                </c:pt>
                <c:pt idx="7">
                  <c:v>77</c:v>
                </c:pt>
                <c:pt idx="8">
                  <c:v>81</c:v>
                </c:pt>
                <c:pt idx="9">
                  <c:v>82</c:v>
                </c:pt>
                <c:pt idx="10">
                  <c:v>80</c:v>
                </c:pt>
                <c:pt idx="11">
                  <c:v>83</c:v>
                </c:pt>
                <c:pt idx="12">
                  <c:v>80</c:v>
                </c:pt>
                <c:pt idx="13">
                  <c:v>86</c:v>
                </c:pt>
                <c:pt idx="14">
                  <c:v>85</c:v>
                </c:pt>
                <c:pt idx="15">
                  <c:v>84</c:v>
                </c:pt>
                <c:pt idx="16">
                  <c:v>84</c:v>
                </c:pt>
                <c:pt idx="17">
                  <c:v>85</c:v>
                </c:pt>
                <c:pt idx="18">
                  <c:v>85</c:v>
                </c:pt>
                <c:pt idx="19">
                  <c:v>86</c:v>
                </c:pt>
                <c:pt idx="20">
                  <c:v>87</c:v>
                </c:pt>
                <c:pt idx="21">
                  <c:v>85</c:v>
                </c:pt>
                <c:pt idx="22">
                  <c:v>83</c:v>
                </c:pt>
                <c:pt idx="23">
                  <c:v>86</c:v>
                </c:pt>
                <c:pt idx="24">
                  <c:v>86</c:v>
                </c:pt>
                <c:pt idx="25">
                  <c:v>87</c:v>
                </c:pt>
                <c:pt idx="26">
                  <c:v>87</c:v>
                </c:pt>
                <c:pt idx="27">
                  <c:v>87</c:v>
                </c:pt>
                <c:pt idx="28">
                  <c:v>87</c:v>
                </c:pt>
                <c:pt idx="29">
                  <c:v>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185-4418-A253-3EEF9A9B302D}"/>
            </c:ext>
          </c:extLst>
        </c:ser>
        <c:ser>
          <c:idx val="1"/>
          <c:order val="1"/>
          <c:tx>
            <c:strRef>
              <c:f>'MN to MN_M'!$B$1</c:f>
              <c:strCache>
                <c:ptCount val="1"/>
                <c:pt idx="0">
                  <c:v>RevGrad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'MN to MN_M'!$B$2:$B$68</c:f>
              <c:numCache>
                <c:formatCode>General</c:formatCode>
                <c:ptCount val="67"/>
                <c:pt idx="0">
                  <c:v>56</c:v>
                </c:pt>
                <c:pt idx="1">
                  <c:v>66</c:v>
                </c:pt>
                <c:pt idx="2">
                  <c:v>73</c:v>
                </c:pt>
                <c:pt idx="3">
                  <c:v>79</c:v>
                </c:pt>
                <c:pt idx="4">
                  <c:v>82</c:v>
                </c:pt>
                <c:pt idx="5">
                  <c:v>82</c:v>
                </c:pt>
                <c:pt idx="6">
                  <c:v>85</c:v>
                </c:pt>
                <c:pt idx="7">
                  <c:v>84</c:v>
                </c:pt>
                <c:pt idx="8">
                  <c:v>86</c:v>
                </c:pt>
                <c:pt idx="9">
                  <c:v>85</c:v>
                </c:pt>
                <c:pt idx="10">
                  <c:v>86</c:v>
                </c:pt>
                <c:pt idx="11">
                  <c:v>88</c:v>
                </c:pt>
                <c:pt idx="12">
                  <c:v>85</c:v>
                </c:pt>
                <c:pt idx="13">
                  <c:v>87</c:v>
                </c:pt>
                <c:pt idx="14">
                  <c:v>87</c:v>
                </c:pt>
                <c:pt idx="15">
                  <c:v>87</c:v>
                </c:pt>
                <c:pt idx="16">
                  <c:v>88</c:v>
                </c:pt>
                <c:pt idx="17">
                  <c:v>85</c:v>
                </c:pt>
                <c:pt idx="18">
                  <c:v>88</c:v>
                </c:pt>
                <c:pt idx="19">
                  <c:v>89</c:v>
                </c:pt>
                <c:pt idx="20">
                  <c:v>87</c:v>
                </c:pt>
                <c:pt idx="21">
                  <c:v>87</c:v>
                </c:pt>
                <c:pt idx="22">
                  <c:v>89</c:v>
                </c:pt>
                <c:pt idx="23">
                  <c:v>86</c:v>
                </c:pt>
                <c:pt idx="24">
                  <c:v>89</c:v>
                </c:pt>
                <c:pt idx="25">
                  <c:v>87</c:v>
                </c:pt>
                <c:pt idx="26">
                  <c:v>88</c:v>
                </c:pt>
                <c:pt idx="27">
                  <c:v>90</c:v>
                </c:pt>
                <c:pt idx="28">
                  <c:v>87</c:v>
                </c:pt>
                <c:pt idx="29">
                  <c:v>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185-4418-A253-3EEF9A9B302D}"/>
            </c:ext>
          </c:extLst>
        </c:ser>
        <c:ser>
          <c:idx val="4"/>
          <c:order val="2"/>
          <c:tx>
            <c:strRef>
              <c:f>'MN to MN_M'!$E$1</c:f>
              <c:strCache>
                <c:ptCount val="1"/>
                <c:pt idx="0">
                  <c:v>Depthwise Separable RevGrad with Mixup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'MN to MN_M'!$E$2:$E$68</c:f>
              <c:numCache>
                <c:formatCode>General</c:formatCode>
                <c:ptCount val="67"/>
                <c:pt idx="0">
                  <c:v>46</c:v>
                </c:pt>
                <c:pt idx="1">
                  <c:v>42</c:v>
                </c:pt>
                <c:pt idx="2">
                  <c:v>50</c:v>
                </c:pt>
                <c:pt idx="3">
                  <c:v>51</c:v>
                </c:pt>
                <c:pt idx="4">
                  <c:v>50</c:v>
                </c:pt>
                <c:pt idx="5">
                  <c:v>49</c:v>
                </c:pt>
                <c:pt idx="6">
                  <c:v>52</c:v>
                </c:pt>
                <c:pt idx="7">
                  <c:v>54</c:v>
                </c:pt>
                <c:pt idx="8">
                  <c:v>50</c:v>
                </c:pt>
                <c:pt idx="9">
                  <c:v>52</c:v>
                </c:pt>
                <c:pt idx="10">
                  <c:v>49</c:v>
                </c:pt>
                <c:pt idx="11">
                  <c:v>54</c:v>
                </c:pt>
                <c:pt idx="12">
                  <c:v>51</c:v>
                </c:pt>
                <c:pt idx="13">
                  <c:v>54</c:v>
                </c:pt>
                <c:pt idx="14">
                  <c:v>52</c:v>
                </c:pt>
                <c:pt idx="15">
                  <c:v>49</c:v>
                </c:pt>
                <c:pt idx="16">
                  <c:v>50</c:v>
                </c:pt>
                <c:pt idx="17">
                  <c:v>50</c:v>
                </c:pt>
                <c:pt idx="18">
                  <c:v>52</c:v>
                </c:pt>
                <c:pt idx="19">
                  <c:v>54</c:v>
                </c:pt>
                <c:pt idx="20">
                  <c:v>53</c:v>
                </c:pt>
                <c:pt idx="21">
                  <c:v>56</c:v>
                </c:pt>
                <c:pt idx="22">
                  <c:v>58</c:v>
                </c:pt>
                <c:pt idx="23">
                  <c:v>52</c:v>
                </c:pt>
                <c:pt idx="24">
                  <c:v>61</c:v>
                </c:pt>
                <c:pt idx="25">
                  <c:v>61</c:v>
                </c:pt>
                <c:pt idx="26">
                  <c:v>55</c:v>
                </c:pt>
                <c:pt idx="27">
                  <c:v>60</c:v>
                </c:pt>
                <c:pt idx="28">
                  <c:v>60</c:v>
                </c:pt>
                <c:pt idx="29">
                  <c:v>62</c:v>
                </c:pt>
                <c:pt idx="30">
                  <c:v>62</c:v>
                </c:pt>
                <c:pt idx="31">
                  <c:v>64</c:v>
                </c:pt>
                <c:pt idx="32">
                  <c:v>61</c:v>
                </c:pt>
                <c:pt idx="33">
                  <c:v>63</c:v>
                </c:pt>
                <c:pt idx="34">
                  <c:v>59</c:v>
                </c:pt>
                <c:pt idx="35">
                  <c:v>64</c:v>
                </c:pt>
                <c:pt idx="36">
                  <c:v>64</c:v>
                </c:pt>
                <c:pt idx="37">
                  <c:v>65</c:v>
                </c:pt>
                <c:pt idx="38">
                  <c:v>65</c:v>
                </c:pt>
                <c:pt idx="39">
                  <c:v>67</c:v>
                </c:pt>
                <c:pt idx="40">
                  <c:v>62</c:v>
                </c:pt>
                <c:pt idx="41">
                  <c:v>57</c:v>
                </c:pt>
                <c:pt idx="42">
                  <c:v>59</c:v>
                </c:pt>
                <c:pt idx="43">
                  <c:v>68</c:v>
                </c:pt>
                <c:pt idx="44">
                  <c:v>64</c:v>
                </c:pt>
                <c:pt idx="45">
                  <c:v>70</c:v>
                </c:pt>
                <c:pt idx="46">
                  <c:v>66</c:v>
                </c:pt>
                <c:pt idx="47">
                  <c:v>63</c:v>
                </c:pt>
                <c:pt idx="48">
                  <c:v>60</c:v>
                </c:pt>
                <c:pt idx="49">
                  <c:v>61</c:v>
                </c:pt>
                <c:pt idx="50">
                  <c:v>63</c:v>
                </c:pt>
                <c:pt idx="51">
                  <c:v>61</c:v>
                </c:pt>
                <c:pt idx="52">
                  <c:v>66</c:v>
                </c:pt>
                <c:pt idx="53">
                  <c:v>62</c:v>
                </c:pt>
                <c:pt idx="54">
                  <c:v>56</c:v>
                </c:pt>
                <c:pt idx="55">
                  <c:v>61</c:v>
                </c:pt>
                <c:pt idx="56">
                  <c:v>63</c:v>
                </c:pt>
                <c:pt idx="57">
                  <c:v>64</c:v>
                </c:pt>
                <c:pt idx="58">
                  <c:v>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185-4418-A253-3EEF9A9B302D}"/>
            </c:ext>
          </c:extLst>
        </c:ser>
        <c:ser>
          <c:idx val="5"/>
          <c:order val="3"/>
          <c:tx>
            <c:strRef>
              <c:f>'MN to MN_M'!$F$1</c:f>
              <c:strCache>
                <c:ptCount val="1"/>
                <c:pt idx="0">
                  <c:v>Depthwise Separable RevGrad</c:v>
                </c:pt>
              </c:strCache>
            </c:strRef>
          </c:tx>
          <c:spPr>
            <a:ln w="28575" cap="rnd">
              <a:solidFill>
                <a:schemeClr val="accent5"/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'MN to MN_M'!$F$2:$F$68</c:f>
              <c:numCache>
                <c:formatCode>General</c:formatCode>
                <c:ptCount val="67"/>
                <c:pt idx="0">
                  <c:v>53</c:v>
                </c:pt>
                <c:pt idx="1">
                  <c:v>53</c:v>
                </c:pt>
                <c:pt idx="2">
                  <c:v>54</c:v>
                </c:pt>
                <c:pt idx="3">
                  <c:v>56</c:v>
                </c:pt>
                <c:pt idx="4">
                  <c:v>55</c:v>
                </c:pt>
                <c:pt idx="5">
                  <c:v>49</c:v>
                </c:pt>
                <c:pt idx="6">
                  <c:v>55</c:v>
                </c:pt>
                <c:pt idx="7">
                  <c:v>47</c:v>
                </c:pt>
                <c:pt idx="8">
                  <c:v>54</c:v>
                </c:pt>
                <c:pt idx="9">
                  <c:v>51</c:v>
                </c:pt>
                <c:pt idx="10">
                  <c:v>53</c:v>
                </c:pt>
                <c:pt idx="11">
                  <c:v>49</c:v>
                </c:pt>
                <c:pt idx="12">
                  <c:v>52</c:v>
                </c:pt>
                <c:pt idx="13">
                  <c:v>57</c:v>
                </c:pt>
                <c:pt idx="14">
                  <c:v>51</c:v>
                </c:pt>
                <c:pt idx="15">
                  <c:v>57</c:v>
                </c:pt>
                <c:pt idx="16">
                  <c:v>54</c:v>
                </c:pt>
                <c:pt idx="17">
                  <c:v>59</c:v>
                </c:pt>
                <c:pt idx="18">
                  <c:v>46</c:v>
                </c:pt>
                <c:pt idx="19">
                  <c:v>55</c:v>
                </c:pt>
                <c:pt idx="20">
                  <c:v>58</c:v>
                </c:pt>
                <c:pt idx="21">
                  <c:v>56</c:v>
                </c:pt>
                <c:pt idx="22">
                  <c:v>64</c:v>
                </c:pt>
                <c:pt idx="23">
                  <c:v>57</c:v>
                </c:pt>
                <c:pt idx="24">
                  <c:v>59</c:v>
                </c:pt>
                <c:pt idx="25">
                  <c:v>66</c:v>
                </c:pt>
                <c:pt idx="26">
                  <c:v>60</c:v>
                </c:pt>
                <c:pt idx="27">
                  <c:v>59</c:v>
                </c:pt>
                <c:pt idx="28">
                  <c:v>66</c:v>
                </c:pt>
                <c:pt idx="29">
                  <c:v>65</c:v>
                </c:pt>
                <c:pt idx="30">
                  <c:v>64</c:v>
                </c:pt>
                <c:pt idx="31">
                  <c:v>67</c:v>
                </c:pt>
                <c:pt idx="32">
                  <c:v>54</c:v>
                </c:pt>
                <c:pt idx="33">
                  <c:v>66</c:v>
                </c:pt>
                <c:pt idx="34">
                  <c:v>54</c:v>
                </c:pt>
                <c:pt idx="35">
                  <c:v>65</c:v>
                </c:pt>
                <c:pt idx="36">
                  <c:v>63</c:v>
                </c:pt>
                <c:pt idx="37">
                  <c:v>58</c:v>
                </c:pt>
                <c:pt idx="38">
                  <c:v>63</c:v>
                </c:pt>
                <c:pt idx="39">
                  <c:v>58</c:v>
                </c:pt>
                <c:pt idx="40">
                  <c:v>60</c:v>
                </c:pt>
                <c:pt idx="41">
                  <c:v>66</c:v>
                </c:pt>
                <c:pt idx="42">
                  <c:v>66</c:v>
                </c:pt>
                <c:pt idx="43">
                  <c:v>65</c:v>
                </c:pt>
                <c:pt idx="44">
                  <c:v>69</c:v>
                </c:pt>
                <c:pt idx="45">
                  <c:v>64</c:v>
                </c:pt>
                <c:pt idx="46">
                  <c:v>62</c:v>
                </c:pt>
                <c:pt idx="47">
                  <c:v>58</c:v>
                </c:pt>
                <c:pt idx="48">
                  <c:v>62</c:v>
                </c:pt>
                <c:pt idx="49">
                  <c:v>66</c:v>
                </c:pt>
                <c:pt idx="50">
                  <c:v>66</c:v>
                </c:pt>
                <c:pt idx="51">
                  <c:v>62</c:v>
                </c:pt>
                <c:pt idx="52">
                  <c:v>63</c:v>
                </c:pt>
                <c:pt idx="53">
                  <c:v>61</c:v>
                </c:pt>
                <c:pt idx="54">
                  <c:v>67</c:v>
                </c:pt>
                <c:pt idx="55">
                  <c:v>45</c:v>
                </c:pt>
                <c:pt idx="56">
                  <c:v>68</c:v>
                </c:pt>
                <c:pt idx="57">
                  <c:v>57</c:v>
                </c:pt>
                <c:pt idx="58">
                  <c:v>63</c:v>
                </c:pt>
                <c:pt idx="59">
                  <c:v>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185-4418-A253-3EEF9A9B30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16710768"/>
        <c:axId val="1116709104"/>
      </c:lineChart>
      <c:catAx>
        <c:axId val="11167107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/>
                  <a:t>Epochs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6709104"/>
        <c:crosses val="autoZero"/>
        <c:auto val="1"/>
        <c:lblAlgn val="ctr"/>
        <c:lblOffset val="100"/>
        <c:noMultiLvlLbl val="0"/>
      </c:catAx>
      <c:valAx>
        <c:axId val="1116709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/>
                  <a:t>Accuracy [%]</a:t>
                </a:r>
              </a:p>
            </c:rich>
          </c:tx>
          <c:layout>
            <c:manualLayout>
              <c:xMode val="edge"/>
              <c:yMode val="edge"/>
              <c:x val="1.0691745854338686E-2"/>
              <c:y val="0.4331665949216529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6710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/>
              <a:t>Fake-S</a:t>
            </a:r>
            <a:r>
              <a:rPr lang="en-US" altLang="zh-CN" sz="2400" dirty="0"/>
              <a:t>V</a:t>
            </a:r>
            <a:r>
              <a:rPr lang="en-US" sz="2400" dirty="0"/>
              <a:t> &gt; SV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6007791994750658E-2"/>
          <c:y val="0.10168693496646254"/>
          <c:w val="0.71912655839895012"/>
          <c:h val="0.79200743657042871"/>
        </c:manualLayout>
      </c:layout>
      <c:lineChart>
        <c:grouping val="standard"/>
        <c:varyColors val="0"/>
        <c:ser>
          <c:idx val="0"/>
          <c:order val="0"/>
          <c:tx>
            <c:strRef>
              <c:f>'fake SV to SV'!$A$1</c:f>
              <c:strCache>
                <c:ptCount val="1"/>
                <c:pt idx="0">
                  <c:v>RevGrad with Mixup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'fake SV to SV'!$A$2:$A$66</c:f>
              <c:numCache>
                <c:formatCode>General</c:formatCode>
                <c:ptCount val="65"/>
                <c:pt idx="0">
                  <c:v>41</c:v>
                </c:pt>
                <c:pt idx="1">
                  <c:v>45</c:v>
                </c:pt>
                <c:pt idx="2">
                  <c:v>46</c:v>
                </c:pt>
                <c:pt idx="3">
                  <c:v>42</c:v>
                </c:pt>
                <c:pt idx="4">
                  <c:v>45</c:v>
                </c:pt>
                <c:pt idx="5">
                  <c:v>43</c:v>
                </c:pt>
                <c:pt idx="6">
                  <c:v>41</c:v>
                </c:pt>
                <c:pt idx="7">
                  <c:v>41</c:v>
                </c:pt>
                <c:pt idx="8">
                  <c:v>41</c:v>
                </c:pt>
                <c:pt idx="9">
                  <c:v>42</c:v>
                </c:pt>
                <c:pt idx="10">
                  <c:v>43</c:v>
                </c:pt>
                <c:pt idx="11">
                  <c:v>43</c:v>
                </c:pt>
                <c:pt idx="12">
                  <c:v>42</c:v>
                </c:pt>
                <c:pt idx="13">
                  <c:v>43</c:v>
                </c:pt>
                <c:pt idx="14">
                  <c:v>45</c:v>
                </c:pt>
                <c:pt idx="15">
                  <c:v>44</c:v>
                </c:pt>
                <c:pt idx="16">
                  <c:v>45</c:v>
                </c:pt>
                <c:pt idx="17">
                  <c:v>48</c:v>
                </c:pt>
                <c:pt idx="18">
                  <c:v>47</c:v>
                </c:pt>
                <c:pt idx="19">
                  <c:v>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952-47B9-83E4-85109B26809B}"/>
            </c:ext>
          </c:extLst>
        </c:ser>
        <c:ser>
          <c:idx val="1"/>
          <c:order val="1"/>
          <c:tx>
            <c:strRef>
              <c:f>'fake SV to SV'!$B$1</c:f>
              <c:strCache>
                <c:ptCount val="1"/>
                <c:pt idx="0">
                  <c:v>RevGrad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'fake SV to SV'!$B$2:$B$66</c:f>
              <c:numCache>
                <c:formatCode>General</c:formatCode>
                <c:ptCount val="65"/>
                <c:pt idx="0">
                  <c:v>44</c:v>
                </c:pt>
                <c:pt idx="1">
                  <c:v>44</c:v>
                </c:pt>
                <c:pt idx="2">
                  <c:v>46</c:v>
                </c:pt>
                <c:pt idx="3">
                  <c:v>45</c:v>
                </c:pt>
                <c:pt idx="4">
                  <c:v>46</c:v>
                </c:pt>
                <c:pt idx="5">
                  <c:v>45</c:v>
                </c:pt>
                <c:pt idx="6">
                  <c:v>48</c:v>
                </c:pt>
                <c:pt idx="7">
                  <c:v>44</c:v>
                </c:pt>
                <c:pt idx="8">
                  <c:v>46</c:v>
                </c:pt>
                <c:pt idx="9">
                  <c:v>50</c:v>
                </c:pt>
                <c:pt idx="10">
                  <c:v>49</c:v>
                </c:pt>
                <c:pt idx="11">
                  <c:v>50</c:v>
                </c:pt>
                <c:pt idx="12">
                  <c:v>52</c:v>
                </c:pt>
                <c:pt idx="13">
                  <c:v>53</c:v>
                </c:pt>
                <c:pt idx="14">
                  <c:v>54</c:v>
                </c:pt>
                <c:pt idx="15">
                  <c:v>53</c:v>
                </c:pt>
                <c:pt idx="16">
                  <c:v>52</c:v>
                </c:pt>
                <c:pt idx="17">
                  <c:v>54</c:v>
                </c:pt>
                <c:pt idx="18">
                  <c:v>52</c:v>
                </c:pt>
                <c:pt idx="19">
                  <c:v>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952-47B9-83E4-85109B26809B}"/>
            </c:ext>
          </c:extLst>
        </c:ser>
        <c:ser>
          <c:idx val="2"/>
          <c:order val="2"/>
          <c:tx>
            <c:strRef>
              <c:f>'fake SV to SV'!$C$1</c:f>
              <c:strCache>
                <c:ptCount val="1"/>
                <c:pt idx="0">
                  <c:v>Depthwise Separable RevGrad with Mixup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'fake SV to SV'!$C$2:$C$66</c:f>
              <c:numCache>
                <c:formatCode>General</c:formatCode>
                <c:ptCount val="65"/>
                <c:pt idx="0">
                  <c:v>44</c:v>
                </c:pt>
                <c:pt idx="1">
                  <c:v>47</c:v>
                </c:pt>
                <c:pt idx="2">
                  <c:v>48</c:v>
                </c:pt>
                <c:pt idx="3">
                  <c:v>43</c:v>
                </c:pt>
                <c:pt idx="4">
                  <c:v>46</c:v>
                </c:pt>
                <c:pt idx="5">
                  <c:v>45</c:v>
                </c:pt>
                <c:pt idx="6">
                  <c:v>43</c:v>
                </c:pt>
                <c:pt idx="7">
                  <c:v>47</c:v>
                </c:pt>
                <c:pt idx="8">
                  <c:v>48</c:v>
                </c:pt>
                <c:pt idx="9">
                  <c:v>42</c:v>
                </c:pt>
                <c:pt idx="10">
                  <c:v>46</c:v>
                </c:pt>
                <c:pt idx="11">
                  <c:v>45</c:v>
                </c:pt>
                <c:pt idx="12">
                  <c:v>41</c:v>
                </c:pt>
                <c:pt idx="13">
                  <c:v>43</c:v>
                </c:pt>
                <c:pt idx="14">
                  <c:v>46</c:v>
                </c:pt>
                <c:pt idx="15">
                  <c:v>44</c:v>
                </c:pt>
                <c:pt idx="16">
                  <c:v>42</c:v>
                </c:pt>
                <c:pt idx="17">
                  <c:v>47</c:v>
                </c:pt>
                <c:pt idx="18">
                  <c:v>48</c:v>
                </c:pt>
                <c:pt idx="19">
                  <c:v>41</c:v>
                </c:pt>
                <c:pt idx="20">
                  <c:v>44</c:v>
                </c:pt>
                <c:pt idx="21">
                  <c:v>48</c:v>
                </c:pt>
                <c:pt idx="22">
                  <c:v>44</c:v>
                </c:pt>
                <c:pt idx="23">
                  <c:v>39</c:v>
                </c:pt>
                <c:pt idx="24">
                  <c:v>41</c:v>
                </c:pt>
                <c:pt idx="25">
                  <c:v>44</c:v>
                </c:pt>
                <c:pt idx="26">
                  <c:v>45</c:v>
                </c:pt>
                <c:pt idx="27">
                  <c:v>43</c:v>
                </c:pt>
                <c:pt idx="28">
                  <c:v>44</c:v>
                </c:pt>
                <c:pt idx="29">
                  <c:v>40</c:v>
                </c:pt>
                <c:pt idx="30">
                  <c:v>44</c:v>
                </c:pt>
                <c:pt idx="31">
                  <c:v>46</c:v>
                </c:pt>
                <c:pt idx="32">
                  <c:v>43</c:v>
                </c:pt>
                <c:pt idx="33">
                  <c:v>40</c:v>
                </c:pt>
                <c:pt idx="34">
                  <c:v>45</c:v>
                </c:pt>
                <c:pt idx="35">
                  <c:v>47</c:v>
                </c:pt>
                <c:pt idx="36">
                  <c:v>45</c:v>
                </c:pt>
                <c:pt idx="37">
                  <c:v>48</c:v>
                </c:pt>
                <c:pt idx="38">
                  <c:v>47</c:v>
                </c:pt>
                <c:pt idx="39">
                  <c:v>49</c:v>
                </c:pt>
                <c:pt idx="40">
                  <c:v>46</c:v>
                </c:pt>
                <c:pt idx="41">
                  <c:v>43</c:v>
                </c:pt>
                <c:pt idx="42">
                  <c:v>45</c:v>
                </c:pt>
                <c:pt idx="43">
                  <c:v>45</c:v>
                </c:pt>
                <c:pt idx="44">
                  <c:v>41</c:v>
                </c:pt>
                <c:pt idx="45">
                  <c:v>43</c:v>
                </c:pt>
                <c:pt idx="46">
                  <c:v>45</c:v>
                </c:pt>
                <c:pt idx="47">
                  <c:v>48</c:v>
                </c:pt>
                <c:pt idx="48">
                  <c:v>43</c:v>
                </c:pt>
                <c:pt idx="49">
                  <c:v>43</c:v>
                </c:pt>
                <c:pt idx="50">
                  <c:v>48</c:v>
                </c:pt>
                <c:pt idx="51">
                  <c:v>46</c:v>
                </c:pt>
                <c:pt idx="52">
                  <c:v>47</c:v>
                </c:pt>
                <c:pt idx="53">
                  <c:v>47</c:v>
                </c:pt>
                <c:pt idx="54">
                  <c:v>49</c:v>
                </c:pt>
                <c:pt idx="55">
                  <c:v>46</c:v>
                </c:pt>
                <c:pt idx="56">
                  <c:v>50</c:v>
                </c:pt>
                <c:pt idx="57">
                  <c:v>50</c:v>
                </c:pt>
                <c:pt idx="58">
                  <c:v>47</c:v>
                </c:pt>
                <c:pt idx="59">
                  <c:v>48</c:v>
                </c:pt>
                <c:pt idx="60">
                  <c:v>50</c:v>
                </c:pt>
                <c:pt idx="61">
                  <c:v>51</c:v>
                </c:pt>
                <c:pt idx="62">
                  <c:v>48</c:v>
                </c:pt>
                <c:pt idx="63">
                  <c:v>50</c:v>
                </c:pt>
                <c:pt idx="64">
                  <c:v>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952-47B9-83E4-85109B26809B}"/>
            </c:ext>
          </c:extLst>
        </c:ser>
        <c:ser>
          <c:idx val="3"/>
          <c:order val="3"/>
          <c:tx>
            <c:strRef>
              <c:f>'fake SV to SV'!$D$1</c:f>
              <c:strCache>
                <c:ptCount val="1"/>
                <c:pt idx="0">
                  <c:v>Depthwise Separable RevGrad</c:v>
                </c:pt>
              </c:strCache>
            </c:strRef>
          </c:tx>
          <c:spPr>
            <a:ln w="28575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'fake SV to SV'!$D$2:$D$66</c:f>
              <c:numCache>
                <c:formatCode>General</c:formatCode>
                <c:ptCount val="65"/>
                <c:pt idx="0">
                  <c:v>45</c:v>
                </c:pt>
                <c:pt idx="1">
                  <c:v>43</c:v>
                </c:pt>
                <c:pt idx="2">
                  <c:v>44</c:v>
                </c:pt>
                <c:pt idx="3">
                  <c:v>41</c:v>
                </c:pt>
                <c:pt idx="4">
                  <c:v>42</c:v>
                </c:pt>
                <c:pt idx="5">
                  <c:v>40</c:v>
                </c:pt>
                <c:pt idx="6">
                  <c:v>42</c:v>
                </c:pt>
                <c:pt idx="7">
                  <c:v>38</c:v>
                </c:pt>
                <c:pt idx="8">
                  <c:v>44</c:v>
                </c:pt>
                <c:pt idx="9">
                  <c:v>38</c:v>
                </c:pt>
                <c:pt idx="10">
                  <c:v>40</c:v>
                </c:pt>
                <c:pt idx="11">
                  <c:v>45</c:v>
                </c:pt>
                <c:pt idx="12">
                  <c:v>46</c:v>
                </c:pt>
                <c:pt idx="13">
                  <c:v>30</c:v>
                </c:pt>
                <c:pt idx="14">
                  <c:v>42</c:v>
                </c:pt>
                <c:pt idx="15">
                  <c:v>50</c:v>
                </c:pt>
                <c:pt idx="16">
                  <c:v>40</c:v>
                </c:pt>
                <c:pt idx="17">
                  <c:v>45</c:v>
                </c:pt>
                <c:pt idx="18">
                  <c:v>36</c:v>
                </c:pt>
                <c:pt idx="19">
                  <c:v>41</c:v>
                </c:pt>
                <c:pt idx="20">
                  <c:v>42</c:v>
                </c:pt>
                <c:pt idx="21">
                  <c:v>44</c:v>
                </c:pt>
                <c:pt idx="22">
                  <c:v>44</c:v>
                </c:pt>
                <c:pt idx="23">
                  <c:v>46</c:v>
                </c:pt>
                <c:pt idx="24">
                  <c:v>41</c:v>
                </c:pt>
                <c:pt idx="25">
                  <c:v>45</c:v>
                </c:pt>
                <c:pt idx="26">
                  <c:v>41</c:v>
                </c:pt>
                <c:pt idx="27">
                  <c:v>37</c:v>
                </c:pt>
                <c:pt idx="28">
                  <c:v>42</c:v>
                </c:pt>
                <c:pt idx="29">
                  <c:v>48</c:v>
                </c:pt>
                <c:pt idx="30">
                  <c:v>46</c:v>
                </c:pt>
                <c:pt idx="31">
                  <c:v>44</c:v>
                </c:pt>
                <c:pt idx="32">
                  <c:v>38</c:v>
                </c:pt>
                <c:pt idx="33">
                  <c:v>36</c:v>
                </c:pt>
                <c:pt idx="34">
                  <c:v>46</c:v>
                </c:pt>
                <c:pt idx="35">
                  <c:v>41</c:v>
                </c:pt>
                <c:pt idx="36">
                  <c:v>44</c:v>
                </c:pt>
                <c:pt idx="37">
                  <c:v>46</c:v>
                </c:pt>
                <c:pt idx="38">
                  <c:v>48</c:v>
                </c:pt>
                <c:pt idx="39">
                  <c:v>41</c:v>
                </c:pt>
                <c:pt idx="40">
                  <c:v>47</c:v>
                </c:pt>
                <c:pt idx="41">
                  <c:v>40</c:v>
                </c:pt>
                <c:pt idx="42">
                  <c:v>41</c:v>
                </c:pt>
                <c:pt idx="43">
                  <c:v>39</c:v>
                </c:pt>
                <c:pt idx="44">
                  <c:v>50</c:v>
                </c:pt>
                <c:pt idx="45">
                  <c:v>44</c:v>
                </c:pt>
                <c:pt idx="46">
                  <c:v>35</c:v>
                </c:pt>
                <c:pt idx="47">
                  <c:v>40</c:v>
                </c:pt>
                <c:pt idx="48">
                  <c:v>41</c:v>
                </c:pt>
                <c:pt idx="49">
                  <c:v>41</c:v>
                </c:pt>
                <c:pt idx="50">
                  <c:v>48</c:v>
                </c:pt>
                <c:pt idx="51">
                  <c:v>39</c:v>
                </c:pt>
                <c:pt idx="52">
                  <c:v>43</c:v>
                </c:pt>
                <c:pt idx="53">
                  <c:v>46</c:v>
                </c:pt>
                <c:pt idx="54">
                  <c:v>46</c:v>
                </c:pt>
                <c:pt idx="55">
                  <c:v>43</c:v>
                </c:pt>
                <c:pt idx="56">
                  <c:v>44</c:v>
                </c:pt>
                <c:pt idx="57">
                  <c:v>42</c:v>
                </c:pt>
                <c:pt idx="58">
                  <c:v>45</c:v>
                </c:pt>
                <c:pt idx="59">
                  <c:v>17</c:v>
                </c:pt>
                <c:pt idx="60">
                  <c:v>45</c:v>
                </c:pt>
                <c:pt idx="61">
                  <c:v>44</c:v>
                </c:pt>
                <c:pt idx="62">
                  <c:v>40</c:v>
                </c:pt>
                <c:pt idx="63">
                  <c:v>43</c:v>
                </c:pt>
                <c:pt idx="64">
                  <c:v>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952-47B9-83E4-85109B26809B}"/>
            </c:ext>
          </c:extLst>
        </c:ser>
        <c:ser>
          <c:idx val="4"/>
          <c:order val="4"/>
          <c:tx>
            <c:strRef>
              <c:f>'fake SV to SV'!$E$1</c:f>
              <c:strCache>
                <c:ptCount val="1"/>
                <c:pt idx="0">
                  <c:v>VAE-GAN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'fake SV to SV'!$E$2:$E$66</c:f>
              <c:numCache>
                <c:formatCode>General</c:formatCode>
                <c:ptCount val="65"/>
                <c:pt idx="0">
                  <c:v>29</c:v>
                </c:pt>
                <c:pt idx="1">
                  <c:v>23</c:v>
                </c:pt>
                <c:pt idx="2">
                  <c:v>19</c:v>
                </c:pt>
                <c:pt idx="3">
                  <c:v>17</c:v>
                </c:pt>
                <c:pt idx="4">
                  <c:v>22</c:v>
                </c:pt>
                <c:pt idx="5">
                  <c:v>22</c:v>
                </c:pt>
                <c:pt idx="6">
                  <c:v>22</c:v>
                </c:pt>
                <c:pt idx="7">
                  <c:v>20</c:v>
                </c:pt>
                <c:pt idx="8">
                  <c:v>17</c:v>
                </c:pt>
                <c:pt idx="9">
                  <c:v>20</c:v>
                </c:pt>
                <c:pt idx="10">
                  <c:v>20</c:v>
                </c:pt>
                <c:pt idx="11">
                  <c:v>20</c:v>
                </c:pt>
                <c:pt idx="12">
                  <c:v>20</c:v>
                </c:pt>
                <c:pt idx="13">
                  <c:v>23</c:v>
                </c:pt>
                <c:pt idx="14">
                  <c:v>34</c:v>
                </c:pt>
                <c:pt idx="15">
                  <c:v>32</c:v>
                </c:pt>
                <c:pt idx="16">
                  <c:v>31</c:v>
                </c:pt>
                <c:pt idx="17">
                  <c:v>30</c:v>
                </c:pt>
                <c:pt idx="18">
                  <c:v>30</c:v>
                </c:pt>
                <c:pt idx="19">
                  <c:v>29</c:v>
                </c:pt>
                <c:pt idx="20">
                  <c:v>28</c:v>
                </c:pt>
                <c:pt idx="21">
                  <c:v>28</c:v>
                </c:pt>
                <c:pt idx="22">
                  <c:v>27</c:v>
                </c:pt>
                <c:pt idx="23">
                  <c:v>28</c:v>
                </c:pt>
                <c:pt idx="24">
                  <c:v>26</c:v>
                </c:pt>
                <c:pt idx="25">
                  <c:v>26</c:v>
                </c:pt>
                <c:pt idx="26">
                  <c:v>28</c:v>
                </c:pt>
                <c:pt idx="27">
                  <c:v>28</c:v>
                </c:pt>
                <c:pt idx="28">
                  <c:v>25</c:v>
                </c:pt>
                <c:pt idx="29">
                  <c:v>25</c:v>
                </c:pt>
                <c:pt idx="30">
                  <c:v>26</c:v>
                </c:pt>
                <c:pt idx="31">
                  <c:v>28</c:v>
                </c:pt>
                <c:pt idx="32">
                  <c:v>27</c:v>
                </c:pt>
                <c:pt idx="33">
                  <c:v>25</c:v>
                </c:pt>
                <c:pt idx="34">
                  <c:v>26</c:v>
                </c:pt>
                <c:pt idx="35">
                  <c:v>25</c:v>
                </c:pt>
                <c:pt idx="36">
                  <c:v>26</c:v>
                </c:pt>
                <c:pt idx="37">
                  <c:v>23</c:v>
                </c:pt>
                <c:pt idx="38">
                  <c:v>26</c:v>
                </c:pt>
                <c:pt idx="39">
                  <c:v>23</c:v>
                </c:pt>
                <c:pt idx="40">
                  <c:v>24</c:v>
                </c:pt>
                <c:pt idx="41">
                  <c:v>23</c:v>
                </c:pt>
                <c:pt idx="42">
                  <c:v>22</c:v>
                </c:pt>
                <c:pt idx="43">
                  <c:v>23</c:v>
                </c:pt>
                <c:pt idx="44">
                  <c:v>21</c:v>
                </c:pt>
                <c:pt idx="45">
                  <c:v>21</c:v>
                </c:pt>
                <c:pt idx="46">
                  <c:v>21</c:v>
                </c:pt>
                <c:pt idx="47">
                  <c:v>21</c:v>
                </c:pt>
                <c:pt idx="48">
                  <c:v>18</c:v>
                </c:pt>
                <c:pt idx="49">
                  <c:v>20</c:v>
                </c:pt>
                <c:pt idx="50">
                  <c:v>20</c:v>
                </c:pt>
                <c:pt idx="51">
                  <c:v>21</c:v>
                </c:pt>
                <c:pt idx="52">
                  <c:v>20</c:v>
                </c:pt>
                <c:pt idx="53">
                  <c:v>23</c:v>
                </c:pt>
                <c:pt idx="54">
                  <c:v>21</c:v>
                </c:pt>
                <c:pt idx="55">
                  <c:v>19</c:v>
                </c:pt>
                <c:pt idx="56">
                  <c:v>22</c:v>
                </c:pt>
                <c:pt idx="57">
                  <c:v>20</c:v>
                </c:pt>
                <c:pt idx="58">
                  <c:v>20</c:v>
                </c:pt>
                <c:pt idx="59">
                  <c:v>22</c:v>
                </c:pt>
                <c:pt idx="60">
                  <c:v>21</c:v>
                </c:pt>
                <c:pt idx="61">
                  <c:v>20</c:v>
                </c:pt>
                <c:pt idx="62">
                  <c:v>20</c:v>
                </c:pt>
                <c:pt idx="63">
                  <c:v>19</c:v>
                </c:pt>
                <c:pt idx="64">
                  <c:v>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952-47B9-83E4-85109B2680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88116000"/>
        <c:axId val="288095616"/>
      </c:lineChart>
      <c:catAx>
        <c:axId val="2881160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/>
                  <a:t>Epochs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8095616"/>
        <c:crosses val="autoZero"/>
        <c:auto val="1"/>
        <c:lblAlgn val="ctr"/>
        <c:lblOffset val="100"/>
        <c:noMultiLvlLbl val="0"/>
      </c:catAx>
      <c:valAx>
        <c:axId val="288095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/>
                  <a:t>Accuracy [%]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8116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8555101706036745"/>
          <c:y val="0.10093525809273839"/>
          <c:w val="0.20715731627296588"/>
          <c:h val="0.1414924176144648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E5C17D-71C0-477F-9290-A87D6F9A423B}" type="datetimeFigureOut">
              <a:rPr lang="zh-CN" altLang="en-US" smtClean="0"/>
              <a:t>2022/2/17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D036AE-EF22-4E10-A57F-220322794A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56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D036AE-EF22-4E10-A57F-220322794AA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301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D036AE-EF22-4E10-A57F-220322794AA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390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sz="1800" b="0" i="0" u="none" strike="noStrike" baseline="0" dirty="0">
                <a:latin typeface="NimbusRomNo9L-Regu"/>
              </a:rPr>
              <a:t>The VAE loss is minus the sum of the expected log likelihood (the reconstruction error) and a prior regularization term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D036AE-EF22-4E10-A57F-220322794AA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700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6A5B05-33E5-4E28-AF39-D8932B24A5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5908E63-9300-4607-BE3D-C73AF0B7F9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806773-ADDE-40C7-85D2-832F90B25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CE77-3EBD-4694-A39F-E27C55925C9B}" type="datetimeFigureOut">
              <a:rPr lang="zh-CN" altLang="en-US" smtClean="0"/>
              <a:t>2022/2/17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D2ACE3-5735-415D-A834-D5C8E9AD3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1C5340-C9B1-4114-A0F1-8122E54FD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3E612-DB73-4BBB-B95C-2B843D57B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808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A70995-8B42-4FF5-A8D2-BF9C2E812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F55994-6E25-40E7-AE78-BC1332AAF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7B45EE-EF9D-4B03-ABD4-AB8A712F0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CE77-3EBD-4694-A39F-E27C55925C9B}" type="datetimeFigureOut">
              <a:rPr lang="zh-CN" altLang="en-US" smtClean="0"/>
              <a:t>2022/2/17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D6246B-170E-4224-930A-79B05D051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9192C2-65A6-4915-8377-3DDEF1708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3E612-DB73-4BBB-B95C-2B843D57B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179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A9094FD-0D10-40F0-9E70-062994E6DF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CC827E-7D82-4720-8F92-6258797A47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00AEC4-8792-4A5A-91A9-4A68E4AF0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CE77-3EBD-4694-A39F-E27C55925C9B}" type="datetimeFigureOut">
              <a:rPr lang="zh-CN" altLang="en-US" smtClean="0"/>
              <a:t>2022/2/17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832D7B-D2E9-43DD-94FD-0E07251AC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A16025-CD2D-437E-99A7-654877E90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3E612-DB73-4BBB-B95C-2B843D57B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992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0632C4-FA6B-474E-BB8D-58224DB12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93A542-B824-4100-A5C6-C6A74EC27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732329-CC1D-4CEE-9CE3-D0B021352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CE77-3EBD-4694-A39F-E27C55925C9B}" type="datetimeFigureOut">
              <a:rPr lang="zh-CN" altLang="en-US" smtClean="0"/>
              <a:t>2022/2/17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2F6862-94CC-4316-95DF-F985FE67F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2CCCB9-862B-48EE-ACB5-14A2A9C74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3E612-DB73-4BBB-B95C-2B843D57B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666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701257-1375-4520-92A6-34103AF99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EB4751-1DF9-4E0D-BECC-D3B7BE9D0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E9806D-B335-447F-8B38-CC4581F5E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CE77-3EBD-4694-A39F-E27C55925C9B}" type="datetimeFigureOut">
              <a:rPr lang="zh-CN" altLang="en-US" smtClean="0"/>
              <a:t>2022/2/17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354319-5398-4994-A635-FB7919622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BC3C8B-8252-4942-9414-F6A8815EF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3E612-DB73-4BBB-B95C-2B843D57B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412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A1ED29-4452-47DE-9D35-9B5CFDF8A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0F2A56-6760-47A8-8857-08FB7E12E5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6F6CD9-3640-4341-9406-EEE8F48D4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CD369B-310C-42BC-A66E-DCA3C220F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CE77-3EBD-4694-A39F-E27C55925C9B}" type="datetimeFigureOut">
              <a:rPr lang="zh-CN" altLang="en-US" smtClean="0"/>
              <a:t>2022/2/17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1D42A8-0EE5-46A2-A4F5-E4A812874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57E700-7D68-4CA5-A791-2CAD1A5D4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3E612-DB73-4BBB-B95C-2B843D57B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334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33EA13-96E9-4FDA-8450-A24CCE274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4BE068-81EF-41D1-8FB2-CE7D51271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BDD4F4-3984-4DD0-ADCF-B21138296A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C5B22B0-971D-4004-B034-03FEA40A8A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3426E28-1DDF-45A0-8E2D-B59CF0646A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5C4CAE-F11E-42E7-AD50-CCC669B7B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CE77-3EBD-4694-A39F-E27C55925C9B}" type="datetimeFigureOut">
              <a:rPr lang="zh-CN" altLang="en-US" smtClean="0"/>
              <a:t>2022/2/17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FD62DB1-50E9-40C1-BAE3-6D51B488E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24D73C3-CF9F-4D2E-ABCF-604195625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3E612-DB73-4BBB-B95C-2B843D57B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229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DCEF6-1B52-4C0D-8E05-6BAFBB26B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0EDB2CD-70CD-421C-8193-A518C8728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CE77-3EBD-4694-A39F-E27C55925C9B}" type="datetimeFigureOut">
              <a:rPr lang="zh-CN" altLang="en-US" smtClean="0"/>
              <a:t>2022/2/17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9E8A59E-78F4-4AFC-9E68-CD0EBF89A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8C0F596-2196-4E34-9BE5-043A87CDE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3E612-DB73-4BBB-B95C-2B843D57B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843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AABBB2E-3A57-45C7-9B32-4D4EE0B93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CE77-3EBD-4694-A39F-E27C55925C9B}" type="datetimeFigureOut">
              <a:rPr lang="zh-CN" altLang="en-US" smtClean="0"/>
              <a:t>2022/2/17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D03E6FF-8709-44DA-BC26-3E29D9416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050C2C-D5F3-4673-A8E7-7CAD7C6A5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3E612-DB73-4BBB-B95C-2B843D57B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985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BA238D-4B36-4D4C-87C9-423C4D332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17B382-0B9D-43DB-AC92-3350B5EA1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046CC8-67EB-465F-937F-707658E60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69E29F-B8C2-4D7C-B5A2-77A1482CD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CE77-3EBD-4694-A39F-E27C55925C9B}" type="datetimeFigureOut">
              <a:rPr lang="zh-CN" altLang="en-US" smtClean="0"/>
              <a:t>2022/2/17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E9FE14-69DD-4D11-AFC6-B0175764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2A877D-FF45-44F5-BE40-663A15D3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3E612-DB73-4BBB-B95C-2B843D57B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346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620470-33FA-456F-A513-0EB642AE4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E1C72DE-D1DF-4DCE-988F-D05BB460C6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4A0B4E-D878-4DCF-8FDE-0A0D79C7E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1B6603-60C0-4D40-B15D-32262223D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CE77-3EBD-4694-A39F-E27C55925C9B}" type="datetimeFigureOut">
              <a:rPr lang="zh-CN" altLang="en-US" smtClean="0"/>
              <a:t>2022/2/17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FDB330-4A78-44FF-9219-6A6E07E6F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85A4F3-8E65-4F92-81BE-6E3E21E00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3E612-DB73-4BBB-B95C-2B843D57B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744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BEAC6DC-0438-47D0-BA60-F28ED7719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B48BC2-4D20-46C1-A393-117BE428D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3C3C92-9068-4CDB-8BD3-C27183EB53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6CE77-3EBD-4694-A39F-E27C55925C9B}" type="datetimeFigureOut">
              <a:rPr lang="zh-CN" altLang="en-US" smtClean="0"/>
              <a:t>2022/2/17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9F82FC-67DF-4396-B9EA-BD92380DA9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B96585-582B-4997-864D-ED6FB7361E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3E612-DB73-4BBB-B95C-2B843D57B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331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DA601C6-96BC-4F03-B7F9-D1F370693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528" y="2597724"/>
            <a:ext cx="8792340" cy="20253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Unsupervised Domain </a:t>
            </a:r>
            <a:r>
              <a:rPr lang="en-US" altLang="zh-CN" sz="4800" kern="1200" dirty="0">
                <a:latin typeface="+mj-lt"/>
                <a:ea typeface="+mj-ea"/>
                <a:cs typeface="+mj-cs"/>
              </a:rPr>
              <a:t>Adaptation </a:t>
            </a:r>
            <a:r>
              <a:rPr lang="en-US" altLang="zh-CN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for Synthetic to </a:t>
            </a:r>
            <a:r>
              <a:rPr lang="en-US" altLang="zh-CN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Rea</a:t>
            </a:r>
            <a:r>
              <a:rPr lang="en-US" altLang="zh-CN" sz="4800" kern="1200" dirty="0">
                <a:latin typeface="+mj-lt"/>
                <a:ea typeface="+mj-ea"/>
                <a:cs typeface="+mj-cs"/>
              </a:rPr>
              <a:t>l Images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91D2363D-3F43-4D5A-8316-993455D1C6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19"/>
          <a:stretch/>
        </p:blipFill>
        <p:spPr>
          <a:xfrm>
            <a:off x="5756078" y="3793473"/>
            <a:ext cx="238956" cy="391812"/>
          </a:xfrm>
          <a:prstGeom prst="rect">
            <a:avLst/>
          </a:prstGeom>
        </p:spPr>
      </p:pic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15236F01-186C-43C7-B7BB-2EC02208E0AA}"/>
              </a:ext>
            </a:extLst>
          </p:cNvPr>
          <p:cNvSpPr txBox="1">
            <a:spLocks/>
          </p:cNvSpPr>
          <p:nvPr/>
        </p:nvSpPr>
        <p:spPr>
          <a:xfrm>
            <a:off x="3475817" y="5229758"/>
            <a:ext cx="7981951" cy="1733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name: 	S2R</a:t>
            </a:r>
          </a:p>
          <a:p>
            <a:pPr algn="l"/>
            <a:r>
              <a:rPr lang="en-US" altLang="zh-CN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Members:	Yukui Luo 			NUID: 001532578</a:t>
            </a:r>
          </a:p>
          <a:p>
            <a:pPr algn="l"/>
            <a:r>
              <a:rPr lang="en-US" altLang="zh-CN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Mariano Marufo da Silva  	NUID: 001586729</a:t>
            </a:r>
          </a:p>
        </p:txBody>
      </p:sp>
    </p:spTree>
    <p:extLst>
      <p:ext uri="{BB962C8B-B14F-4D97-AF65-F5344CB8AC3E}">
        <p14:creationId xmlns:p14="http://schemas.microsoft.com/office/powerpoint/2010/main" val="1032024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A4041ACF-1D4F-4F28-B09C-C6957345C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31" y="3600627"/>
            <a:ext cx="4229100" cy="214312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3FCB571-BA16-4B56-A00C-D3C04915DE38}"/>
              </a:ext>
            </a:extLst>
          </p:cNvPr>
          <p:cNvSpPr txBox="1"/>
          <p:nvPr/>
        </p:nvSpPr>
        <p:spPr>
          <a:xfrm>
            <a:off x="0" y="1274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Task1: MN &gt; MN-M (VAE-GAN method)</a:t>
            </a:r>
            <a:endParaRPr lang="zh-CN" altLang="en-US" sz="2400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17C1C14-4665-48EB-9CE6-D945D5573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9657" y="2326058"/>
            <a:ext cx="3820171" cy="187452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DAE54B95-2D45-43FE-8016-ECE4F9AE1D09}"/>
              </a:ext>
            </a:extLst>
          </p:cNvPr>
          <p:cNvSpPr txBox="1"/>
          <p:nvPr/>
        </p:nvSpPr>
        <p:spPr>
          <a:xfrm>
            <a:off x="6446940" y="1478355"/>
            <a:ext cx="44297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Generator use 2D transposed convolution operator to generate image from variational mapping.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F18E9D1-DCAB-4BDF-8E75-67B6602B407A}"/>
              </a:ext>
            </a:extLst>
          </p:cNvPr>
          <p:cNvSpPr txBox="1"/>
          <p:nvPr/>
        </p:nvSpPr>
        <p:spPr>
          <a:xfrm>
            <a:off x="9696343" y="3157055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3*32*32 image</a:t>
            </a:r>
            <a:endParaRPr lang="zh-CN" altLang="en-US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39DE81B2-D3A4-48B9-996A-465BAA9D0D8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685" b="23018"/>
          <a:stretch/>
        </p:blipFill>
        <p:spPr>
          <a:xfrm>
            <a:off x="3699162" y="5442906"/>
            <a:ext cx="745083" cy="579120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6DB3416F-0CC1-43DF-AB7A-2ABE4358514C}"/>
              </a:ext>
            </a:extLst>
          </p:cNvPr>
          <p:cNvSpPr txBox="1"/>
          <p:nvPr/>
        </p:nvSpPr>
        <p:spPr>
          <a:xfrm>
            <a:off x="2445675" y="2810585"/>
            <a:ext cx="19985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Discriminator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BB8C9E2-E217-4C3D-B1F2-5555F5498C12}"/>
              </a:ext>
            </a:extLst>
          </p:cNvPr>
          <p:cNvSpPr txBox="1"/>
          <p:nvPr/>
        </p:nvSpPr>
        <p:spPr>
          <a:xfrm>
            <a:off x="5066931" y="5255326"/>
            <a:ext cx="19985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Fake or real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C803446-CE2C-4D66-AD5B-6DC9C27D82F3}"/>
              </a:ext>
            </a:extLst>
          </p:cNvPr>
          <p:cNvSpPr txBox="1"/>
          <p:nvPr/>
        </p:nvSpPr>
        <p:spPr>
          <a:xfrm>
            <a:off x="1837034" y="5637995"/>
            <a:ext cx="19985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E17B4E5-D3D6-4C76-9396-DC2DD3CE507D}"/>
              </a:ext>
            </a:extLst>
          </p:cNvPr>
          <p:cNvSpPr txBox="1"/>
          <p:nvPr/>
        </p:nvSpPr>
        <p:spPr>
          <a:xfrm>
            <a:off x="279559" y="758340"/>
            <a:ext cx="478405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feature extraction network is LeNet-5, we remove its’ fully connection layer, and mapping the 2D features to Gaussian distribution.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258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A553D454-7695-4CBF-BC20-2174BC9F32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056117"/>
              </p:ext>
            </p:extLst>
          </p:nvPr>
        </p:nvGraphicFramePr>
        <p:xfrm>
          <a:off x="2520865" y="842297"/>
          <a:ext cx="6398462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7919">
                  <a:extLst>
                    <a:ext uri="{9D8B030D-6E8A-4147-A177-3AD203B41FA5}">
                      <a16:colId xmlns:a16="http://schemas.microsoft.com/office/drawing/2014/main" val="1511270669"/>
                    </a:ext>
                  </a:extLst>
                </a:gridCol>
                <a:gridCol w="2314882">
                  <a:extLst>
                    <a:ext uri="{9D8B030D-6E8A-4147-A177-3AD203B41FA5}">
                      <a16:colId xmlns:a16="http://schemas.microsoft.com/office/drawing/2014/main" val="1110783567"/>
                    </a:ext>
                  </a:extLst>
                </a:gridCol>
                <a:gridCol w="2405661">
                  <a:extLst>
                    <a:ext uri="{9D8B030D-6E8A-4147-A177-3AD203B41FA5}">
                      <a16:colId xmlns:a16="http://schemas.microsoft.com/office/drawing/2014/main" val="630397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Our report (target dataset classification accuracy)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495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RevGrad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VAE-GAN (mix-up)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815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MN&gt;MN-M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86% (maximum)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73.336%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691113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3B3BBB85-DB00-411A-9D7A-8F186EC0D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057832" cy="5080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Result summary:</a:t>
            </a:r>
          </a:p>
        </p:txBody>
      </p:sp>
    </p:spTree>
    <p:extLst>
      <p:ext uri="{BB962C8B-B14F-4D97-AF65-F5344CB8AC3E}">
        <p14:creationId xmlns:p14="http://schemas.microsoft.com/office/powerpoint/2010/main" val="2026838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D3FCB571-BA16-4B56-A00C-D3C04915DE38}"/>
              </a:ext>
            </a:extLst>
          </p:cNvPr>
          <p:cNvSpPr txBox="1"/>
          <p:nvPr/>
        </p:nvSpPr>
        <p:spPr>
          <a:xfrm>
            <a:off x="0" y="12742"/>
            <a:ext cx="57715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Task2: MN &gt; SV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 1: use (Semi-Supervised GAN) SGAN generate Fake-SV dataset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B9FAC4A-2C0C-4927-9F4E-736FE790D300}"/>
              </a:ext>
            </a:extLst>
          </p:cNvPr>
          <p:cNvSpPr/>
          <p:nvPr/>
        </p:nvSpPr>
        <p:spPr>
          <a:xfrm>
            <a:off x="2619178" y="1971631"/>
            <a:ext cx="1337187" cy="639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SGAN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3FE97F1-F2A5-44F3-9647-8B88609058B6}"/>
              </a:ext>
            </a:extLst>
          </p:cNvPr>
          <p:cNvSpPr txBox="1"/>
          <p:nvPr/>
        </p:nvSpPr>
        <p:spPr>
          <a:xfrm>
            <a:off x="452284" y="1533832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dataset MN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F37D6DD-8CFF-4F43-89F2-B8414D41B338}"/>
              </a:ext>
            </a:extLst>
          </p:cNvPr>
          <p:cNvSpPr txBox="1"/>
          <p:nvPr/>
        </p:nvSpPr>
        <p:spPr>
          <a:xfrm>
            <a:off x="754293" y="4267897"/>
            <a:ext cx="2879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Selected SV data with label.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number of SV.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图片 16" descr="图片包含 文本&#10;&#10;描述已自动生成">
            <a:extLst>
              <a:ext uri="{FF2B5EF4-FFF2-40B4-BE49-F238E27FC236}">
                <a16:creationId xmlns:a16="http://schemas.microsoft.com/office/drawing/2014/main" id="{EED18D44-0B7B-4E64-8288-DCE5B3E6B4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168" y="1052052"/>
            <a:ext cx="7039896" cy="3519948"/>
          </a:xfrm>
          <a:prstGeom prst="rect">
            <a:avLst/>
          </a:prstGeom>
        </p:spPr>
      </p:pic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14A1E1EB-CB43-46B2-81CC-89B0FC42E4CE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956365" y="2291180"/>
            <a:ext cx="52714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138A29F9-EC25-4567-A559-2A8E0F72A649}"/>
              </a:ext>
            </a:extLst>
          </p:cNvPr>
          <p:cNvSpPr txBox="1"/>
          <p:nvPr/>
        </p:nvSpPr>
        <p:spPr>
          <a:xfrm>
            <a:off x="7418439" y="612906"/>
            <a:ext cx="171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Fake-SV sample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727BED6B-EBF1-42A2-8DC3-1CC6BCF1C2FD}"/>
              </a:ext>
            </a:extLst>
          </p:cNvPr>
          <p:cNvGrpSpPr/>
          <p:nvPr/>
        </p:nvGrpSpPr>
        <p:grpSpPr>
          <a:xfrm>
            <a:off x="2605548" y="2155978"/>
            <a:ext cx="79810" cy="295079"/>
            <a:chOff x="2390171" y="1445728"/>
            <a:chExt cx="79810" cy="295079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61D67F64-2494-4C75-9C54-A85E23C197DC}"/>
                </a:ext>
              </a:extLst>
            </p:cNvPr>
            <p:cNvSpPr/>
            <p:nvPr/>
          </p:nvSpPr>
          <p:spPr>
            <a:xfrm>
              <a:off x="2390171" y="1445728"/>
              <a:ext cx="79810" cy="798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868AF42-2D53-4119-A9ED-E7E25359A710}"/>
                </a:ext>
              </a:extLst>
            </p:cNvPr>
            <p:cNvSpPr/>
            <p:nvPr/>
          </p:nvSpPr>
          <p:spPr>
            <a:xfrm>
              <a:off x="2390171" y="1660997"/>
              <a:ext cx="79810" cy="798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E5C87874-3EB3-45F3-A106-6AB82B34DEBB}"/>
              </a:ext>
            </a:extLst>
          </p:cNvPr>
          <p:cNvCxnSpPr>
            <a:stCxn id="14" idx="2"/>
            <a:endCxn id="22" idx="1"/>
          </p:cNvCxnSpPr>
          <p:nvPr/>
        </p:nvCxnSpPr>
        <p:spPr>
          <a:xfrm rot="16200000" flipH="1">
            <a:off x="1871152" y="1461486"/>
            <a:ext cx="292719" cy="117607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963F50C6-A52A-4FD5-82A0-5722334FE6D3}"/>
              </a:ext>
            </a:extLst>
          </p:cNvPr>
          <p:cNvCxnSpPr>
            <a:cxnSpLocks/>
            <a:stCxn id="15" idx="0"/>
            <a:endCxn id="56" idx="1"/>
          </p:cNvCxnSpPr>
          <p:nvPr/>
        </p:nvCxnSpPr>
        <p:spPr>
          <a:xfrm rot="5400000" flipH="1" flipV="1">
            <a:off x="1996751" y="3631841"/>
            <a:ext cx="833577" cy="43853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B11FB19D-7A3B-4E15-A078-10931A59BF8A}"/>
              </a:ext>
            </a:extLst>
          </p:cNvPr>
          <p:cNvCxnSpPr>
            <a:cxnSpLocks/>
            <a:stCxn id="17" idx="2"/>
            <a:endCxn id="34" idx="3"/>
          </p:cNvCxnSpPr>
          <p:nvPr/>
        </p:nvCxnSpPr>
        <p:spPr>
          <a:xfrm rot="5400000">
            <a:off x="6758449" y="4231559"/>
            <a:ext cx="983226" cy="166410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D2E9F07F-A35E-4005-8C08-3F308C5C7CED}"/>
              </a:ext>
            </a:extLst>
          </p:cNvPr>
          <p:cNvSpPr/>
          <p:nvPr/>
        </p:nvSpPr>
        <p:spPr>
          <a:xfrm>
            <a:off x="4082846" y="5114836"/>
            <a:ext cx="2335161" cy="880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UDA method</a:t>
            </a:r>
          </a:p>
          <a:p>
            <a:pPr algn="ctr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RevGrad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VAE-GAN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DBBDC43C-463E-4BA8-90F1-966CB3CDBADF}"/>
              </a:ext>
            </a:extLst>
          </p:cNvPr>
          <p:cNvCxnSpPr>
            <a:cxnSpLocks/>
            <a:stCxn id="41" idx="0"/>
            <a:endCxn id="23" idx="1"/>
          </p:cNvCxnSpPr>
          <p:nvPr/>
        </p:nvCxnSpPr>
        <p:spPr>
          <a:xfrm rot="5400000" flipH="1" flipV="1">
            <a:off x="1784502" y="1663058"/>
            <a:ext cx="72952" cy="156914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FE773842-974E-4247-B9B1-F308A21EE31A}"/>
              </a:ext>
            </a:extLst>
          </p:cNvPr>
          <p:cNvSpPr txBox="1"/>
          <p:nvPr/>
        </p:nvSpPr>
        <p:spPr>
          <a:xfrm>
            <a:off x="23246" y="2484104"/>
            <a:ext cx="202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dataset SV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C46893D5-D9C7-4D7E-BEF2-D5D1A735DF20}"/>
              </a:ext>
            </a:extLst>
          </p:cNvPr>
          <p:cNvSpPr/>
          <p:nvPr/>
        </p:nvSpPr>
        <p:spPr>
          <a:xfrm>
            <a:off x="2619178" y="3127506"/>
            <a:ext cx="1336239" cy="40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SGAN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51666125-C044-40F4-820C-6E889CFAC1DD}"/>
              </a:ext>
            </a:extLst>
          </p:cNvPr>
          <p:cNvSpPr txBox="1"/>
          <p:nvPr/>
        </p:nvSpPr>
        <p:spPr>
          <a:xfrm>
            <a:off x="82069" y="3145562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dataset MN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283C12B2-B6E5-4E3E-B1F7-33C235580DC2}"/>
              </a:ext>
            </a:extLst>
          </p:cNvPr>
          <p:cNvGrpSpPr/>
          <p:nvPr/>
        </p:nvGrpSpPr>
        <p:grpSpPr>
          <a:xfrm>
            <a:off x="2632808" y="3179146"/>
            <a:ext cx="79810" cy="295079"/>
            <a:chOff x="2390171" y="1445728"/>
            <a:chExt cx="79810" cy="295079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DAC9D62F-B5BF-42F2-8E9B-C79B4B7151C8}"/>
                </a:ext>
              </a:extLst>
            </p:cNvPr>
            <p:cNvSpPr/>
            <p:nvPr/>
          </p:nvSpPr>
          <p:spPr>
            <a:xfrm>
              <a:off x="2390171" y="1445728"/>
              <a:ext cx="79810" cy="798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587E13D3-B8D3-4AA9-8DB2-326C820FE4D6}"/>
                </a:ext>
              </a:extLst>
            </p:cNvPr>
            <p:cNvSpPr/>
            <p:nvPr/>
          </p:nvSpPr>
          <p:spPr>
            <a:xfrm>
              <a:off x="2390171" y="1660997"/>
              <a:ext cx="79810" cy="798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6C16D8FA-C8BA-4C02-A900-8135950BB910}"/>
              </a:ext>
            </a:extLst>
          </p:cNvPr>
          <p:cNvCxnSpPr>
            <a:cxnSpLocks/>
            <a:stCxn id="51" idx="3"/>
            <a:endCxn id="55" idx="1"/>
          </p:cNvCxnSpPr>
          <p:nvPr/>
        </p:nvCxnSpPr>
        <p:spPr>
          <a:xfrm flipV="1">
            <a:off x="2036450" y="3219051"/>
            <a:ext cx="596358" cy="111177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连接符: 肘形 62">
            <a:extLst>
              <a:ext uri="{FF2B5EF4-FFF2-40B4-BE49-F238E27FC236}">
                <a16:creationId xmlns:a16="http://schemas.microsoft.com/office/drawing/2014/main" id="{151312BC-E95E-4EE0-827A-DFD89D97638B}"/>
              </a:ext>
            </a:extLst>
          </p:cNvPr>
          <p:cNvCxnSpPr>
            <a:cxnSpLocks/>
            <a:stCxn id="43" idx="0"/>
            <a:endCxn id="13" idx="2"/>
          </p:cNvCxnSpPr>
          <p:nvPr/>
        </p:nvCxnSpPr>
        <p:spPr>
          <a:xfrm rot="5400000" flipH="1" flipV="1">
            <a:off x="3029146" y="2868880"/>
            <a:ext cx="516778" cy="47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22A5FCA7-157E-458B-844C-634FF1CEC142}"/>
              </a:ext>
            </a:extLst>
          </p:cNvPr>
          <p:cNvSpPr txBox="1"/>
          <p:nvPr/>
        </p:nvSpPr>
        <p:spPr>
          <a:xfrm>
            <a:off x="8849032" y="4641814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Style transfer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5FDFAC48-F9D9-434F-9CC8-14A9182A17B0}"/>
              </a:ext>
            </a:extLst>
          </p:cNvPr>
          <p:cNvSpPr txBox="1"/>
          <p:nvPr/>
        </p:nvSpPr>
        <p:spPr>
          <a:xfrm>
            <a:off x="3508418" y="6098063"/>
            <a:ext cx="37416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 2: apply UDA method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50A0E8C1-62E2-4A06-B5BE-E2F36C062EB6}"/>
              </a:ext>
            </a:extLst>
          </p:cNvPr>
          <p:cNvSpPr/>
          <p:nvPr/>
        </p:nvSpPr>
        <p:spPr>
          <a:xfrm>
            <a:off x="5476568" y="1903163"/>
            <a:ext cx="835742" cy="4680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E995A965-933A-4A7F-A131-DFC23C7DDE3F}"/>
              </a:ext>
            </a:extLst>
          </p:cNvPr>
          <p:cNvSpPr/>
          <p:nvPr/>
        </p:nvSpPr>
        <p:spPr>
          <a:xfrm>
            <a:off x="7247526" y="2343942"/>
            <a:ext cx="835742" cy="4680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E4565DD0-1D8C-4C51-8453-550DE1D13F3E}"/>
              </a:ext>
            </a:extLst>
          </p:cNvPr>
          <p:cNvSpPr/>
          <p:nvPr/>
        </p:nvSpPr>
        <p:spPr>
          <a:xfrm>
            <a:off x="8108660" y="2800267"/>
            <a:ext cx="835742" cy="9125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2D49A2E6-4B81-48F1-A9A1-A1D46445F251}"/>
              </a:ext>
            </a:extLst>
          </p:cNvPr>
          <p:cNvSpPr/>
          <p:nvPr/>
        </p:nvSpPr>
        <p:spPr>
          <a:xfrm>
            <a:off x="8969795" y="2343942"/>
            <a:ext cx="942274" cy="9125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345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EFA150E-85FF-43F9-9E39-A86545978F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212821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1">
            <a:extLst>
              <a:ext uri="{FF2B5EF4-FFF2-40B4-BE49-F238E27FC236}">
                <a16:creationId xmlns:a16="http://schemas.microsoft.com/office/drawing/2014/main" id="{244CAC63-9149-44DD-8CCD-41C2BC68FA91}"/>
              </a:ext>
            </a:extLst>
          </p:cNvPr>
          <p:cNvSpPr txBox="1"/>
          <p:nvPr/>
        </p:nvSpPr>
        <p:spPr>
          <a:xfrm>
            <a:off x="9484311" y="3291396"/>
            <a:ext cx="2707689" cy="3346882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Tx/>
              <a:buChar char="-"/>
            </a:pPr>
            <a:r>
              <a:rPr lang="en-US" sz="2000" dirty="0" err="1"/>
              <a:t>Depthwise</a:t>
            </a:r>
            <a:r>
              <a:rPr lang="en-US" sz="2000" dirty="0"/>
              <a:t> separable versions achieve the same accuracy as the regular original networks</a:t>
            </a:r>
          </a:p>
          <a:p>
            <a:endParaRPr lang="en-US" sz="2000" dirty="0"/>
          </a:p>
          <a:p>
            <a:pPr marL="171450" indent="-171450">
              <a:buFontTx/>
              <a:buChar char="-"/>
            </a:pPr>
            <a:r>
              <a:rPr lang="en-US" sz="2000" dirty="0"/>
              <a:t>They need more epochs, but they are actually much faster to train.</a:t>
            </a:r>
          </a:p>
        </p:txBody>
      </p:sp>
    </p:spTree>
    <p:extLst>
      <p:ext uri="{BB962C8B-B14F-4D97-AF65-F5344CB8AC3E}">
        <p14:creationId xmlns:p14="http://schemas.microsoft.com/office/powerpoint/2010/main" val="1554129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BCBB4-DEC1-41EC-B9A4-2FAF5B4F4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RevGrad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vs.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Depthwise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Separable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RevGrad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934CE-2A2B-480A-8708-B8D442AA1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Layers: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Parameters</a:t>
            </a:r>
          </a:p>
          <a:p>
            <a:pPr lvl="2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RevGrad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5*5*3*64 + 5*5*64*50 = 84800</a:t>
            </a:r>
          </a:p>
          <a:p>
            <a:pPr lvl="2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Depthwise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Separable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RevGrad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5*5*3 + 3*64 + 5*5*64 + 64*50 = 5067</a:t>
            </a:r>
          </a:p>
          <a:p>
            <a:pPr marL="914400" lvl="2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Computations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RevGrad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5*5*3*24*24*64 + 5*5*64*8*8*50 = 7884800</a:t>
            </a:r>
          </a:p>
          <a:p>
            <a:pPr lvl="2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Depthwise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Separable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RevGrad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5*5*24*24*3 + 3*24*24*64 + 5*5*8*8*64+64*8*8*50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460992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file size: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RevGrad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1038311 bytes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Depthwise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Separable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RevGrad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723094 bytes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327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A553D454-7695-4CBF-BC20-2174BC9F32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343995"/>
              </p:ext>
            </p:extLst>
          </p:nvPr>
        </p:nvGraphicFramePr>
        <p:xfrm>
          <a:off x="741226" y="1284748"/>
          <a:ext cx="6670311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9768">
                  <a:extLst>
                    <a:ext uri="{9D8B030D-6E8A-4147-A177-3AD203B41FA5}">
                      <a16:colId xmlns:a16="http://schemas.microsoft.com/office/drawing/2014/main" val="1511270669"/>
                    </a:ext>
                  </a:extLst>
                </a:gridCol>
                <a:gridCol w="2314882">
                  <a:extLst>
                    <a:ext uri="{9D8B030D-6E8A-4147-A177-3AD203B41FA5}">
                      <a16:colId xmlns:a16="http://schemas.microsoft.com/office/drawing/2014/main" val="1110783567"/>
                    </a:ext>
                  </a:extLst>
                </a:gridCol>
                <a:gridCol w="2405661">
                  <a:extLst>
                    <a:ext uri="{9D8B030D-6E8A-4147-A177-3AD203B41FA5}">
                      <a16:colId xmlns:a16="http://schemas.microsoft.com/office/drawing/2014/main" val="630397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Our report (target dataset classification accuracy)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495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RevGrad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VAE-GAN (mix-up)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815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MN&gt;fake-SV&gt;SV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54% (maximum)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34.33%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691113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3B3BBB85-DB00-411A-9D7A-8F186EC0D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057832" cy="5080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Result summary: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BCB766F-3200-4C1E-B1E2-E322A479FA2C}"/>
              </a:ext>
            </a:extLst>
          </p:cNvPr>
          <p:cNvSpPr txBox="1">
            <a:spLocks/>
          </p:cNvSpPr>
          <p:nvPr/>
        </p:nvSpPr>
        <p:spPr>
          <a:xfrm>
            <a:off x="0" y="3200401"/>
            <a:ext cx="11480800" cy="365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Conclusion:</a:t>
            </a:r>
          </a:p>
          <a:p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From our experiment, texture extraction GAN +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RevGrad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method can achieve better performance in this t</a:t>
            </a:r>
            <a:r>
              <a:rPr lang="en-US" altLang="zh-CN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exture “up-sampling” UDA 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task</a:t>
            </a:r>
            <a:endParaRPr lang="en-US" sz="24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Possible problem:</a:t>
            </a:r>
          </a:p>
          <a:p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selected SV source image cannot cover all SV texture style.</a:t>
            </a:r>
          </a:p>
          <a:p>
            <a:r>
              <a:rPr lang="en-US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Feature work: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Developing a style extraction method or GAN to extract all SV’s textures and background, and than apply it to the source (MN) dataset.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Integrate the whole system</a:t>
            </a:r>
          </a:p>
        </p:txBody>
      </p:sp>
    </p:spTree>
    <p:extLst>
      <p:ext uri="{BB962C8B-B14F-4D97-AF65-F5344CB8AC3E}">
        <p14:creationId xmlns:p14="http://schemas.microsoft.com/office/powerpoint/2010/main" val="746922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2760DFB0-1808-4018-AC1D-E595AD28B4C5}"/>
              </a:ext>
            </a:extLst>
          </p:cNvPr>
          <p:cNvSpPr txBox="1"/>
          <p:nvPr/>
        </p:nvSpPr>
        <p:spPr>
          <a:xfrm>
            <a:off x="4715124" y="2445811"/>
            <a:ext cx="59106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918261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F38D66-C512-471E-85D9-0B3BA67B5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42CC90-D752-46D3-8881-08329EDA7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987B8-38BF-43D5-8787-85CB51256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74480" cy="508000"/>
          </a:xfrm>
        </p:spPr>
        <p:txBody>
          <a:bodyPr>
            <a:normAutofit/>
          </a:bodyPr>
          <a:lstStyle/>
          <a:p>
            <a:r>
              <a:rPr lang="en-US" altLang="zh-CN" sz="2400" b="0" i="0" u="none" strike="noStrike" baseline="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Adversarial Domain Adaptation with Domain Mix-up (GAN method)</a:t>
            </a:r>
            <a:endParaRPr lang="en-US" sz="2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4" name="文本框 233">
            <a:extLst>
              <a:ext uri="{FF2B5EF4-FFF2-40B4-BE49-F238E27FC236}">
                <a16:creationId xmlns:a16="http://schemas.microsoft.com/office/drawing/2014/main" id="{0DB89545-44CE-4FE5-823B-252023BB9C42}"/>
              </a:ext>
            </a:extLst>
          </p:cNvPr>
          <p:cNvSpPr txBox="1"/>
          <p:nvPr/>
        </p:nvSpPr>
        <p:spPr>
          <a:xfrm>
            <a:off x="239608" y="508000"/>
            <a:ext cx="55558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Variational Auto Encoder (VAE)-GAN [3]: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Feature extractor is encoder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Generator use as decoder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fs, ft, and feature-level mix-up have been mapped into Gaussian distribution.</a:t>
            </a:r>
          </a:p>
        </p:txBody>
      </p:sp>
      <p:pic>
        <p:nvPicPr>
          <p:cNvPr id="236" name="图片 235">
            <a:extLst>
              <a:ext uri="{FF2B5EF4-FFF2-40B4-BE49-F238E27FC236}">
                <a16:creationId xmlns:a16="http://schemas.microsoft.com/office/drawing/2014/main" id="{03BE0B00-15CA-4D27-B4AC-5B652DD7F5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540"/>
          <a:stretch/>
        </p:blipFill>
        <p:spPr>
          <a:xfrm>
            <a:off x="239609" y="1896260"/>
            <a:ext cx="4541520" cy="400050"/>
          </a:xfrm>
          <a:prstGeom prst="rect">
            <a:avLst/>
          </a:prstGeom>
        </p:spPr>
      </p:pic>
      <p:pic>
        <p:nvPicPr>
          <p:cNvPr id="247" name="图片 246">
            <a:extLst>
              <a:ext uri="{FF2B5EF4-FFF2-40B4-BE49-F238E27FC236}">
                <a16:creationId xmlns:a16="http://schemas.microsoft.com/office/drawing/2014/main" id="{51BD3425-BA07-4E3F-9496-B019AF2503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608" y="2253405"/>
            <a:ext cx="4557647" cy="661477"/>
          </a:xfrm>
          <a:prstGeom prst="rect">
            <a:avLst/>
          </a:prstGeom>
        </p:spPr>
      </p:pic>
      <p:pic>
        <p:nvPicPr>
          <p:cNvPr id="249" name="图片 248">
            <a:extLst>
              <a:ext uri="{FF2B5EF4-FFF2-40B4-BE49-F238E27FC236}">
                <a16:creationId xmlns:a16="http://schemas.microsoft.com/office/drawing/2014/main" id="{85B3053E-E6CA-4D6A-BD8A-7146720510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394" y="2850788"/>
            <a:ext cx="2861044" cy="733192"/>
          </a:xfrm>
          <a:prstGeom prst="rect">
            <a:avLst/>
          </a:prstGeom>
        </p:spPr>
      </p:pic>
      <p:pic>
        <p:nvPicPr>
          <p:cNvPr id="245" name="图片 244">
            <a:extLst>
              <a:ext uri="{FF2B5EF4-FFF2-40B4-BE49-F238E27FC236}">
                <a16:creationId xmlns:a16="http://schemas.microsoft.com/office/drawing/2014/main" id="{0B314AA0-50D9-4922-84A2-72850059728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1854"/>
          <a:stretch/>
        </p:blipFill>
        <p:spPr>
          <a:xfrm>
            <a:off x="2866984" y="3138058"/>
            <a:ext cx="2334724" cy="419319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8D2070C2-FC88-45FC-8C12-E3A88A640278}"/>
              </a:ext>
            </a:extLst>
          </p:cNvPr>
          <p:cNvGrpSpPr/>
          <p:nvPr/>
        </p:nvGrpSpPr>
        <p:grpSpPr>
          <a:xfrm>
            <a:off x="81264" y="4076258"/>
            <a:ext cx="5714167" cy="1811213"/>
            <a:chOff x="1699916" y="3888547"/>
            <a:chExt cx="3790950" cy="1201613"/>
          </a:xfrm>
        </p:grpSpPr>
        <p:pic>
          <p:nvPicPr>
            <p:cNvPr id="93" name="图片 92">
              <a:extLst>
                <a:ext uri="{FF2B5EF4-FFF2-40B4-BE49-F238E27FC236}">
                  <a16:creationId xmlns:a16="http://schemas.microsoft.com/office/drawing/2014/main" id="{6C01F857-7C32-4323-BCCA-38C91ACFA9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b="53977"/>
            <a:stretch/>
          </p:blipFill>
          <p:spPr>
            <a:xfrm>
              <a:off x="1699916" y="3888547"/>
              <a:ext cx="3790950" cy="1201613"/>
            </a:xfrm>
            <a:prstGeom prst="rect">
              <a:avLst/>
            </a:prstGeom>
          </p:spPr>
        </p:pic>
        <p:pic>
          <p:nvPicPr>
            <p:cNvPr id="96" name="图片 95">
              <a:extLst>
                <a:ext uri="{FF2B5EF4-FFF2-40B4-BE49-F238E27FC236}">
                  <a16:creationId xmlns:a16="http://schemas.microsoft.com/office/drawing/2014/main" id="{5B8D3E6C-53CC-499B-9AE9-BB2C76CBAE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70723" t="50000" r="14539"/>
            <a:stretch/>
          </p:blipFill>
          <p:spPr>
            <a:xfrm>
              <a:off x="2198175" y="3915150"/>
              <a:ext cx="320256" cy="278447"/>
            </a:xfrm>
            <a:prstGeom prst="rect">
              <a:avLst/>
            </a:prstGeom>
          </p:spPr>
        </p:pic>
        <p:pic>
          <p:nvPicPr>
            <p:cNvPr id="97" name="图片 96">
              <a:extLst>
                <a:ext uri="{FF2B5EF4-FFF2-40B4-BE49-F238E27FC236}">
                  <a16:creationId xmlns:a16="http://schemas.microsoft.com/office/drawing/2014/main" id="{A2A73F21-499B-4461-97FB-DB99D7939A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4622" t="50000" r="32295"/>
            <a:stretch/>
          </p:blipFill>
          <p:spPr>
            <a:xfrm>
              <a:off x="3016690" y="3904320"/>
              <a:ext cx="498670" cy="276817"/>
            </a:xfrm>
            <a:prstGeom prst="rect">
              <a:avLst/>
            </a:prstGeom>
          </p:spPr>
        </p:pic>
      </p:grpSp>
      <p:pic>
        <p:nvPicPr>
          <p:cNvPr id="101" name="图片 100">
            <a:extLst>
              <a:ext uri="{FF2B5EF4-FFF2-40B4-BE49-F238E27FC236}">
                <a16:creationId xmlns:a16="http://schemas.microsoft.com/office/drawing/2014/main" id="{A3940827-F28B-4EBD-8DC4-591CFFA7FCC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54758"/>
          <a:stretch/>
        </p:blipFill>
        <p:spPr>
          <a:xfrm>
            <a:off x="5795431" y="4116357"/>
            <a:ext cx="6003758" cy="1870676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052B413-92BA-4826-BBB6-AC6057031A35}"/>
              </a:ext>
            </a:extLst>
          </p:cNvPr>
          <p:cNvCxnSpPr/>
          <p:nvPr/>
        </p:nvCxnSpPr>
        <p:spPr>
          <a:xfrm flipV="1">
            <a:off x="3992880" y="2253405"/>
            <a:ext cx="1066800" cy="235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91CB21E9-6573-4A10-9181-761FD1ACE1E7}"/>
              </a:ext>
            </a:extLst>
          </p:cNvPr>
          <p:cNvSpPr txBox="1"/>
          <p:nvPr/>
        </p:nvSpPr>
        <p:spPr>
          <a:xfrm>
            <a:off x="5118950" y="2013687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GAN</a:t>
            </a:r>
            <a:endParaRPr lang="zh-CN" altLang="en-US" dirty="0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0EF867FD-69F5-4C13-85E0-2B93C8CC2678}"/>
              </a:ext>
            </a:extLst>
          </p:cNvPr>
          <p:cNvSpPr txBox="1"/>
          <p:nvPr/>
        </p:nvSpPr>
        <p:spPr>
          <a:xfrm>
            <a:off x="5145487" y="2606195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VAE</a:t>
            </a:r>
            <a:endParaRPr lang="zh-CN" altLang="en-US" dirty="0"/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35BB195D-ABF7-4AE9-B383-A35D3CD03459}"/>
              </a:ext>
            </a:extLst>
          </p:cNvPr>
          <p:cNvCxnSpPr>
            <a:cxnSpLocks/>
            <a:endCxn id="103" idx="1"/>
          </p:cNvCxnSpPr>
          <p:nvPr/>
        </p:nvCxnSpPr>
        <p:spPr>
          <a:xfrm>
            <a:off x="4737603" y="2698497"/>
            <a:ext cx="407884" cy="92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FC7ACFF7-EA8E-47EE-96D7-EB7AB7CF64B1}"/>
                  </a:ext>
                </a:extLst>
              </p:cNvPr>
              <p:cNvSpPr txBox="1"/>
              <p:nvPr/>
            </p:nvSpPr>
            <p:spPr>
              <a:xfrm>
                <a:off x="6860540" y="3594103"/>
                <a:ext cx="4295140" cy="3907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solidFill>
                      <a:srgbClr val="2021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Minimize the </a:t>
                </a:r>
                <a:r>
                  <a:rPr lang="en-US" altLang="zh-CN" b="0" i="0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relative entropy 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𝑚𝑖𝑛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𝑝𝑟𝑖𝑜𝑟</m:t>
                        </m:r>
                      </m:sub>
                    </m:sSub>
                  </m:oMath>
                </a14:m>
                <a:r>
                  <a:rPr lang="en-US" altLang="zh-CN" b="0" i="0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FC7ACFF7-EA8E-47EE-96D7-EB7AB7CF6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0540" y="3594103"/>
                <a:ext cx="4295140" cy="390748"/>
              </a:xfrm>
              <a:prstGeom prst="rect">
                <a:avLst/>
              </a:prstGeom>
              <a:blipFill>
                <a:blip r:embed="rId8"/>
                <a:stretch>
                  <a:fillRect l="-1135" t="-9375" b="-1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AE9F217-7EEA-4097-918F-78050416D2EE}"/>
              </a:ext>
            </a:extLst>
          </p:cNvPr>
          <p:cNvCxnSpPr/>
          <p:nvPr/>
        </p:nvCxnSpPr>
        <p:spPr>
          <a:xfrm>
            <a:off x="10109200" y="4409440"/>
            <a:ext cx="0" cy="1026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F222317E-560A-4001-A7F2-998DED869844}"/>
              </a:ext>
            </a:extLst>
          </p:cNvPr>
          <p:cNvSpPr txBox="1"/>
          <p:nvPr/>
        </p:nvSpPr>
        <p:spPr>
          <a:xfrm>
            <a:off x="0" y="6350000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Larsen, A.B.L.,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Sønderby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S.K., Larochelle, H. and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Winther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O., 2016, June. Autoencoding beyond pixels using a learned similarity metric. In International conference on machine learning (pp. 1558-1566). PMLR.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016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CCDD9A1-3267-4AF1-8F52-0A9D2441B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en-US" altLang="zh-CN" sz="5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CN" altLang="en-US" sz="56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6E0925-3897-4075-A21F-A08B94E73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en-US" altLang="zh-CN" sz="20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 paper and code, experiment reproduction (Adversarial Methods)</a:t>
            </a:r>
          </a:p>
          <a:p>
            <a:pPr lvl="1"/>
            <a:r>
              <a:rPr lang="en-US" altLang="zh-CN" sz="20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Domain Adaptation by Backpropagation (</a:t>
            </a:r>
            <a:r>
              <a:rPr lang="en-US" altLang="zh-CN" sz="2000" dirty="0" err="1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RevGrad</a:t>
            </a:r>
            <a:r>
              <a:rPr lang="en-US" altLang="zh-CN" sz="20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dirty="0">
              <a:solidFill>
                <a:schemeClr val="tx1">
                  <a:alpha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Adversarial Domain Adaptation with Domain Mix-up (VAE-GAN)</a:t>
            </a:r>
          </a:p>
          <a:p>
            <a:r>
              <a:rPr lang="en-US" altLang="zh-CN" sz="20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Task1: MNIST to MNIST-M</a:t>
            </a:r>
          </a:p>
          <a:p>
            <a:pPr lvl="1"/>
            <a:r>
              <a:rPr lang="en-US" altLang="zh-CN" sz="20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</a:p>
          <a:p>
            <a:pPr lvl="1"/>
            <a:r>
              <a:rPr lang="en-US" altLang="zh-CN" sz="20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 results</a:t>
            </a:r>
            <a:endParaRPr lang="en-US" altLang="zh-CN" sz="1600" dirty="0">
              <a:solidFill>
                <a:schemeClr val="tx1">
                  <a:alpha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Task2: MNIST to SVHN</a:t>
            </a:r>
          </a:p>
          <a:p>
            <a:pPr lvl="1"/>
            <a:r>
              <a:rPr lang="en-US" altLang="zh-CN" sz="20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</a:p>
          <a:p>
            <a:pPr lvl="1"/>
            <a:r>
              <a:rPr lang="en-US" altLang="zh-CN" sz="20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 results</a:t>
            </a: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56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31F762-4FC1-4E82-85BF-8728E707C7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9297" y="593750"/>
            <a:ext cx="6046927" cy="25599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285933-6E9E-4ECE-BE01-4F10408CF57F}"/>
              </a:ext>
            </a:extLst>
          </p:cNvPr>
          <p:cNvSpPr txBox="1"/>
          <p:nvPr/>
        </p:nvSpPr>
        <p:spPr>
          <a:xfrm>
            <a:off x="1555978" y="3239401"/>
            <a:ext cx="95168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Composed of 3 Networks: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Predictor: optimized to classify the inputs (used during training and testing)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 Classifier: optimized to determine if input belongs to source or target domain (only used during training, for optimizing the feature extractor)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extractor: optimized to minimize the Label Predictor loss, and maximize the Domain Classifier loss (used during training and testing)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training: similar to a GANs mini-max game between the Feature Extractor and Domain Classifier, so the FE matches the feature space distributions of the source and target domain (i.e. make the features domain invariant).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AB1663E-6D4A-4F38-8AEE-92FA90AE337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74480" cy="50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Unsupervised Domain Adaptation by Backpropagation (</a:t>
            </a:r>
            <a:r>
              <a:rPr lang="en-US" altLang="zh-CN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RevGrad</a:t>
            </a:r>
            <a:r>
              <a:rPr lang="en-US" altLang="zh-CN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) [1]</a:t>
            </a:r>
            <a:endParaRPr lang="en-US" sz="2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6B4EAD9-5349-4174-98A8-81F3E1CAFA66}"/>
              </a:ext>
            </a:extLst>
          </p:cNvPr>
          <p:cNvSpPr txBox="1"/>
          <p:nvPr/>
        </p:nvSpPr>
        <p:spPr>
          <a:xfrm>
            <a:off x="0" y="6350000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Ganin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Y. and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Lempitsky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V., 2015, June. Unsupervised domain adaptation by backpropagation. In International conference on machine learning (pp. 1180-1189). PMLR.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615B62B-4B02-46A2-A9D0-E2EAE7CF62A7}"/>
              </a:ext>
            </a:extLst>
          </p:cNvPr>
          <p:cNvSpPr txBox="1"/>
          <p:nvPr/>
        </p:nvSpPr>
        <p:spPr>
          <a:xfrm>
            <a:off x="9174480" y="1137080"/>
            <a:ext cx="28384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dataset with labels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dataset without labels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a classification model for target dataset</a:t>
            </a:r>
          </a:p>
        </p:txBody>
      </p:sp>
    </p:spTree>
    <p:extLst>
      <p:ext uri="{BB962C8B-B14F-4D97-AF65-F5344CB8AC3E}">
        <p14:creationId xmlns:p14="http://schemas.microsoft.com/office/powerpoint/2010/main" val="4204256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4" name="连接符: 肘形 203">
            <a:extLst>
              <a:ext uri="{FF2B5EF4-FFF2-40B4-BE49-F238E27FC236}">
                <a16:creationId xmlns:a16="http://schemas.microsoft.com/office/drawing/2014/main" id="{6999BB49-F1E7-41BC-ACFD-3DC97041A0FD}"/>
              </a:ext>
            </a:extLst>
          </p:cNvPr>
          <p:cNvCxnSpPr>
            <a:cxnSpLocks/>
            <a:stCxn id="222" idx="2"/>
            <a:endCxn id="215" idx="2"/>
          </p:cNvCxnSpPr>
          <p:nvPr/>
        </p:nvCxnSpPr>
        <p:spPr>
          <a:xfrm rot="5400000" flipH="1" flipV="1">
            <a:off x="4784773" y="-753854"/>
            <a:ext cx="20465" cy="5258728"/>
          </a:xfrm>
          <a:prstGeom prst="bentConnector3">
            <a:avLst>
              <a:gd name="adj1" fmla="val -4952172"/>
            </a:avLst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88987B8-38BF-43D5-8787-85CB51256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74480" cy="508000"/>
          </a:xfrm>
        </p:spPr>
        <p:txBody>
          <a:bodyPr>
            <a:normAutofit/>
          </a:bodyPr>
          <a:lstStyle/>
          <a:p>
            <a:r>
              <a:rPr lang="en-US" altLang="zh-CN" sz="2400" b="0" i="0" u="none" strike="noStrike" baseline="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Adversarial Domain Adaptation with Domain Mix-up (GAN method) [2]</a:t>
            </a:r>
            <a:endParaRPr lang="en-US" sz="2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BD5BD1A-B27E-4EBE-895B-1EDCCD4825EA}"/>
              </a:ext>
            </a:extLst>
          </p:cNvPr>
          <p:cNvSpPr txBox="1"/>
          <p:nvPr/>
        </p:nvSpPr>
        <p:spPr>
          <a:xfrm>
            <a:off x="1373499" y="508000"/>
            <a:ext cx="926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Source </a:t>
            </a:r>
          </a:p>
          <a:p>
            <a:r>
              <a:rPr lang="en-US" altLang="zh-CN" dirty="0"/>
              <a:t>input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528C3D8-F878-45BB-B302-2C5ED7F2301E}"/>
              </a:ext>
            </a:extLst>
          </p:cNvPr>
          <p:cNvSpPr txBox="1"/>
          <p:nvPr/>
        </p:nvSpPr>
        <p:spPr>
          <a:xfrm>
            <a:off x="1222227" y="2068739"/>
            <a:ext cx="899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Target </a:t>
            </a:r>
          </a:p>
          <a:p>
            <a:r>
              <a:rPr lang="en-US" altLang="zh-CN" dirty="0"/>
              <a:t>Input </a:t>
            </a:r>
            <a:endParaRPr lang="zh-CN" altLang="en-US" dirty="0"/>
          </a:p>
        </p:txBody>
      </p: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60DCE321-B0C6-4747-87F8-024839AE0AF7}"/>
              </a:ext>
            </a:extLst>
          </p:cNvPr>
          <p:cNvGrpSpPr/>
          <p:nvPr/>
        </p:nvGrpSpPr>
        <p:grpSpPr>
          <a:xfrm>
            <a:off x="1126099" y="1510351"/>
            <a:ext cx="186440" cy="186440"/>
            <a:chOff x="1126099" y="1502817"/>
            <a:chExt cx="186440" cy="186440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73B72E24-5200-4FFC-8C7F-331AF900746F}"/>
                </a:ext>
              </a:extLst>
            </p:cNvPr>
            <p:cNvSpPr/>
            <p:nvPr/>
          </p:nvSpPr>
          <p:spPr>
            <a:xfrm>
              <a:off x="1126099" y="1502817"/>
              <a:ext cx="186440" cy="18644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382CE786-4D33-4211-846C-D13033DC6F28}"/>
                </a:ext>
              </a:extLst>
            </p:cNvPr>
            <p:cNvCxnSpPr>
              <a:cxnSpLocks/>
              <a:stCxn id="17" idx="2"/>
              <a:endCxn id="17" idx="6"/>
            </p:cNvCxnSpPr>
            <p:nvPr/>
          </p:nvCxnSpPr>
          <p:spPr>
            <a:xfrm>
              <a:off x="1126099" y="1596037"/>
              <a:ext cx="18644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89079A66-CFA0-4DDD-A9B2-8FAA2D0C1041}"/>
                </a:ext>
              </a:extLst>
            </p:cNvPr>
            <p:cNvCxnSpPr>
              <a:cxnSpLocks/>
              <a:stCxn id="17" idx="0"/>
              <a:endCxn id="17" idx="4"/>
            </p:cNvCxnSpPr>
            <p:nvPr/>
          </p:nvCxnSpPr>
          <p:spPr>
            <a:xfrm>
              <a:off x="1219319" y="1502817"/>
              <a:ext cx="0" cy="18644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FF299E9F-8B53-4846-92E9-0A72B140A938}"/>
              </a:ext>
            </a:extLst>
          </p:cNvPr>
          <p:cNvCxnSpPr>
            <a:cxnSpLocks/>
            <a:stCxn id="129" idx="3"/>
            <a:endCxn id="17" idx="0"/>
          </p:cNvCxnSpPr>
          <p:nvPr/>
        </p:nvCxnSpPr>
        <p:spPr>
          <a:xfrm rot="10800000" flipV="1">
            <a:off x="1219319" y="1339743"/>
            <a:ext cx="346264" cy="170607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0681081D-E319-4F9E-8F07-1DA465799926}"/>
              </a:ext>
            </a:extLst>
          </p:cNvPr>
          <p:cNvCxnSpPr>
            <a:cxnSpLocks/>
            <a:stCxn id="131" idx="1"/>
            <a:endCxn id="17" idx="4"/>
          </p:cNvCxnSpPr>
          <p:nvPr/>
        </p:nvCxnSpPr>
        <p:spPr>
          <a:xfrm rot="10800000">
            <a:off x="1219319" y="1696791"/>
            <a:ext cx="351636" cy="179508"/>
          </a:xfrm>
          <a:prstGeom prst="bentConnector2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8BE1B263-541D-44EC-B547-CB02FB846803}"/>
              </a:ext>
            </a:extLst>
          </p:cNvPr>
          <p:cNvSpPr txBox="1"/>
          <p:nvPr/>
        </p:nvSpPr>
        <p:spPr>
          <a:xfrm>
            <a:off x="113457" y="2738684"/>
            <a:ext cx="1204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Pixel-level mix-up </a:t>
            </a:r>
            <a:endParaRPr lang="zh-CN" altLang="en-US" dirty="0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9190305E-DDBA-49B9-BFEE-7AFD22E54073}"/>
              </a:ext>
            </a:extLst>
          </p:cNvPr>
          <p:cNvCxnSpPr>
            <a:cxnSpLocks/>
            <a:stCxn id="133" idx="2"/>
            <a:endCxn id="38" idx="0"/>
          </p:cNvCxnSpPr>
          <p:nvPr/>
        </p:nvCxnSpPr>
        <p:spPr>
          <a:xfrm>
            <a:off x="715913" y="1797507"/>
            <a:ext cx="0" cy="9411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流程图: 手动操作 40">
            <a:extLst>
              <a:ext uri="{FF2B5EF4-FFF2-40B4-BE49-F238E27FC236}">
                <a16:creationId xmlns:a16="http://schemas.microsoft.com/office/drawing/2014/main" id="{A1E8E8E2-A446-4415-8827-4D8E078913DE}"/>
              </a:ext>
            </a:extLst>
          </p:cNvPr>
          <p:cNvSpPr/>
          <p:nvPr/>
        </p:nvSpPr>
        <p:spPr>
          <a:xfrm rot="16200000">
            <a:off x="2282190" y="1397659"/>
            <a:ext cx="573163" cy="384019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6947D4B5-901A-4A19-998D-B6F000C21B2A}"/>
              </a:ext>
            </a:extLst>
          </p:cNvPr>
          <p:cNvCxnSpPr>
            <a:cxnSpLocks/>
            <a:stCxn id="131" idx="3"/>
            <a:endCxn id="50" idx="1"/>
          </p:cNvCxnSpPr>
          <p:nvPr/>
        </p:nvCxnSpPr>
        <p:spPr>
          <a:xfrm flipV="1">
            <a:off x="1944775" y="1700902"/>
            <a:ext cx="445396" cy="175397"/>
          </a:xfrm>
          <a:prstGeom prst="bentConnector3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F206D411-1A0C-43FB-BD2F-DB3873B1AFB8}"/>
              </a:ext>
            </a:extLst>
          </p:cNvPr>
          <p:cNvCxnSpPr>
            <a:cxnSpLocks/>
            <a:stCxn id="129" idx="1"/>
            <a:endCxn id="42" idx="1"/>
          </p:cNvCxnSpPr>
          <p:nvPr/>
        </p:nvCxnSpPr>
        <p:spPr>
          <a:xfrm>
            <a:off x="1944775" y="1339744"/>
            <a:ext cx="445396" cy="145889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0873881A-0DD8-4541-A3F9-21879DF7D9C0}"/>
              </a:ext>
            </a:extLst>
          </p:cNvPr>
          <p:cNvSpPr txBox="1"/>
          <p:nvPr/>
        </p:nvSpPr>
        <p:spPr>
          <a:xfrm>
            <a:off x="2164664" y="1947656"/>
            <a:ext cx="10615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Feature</a:t>
            </a:r>
          </a:p>
          <a:p>
            <a:r>
              <a:rPr lang="en-US" altLang="zh-CN" dirty="0"/>
              <a:t>extractor</a:t>
            </a:r>
          </a:p>
          <a:p>
            <a:r>
              <a:rPr lang="en-US" altLang="zh-CN" dirty="0"/>
              <a:t> (CNN)</a:t>
            </a:r>
            <a:endParaRPr lang="zh-CN" altLang="en-US" dirty="0"/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0BB7191A-8D7A-4F22-9697-0E17B7C8A8BB}"/>
              </a:ext>
            </a:extLst>
          </p:cNvPr>
          <p:cNvGrpSpPr/>
          <p:nvPr/>
        </p:nvGrpSpPr>
        <p:grpSpPr>
          <a:xfrm>
            <a:off x="2390171" y="1445728"/>
            <a:ext cx="79810" cy="295079"/>
            <a:chOff x="2390171" y="1445728"/>
            <a:chExt cx="79810" cy="295079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AA2951C6-1990-4C84-81D7-783C56BA42F5}"/>
                </a:ext>
              </a:extLst>
            </p:cNvPr>
            <p:cNvSpPr/>
            <p:nvPr/>
          </p:nvSpPr>
          <p:spPr>
            <a:xfrm>
              <a:off x="2390171" y="1445728"/>
              <a:ext cx="79810" cy="798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565E71E4-2EB8-4126-90D5-257241E2C260}"/>
                </a:ext>
              </a:extLst>
            </p:cNvPr>
            <p:cNvSpPr/>
            <p:nvPr/>
          </p:nvSpPr>
          <p:spPr>
            <a:xfrm>
              <a:off x="2390171" y="1660997"/>
              <a:ext cx="79810" cy="798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D2321A26-AE6C-432B-830D-671AFE4FCBC3}"/>
              </a:ext>
            </a:extLst>
          </p:cNvPr>
          <p:cNvGrpSpPr/>
          <p:nvPr/>
        </p:nvGrpSpPr>
        <p:grpSpPr>
          <a:xfrm>
            <a:off x="2680971" y="1445728"/>
            <a:ext cx="79810" cy="295079"/>
            <a:chOff x="2390171" y="1445728"/>
            <a:chExt cx="79810" cy="295079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34D106C7-EE1B-45A8-AF7D-B6F1B17F4D9C}"/>
                </a:ext>
              </a:extLst>
            </p:cNvPr>
            <p:cNvSpPr/>
            <p:nvPr/>
          </p:nvSpPr>
          <p:spPr>
            <a:xfrm>
              <a:off x="2390171" y="1445728"/>
              <a:ext cx="79810" cy="798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E93927CE-87A3-4AD1-A11F-29A36BE5ED19}"/>
                </a:ext>
              </a:extLst>
            </p:cNvPr>
            <p:cNvSpPr/>
            <p:nvPr/>
          </p:nvSpPr>
          <p:spPr>
            <a:xfrm>
              <a:off x="2390171" y="1660997"/>
              <a:ext cx="79810" cy="798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B2E83176-0C65-4A4C-99F7-38F5021F78C8}"/>
              </a:ext>
            </a:extLst>
          </p:cNvPr>
          <p:cNvGrpSpPr/>
          <p:nvPr/>
        </p:nvGrpSpPr>
        <p:grpSpPr>
          <a:xfrm rot="10800000">
            <a:off x="5092694" y="1329990"/>
            <a:ext cx="384019" cy="573163"/>
            <a:chOff x="3454394" y="1454225"/>
            <a:chExt cx="384019" cy="573163"/>
          </a:xfrm>
        </p:grpSpPr>
        <p:sp>
          <p:nvSpPr>
            <p:cNvPr id="58" name="流程图: 手动操作 57">
              <a:extLst>
                <a:ext uri="{FF2B5EF4-FFF2-40B4-BE49-F238E27FC236}">
                  <a16:creationId xmlns:a16="http://schemas.microsoft.com/office/drawing/2014/main" id="{96A3319C-AB7D-42C0-B97F-556EDE88B60B}"/>
                </a:ext>
              </a:extLst>
            </p:cNvPr>
            <p:cNvSpPr/>
            <p:nvPr/>
          </p:nvSpPr>
          <p:spPr>
            <a:xfrm rot="16200000">
              <a:off x="3359822" y="1548797"/>
              <a:ext cx="573163" cy="384019"/>
            </a:xfrm>
            <a:prstGeom prst="flowChartManualOpe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1C31E0BC-1007-46DD-AFE4-2135826A1E7A}"/>
                </a:ext>
              </a:extLst>
            </p:cNvPr>
            <p:cNvGrpSpPr/>
            <p:nvPr/>
          </p:nvGrpSpPr>
          <p:grpSpPr>
            <a:xfrm>
              <a:off x="3467803" y="1596866"/>
              <a:ext cx="79810" cy="295079"/>
              <a:chOff x="2390171" y="1445728"/>
              <a:chExt cx="79810" cy="295079"/>
            </a:xfrm>
          </p:grpSpPr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B3ED3316-A8BA-4548-857A-12BB33A9009C}"/>
                  </a:ext>
                </a:extLst>
              </p:cNvPr>
              <p:cNvSpPr/>
              <p:nvPr/>
            </p:nvSpPr>
            <p:spPr>
              <a:xfrm>
                <a:off x="2390171" y="1445728"/>
                <a:ext cx="79810" cy="7981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208D59CD-A467-4D7E-AD4A-8EBBC3B51A84}"/>
                  </a:ext>
                </a:extLst>
              </p:cNvPr>
              <p:cNvSpPr/>
              <p:nvPr/>
            </p:nvSpPr>
            <p:spPr>
              <a:xfrm>
                <a:off x="2390171" y="1660997"/>
                <a:ext cx="79810" cy="7981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21E0C983-2C80-4D03-91CA-B8AD9C83ACA7}"/>
                </a:ext>
              </a:extLst>
            </p:cNvPr>
            <p:cNvGrpSpPr/>
            <p:nvPr/>
          </p:nvGrpSpPr>
          <p:grpSpPr>
            <a:xfrm>
              <a:off x="3758603" y="1596866"/>
              <a:ext cx="79810" cy="295079"/>
              <a:chOff x="2390171" y="1445728"/>
              <a:chExt cx="79810" cy="295079"/>
            </a:xfrm>
          </p:grpSpPr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1BAB4CAC-59CB-42C3-A172-5B17993992D6}"/>
                  </a:ext>
                </a:extLst>
              </p:cNvPr>
              <p:cNvSpPr/>
              <p:nvPr/>
            </p:nvSpPr>
            <p:spPr>
              <a:xfrm>
                <a:off x="2390171" y="1445728"/>
                <a:ext cx="79810" cy="7981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363B897E-12E1-492D-83DC-CD156D558173}"/>
                  </a:ext>
                </a:extLst>
              </p:cNvPr>
              <p:cNvSpPr/>
              <p:nvPr/>
            </p:nvSpPr>
            <p:spPr>
              <a:xfrm>
                <a:off x="2390171" y="1660997"/>
                <a:ext cx="79810" cy="7981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66" name="文本框 65">
            <a:extLst>
              <a:ext uri="{FF2B5EF4-FFF2-40B4-BE49-F238E27FC236}">
                <a16:creationId xmlns:a16="http://schemas.microsoft.com/office/drawing/2014/main" id="{5C01DBB3-F60D-4C57-B3BA-D5781DEC8E8D}"/>
              </a:ext>
            </a:extLst>
          </p:cNvPr>
          <p:cNvSpPr txBox="1"/>
          <p:nvPr/>
        </p:nvSpPr>
        <p:spPr>
          <a:xfrm>
            <a:off x="4344242" y="294011"/>
            <a:ext cx="149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Feature-level mix-up </a:t>
            </a:r>
            <a:endParaRPr lang="zh-CN" altLang="en-US" dirty="0"/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1A420EB9-BC12-442D-AD25-D25BD316BE2E}"/>
              </a:ext>
            </a:extLst>
          </p:cNvPr>
          <p:cNvGrpSpPr/>
          <p:nvPr/>
        </p:nvGrpSpPr>
        <p:grpSpPr>
          <a:xfrm>
            <a:off x="3464555" y="1487358"/>
            <a:ext cx="186440" cy="186440"/>
            <a:chOff x="1126099" y="1502817"/>
            <a:chExt cx="186440" cy="186440"/>
          </a:xfrm>
        </p:grpSpPr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D8BDB371-2A4B-4743-9889-C2C2EB760202}"/>
                </a:ext>
              </a:extLst>
            </p:cNvPr>
            <p:cNvSpPr/>
            <p:nvPr/>
          </p:nvSpPr>
          <p:spPr>
            <a:xfrm>
              <a:off x="1126099" y="1502817"/>
              <a:ext cx="186440" cy="18644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A22FEECD-29E2-4C85-B2F1-420B99ABF3B2}"/>
                </a:ext>
              </a:extLst>
            </p:cNvPr>
            <p:cNvCxnSpPr>
              <a:cxnSpLocks/>
              <a:stCxn id="75" idx="2"/>
              <a:endCxn id="75" idx="6"/>
            </p:cNvCxnSpPr>
            <p:nvPr/>
          </p:nvCxnSpPr>
          <p:spPr>
            <a:xfrm>
              <a:off x="1126099" y="1596037"/>
              <a:ext cx="18644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36A3BE89-2863-4CB4-A146-99C03BC2E50C}"/>
                </a:ext>
              </a:extLst>
            </p:cNvPr>
            <p:cNvCxnSpPr>
              <a:cxnSpLocks/>
              <a:stCxn id="75" idx="0"/>
              <a:endCxn id="75" idx="4"/>
            </p:cNvCxnSpPr>
            <p:nvPr/>
          </p:nvCxnSpPr>
          <p:spPr>
            <a:xfrm>
              <a:off x="1219319" y="1502817"/>
              <a:ext cx="0" cy="18644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文本框 77">
            <a:extLst>
              <a:ext uri="{FF2B5EF4-FFF2-40B4-BE49-F238E27FC236}">
                <a16:creationId xmlns:a16="http://schemas.microsoft.com/office/drawing/2014/main" id="{36D5CF08-A8DE-4959-99D9-A905DCBE69CD}"/>
              </a:ext>
            </a:extLst>
          </p:cNvPr>
          <p:cNvSpPr txBox="1"/>
          <p:nvPr/>
        </p:nvSpPr>
        <p:spPr>
          <a:xfrm>
            <a:off x="3000235" y="107639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fs</a:t>
            </a:r>
            <a:endParaRPr lang="zh-CN" altLang="en-US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74B66133-95FC-49F7-B80D-F04DA57E0B84}"/>
              </a:ext>
            </a:extLst>
          </p:cNvPr>
          <p:cNvSpPr txBox="1"/>
          <p:nvPr/>
        </p:nvSpPr>
        <p:spPr>
          <a:xfrm>
            <a:off x="3030033" y="173230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ft</a:t>
            </a:r>
            <a:endParaRPr lang="zh-CN" altLang="en-US" dirty="0"/>
          </a:p>
        </p:txBody>
      </p:sp>
      <p:cxnSp>
        <p:nvCxnSpPr>
          <p:cNvPr id="83" name="连接符: 肘形 82">
            <a:extLst>
              <a:ext uri="{FF2B5EF4-FFF2-40B4-BE49-F238E27FC236}">
                <a16:creationId xmlns:a16="http://schemas.microsoft.com/office/drawing/2014/main" id="{781A63E7-498A-4D83-868E-78FC511562FA}"/>
              </a:ext>
            </a:extLst>
          </p:cNvPr>
          <p:cNvCxnSpPr>
            <a:stCxn id="56" idx="3"/>
            <a:endCxn id="78" idx="1"/>
          </p:cNvCxnSpPr>
          <p:nvPr/>
        </p:nvCxnSpPr>
        <p:spPr>
          <a:xfrm flipV="1">
            <a:off x="2760781" y="1261062"/>
            <a:ext cx="239454" cy="224571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连接符: 肘形 84">
            <a:extLst>
              <a:ext uri="{FF2B5EF4-FFF2-40B4-BE49-F238E27FC236}">
                <a16:creationId xmlns:a16="http://schemas.microsoft.com/office/drawing/2014/main" id="{3C619A51-90F0-421A-8FFB-460ED0262DEC}"/>
              </a:ext>
            </a:extLst>
          </p:cNvPr>
          <p:cNvCxnSpPr>
            <a:cxnSpLocks/>
            <a:stCxn id="57" idx="3"/>
            <a:endCxn id="79" idx="1"/>
          </p:cNvCxnSpPr>
          <p:nvPr/>
        </p:nvCxnSpPr>
        <p:spPr>
          <a:xfrm>
            <a:off x="2760781" y="1700902"/>
            <a:ext cx="269252" cy="216072"/>
          </a:xfrm>
          <a:prstGeom prst="bentConnector3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连接符: 肘形 89">
            <a:extLst>
              <a:ext uri="{FF2B5EF4-FFF2-40B4-BE49-F238E27FC236}">
                <a16:creationId xmlns:a16="http://schemas.microsoft.com/office/drawing/2014/main" id="{86395E28-CA16-433C-9D65-2EDA84C2F7A0}"/>
              </a:ext>
            </a:extLst>
          </p:cNvPr>
          <p:cNvCxnSpPr>
            <a:stCxn id="78" idx="3"/>
            <a:endCxn id="75" idx="0"/>
          </p:cNvCxnSpPr>
          <p:nvPr/>
        </p:nvCxnSpPr>
        <p:spPr>
          <a:xfrm>
            <a:off x="3346805" y="1261062"/>
            <a:ext cx="210970" cy="226296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连接符: 肘形 90">
            <a:extLst>
              <a:ext uri="{FF2B5EF4-FFF2-40B4-BE49-F238E27FC236}">
                <a16:creationId xmlns:a16="http://schemas.microsoft.com/office/drawing/2014/main" id="{C8D945F9-9228-4E80-BBBD-7F8315488542}"/>
              </a:ext>
            </a:extLst>
          </p:cNvPr>
          <p:cNvCxnSpPr>
            <a:cxnSpLocks/>
            <a:stCxn id="79" idx="3"/>
            <a:endCxn id="75" idx="4"/>
          </p:cNvCxnSpPr>
          <p:nvPr/>
        </p:nvCxnSpPr>
        <p:spPr>
          <a:xfrm flipV="1">
            <a:off x="3355763" y="1673798"/>
            <a:ext cx="202012" cy="243176"/>
          </a:xfrm>
          <a:prstGeom prst="bentConnector2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连接符: 肘形 93">
            <a:extLst>
              <a:ext uri="{FF2B5EF4-FFF2-40B4-BE49-F238E27FC236}">
                <a16:creationId xmlns:a16="http://schemas.microsoft.com/office/drawing/2014/main" id="{65E38320-E7A9-4432-A5F7-E9A4D1BE983B}"/>
              </a:ext>
            </a:extLst>
          </p:cNvPr>
          <p:cNvCxnSpPr>
            <a:cxnSpLocks/>
            <a:stCxn id="75" idx="6"/>
            <a:endCxn id="66" idx="1"/>
          </p:cNvCxnSpPr>
          <p:nvPr/>
        </p:nvCxnSpPr>
        <p:spPr>
          <a:xfrm flipV="1">
            <a:off x="3650995" y="617177"/>
            <a:ext cx="693247" cy="963401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框 97">
            <a:extLst>
              <a:ext uri="{FF2B5EF4-FFF2-40B4-BE49-F238E27FC236}">
                <a16:creationId xmlns:a16="http://schemas.microsoft.com/office/drawing/2014/main" id="{891CFCFD-1F3E-4248-8EC7-B388602C9BF1}"/>
              </a:ext>
            </a:extLst>
          </p:cNvPr>
          <p:cNvSpPr txBox="1"/>
          <p:nvPr/>
        </p:nvSpPr>
        <p:spPr>
          <a:xfrm>
            <a:off x="4640848" y="1916974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Generator</a:t>
            </a:r>
            <a:endParaRPr lang="zh-CN" altLang="en-US" dirty="0"/>
          </a:p>
        </p:txBody>
      </p:sp>
      <p:cxnSp>
        <p:nvCxnSpPr>
          <p:cNvPr id="100" name="连接符: 肘形 99">
            <a:extLst>
              <a:ext uri="{FF2B5EF4-FFF2-40B4-BE49-F238E27FC236}">
                <a16:creationId xmlns:a16="http://schemas.microsoft.com/office/drawing/2014/main" id="{AD163F8F-7A14-49E9-B386-742643849D69}"/>
              </a:ext>
            </a:extLst>
          </p:cNvPr>
          <p:cNvCxnSpPr>
            <a:cxnSpLocks/>
            <a:stCxn id="66" idx="2"/>
            <a:endCxn id="58" idx="1"/>
          </p:cNvCxnSpPr>
          <p:nvPr/>
        </p:nvCxnSpPr>
        <p:spPr>
          <a:xfrm rot="16200000" flipH="1">
            <a:off x="4965216" y="1067819"/>
            <a:ext cx="446964" cy="192009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连接符: 肘形 101">
            <a:extLst>
              <a:ext uri="{FF2B5EF4-FFF2-40B4-BE49-F238E27FC236}">
                <a16:creationId xmlns:a16="http://schemas.microsoft.com/office/drawing/2014/main" id="{78242E49-2E5B-44CC-9221-09F747204A1C}"/>
              </a:ext>
            </a:extLst>
          </p:cNvPr>
          <p:cNvCxnSpPr>
            <a:cxnSpLocks/>
            <a:stCxn id="78" idx="0"/>
            <a:endCxn id="64" idx="3"/>
          </p:cNvCxnSpPr>
          <p:nvPr/>
        </p:nvCxnSpPr>
        <p:spPr>
          <a:xfrm rot="16200000" flipH="1">
            <a:off x="3918636" y="331280"/>
            <a:ext cx="428942" cy="1919174"/>
          </a:xfrm>
          <a:prstGeom prst="bentConnector4">
            <a:avLst>
              <a:gd name="adj1" fmla="val -53294"/>
              <a:gd name="adj2" fmla="val 54515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连接符: 肘形 105">
            <a:extLst>
              <a:ext uri="{FF2B5EF4-FFF2-40B4-BE49-F238E27FC236}">
                <a16:creationId xmlns:a16="http://schemas.microsoft.com/office/drawing/2014/main" id="{0FF04CFD-87DB-4D2F-94AE-52AD9E6837F2}"/>
              </a:ext>
            </a:extLst>
          </p:cNvPr>
          <p:cNvCxnSpPr>
            <a:stCxn id="79" idx="2"/>
            <a:endCxn id="63" idx="3"/>
          </p:cNvCxnSpPr>
          <p:nvPr/>
        </p:nvCxnSpPr>
        <p:spPr>
          <a:xfrm rot="5400000" flipH="1" flipV="1">
            <a:off x="3952279" y="961226"/>
            <a:ext cx="381033" cy="1899796"/>
          </a:xfrm>
          <a:prstGeom prst="bentConnector4">
            <a:avLst>
              <a:gd name="adj1" fmla="val -59995"/>
              <a:gd name="adj2" fmla="val 54286"/>
            </a:avLst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连接符: 肘形 121">
            <a:extLst>
              <a:ext uri="{FF2B5EF4-FFF2-40B4-BE49-F238E27FC236}">
                <a16:creationId xmlns:a16="http://schemas.microsoft.com/office/drawing/2014/main" id="{8CD04275-312A-49E9-A1C7-798E4D695945}"/>
              </a:ext>
            </a:extLst>
          </p:cNvPr>
          <p:cNvCxnSpPr>
            <a:cxnSpLocks/>
            <a:stCxn id="60" idx="1"/>
            <a:endCxn id="139" idx="1"/>
          </p:cNvCxnSpPr>
          <p:nvPr/>
        </p:nvCxnSpPr>
        <p:spPr>
          <a:xfrm>
            <a:off x="5463304" y="1720607"/>
            <a:ext cx="662179" cy="449296"/>
          </a:xfrm>
          <a:prstGeom prst="bentConnector3">
            <a:avLst>
              <a:gd name="adj1" fmla="val 50000"/>
            </a:avLst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9" name="图片 128">
            <a:extLst>
              <a:ext uri="{FF2B5EF4-FFF2-40B4-BE49-F238E27FC236}">
                <a16:creationId xmlns:a16="http://schemas.microsoft.com/office/drawing/2014/main" id="{0AFCDD96-9B91-4031-B223-80ACCCA3D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565583" y="1149468"/>
            <a:ext cx="379192" cy="380552"/>
          </a:xfrm>
          <a:prstGeom prst="rect">
            <a:avLst/>
          </a:prstGeom>
        </p:spPr>
      </p:pic>
      <p:pic>
        <p:nvPicPr>
          <p:cNvPr id="131" name="图片 130">
            <a:extLst>
              <a:ext uri="{FF2B5EF4-FFF2-40B4-BE49-F238E27FC236}">
                <a16:creationId xmlns:a16="http://schemas.microsoft.com/office/drawing/2014/main" id="{A6466CE0-B10A-4631-AB8A-D2AAD3E6BB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0955" y="1688718"/>
            <a:ext cx="373820" cy="375162"/>
          </a:xfrm>
          <a:prstGeom prst="rect">
            <a:avLst/>
          </a:prstGeom>
        </p:spPr>
      </p:pic>
      <p:pic>
        <p:nvPicPr>
          <p:cNvPr id="133" name="图片 132">
            <a:extLst>
              <a:ext uri="{FF2B5EF4-FFF2-40B4-BE49-F238E27FC236}">
                <a16:creationId xmlns:a16="http://schemas.microsoft.com/office/drawing/2014/main" id="{0DA850A0-298B-4C90-8639-AA9D9673FD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282" y="1409635"/>
            <a:ext cx="389262" cy="387872"/>
          </a:xfrm>
          <a:prstGeom prst="rect">
            <a:avLst/>
          </a:prstGeom>
        </p:spPr>
      </p:pic>
      <p:pic>
        <p:nvPicPr>
          <p:cNvPr id="135" name="图片 134">
            <a:extLst>
              <a:ext uri="{FF2B5EF4-FFF2-40B4-BE49-F238E27FC236}">
                <a16:creationId xmlns:a16="http://schemas.microsoft.com/office/drawing/2014/main" id="{8AAFB602-0424-434D-B678-390A5283BF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6125483" y="871694"/>
            <a:ext cx="386591" cy="389368"/>
          </a:xfrm>
          <a:prstGeom prst="rect">
            <a:avLst/>
          </a:prstGeom>
        </p:spPr>
      </p:pic>
      <p:pic>
        <p:nvPicPr>
          <p:cNvPr id="137" name="图片 136">
            <a:extLst>
              <a:ext uri="{FF2B5EF4-FFF2-40B4-BE49-F238E27FC236}">
                <a16:creationId xmlns:a16="http://schemas.microsoft.com/office/drawing/2014/main" id="{946DAAE5-3B8C-4FE6-8BDA-84B65513E2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8513" y="1421877"/>
            <a:ext cx="393561" cy="389389"/>
          </a:xfrm>
          <a:prstGeom prst="rect">
            <a:avLst/>
          </a:prstGeom>
        </p:spPr>
      </p:pic>
      <p:pic>
        <p:nvPicPr>
          <p:cNvPr id="139" name="图片 138">
            <a:extLst>
              <a:ext uri="{FF2B5EF4-FFF2-40B4-BE49-F238E27FC236}">
                <a16:creationId xmlns:a16="http://schemas.microsoft.com/office/drawing/2014/main" id="{51128DBC-A565-4A65-98A2-538AFEDA6E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25483" y="1975208"/>
            <a:ext cx="386591" cy="389389"/>
          </a:xfrm>
          <a:prstGeom prst="rect">
            <a:avLst/>
          </a:prstGeom>
        </p:spPr>
      </p:pic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5001552D-CA36-4DF4-BBF8-D5B8578A220C}"/>
              </a:ext>
            </a:extLst>
          </p:cNvPr>
          <p:cNvCxnSpPr>
            <a:cxnSpLocks/>
            <a:stCxn id="17" idx="2"/>
            <a:endCxn id="133" idx="3"/>
          </p:cNvCxnSpPr>
          <p:nvPr/>
        </p:nvCxnSpPr>
        <p:spPr>
          <a:xfrm flipH="1">
            <a:off x="910544" y="1603571"/>
            <a:ext cx="21555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连接符: 肘形 153">
            <a:extLst>
              <a:ext uri="{FF2B5EF4-FFF2-40B4-BE49-F238E27FC236}">
                <a16:creationId xmlns:a16="http://schemas.microsoft.com/office/drawing/2014/main" id="{C196BFA5-C5E2-4872-8AC8-6B2C2C6C7CF9}"/>
              </a:ext>
            </a:extLst>
          </p:cNvPr>
          <p:cNvCxnSpPr>
            <a:cxnSpLocks/>
            <a:stCxn id="61" idx="1"/>
            <a:endCxn id="135" idx="3"/>
          </p:cNvCxnSpPr>
          <p:nvPr/>
        </p:nvCxnSpPr>
        <p:spPr>
          <a:xfrm flipV="1">
            <a:off x="5463304" y="1066378"/>
            <a:ext cx="662179" cy="438960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87805B25-81B0-4ED9-88FE-CE47A4BCADCB}"/>
              </a:ext>
            </a:extLst>
          </p:cNvPr>
          <p:cNvCxnSpPr>
            <a:cxnSpLocks/>
            <a:stCxn id="58" idx="0"/>
            <a:endCxn id="137" idx="1"/>
          </p:cNvCxnSpPr>
          <p:nvPr/>
        </p:nvCxnSpPr>
        <p:spPr>
          <a:xfrm>
            <a:off x="5476713" y="1616572"/>
            <a:ext cx="6418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文本框 172">
            <a:extLst>
              <a:ext uri="{FF2B5EF4-FFF2-40B4-BE49-F238E27FC236}">
                <a16:creationId xmlns:a16="http://schemas.microsoft.com/office/drawing/2014/main" id="{44A5AA2C-1B12-4773-8A07-197C6FD285F6}"/>
              </a:ext>
            </a:extLst>
          </p:cNvPr>
          <p:cNvSpPr txBox="1"/>
          <p:nvPr/>
        </p:nvSpPr>
        <p:spPr>
          <a:xfrm>
            <a:off x="5906176" y="2275913"/>
            <a:ext cx="122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Generated</a:t>
            </a:r>
          </a:p>
          <a:p>
            <a:r>
              <a:rPr lang="en-US" altLang="zh-CN" dirty="0"/>
              <a:t>images</a:t>
            </a:r>
          </a:p>
        </p:txBody>
      </p:sp>
      <p:grpSp>
        <p:nvGrpSpPr>
          <p:cNvPr id="175" name="组合 174">
            <a:extLst>
              <a:ext uri="{FF2B5EF4-FFF2-40B4-BE49-F238E27FC236}">
                <a16:creationId xmlns:a16="http://schemas.microsoft.com/office/drawing/2014/main" id="{B0D4E6CD-F6EF-416C-AEC8-9ABDA5FA079D}"/>
              </a:ext>
            </a:extLst>
          </p:cNvPr>
          <p:cNvGrpSpPr/>
          <p:nvPr/>
        </p:nvGrpSpPr>
        <p:grpSpPr>
          <a:xfrm>
            <a:off x="7348214" y="1329990"/>
            <a:ext cx="384019" cy="573163"/>
            <a:chOff x="3454394" y="1454225"/>
            <a:chExt cx="384019" cy="573163"/>
          </a:xfrm>
        </p:grpSpPr>
        <p:sp>
          <p:nvSpPr>
            <p:cNvPr id="176" name="流程图: 手动操作 175">
              <a:extLst>
                <a:ext uri="{FF2B5EF4-FFF2-40B4-BE49-F238E27FC236}">
                  <a16:creationId xmlns:a16="http://schemas.microsoft.com/office/drawing/2014/main" id="{3C267660-0C29-4E99-BA08-6EE78BDFAACA}"/>
                </a:ext>
              </a:extLst>
            </p:cNvPr>
            <p:cNvSpPr/>
            <p:nvPr/>
          </p:nvSpPr>
          <p:spPr>
            <a:xfrm rot="16200000">
              <a:off x="3359822" y="1548797"/>
              <a:ext cx="573163" cy="384019"/>
            </a:xfrm>
            <a:prstGeom prst="flowChartManualOpe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7" name="组合 176">
              <a:extLst>
                <a:ext uri="{FF2B5EF4-FFF2-40B4-BE49-F238E27FC236}">
                  <a16:creationId xmlns:a16="http://schemas.microsoft.com/office/drawing/2014/main" id="{915ABD30-A111-4076-AD4C-D0870D2833EA}"/>
                </a:ext>
              </a:extLst>
            </p:cNvPr>
            <p:cNvGrpSpPr/>
            <p:nvPr/>
          </p:nvGrpSpPr>
          <p:grpSpPr>
            <a:xfrm>
              <a:off x="3467803" y="1596866"/>
              <a:ext cx="79810" cy="295079"/>
              <a:chOff x="2390171" y="1445728"/>
              <a:chExt cx="79810" cy="295079"/>
            </a:xfrm>
          </p:grpSpPr>
          <p:sp>
            <p:nvSpPr>
              <p:cNvPr id="181" name="矩形 180">
                <a:extLst>
                  <a:ext uri="{FF2B5EF4-FFF2-40B4-BE49-F238E27FC236}">
                    <a16:creationId xmlns:a16="http://schemas.microsoft.com/office/drawing/2014/main" id="{39A2C045-C37A-4050-B59C-CBC649BE057A}"/>
                  </a:ext>
                </a:extLst>
              </p:cNvPr>
              <p:cNvSpPr/>
              <p:nvPr/>
            </p:nvSpPr>
            <p:spPr>
              <a:xfrm>
                <a:off x="2390171" y="1445728"/>
                <a:ext cx="79810" cy="7981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矩形 181">
                <a:extLst>
                  <a:ext uri="{FF2B5EF4-FFF2-40B4-BE49-F238E27FC236}">
                    <a16:creationId xmlns:a16="http://schemas.microsoft.com/office/drawing/2014/main" id="{156835E9-CC6B-469A-AB67-2D74B0214794}"/>
                  </a:ext>
                </a:extLst>
              </p:cNvPr>
              <p:cNvSpPr/>
              <p:nvPr/>
            </p:nvSpPr>
            <p:spPr>
              <a:xfrm>
                <a:off x="2390171" y="1660997"/>
                <a:ext cx="79810" cy="7981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8" name="组合 177">
              <a:extLst>
                <a:ext uri="{FF2B5EF4-FFF2-40B4-BE49-F238E27FC236}">
                  <a16:creationId xmlns:a16="http://schemas.microsoft.com/office/drawing/2014/main" id="{A2858C1E-D91A-4B87-922F-7DA6330378E9}"/>
                </a:ext>
              </a:extLst>
            </p:cNvPr>
            <p:cNvGrpSpPr/>
            <p:nvPr/>
          </p:nvGrpSpPr>
          <p:grpSpPr>
            <a:xfrm>
              <a:off x="3758603" y="1596866"/>
              <a:ext cx="79810" cy="295079"/>
              <a:chOff x="2390171" y="1445728"/>
              <a:chExt cx="79810" cy="295079"/>
            </a:xfrm>
          </p:grpSpPr>
          <p:sp>
            <p:nvSpPr>
              <p:cNvPr id="179" name="矩形 178">
                <a:extLst>
                  <a:ext uri="{FF2B5EF4-FFF2-40B4-BE49-F238E27FC236}">
                    <a16:creationId xmlns:a16="http://schemas.microsoft.com/office/drawing/2014/main" id="{713AE67C-F998-4723-96FF-70F916C63400}"/>
                  </a:ext>
                </a:extLst>
              </p:cNvPr>
              <p:cNvSpPr/>
              <p:nvPr/>
            </p:nvSpPr>
            <p:spPr>
              <a:xfrm>
                <a:off x="2390171" y="1445728"/>
                <a:ext cx="79810" cy="7981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矩形 179">
                <a:extLst>
                  <a:ext uri="{FF2B5EF4-FFF2-40B4-BE49-F238E27FC236}">
                    <a16:creationId xmlns:a16="http://schemas.microsoft.com/office/drawing/2014/main" id="{71ACBF69-F1F3-4588-998E-1418BC58BD53}"/>
                  </a:ext>
                </a:extLst>
              </p:cNvPr>
              <p:cNvSpPr/>
              <p:nvPr/>
            </p:nvSpPr>
            <p:spPr>
              <a:xfrm>
                <a:off x="2390171" y="1660997"/>
                <a:ext cx="79810" cy="7981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83" name="文本框 182">
            <a:extLst>
              <a:ext uri="{FF2B5EF4-FFF2-40B4-BE49-F238E27FC236}">
                <a16:creationId xmlns:a16="http://schemas.microsoft.com/office/drawing/2014/main" id="{608495B4-8A8C-40AA-A8B4-5E1B640CD1A8}"/>
              </a:ext>
            </a:extLst>
          </p:cNvPr>
          <p:cNvSpPr txBox="1"/>
          <p:nvPr/>
        </p:nvSpPr>
        <p:spPr>
          <a:xfrm>
            <a:off x="7589481" y="795295"/>
            <a:ext cx="1495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Discriminator</a:t>
            </a:r>
          </a:p>
        </p:txBody>
      </p:sp>
      <p:cxnSp>
        <p:nvCxnSpPr>
          <p:cNvPr id="184" name="连接符: 肘形 183">
            <a:extLst>
              <a:ext uri="{FF2B5EF4-FFF2-40B4-BE49-F238E27FC236}">
                <a16:creationId xmlns:a16="http://schemas.microsoft.com/office/drawing/2014/main" id="{8B3824EF-C5F6-4ABB-9053-C81CB1A83FAB}"/>
              </a:ext>
            </a:extLst>
          </p:cNvPr>
          <p:cNvCxnSpPr>
            <a:cxnSpLocks/>
            <a:stCxn id="135" idx="1"/>
            <a:endCxn id="181" idx="1"/>
          </p:cNvCxnSpPr>
          <p:nvPr/>
        </p:nvCxnSpPr>
        <p:spPr>
          <a:xfrm>
            <a:off x="6512074" y="1066378"/>
            <a:ext cx="849549" cy="446158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>
            <a:extLst>
              <a:ext uri="{FF2B5EF4-FFF2-40B4-BE49-F238E27FC236}">
                <a16:creationId xmlns:a16="http://schemas.microsoft.com/office/drawing/2014/main" id="{09C15EAC-4DF5-4286-BD2D-FD3B03E0596D}"/>
              </a:ext>
            </a:extLst>
          </p:cNvPr>
          <p:cNvCxnSpPr>
            <a:cxnSpLocks/>
            <a:stCxn id="137" idx="3"/>
            <a:endCxn id="176" idx="0"/>
          </p:cNvCxnSpPr>
          <p:nvPr/>
        </p:nvCxnSpPr>
        <p:spPr>
          <a:xfrm flipV="1">
            <a:off x="6512074" y="1616571"/>
            <a:ext cx="836140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连接符: 肘形 189">
            <a:extLst>
              <a:ext uri="{FF2B5EF4-FFF2-40B4-BE49-F238E27FC236}">
                <a16:creationId xmlns:a16="http://schemas.microsoft.com/office/drawing/2014/main" id="{987C38EF-0907-4394-BE48-24E04D70AAF2}"/>
              </a:ext>
            </a:extLst>
          </p:cNvPr>
          <p:cNvCxnSpPr>
            <a:cxnSpLocks/>
            <a:stCxn id="139" idx="3"/>
            <a:endCxn id="182" idx="1"/>
          </p:cNvCxnSpPr>
          <p:nvPr/>
        </p:nvCxnSpPr>
        <p:spPr>
          <a:xfrm flipV="1">
            <a:off x="6512074" y="1727805"/>
            <a:ext cx="849549" cy="442098"/>
          </a:xfrm>
          <a:prstGeom prst="bentConnector3">
            <a:avLst>
              <a:gd name="adj1" fmla="val 50000"/>
            </a:avLst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D9BECC99-F122-41F5-BBFD-AB36B88BC904}"/>
                  </a:ext>
                </a:extLst>
              </p:cNvPr>
              <p:cNvSpPr txBox="1"/>
              <p:nvPr/>
            </p:nvSpPr>
            <p:spPr>
              <a:xfrm>
                <a:off x="8120964" y="1120441"/>
                <a:ext cx="363207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Fake or Real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Domain classification, generate soft label: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[0,1]</m:t>
                    </m:r>
                  </m:oMath>
                </a14:m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Object classification</a:t>
                </a:r>
              </a:p>
            </p:txBody>
          </p:sp>
        </mc:Choice>
        <mc:Fallback xmlns="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D9BECC99-F122-41F5-BBFD-AB36B88BC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0964" y="1120441"/>
                <a:ext cx="3632072" cy="1200329"/>
              </a:xfrm>
              <a:prstGeom prst="rect">
                <a:avLst/>
              </a:prstGeom>
              <a:blipFill>
                <a:blip r:embed="rId9"/>
                <a:stretch>
                  <a:fillRect l="-1007" t="-3046" b="-7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835FBF82-0F92-42B2-AD54-0E431D3995BC}"/>
                  </a:ext>
                </a:extLst>
              </p:cNvPr>
              <p:cNvSpPr txBox="1"/>
              <p:nvPr/>
            </p:nvSpPr>
            <p:spPr>
              <a:xfrm>
                <a:off x="1146633" y="979500"/>
                <a:ext cx="3257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835FBF82-0F92-42B2-AD54-0E431D3995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33" y="979500"/>
                <a:ext cx="32573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B4CDB3BB-67C1-4E62-B038-7C74B7354460}"/>
                  </a:ext>
                </a:extLst>
              </p:cNvPr>
              <p:cNvSpPr txBox="1"/>
              <p:nvPr/>
            </p:nvSpPr>
            <p:spPr>
              <a:xfrm>
                <a:off x="805799" y="1846631"/>
                <a:ext cx="7104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B4CDB3BB-67C1-4E62-B038-7C74B7354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799" y="1846631"/>
                <a:ext cx="71043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0" name="连接符: 肘形 199">
            <a:extLst>
              <a:ext uri="{FF2B5EF4-FFF2-40B4-BE49-F238E27FC236}">
                <a16:creationId xmlns:a16="http://schemas.microsoft.com/office/drawing/2014/main" id="{FA2B3A4C-6687-4816-B14B-8982D930E172}"/>
              </a:ext>
            </a:extLst>
          </p:cNvPr>
          <p:cNvCxnSpPr>
            <a:cxnSpLocks/>
            <a:stCxn id="38" idx="3"/>
            <a:endCxn id="176" idx="1"/>
          </p:cNvCxnSpPr>
          <p:nvPr/>
        </p:nvCxnSpPr>
        <p:spPr>
          <a:xfrm flipV="1">
            <a:off x="1318369" y="1845837"/>
            <a:ext cx="6221855" cy="121601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矩形 213">
            <a:extLst>
              <a:ext uri="{FF2B5EF4-FFF2-40B4-BE49-F238E27FC236}">
                <a16:creationId xmlns:a16="http://schemas.microsoft.com/office/drawing/2014/main" id="{39FFB241-325B-4B3B-A3A3-734C328ADC5B}"/>
              </a:ext>
            </a:extLst>
          </p:cNvPr>
          <p:cNvSpPr/>
          <p:nvPr/>
        </p:nvSpPr>
        <p:spPr>
          <a:xfrm rot="20700000">
            <a:off x="7625446" y="1720160"/>
            <a:ext cx="79810" cy="798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矩形 214">
            <a:extLst>
              <a:ext uri="{FF2B5EF4-FFF2-40B4-BE49-F238E27FC236}">
                <a16:creationId xmlns:a16="http://schemas.microsoft.com/office/drawing/2014/main" id="{220355F2-DC2D-4AD4-8B5D-429D2DB2FF9B}"/>
              </a:ext>
            </a:extLst>
          </p:cNvPr>
          <p:cNvSpPr/>
          <p:nvPr/>
        </p:nvSpPr>
        <p:spPr>
          <a:xfrm rot="20700000">
            <a:off x="7374137" y="1786827"/>
            <a:ext cx="79810" cy="798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8" name="连接符: 肘形 217">
            <a:extLst>
              <a:ext uri="{FF2B5EF4-FFF2-40B4-BE49-F238E27FC236}">
                <a16:creationId xmlns:a16="http://schemas.microsoft.com/office/drawing/2014/main" id="{86413627-F265-4EA5-8A3F-3F9DBD7E3BDC}"/>
              </a:ext>
            </a:extLst>
          </p:cNvPr>
          <p:cNvCxnSpPr>
            <a:cxnSpLocks/>
            <a:stCxn id="221" idx="2"/>
            <a:endCxn id="214" idx="2"/>
          </p:cNvCxnSpPr>
          <p:nvPr/>
        </p:nvCxnSpPr>
        <p:spPr>
          <a:xfrm rot="16200000" flipH="1">
            <a:off x="4608797" y="-1268272"/>
            <a:ext cx="452254" cy="5681509"/>
          </a:xfrm>
          <a:prstGeom prst="bentConnector3">
            <a:avLst>
              <a:gd name="adj1" fmla="val 36146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矩形 220">
            <a:extLst>
              <a:ext uri="{FF2B5EF4-FFF2-40B4-BE49-F238E27FC236}">
                <a16:creationId xmlns:a16="http://schemas.microsoft.com/office/drawing/2014/main" id="{0EDB96C9-47AA-4A1F-8106-42529EC885AD}"/>
              </a:ext>
            </a:extLst>
          </p:cNvPr>
          <p:cNvSpPr/>
          <p:nvPr/>
        </p:nvSpPr>
        <p:spPr>
          <a:xfrm>
            <a:off x="1954265" y="1266546"/>
            <a:ext cx="79810" cy="798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矩形 221">
            <a:extLst>
              <a:ext uri="{FF2B5EF4-FFF2-40B4-BE49-F238E27FC236}">
                <a16:creationId xmlns:a16="http://schemas.microsoft.com/office/drawing/2014/main" id="{063CE2CA-9488-4242-BEAB-69B9EA1CBB4F}"/>
              </a:ext>
            </a:extLst>
          </p:cNvPr>
          <p:cNvSpPr/>
          <p:nvPr/>
        </p:nvSpPr>
        <p:spPr>
          <a:xfrm>
            <a:off x="2125737" y="1805932"/>
            <a:ext cx="79810" cy="798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文本框 231">
            <a:extLst>
              <a:ext uri="{FF2B5EF4-FFF2-40B4-BE49-F238E27FC236}">
                <a16:creationId xmlns:a16="http://schemas.microsoft.com/office/drawing/2014/main" id="{3FD1A87F-BD5A-46EC-A00E-A0A7C2F12FE6}"/>
              </a:ext>
            </a:extLst>
          </p:cNvPr>
          <p:cNvSpPr txBox="1"/>
          <p:nvPr/>
        </p:nvSpPr>
        <p:spPr>
          <a:xfrm>
            <a:off x="113457" y="3645227"/>
            <a:ext cx="55558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Mix-up method: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Pixel-level mix-up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Feature-level mix-up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文本框 237">
                <a:extLst>
                  <a:ext uri="{FF2B5EF4-FFF2-40B4-BE49-F238E27FC236}">
                    <a16:creationId xmlns:a16="http://schemas.microsoft.com/office/drawing/2014/main" id="{66E973F3-F59A-4E90-8B66-D22F66BCBF57}"/>
                  </a:ext>
                </a:extLst>
              </p:cNvPr>
              <p:cNvSpPr txBox="1"/>
              <p:nvPr/>
            </p:nvSpPr>
            <p:spPr>
              <a:xfrm>
                <a:off x="2105197" y="1097279"/>
                <a:ext cx="36738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8" name="文本框 237">
                <a:extLst>
                  <a:ext uri="{FF2B5EF4-FFF2-40B4-BE49-F238E27FC236}">
                    <a16:creationId xmlns:a16="http://schemas.microsoft.com/office/drawing/2014/main" id="{66E973F3-F59A-4E90-8B66-D22F66BCBF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197" y="1097279"/>
                <a:ext cx="36738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文本框 238">
                <a:extLst>
                  <a:ext uri="{FF2B5EF4-FFF2-40B4-BE49-F238E27FC236}">
                    <a16:creationId xmlns:a16="http://schemas.microsoft.com/office/drawing/2014/main" id="{034E4A25-0DB1-444D-BD60-61FFB2A2ACA0}"/>
                  </a:ext>
                </a:extLst>
              </p:cNvPr>
              <p:cNvSpPr txBox="1"/>
              <p:nvPr/>
            </p:nvSpPr>
            <p:spPr>
              <a:xfrm>
                <a:off x="2753294" y="915110"/>
                <a:ext cx="36738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9" name="文本框 238">
                <a:extLst>
                  <a:ext uri="{FF2B5EF4-FFF2-40B4-BE49-F238E27FC236}">
                    <a16:creationId xmlns:a16="http://schemas.microsoft.com/office/drawing/2014/main" id="{034E4A25-0DB1-444D-BD60-61FFB2A2A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294" y="915110"/>
                <a:ext cx="36738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文本框 239">
                <a:extLst>
                  <a:ext uri="{FF2B5EF4-FFF2-40B4-BE49-F238E27FC236}">
                    <a16:creationId xmlns:a16="http://schemas.microsoft.com/office/drawing/2014/main" id="{4FA55529-7660-4F2F-9ACC-620FB3444211}"/>
                  </a:ext>
                </a:extLst>
              </p:cNvPr>
              <p:cNvSpPr txBox="1"/>
              <p:nvPr/>
            </p:nvSpPr>
            <p:spPr>
              <a:xfrm>
                <a:off x="4744418" y="1179557"/>
                <a:ext cx="36738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0" name="文本框 239">
                <a:extLst>
                  <a:ext uri="{FF2B5EF4-FFF2-40B4-BE49-F238E27FC236}">
                    <a16:creationId xmlns:a16="http://schemas.microsoft.com/office/drawing/2014/main" id="{4FA55529-7660-4F2F-9ACC-620FB3444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4418" y="1179557"/>
                <a:ext cx="36738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文本框 240">
                <a:extLst>
                  <a:ext uri="{FF2B5EF4-FFF2-40B4-BE49-F238E27FC236}">
                    <a16:creationId xmlns:a16="http://schemas.microsoft.com/office/drawing/2014/main" id="{35267585-285C-45DF-9E68-4EC4A7EBFE0C}"/>
                  </a:ext>
                </a:extLst>
              </p:cNvPr>
              <p:cNvSpPr txBox="1"/>
              <p:nvPr/>
            </p:nvSpPr>
            <p:spPr>
              <a:xfrm>
                <a:off x="5425267" y="1179557"/>
                <a:ext cx="36738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1" name="文本框 240">
                <a:extLst>
                  <a:ext uri="{FF2B5EF4-FFF2-40B4-BE49-F238E27FC236}">
                    <a16:creationId xmlns:a16="http://schemas.microsoft.com/office/drawing/2014/main" id="{35267585-285C-45DF-9E68-4EC4A7EBF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5267" y="1179557"/>
                <a:ext cx="367385" cy="369332"/>
              </a:xfrm>
              <a:prstGeom prst="rect">
                <a:avLst/>
              </a:prstGeom>
              <a:blipFill>
                <a:blip r:embed="rId15"/>
                <a:stretch>
                  <a:fillRect r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1" name="文本框 250">
            <a:extLst>
              <a:ext uri="{FF2B5EF4-FFF2-40B4-BE49-F238E27FC236}">
                <a16:creationId xmlns:a16="http://schemas.microsoft.com/office/drawing/2014/main" id="{6DAD5F20-6141-4078-82AF-BD4264D9E021}"/>
              </a:ext>
            </a:extLst>
          </p:cNvPr>
          <p:cNvSpPr txBox="1"/>
          <p:nvPr/>
        </p:nvSpPr>
        <p:spPr>
          <a:xfrm>
            <a:off x="0" y="6350000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Xu, M., Zhang, J., Ni, B., Li, T., Wang, C., Tian, Q. and Zhang, W., 2020, April. Adversarial domain adaptation with domain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mixup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 Proceedings of the AAAI Conference on Artificial Intelligence (Vol. 34, No. 04, pp. 6502-6509).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4C9C811E-1815-4E5D-B262-8911A103AA68}"/>
                  </a:ext>
                </a:extLst>
              </p:cNvPr>
              <p:cNvSpPr txBox="1"/>
              <p:nvPr/>
            </p:nvSpPr>
            <p:spPr>
              <a:xfrm>
                <a:off x="3226658" y="3438936"/>
                <a:ext cx="2627754" cy="6677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solidFill>
                      <a:srgbClr val="2021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Minimize the </a:t>
                </a:r>
                <a:r>
                  <a:rPr lang="en-US" altLang="zh-CN" b="0" i="0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relative entropy 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𝑚𝑖𝑛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𝑝𝑟𝑖𝑜𝑟</m:t>
                        </m:r>
                      </m:sub>
                    </m:sSub>
                  </m:oMath>
                </a14:m>
                <a:r>
                  <a:rPr lang="en-US" altLang="zh-CN" b="0" i="0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4C9C811E-1815-4E5D-B262-8911A103A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6658" y="3438936"/>
                <a:ext cx="2627754" cy="667747"/>
              </a:xfrm>
              <a:prstGeom prst="rect">
                <a:avLst/>
              </a:prstGeom>
              <a:blipFill>
                <a:blip r:embed="rId16"/>
                <a:stretch>
                  <a:fillRect l="-1856" t="-4545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35262C18-491C-439E-A20C-61AE94193F31}"/>
              </a:ext>
            </a:extLst>
          </p:cNvPr>
          <p:cNvCxnSpPr>
            <a:cxnSpLocks/>
          </p:cNvCxnSpPr>
          <p:nvPr/>
        </p:nvCxnSpPr>
        <p:spPr>
          <a:xfrm>
            <a:off x="4508526" y="2652999"/>
            <a:ext cx="0" cy="619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图片 92">
            <a:extLst>
              <a:ext uri="{FF2B5EF4-FFF2-40B4-BE49-F238E27FC236}">
                <a16:creationId xmlns:a16="http://schemas.microsoft.com/office/drawing/2014/main" id="{5157083E-B143-4BB7-ABDF-ED7D691493D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074217" y="506821"/>
            <a:ext cx="4200525" cy="390525"/>
          </a:xfrm>
          <a:prstGeom prst="rect">
            <a:avLst/>
          </a:prstGeom>
        </p:spPr>
      </p:pic>
      <p:pic>
        <p:nvPicPr>
          <p:cNvPr id="95" name="图片 94">
            <a:extLst>
              <a:ext uri="{FF2B5EF4-FFF2-40B4-BE49-F238E27FC236}">
                <a16:creationId xmlns:a16="http://schemas.microsoft.com/office/drawing/2014/main" id="{96292C8D-BBFC-4E59-9D42-38D1DD53183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58251" y="3188281"/>
            <a:ext cx="3695700" cy="409575"/>
          </a:xfrm>
          <a:prstGeom prst="rect">
            <a:avLst/>
          </a:prstGeom>
        </p:spPr>
      </p:pic>
      <p:pic>
        <p:nvPicPr>
          <p:cNvPr id="96" name="图片 95">
            <a:extLst>
              <a:ext uri="{FF2B5EF4-FFF2-40B4-BE49-F238E27FC236}">
                <a16:creationId xmlns:a16="http://schemas.microsoft.com/office/drawing/2014/main" id="{86F35F60-0017-42DD-BB5F-2D97D1C6CE88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338347" y="3567550"/>
            <a:ext cx="3362325" cy="457200"/>
          </a:xfrm>
          <a:prstGeom prst="rect">
            <a:avLst/>
          </a:prstGeom>
        </p:spPr>
      </p:pic>
      <p:pic>
        <p:nvPicPr>
          <p:cNvPr id="97" name="图片 96">
            <a:extLst>
              <a:ext uri="{FF2B5EF4-FFF2-40B4-BE49-F238E27FC236}">
                <a16:creationId xmlns:a16="http://schemas.microsoft.com/office/drawing/2014/main" id="{C38A3E7D-6AE8-4795-9D8E-5A66237F23D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884060" y="4558462"/>
            <a:ext cx="2619375" cy="381000"/>
          </a:xfrm>
          <a:prstGeom prst="rect">
            <a:avLst/>
          </a:prstGeom>
        </p:spPr>
      </p:pic>
      <p:sp>
        <p:nvSpPr>
          <p:cNvPr id="99" name="文本框 98">
            <a:extLst>
              <a:ext uri="{FF2B5EF4-FFF2-40B4-BE49-F238E27FC236}">
                <a16:creationId xmlns:a16="http://schemas.microsoft.com/office/drawing/2014/main" id="{C811FD82-1881-4D6D-96AE-F90BCB332EB5}"/>
              </a:ext>
            </a:extLst>
          </p:cNvPr>
          <p:cNvSpPr txBox="1"/>
          <p:nvPr/>
        </p:nvSpPr>
        <p:spPr>
          <a:xfrm>
            <a:off x="3418668" y="5118600"/>
            <a:ext cx="17170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relative entropy</a:t>
            </a:r>
            <a:endParaRPr lang="zh-CN" altLang="en-US" dirty="0"/>
          </a:p>
        </p:txBody>
      </p: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0B44E110-7A2B-4863-A051-06CD74CA8E72}"/>
              </a:ext>
            </a:extLst>
          </p:cNvPr>
          <p:cNvCxnSpPr/>
          <p:nvPr/>
        </p:nvCxnSpPr>
        <p:spPr>
          <a:xfrm flipH="1">
            <a:off x="4540535" y="4939462"/>
            <a:ext cx="114970" cy="204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4C374FD8-FC59-4900-8736-D7CA257BF9BA}"/>
              </a:ext>
            </a:extLst>
          </p:cNvPr>
          <p:cNvSpPr txBox="1"/>
          <p:nvPr/>
        </p:nvSpPr>
        <p:spPr>
          <a:xfrm>
            <a:off x="4549800" y="5473174"/>
            <a:ext cx="17170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pixel-likelihood</a:t>
            </a:r>
            <a:endParaRPr lang="zh-CN" altLang="en-US" dirty="0"/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3E542920-972A-4F4C-A82F-1DB11D2A26A5}"/>
              </a:ext>
            </a:extLst>
          </p:cNvPr>
          <p:cNvCxnSpPr>
            <a:cxnSpLocks/>
            <a:endCxn id="103" idx="0"/>
          </p:cNvCxnSpPr>
          <p:nvPr/>
        </p:nvCxnSpPr>
        <p:spPr>
          <a:xfrm>
            <a:off x="5402305" y="4864906"/>
            <a:ext cx="6018" cy="608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77896EFB-5BCB-44CF-B5E6-BB8F07BB2A5A}"/>
              </a:ext>
            </a:extLst>
          </p:cNvPr>
          <p:cNvCxnSpPr>
            <a:cxnSpLocks/>
          </p:cNvCxnSpPr>
          <p:nvPr/>
        </p:nvCxnSpPr>
        <p:spPr>
          <a:xfrm>
            <a:off x="6257581" y="4894239"/>
            <a:ext cx="224491" cy="224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173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A553D454-7695-4CBF-BC20-2174BC9F32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767587"/>
              </p:ext>
            </p:extLst>
          </p:nvPr>
        </p:nvGraphicFramePr>
        <p:xfrm>
          <a:off x="337820" y="508000"/>
          <a:ext cx="6398462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7919">
                  <a:extLst>
                    <a:ext uri="{9D8B030D-6E8A-4147-A177-3AD203B41FA5}">
                      <a16:colId xmlns:a16="http://schemas.microsoft.com/office/drawing/2014/main" val="1511270669"/>
                    </a:ext>
                  </a:extLst>
                </a:gridCol>
                <a:gridCol w="2314882">
                  <a:extLst>
                    <a:ext uri="{9D8B030D-6E8A-4147-A177-3AD203B41FA5}">
                      <a16:colId xmlns:a16="http://schemas.microsoft.com/office/drawing/2014/main" val="1110783567"/>
                    </a:ext>
                  </a:extLst>
                </a:gridCol>
                <a:gridCol w="2405661">
                  <a:extLst>
                    <a:ext uri="{9D8B030D-6E8A-4147-A177-3AD203B41FA5}">
                      <a16:colId xmlns:a16="http://schemas.microsoft.com/office/drawing/2014/main" val="630397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 report (target dataset classification accuracy)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495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RevGrad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(mix-up)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VAE-GAN (mix-up)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815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SV&gt;MN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73.9%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95.5%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69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MN&gt;SV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Failed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155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MN&gt;MN-M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report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382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Our reproducing result (use paper code)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086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SV&gt;MN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68%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86.1%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069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MN&gt;SV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~20% (failed)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~10% (failed)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911162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3B3BBB85-DB00-411A-9D7A-8F186EC0D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74480" cy="5080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Result reproduce and our tasks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F8D6897-1E9C-4C56-BC28-6A5213589CE9}"/>
              </a:ext>
            </a:extLst>
          </p:cNvPr>
          <p:cNvSpPr txBox="1"/>
          <p:nvPr/>
        </p:nvSpPr>
        <p:spPr>
          <a:xfrm>
            <a:off x="337820" y="3928794"/>
            <a:ext cx="57581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SV&gt;MN: </a:t>
            </a:r>
            <a:r>
              <a:rPr kumimoji="0" lang="zh-CN" altLang="zh-CN" sz="1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kumimoji="0" lang="zh-CN" altLang="zh-CN" sz="180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he </a:t>
            </a:r>
            <a:r>
              <a:rPr kumimoji="0" lang="zh-CN" altLang="zh-CN" sz="1800" i="0" u="sng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Street View House Number</a:t>
            </a:r>
            <a:r>
              <a:rPr kumimoji="0" lang="en-US" altLang="zh-CN" sz="1800" i="0" u="sng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 </a:t>
            </a:r>
            <a:r>
              <a:rPr kumimoji="0" lang="en-US" altLang="zh-CN" sz="180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(SVHN) dataset as the source, and MNIST dataset as the target dataset.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7E0EE42-F5A1-440C-9C83-964250C37D48}"/>
              </a:ext>
            </a:extLst>
          </p:cNvPr>
          <p:cNvSpPr txBox="1"/>
          <p:nvPr/>
        </p:nvSpPr>
        <p:spPr>
          <a:xfrm>
            <a:off x="6770572" y="495111"/>
            <a:ext cx="523494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Motivation: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2020 paper [2] mentioned: </a:t>
            </a:r>
            <a:r>
              <a:rPr lang="en-US" altLang="zh-C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MN &gt; SV is failed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they never try MN &gt; MN-M.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Challenge: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MNIST is a gray image, and its texture is monotonous, there are infinity possible texture transmission for MNIST dataset. (The main reason to failed.)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some case: </a:t>
            </a:r>
            <a:r>
              <a:rPr lang="en-US" altLang="zh-C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MN &gt; SV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represents the synthetic image to real image domain adaption. 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Tasks:</a:t>
            </a:r>
          </a:p>
          <a:p>
            <a:pPr marL="342900" indent="-342900"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task: MN &gt; MN-M: as MN-M is generate from the MN, in order to have a fair training, we cut both training set into two parts to guarantee the MN trainset do not have overlap with MN-M trainset. </a:t>
            </a:r>
          </a:p>
          <a:p>
            <a:pPr marL="342900" indent="-342900"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 task: MN &gt; SV: We apply  Semi-Supervised GAN (SGAN) to MN, and generate SV style fake MN dataset (fake-SV), and then apply it to train SV 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6309D15B-AA81-4020-B04B-F31DBF4C8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559" y="5036958"/>
            <a:ext cx="304800" cy="3048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87F224FD-C6BE-45DF-BBB6-2713CDBE9C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559" y="5371734"/>
            <a:ext cx="304800" cy="3048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65128509-6B87-4925-A6FB-27C70482F6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559" y="5713884"/>
            <a:ext cx="304800" cy="30480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93E07028-FE5B-4847-8437-658DB358F7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967" y="5409834"/>
            <a:ext cx="266700" cy="266700"/>
          </a:xfrm>
          <a:prstGeom prst="rect">
            <a:avLst/>
          </a:prstGeom>
        </p:spPr>
      </p:pic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3835F851-79CD-4D1C-8A56-8471ADE347EB}"/>
              </a:ext>
            </a:extLst>
          </p:cNvPr>
          <p:cNvCxnSpPr>
            <a:stCxn id="23" idx="3"/>
            <a:endCxn id="21" idx="1"/>
          </p:cNvCxnSpPr>
          <p:nvPr/>
        </p:nvCxnSpPr>
        <p:spPr>
          <a:xfrm>
            <a:off x="4056667" y="5543184"/>
            <a:ext cx="902892" cy="323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3D8E9535-5BCE-4B5F-9858-C29469E2CAE1}"/>
              </a:ext>
            </a:extLst>
          </p:cNvPr>
          <p:cNvCxnSpPr>
            <a:cxnSpLocks/>
            <a:stCxn id="23" idx="3"/>
            <a:endCxn id="19" idx="1"/>
          </p:cNvCxnSpPr>
          <p:nvPr/>
        </p:nvCxnSpPr>
        <p:spPr>
          <a:xfrm flipV="1">
            <a:off x="4056667" y="5524134"/>
            <a:ext cx="902892" cy="19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4D017D30-AB65-4F78-A65F-0C8534BA0EB9}"/>
              </a:ext>
            </a:extLst>
          </p:cNvPr>
          <p:cNvCxnSpPr>
            <a:cxnSpLocks/>
            <a:stCxn id="23" idx="3"/>
            <a:endCxn id="17" idx="1"/>
          </p:cNvCxnSpPr>
          <p:nvPr/>
        </p:nvCxnSpPr>
        <p:spPr>
          <a:xfrm flipV="1">
            <a:off x="4056667" y="5189358"/>
            <a:ext cx="902892" cy="353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3CE7140-C6E1-48D8-954B-3955CDD479B0}"/>
              </a:ext>
            </a:extLst>
          </p:cNvPr>
          <p:cNvCxnSpPr>
            <a:cxnSpLocks/>
            <a:stCxn id="23" idx="3"/>
            <a:endCxn id="38" idx="1"/>
          </p:cNvCxnSpPr>
          <p:nvPr/>
        </p:nvCxnSpPr>
        <p:spPr>
          <a:xfrm>
            <a:off x="4056667" y="5543184"/>
            <a:ext cx="904272" cy="995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7649F639-FF19-4C5E-AA2E-3A6805F37DB7}"/>
              </a:ext>
            </a:extLst>
          </p:cNvPr>
          <p:cNvSpPr txBox="1"/>
          <p:nvPr/>
        </p:nvSpPr>
        <p:spPr>
          <a:xfrm>
            <a:off x="4938674" y="600217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C383D843-BF0F-4AB5-973E-9DEEFE1379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939" y="6385978"/>
            <a:ext cx="304800" cy="304800"/>
          </a:xfrm>
          <a:prstGeom prst="rect">
            <a:avLst/>
          </a:prstGeom>
        </p:spPr>
      </p:pic>
      <p:sp>
        <p:nvSpPr>
          <p:cNvPr id="42" name="文本框 41">
            <a:extLst>
              <a:ext uri="{FF2B5EF4-FFF2-40B4-BE49-F238E27FC236}">
                <a16:creationId xmlns:a16="http://schemas.microsoft.com/office/drawing/2014/main" id="{F3EEF4F9-6357-4581-B2D0-1EE84398CF29}"/>
              </a:ext>
            </a:extLst>
          </p:cNvPr>
          <p:cNvSpPr txBox="1"/>
          <p:nvPr/>
        </p:nvSpPr>
        <p:spPr>
          <a:xfrm>
            <a:off x="2111377" y="5358518"/>
            <a:ext cx="17443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synthetic image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597B82A-63F2-4B6F-A224-4AAF4358A32A}"/>
              </a:ext>
            </a:extLst>
          </p:cNvPr>
          <p:cNvSpPr txBox="1"/>
          <p:nvPr/>
        </p:nvSpPr>
        <p:spPr>
          <a:xfrm>
            <a:off x="5339733" y="5419233"/>
            <a:ext cx="12394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image 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782EA93F-CDE4-47EB-A123-B1FA9A424F33}"/>
              </a:ext>
            </a:extLst>
          </p:cNvPr>
          <p:cNvSpPr txBox="1"/>
          <p:nvPr/>
        </p:nvSpPr>
        <p:spPr>
          <a:xfrm>
            <a:off x="-11062" y="5937935"/>
            <a:ext cx="28773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MN: MNIST dataset</a:t>
            </a:r>
          </a:p>
          <a:p>
            <a:r>
              <a:rPr kumimoji="0" lang="en-US" altLang="zh-CN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SV: SVHN dataset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MN-M: MNIST-M dataset</a:t>
            </a:r>
            <a:endParaRPr kumimoji="0" lang="zh-CN" altLang="zh-CN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72FF4CD-4348-47AC-B1D9-40CA9A9B7ADB}"/>
              </a:ext>
            </a:extLst>
          </p:cNvPr>
          <p:cNvSpPr txBox="1"/>
          <p:nvPr/>
        </p:nvSpPr>
        <p:spPr>
          <a:xfrm>
            <a:off x="189368" y="4804817"/>
            <a:ext cx="45941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Texture “up-sampling” UDA </a:t>
            </a:r>
            <a:r>
              <a:rPr lang="en-US" altLang="zh-CN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problem: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4217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61534-AE2F-473A-83AC-D33EE2933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6600" y="520765"/>
            <a:ext cx="6211529" cy="67709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MNIST-M (MN-M)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912BC-FED7-43A9-A458-A8A4DA8DE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690" y="1197859"/>
            <a:ext cx="10515600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in [3] as a variation of MNIST for benchmarking UDA methods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by using MNIST digits as a mask and inverting the colors of a background image.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399D69-1004-4349-B985-A738525BA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305" y="3059203"/>
            <a:ext cx="6286500" cy="628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793257-B61F-4B52-99D6-3200C48A6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780" y="3763605"/>
            <a:ext cx="6296025" cy="6477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5CD8F88-23F0-4C4F-A1D1-F19450247CC3}"/>
              </a:ext>
            </a:extLst>
          </p:cNvPr>
          <p:cNvSpPr txBox="1"/>
          <p:nvPr/>
        </p:nvSpPr>
        <p:spPr>
          <a:xfrm>
            <a:off x="0" y="1274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Task1: MN &gt; MN-M 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RevGrad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method)</a:t>
            </a:r>
            <a:endParaRPr lang="zh-CN" altLang="en-US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D19362D-A695-433A-A401-ACE0E7064EEF}"/>
              </a:ext>
            </a:extLst>
          </p:cNvPr>
          <p:cNvSpPr txBox="1"/>
          <p:nvPr/>
        </p:nvSpPr>
        <p:spPr>
          <a:xfrm>
            <a:off x="-58445" y="6550223"/>
            <a:ext cx="1219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Y.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Ganin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Domain-Adversarial Training of Neural Networks. JMLR, 17(59):1–35, 2016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912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6A725-7C28-4C59-89A4-E3B18EB2B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9426"/>
            <a:ext cx="10515600" cy="677292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RevGrad</a:t>
            </a: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Architectures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56C1052D-CDAA-41CE-B024-49071DC208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222" y="1696029"/>
            <a:ext cx="5868802" cy="198539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477237-EF89-4762-B961-EFA79F2FB009}"/>
              </a:ext>
            </a:extLst>
          </p:cNvPr>
          <p:cNvSpPr txBox="1"/>
          <p:nvPr/>
        </p:nvSpPr>
        <p:spPr>
          <a:xfrm>
            <a:off x="1340527" y="903267"/>
            <a:ext cx="906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showing the Feature Extractor (Conv. Layers) and the Label Predictor (FC Layers).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B268A2-D535-42E0-A584-996EB0E06596}"/>
              </a:ext>
            </a:extLst>
          </p:cNvPr>
          <p:cNvSpPr txBox="1"/>
          <p:nvPr/>
        </p:nvSpPr>
        <p:spPr>
          <a:xfrm>
            <a:off x="1340527" y="1326697"/>
            <a:ext cx="9854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RevGrad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(implementation from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https://github.com/ChrisAllenMing/Mixup_for_UDA/tree/master/Mixup_RevGrad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4FA553-8282-4200-9A28-DD8540EBD353}"/>
              </a:ext>
            </a:extLst>
          </p:cNvPr>
          <p:cNvSpPr txBox="1"/>
          <p:nvPr/>
        </p:nvSpPr>
        <p:spPr>
          <a:xfrm>
            <a:off x="1340526" y="3679419"/>
            <a:ext cx="5140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Depthwise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Separable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RevGrad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(our proposal):</a:t>
            </a:r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5F6EBBA6-2BF4-417E-A1B4-4340ACCFB8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844" y="4075784"/>
            <a:ext cx="8808784" cy="277847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3FCB571-BA16-4B56-A00C-D3C04915DE38}"/>
              </a:ext>
            </a:extLst>
          </p:cNvPr>
          <p:cNvSpPr txBox="1"/>
          <p:nvPr/>
        </p:nvSpPr>
        <p:spPr>
          <a:xfrm>
            <a:off x="0" y="1274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Task1: MN &gt; MN-M 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RevGrad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60664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1DAB688-3DF8-4D0E-AE4A-8CEA5F28E3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7248013"/>
              </p:ext>
            </p:extLst>
          </p:nvPr>
        </p:nvGraphicFramePr>
        <p:xfrm>
          <a:off x="142043" y="106532"/>
          <a:ext cx="11878322" cy="66671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58933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FA2EE-5410-4AE4-8A7E-D02C5BAD6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096" y="43402"/>
            <a:ext cx="10515600" cy="70812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Depthwise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Separable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RevGrad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Graphical user interface, diagram, application, Word&#10;&#10;Description automatically generated">
            <a:extLst>
              <a:ext uri="{FF2B5EF4-FFF2-40B4-BE49-F238E27FC236}">
                <a16:creationId xmlns:a16="http://schemas.microsoft.com/office/drawing/2014/main" id="{A4D0E315-1371-4A84-94CE-E2261A00FC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87" y="932711"/>
            <a:ext cx="10348857" cy="329974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99F64D-144E-4F76-942F-A64190C2BD7B}"/>
              </a:ext>
            </a:extLst>
          </p:cNvPr>
          <p:cNvSpPr txBox="1"/>
          <p:nvPr/>
        </p:nvSpPr>
        <p:spPr>
          <a:xfrm>
            <a:off x="774087" y="4598156"/>
            <a:ext cx="93836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with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Depthwise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Separable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RevGrad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additional Conv. Layer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additional FC Layer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Smaller Conv. Filters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Worse results in MNIST to MNIST_M: 55% (with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Mixup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47% (without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Mixup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285750" indent="-285750">
              <a:buFontTx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860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2136</TotalTime>
  <Words>1330</Words>
  <Application>Microsoft Office PowerPoint</Application>
  <PresentationFormat>Widescreen</PresentationFormat>
  <Paragraphs>186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等线</vt:lpstr>
      <vt:lpstr>等线 Light</vt:lpstr>
      <vt:lpstr>Arial</vt:lpstr>
      <vt:lpstr>Cambria Math</vt:lpstr>
      <vt:lpstr>NimbusRomNo9L-Regu</vt:lpstr>
      <vt:lpstr>Times New Roman</vt:lpstr>
      <vt:lpstr>Office 主题​​</vt:lpstr>
      <vt:lpstr>Unsupervised Domain Adaptation for Synthetic to Real Images</vt:lpstr>
      <vt:lpstr>Outline</vt:lpstr>
      <vt:lpstr>PowerPoint Presentation</vt:lpstr>
      <vt:lpstr>Adversarial Domain Adaptation with Domain Mix-up (GAN method) [2]</vt:lpstr>
      <vt:lpstr>Result reproduce and our tasks</vt:lpstr>
      <vt:lpstr>MNIST-M (MN-M) Dataset</vt:lpstr>
      <vt:lpstr>RevGrad Architectures</vt:lpstr>
      <vt:lpstr>PowerPoint Presentation</vt:lpstr>
      <vt:lpstr>Deeper Depthwise Separable RevGrad</vt:lpstr>
      <vt:lpstr>PowerPoint Presentation</vt:lpstr>
      <vt:lpstr>Result summary:</vt:lpstr>
      <vt:lpstr>PowerPoint Presentation</vt:lpstr>
      <vt:lpstr>PowerPoint Presentation</vt:lpstr>
      <vt:lpstr>RevGrad vs. Depthwise Separable RevGrad</vt:lpstr>
      <vt:lpstr>Result summary:</vt:lpstr>
      <vt:lpstr>PowerPoint Presentation</vt:lpstr>
      <vt:lpstr>PowerPoint Presentation</vt:lpstr>
      <vt:lpstr>Adversarial Domain Adaptation with Domain Mix-up (GAN method)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Unsupervised domain adaption for Synthetic to Real </dc:title>
  <dc:creator>Yukui Luo</dc:creator>
  <cp:lastModifiedBy>Mariano Marufo da Silva</cp:lastModifiedBy>
  <cp:revision>122</cp:revision>
  <dcterms:created xsi:type="dcterms:W3CDTF">2021-03-25T00:59:37Z</dcterms:created>
  <dcterms:modified xsi:type="dcterms:W3CDTF">2022-02-17T21:45:40Z</dcterms:modified>
</cp:coreProperties>
</file>