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3"/>
  </p:notesMasterIdLst>
  <p:sldIdLst>
    <p:sldId id="279" r:id="rId6"/>
    <p:sldId id="256" r:id="rId7"/>
    <p:sldId id="274" r:id="rId8"/>
    <p:sldId id="275" r:id="rId9"/>
    <p:sldId id="276" r:id="rId10"/>
    <p:sldId id="277" r:id="rId11"/>
    <p:sldId id="280" r:id="rId12"/>
    <p:sldId id="281" r:id="rId13"/>
    <p:sldId id="282" r:id="rId14"/>
    <p:sldId id="283" r:id="rId15"/>
    <p:sldId id="284" r:id="rId16"/>
    <p:sldId id="285" r:id="rId17"/>
    <p:sldId id="298" r:id="rId18"/>
    <p:sldId id="286" r:id="rId19"/>
    <p:sldId id="289" r:id="rId20"/>
    <p:sldId id="287" r:id="rId21"/>
    <p:sldId id="290" r:id="rId22"/>
    <p:sldId id="257" r:id="rId23"/>
    <p:sldId id="292" r:id="rId24"/>
    <p:sldId id="293" r:id="rId25"/>
    <p:sldId id="294" r:id="rId26"/>
    <p:sldId id="295" r:id="rId27"/>
    <p:sldId id="296" r:id="rId28"/>
    <p:sldId id="297" r:id="rId29"/>
    <p:sldId id="300" r:id="rId30"/>
    <p:sldId id="301" r:id="rId31"/>
    <p:sldId id="299" r:id="rId32"/>
    <p:sldId id="291" r:id="rId33"/>
    <p:sldId id="261" r:id="rId34"/>
    <p:sldId id="264" r:id="rId35"/>
    <p:sldId id="266" r:id="rId36"/>
    <p:sldId id="267" r:id="rId37"/>
    <p:sldId id="268" r:id="rId38"/>
    <p:sldId id="269" r:id="rId39"/>
    <p:sldId id="270" r:id="rId40"/>
    <p:sldId id="271" r:id="rId41"/>
    <p:sldId id="272" r:id="rId4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2" autoAdjust="0"/>
    <p:restoredTop sz="94660"/>
  </p:normalViewPr>
  <p:slideViewPr>
    <p:cSldViewPr>
      <p:cViewPr varScale="1">
        <p:scale>
          <a:sx n="83" d="100"/>
          <a:sy n="83" d="100"/>
        </p:scale>
        <p:origin x="50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BD7B1-4B2E-48F9-8D55-944C0BC42F27}" type="datetimeFigureOut">
              <a:rPr lang="es-AR" smtClean="0"/>
              <a:t>22/5/2024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9C5FB-0AA8-44B0-964A-E72AE0D9B8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28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9C5FB-0AA8-44B0-964A-E72AE0D9B858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882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18F7993-2A09-4B3E-82FD-DE93D20C728B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50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64878B9-D0B5-4849-A91D-0CA0E830F6F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B22B28-38AD-4ECC-A596-D56CDE1860A2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2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B1C0ED1-9B86-48D2-BB72-C26D97FB547D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52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AB53456-B7A2-4DBC-8758-B8F7058B4EC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18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7518FA0-0196-4A46-BCB0-ACF0A0BE791A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0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B863E583-77B7-477E-8CA1-FC6D5A26F81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808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9851C6C-1F86-4F88-B2B7-8FAEAC34A72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7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49855C2-758A-4363-BBEB-05346E62F97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466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0B1D0FB-7396-4631-969A-974C69873E77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89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612C6E8-7D5A-4B61-8217-EE5BE269E678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02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18F7993-2A09-4B3E-82FD-DE93D20C728B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36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64878B9-D0B5-4849-A91D-0CA0E830F6F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94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B22B28-38AD-4ECC-A596-D56CDE1860A2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11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B1C0ED1-9B86-48D2-BB72-C26D97FB547D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50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AB53456-B7A2-4DBC-8758-B8F7058B4EC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615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7518FA0-0196-4A46-BCB0-ACF0A0BE791A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9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B863E583-77B7-477E-8CA1-FC6D5A26F81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04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9851C6C-1F86-4F88-B2B7-8FAEAC34A72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7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49855C2-758A-4363-BBEB-05346E62F97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749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0B1D0FB-7396-4631-969A-974C69873E77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887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612C6E8-7D5A-4B61-8217-EE5BE269E678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432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18F7993-2A09-4B3E-82FD-DE93D20C728B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568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64878B9-D0B5-4849-A91D-0CA0E830F6F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522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88B22B28-38AD-4ECC-A596-D56CDE1860A2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43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3B1C0ED1-9B86-48D2-BB72-C26D97FB547D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2962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AB53456-B7A2-4DBC-8758-B8F7058B4EC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059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7518FA0-0196-4A46-BCB0-ACF0A0BE791A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9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B863E583-77B7-477E-8CA1-FC6D5A26F81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07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19851C6C-1F86-4F88-B2B7-8FAEAC34A724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082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E49855C2-758A-4363-BBEB-05346E62F976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163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0B1D0FB-7396-4631-969A-974C69873E77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373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2612C6E8-7D5A-4B61-8217-EE5BE269E678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388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51177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3026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365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5279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26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574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0012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0960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1952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6229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5F93E-3C1A-4147-BD85-F9ACA0B74A03}" type="datetimeFigureOut">
              <a:rPr lang="es-AR" smtClean="0"/>
              <a:pPr/>
              <a:t>22/5/2024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DE5F2-0B0F-4960-B881-A787D95FB6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E408C8E-2245-4D3D-A583-39904FC4E89C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E408C8E-2245-4D3D-A583-39904FC4E89C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6E408C8E-2245-4D3D-A583-39904FC4E89C}" type="datetime1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22/5/2024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7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B04B11-C096-4C36-90EB-CE19B22590EF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22/5/2024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DD1608-E52F-4B46-9260-4FA18B1F8508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emf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4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11" Type="http://schemas.openxmlformats.org/officeDocument/2006/relationships/image" Target="../media/image21.emf"/><Relationship Id="rId5" Type="http://schemas.openxmlformats.org/officeDocument/2006/relationships/image" Target="../media/image22.png"/><Relationship Id="rId10" Type="http://schemas.openxmlformats.org/officeDocument/2006/relationships/image" Target="../media/image20.emf"/><Relationship Id="rId4" Type="http://schemas.openxmlformats.org/officeDocument/2006/relationships/image" Target="../media/image21.png"/><Relationship Id="rId9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png"/><Relationship Id="rId11" Type="http://schemas.openxmlformats.org/officeDocument/2006/relationships/image" Target="../media/image34.emf"/><Relationship Id="rId5" Type="http://schemas.openxmlformats.org/officeDocument/2006/relationships/image" Target="../media/image28.png"/><Relationship Id="rId10" Type="http://schemas.openxmlformats.org/officeDocument/2006/relationships/image" Target="../media/image33.emf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emf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654085"/>
            <a:ext cx="9144000" cy="14369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AR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9223" y="2724456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sz="3975" b="1" dirty="0"/>
              <a:t>Análisis de señales</a:t>
            </a:r>
            <a:br>
              <a:rPr lang="en-US" sz="3975" b="1" dirty="0"/>
            </a:br>
            <a:r>
              <a:rPr lang="en-US" sz="3975" b="1" dirty="0"/>
              <a:t>Introducción </a:t>
            </a:r>
            <a:br>
              <a:rPr lang="en-US" sz="3975" b="1" dirty="0"/>
            </a:br>
            <a:r>
              <a:rPr lang="en-US" sz="3975" b="1" dirty="0"/>
              <a:t/>
            </a:r>
            <a:br>
              <a:rPr lang="en-US" sz="3975" b="1" dirty="0"/>
            </a:br>
            <a:r>
              <a:rPr lang="en-US" sz="3975" b="1" dirty="0"/>
              <a:t>Pedro D. Arini y Pablo D. Cruces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 defTabSz="685800"/>
              <a:t>1</a:t>
            </a:fld>
            <a:endParaRPr lang="es-AR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6874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10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95536" y="620688"/>
            <a:ext cx="5561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20905" y="1510119"/>
            <a:ext cx="396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potencia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420905" y="2144338"/>
                <a:ext cx="2160240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5" y="2144338"/>
                <a:ext cx="2160240" cy="847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448157" y="3356992"/>
                <a:ext cx="626325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+mj-lt"/>
                  </a:rPr>
                  <a:t>E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finita</a:t>
                </a:r>
                <a:r>
                  <a:rPr lang="en-US" dirty="0" smtClean="0">
                    <a:latin typeface="+mj-lt"/>
                  </a:rPr>
                  <a:t>, se </a:t>
                </a:r>
                <a:r>
                  <a:rPr lang="en-US" dirty="0" err="1" smtClean="0">
                    <a:latin typeface="+mj-lt"/>
                  </a:rPr>
                  <a:t>denomina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señal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energía</a:t>
                </a:r>
                <a:r>
                  <a:rPr lang="en-US" dirty="0" smtClean="0">
                    <a:latin typeface="+mj-lt"/>
                  </a:rPr>
                  <a:t>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</a:t>
                </a:r>
                <a:r>
                  <a:rPr lang="en-US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la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A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 smtClean="0">
                    <a:latin typeface="+mj-lt"/>
                    <a:cs typeface="Times New Roman" panose="02020603050405020304" pitchFamily="18" charset="0"/>
                  </a:rPr>
                  <a:t>Muchas</a:t>
                </a:r>
                <a:r>
                  <a:rPr lang="en-US" dirty="0" smtClean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+mj-lt"/>
                    <a:cs typeface="Times New Roman" panose="02020603050405020304" pitchFamily="18" charset="0"/>
                  </a:rPr>
                  <a:t>señales</a:t>
                </a:r>
                <a:r>
                  <a:rPr lang="en-US" dirty="0" smtClean="0">
                    <a:latin typeface="+mj-lt"/>
                    <a:cs typeface="Times New Roman" panose="02020603050405020304" pitchFamily="18" charset="0"/>
                  </a:rPr>
                  <a:t> con </a:t>
                </a:r>
                <a:r>
                  <a:rPr lang="en-US" i="1" dirty="0">
                    <a:latin typeface="+mj-lt"/>
                  </a:rPr>
                  <a:t>E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infinita</a:t>
                </a:r>
                <a:r>
                  <a:rPr lang="en-US" dirty="0" smtClean="0">
                    <a:latin typeface="+mj-lt"/>
                  </a:rPr>
                  <a:t>, </a:t>
                </a:r>
                <a:r>
                  <a:rPr lang="en-US" dirty="0" err="1" smtClean="0">
                    <a:latin typeface="+mj-lt"/>
                  </a:rPr>
                  <a:t>pueden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tener</a:t>
                </a:r>
                <a:r>
                  <a:rPr lang="en-US" dirty="0" smtClean="0">
                    <a:latin typeface="+mj-lt"/>
                  </a:rPr>
                  <a:t> </a:t>
                </a:r>
                <a:r>
                  <a:rPr lang="en-US" dirty="0" err="1" smtClean="0">
                    <a:latin typeface="+mj-lt"/>
                  </a:rPr>
                  <a:t>potencia</a:t>
                </a:r>
                <a:r>
                  <a:rPr lang="en-US" dirty="0" smtClean="0">
                    <a:latin typeface="+mj-lt"/>
                  </a:rPr>
                  <a:t> media </a:t>
                </a:r>
                <a:r>
                  <a:rPr lang="en-US" dirty="0" err="1" smtClean="0">
                    <a:latin typeface="+mj-lt"/>
                  </a:rPr>
                  <a:t>finita</a:t>
                </a:r>
                <a:endParaRPr lang="es-AR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7" y="3356992"/>
                <a:ext cx="6263253" cy="923330"/>
              </a:xfrm>
              <a:prstGeom prst="rect">
                <a:avLst/>
              </a:prstGeom>
              <a:blipFill>
                <a:blip r:embed="rId3"/>
                <a:stretch>
                  <a:fillRect l="-876" t="-3974" b="-993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449684" y="4768264"/>
                <a:ext cx="3077189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84" y="4768264"/>
                <a:ext cx="3077189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0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11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672648" y="1052736"/>
                <a:ext cx="1896930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8" y="1052736"/>
                <a:ext cx="1896930" cy="876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672648" y="443405"/>
            <a:ext cx="539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Si </a:t>
            </a:r>
            <a:r>
              <a:rPr lang="en-US" dirty="0" err="1" smtClean="0">
                <a:latin typeface="+mj-lt"/>
              </a:rPr>
              <a:t>definimos</a:t>
            </a:r>
            <a:r>
              <a:rPr lang="en-US" dirty="0" smtClean="0">
                <a:latin typeface="+mj-lt"/>
              </a:rPr>
              <a:t> la </a:t>
            </a:r>
            <a:r>
              <a:rPr lang="en-US" dirty="0" err="1" smtClean="0">
                <a:latin typeface="+mj-lt"/>
              </a:rPr>
              <a:t>energía</a:t>
            </a:r>
            <a:r>
              <a:rPr lang="en-US" dirty="0" smtClean="0">
                <a:latin typeface="+mj-lt"/>
              </a:rPr>
              <a:t> de </a:t>
            </a:r>
            <a:r>
              <a:rPr lang="en-US" dirty="0" err="1" smtClean="0">
                <a:latin typeface="+mj-lt"/>
              </a:rPr>
              <a:t>una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señal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en</a:t>
            </a:r>
            <a:r>
              <a:rPr lang="en-US" dirty="0" smtClean="0">
                <a:latin typeface="+mj-lt"/>
              </a:rPr>
              <a:t> un interval </a:t>
            </a:r>
            <a:r>
              <a:rPr lang="en-US" dirty="0" err="1" smtClean="0">
                <a:latin typeface="+mj-lt"/>
              </a:rPr>
              <a:t>finito</a:t>
            </a:r>
            <a:endParaRPr lang="es-AR" dirty="0"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72648" y="2348880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Podemos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expresar</a:t>
            </a:r>
            <a:r>
              <a:rPr lang="en-US" dirty="0" smtClean="0">
                <a:latin typeface="+mj-lt"/>
              </a:rPr>
              <a:t> la </a:t>
            </a:r>
            <a:r>
              <a:rPr lang="en-US" dirty="0" err="1" smtClean="0">
                <a:latin typeface="+mj-lt"/>
              </a:rPr>
              <a:t>energía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como</a:t>
            </a:r>
            <a:r>
              <a:rPr lang="en-US" dirty="0" smtClean="0">
                <a:latin typeface="+mj-lt"/>
              </a:rPr>
              <a:t> </a:t>
            </a:r>
            <a:endParaRPr lang="es-A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72648" y="3284984"/>
                <a:ext cx="1441036" cy="451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8" y="3284984"/>
                <a:ext cx="1441036" cy="451470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672648" y="4254355"/>
            <a:ext cx="380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Y la </a:t>
            </a:r>
            <a:r>
              <a:rPr lang="en-US" dirty="0" err="1" smtClean="0">
                <a:latin typeface="+mj-lt"/>
              </a:rPr>
              <a:t>potencia</a:t>
            </a:r>
            <a:r>
              <a:rPr lang="en-US" dirty="0" smtClean="0">
                <a:latin typeface="+mj-lt"/>
              </a:rPr>
              <a:t> media de la </a:t>
            </a:r>
            <a:r>
              <a:rPr lang="en-US" dirty="0" err="1" smtClean="0">
                <a:latin typeface="+mj-lt"/>
              </a:rPr>
              <a:t>señal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como</a:t>
            </a:r>
            <a:r>
              <a:rPr lang="en-US" dirty="0" smtClean="0">
                <a:latin typeface="+mj-lt"/>
              </a:rPr>
              <a:t>,  </a:t>
            </a:r>
            <a:endParaRPr lang="es-A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672648" y="5062523"/>
                <a:ext cx="218066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8" y="5062523"/>
                <a:ext cx="2180661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672648" y="5934041"/>
            <a:ext cx="788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 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finita</a:t>
            </a:r>
            <a:r>
              <a:rPr lang="en-US" dirty="0" smtClean="0"/>
              <a:t>, P=0. Si 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infinita</a:t>
            </a:r>
            <a:r>
              <a:rPr lang="en-US" dirty="0" smtClean="0"/>
              <a:t>, la P media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finita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infinita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 P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finita</a:t>
            </a:r>
            <a:r>
              <a:rPr lang="en-US" dirty="0" smtClean="0"/>
              <a:t> </a:t>
            </a:r>
            <a:r>
              <a:rPr lang="en-US" dirty="0" smtClean="0"/>
              <a:t>se la define </a:t>
            </a:r>
            <a:r>
              <a:rPr lang="en-US" dirty="0" err="1" smtClean="0"/>
              <a:t>señal</a:t>
            </a:r>
            <a:r>
              <a:rPr lang="en-US" dirty="0" smtClean="0"/>
              <a:t> de </a:t>
            </a:r>
            <a:r>
              <a:rPr lang="en-US" dirty="0" err="1" smtClean="0"/>
              <a:t>potencia</a:t>
            </a:r>
            <a:r>
              <a:rPr lang="en-US" dirty="0" smtClean="0"/>
              <a:t>.  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3481669" y="3120326"/>
                <a:ext cx="2180661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669" y="3120326"/>
                <a:ext cx="2180661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12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226428" y="188639"/>
            <a:ext cx="8522036" cy="4459998"/>
            <a:chOff x="226428" y="188639"/>
            <a:chExt cx="8522036" cy="445999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320911" y="-1545802"/>
              <a:ext cx="4459996" cy="792888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8028384" y="188640"/>
              <a:ext cx="720080" cy="4459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/>
            <p:cNvSpPr/>
            <p:nvPr/>
          </p:nvSpPr>
          <p:spPr>
            <a:xfrm>
              <a:off x="226428" y="188639"/>
              <a:ext cx="720080" cy="4459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432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/>
              <p:cNvSpPr/>
              <p:nvPr/>
            </p:nvSpPr>
            <p:spPr>
              <a:xfrm>
                <a:off x="474481" y="1131480"/>
                <a:ext cx="420166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𝑡𝑜𝑑𝑜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81" y="1131480"/>
                <a:ext cx="4201663" cy="415498"/>
              </a:xfrm>
              <a:prstGeom prst="rect">
                <a:avLst/>
              </a:prstGeom>
              <a:blipFill>
                <a:blip r:embed="rId2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474481" y="2132856"/>
            <a:ext cx="2486578" cy="437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>
              <a:lnSpc>
                <a:spcPct val="115000"/>
              </a:lnSpc>
              <a:spcAft>
                <a:spcPts val="750"/>
              </a:spcAft>
            </a:pPr>
            <a:r>
              <a:rPr lang="es-AR" sz="195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Prueba de periodicidad</a:t>
            </a:r>
            <a:endParaRPr lang="es-AR" sz="825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466211" y="2575627"/>
                <a:ext cx="497258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AR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1" y="2575627"/>
                <a:ext cx="4972580" cy="415498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491662" y="3055200"/>
                <a:ext cx="8329412" cy="437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15000"/>
                  </a:lnSpc>
                  <a:spcAft>
                    <a:spcPts val="750"/>
                  </a:spcAft>
                </a:pPr>
                <a:r>
                  <a:rPr lang="es-AR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s-AR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 </a:t>
                </a:r>
                <a:r>
                  <a:rPr lang="es-AR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relación es verdadera si y solo si, existe un </a:t>
                </a:r>
                <a14:m>
                  <m:oMath xmlns:m="http://schemas.openxmlformats.org/officeDocument/2006/math">
                    <m:r>
                      <a:rPr lang="es-AR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s-AR" sz="195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que cumple </a:t>
                </a:r>
                <a:endParaRPr lang="es-AR" sz="825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2" y="3055200"/>
                <a:ext cx="8329412" cy="437427"/>
              </a:xfrm>
              <a:prstGeom prst="rect">
                <a:avLst/>
              </a:prstGeom>
              <a:blipFill>
                <a:blip r:embed="rId4"/>
                <a:stretch>
                  <a:fillRect l="-732" t="-2778" b="-180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491663" y="3618563"/>
                <a:ext cx="190212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3" y="3618563"/>
                <a:ext cx="1902124" cy="415498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3069827" y="3512381"/>
                <a:ext cx="1072666" cy="643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827" y="3512381"/>
                <a:ext cx="1072666" cy="643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 defTabSz="685800"/>
              <a:t>13</a:t>
            </a:fld>
            <a:endParaRPr lang="es-AR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459145" y="364568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err="1">
                <a:solidFill>
                  <a:prstClr val="black"/>
                </a:solidFill>
              </a:rPr>
              <a:t>Señal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periódica</a:t>
            </a:r>
            <a:r>
              <a:rPr lang="en-US" dirty="0">
                <a:solidFill>
                  <a:prstClr val="black"/>
                </a:solidFill>
              </a:rPr>
              <a:t> y </a:t>
            </a:r>
            <a:r>
              <a:rPr lang="en-US" dirty="0" err="1">
                <a:solidFill>
                  <a:prstClr val="black"/>
                </a:solidFill>
              </a:rPr>
              <a:t>aperiódica</a:t>
            </a:r>
            <a:r>
              <a:rPr lang="en-US" dirty="0">
                <a:solidFill>
                  <a:prstClr val="black"/>
                </a:solidFill>
              </a:rPr>
              <a:t> 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1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14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125729" y="188640"/>
            <a:ext cx="503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Senales </a:t>
            </a:r>
            <a:r>
              <a:rPr lang="en-US" dirty="0" err="1" smtClean="0">
                <a:latin typeface="+mj-lt"/>
              </a:rPr>
              <a:t>simétricas</a:t>
            </a:r>
            <a:r>
              <a:rPr lang="en-US" dirty="0" smtClean="0">
                <a:latin typeface="+mj-lt"/>
              </a:rPr>
              <a:t> (pares) y </a:t>
            </a:r>
            <a:r>
              <a:rPr lang="en-US" dirty="0" err="1" smtClean="0">
                <a:latin typeface="+mj-lt"/>
              </a:rPr>
              <a:t>antisimétricas</a:t>
            </a:r>
            <a:r>
              <a:rPr lang="en-US" dirty="0" smtClean="0">
                <a:latin typeface="+mj-lt"/>
              </a:rPr>
              <a:t> (</a:t>
            </a:r>
            <a:r>
              <a:rPr lang="en-US" dirty="0" err="1" smtClean="0">
                <a:latin typeface="+mj-lt"/>
              </a:rPr>
              <a:t>impares</a:t>
            </a:r>
            <a:r>
              <a:rPr lang="en-US" dirty="0" smtClean="0">
                <a:latin typeface="+mj-lt"/>
              </a:rPr>
              <a:t>)</a:t>
            </a:r>
          </a:p>
          <a:p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755576" y="81234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Simétrica</a:t>
            </a:r>
            <a:r>
              <a:rPr lang="en-US" dirty="0" smtClean="0">
                <a:latin typeface="+mj-lt"/>
              </a:rPr>
              <a:t> </a:t>
            </a:r>
            <a:endParaRPr lang="es-A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766238" y="1308190"/>
                <a:ext cx="158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8" y="1308190"/>
                <a:ext cx="1580689" cy="369332"/>
              </a:xfrm>
              <a:prstGeom prst="rect">
                <a:avLst/>
              </a:prstGeom>
              <a:blipFill>
                <a:blip r:embed="rId2"/>
                <a:stretch>
                  <a:fillRect t="-126667" r="-27027" b="-19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755576" y="187518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Antisimétrica</a:t>
            </a:r>
            <a:endParaRPr lang="es-A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755576" y="2405822"/>
                <a:ext cx="17538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05822"/>
                <a:ext cx="1753813" cy="369332"/>
              </a:xfrm>
              <a:prstGeom prst="rect">
                <a:avLst/>
              </a:prstGeom>
              <a:blipFill>
                <a:blip r:embed="rId3"/>
                <a:stretch>
                  <a:fillRect t="-126667" r="-24306" b="-19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766238" y="300041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+mj-lt"/>
              </a:rPr>
              <a:t>Componente par  … </a:t>
            </a:r>
            <a:endParaRPr lang="es-A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755576" y="3596968"/>
                <a:ext cx="274113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596968"/>
                <a:ext cx="274113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819568" y="4346005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+mj-lt"/>
              </a:rPr>
              <a:t>Componente impar … </a:t>
            </a:r>
            <a:endParaRPr lang="es-A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766238" y="4924255"/>
                <a:ext cx="274780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8" y="4924255"/>
                <a:ext cx="2747804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958241" y="6205062"/>
                <a:ext cx="231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41" y="6205062"/>
                <a:ext cx="2312492" cy="369332"/>
              </a:xfrm>
              <a:prstGeom prst="rect">
                <a:avLst/>
              </a:prstGeom>
              <a:blipFill>
                <a:blip r:embed="rId6"/>
                <a:stretch>
                  <a:fillRect t="-126667" r="-18421" b="-19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/>
          <p:cNvSpPr txBox="1"/>
          <p:nvPr/>
        </p:nvSpPr>
        <p:spPr>
          <a:xfrm>
            <a:off x="859020" y="576680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 … 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2625783" y="5744109"/>
                <a:ext cx="23124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783" y="5744109"/>
                <a:ext cx="2312492" cy="369332"/>
              </a:xfrm>
              <a:prstGeom prst="rect">
                <a:avLst/>
              </a:prstGeom>
              <a:blipFill>
                <a:blip r:embed="rId7"/>
                <a:stretch>
                  <a:fillRect t="-124590" r="-18470" b="-19016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39952" y="702816"/>
            <a:ext cx="4073865" cy="159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39952" y="3033843"/>
            <a:ext cx="4027584" cy="238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815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15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39552" y="404664"/>
            <a:ext cx="6795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dirty="0">
                <a:solidFill>
                  <a:prstClr val="black"/>
                </a:solidFill>
                <a:latin typeface="Times New Roman" panose="02020603050405020304"/>
              </a:rPr>
              <a:t>Manejos simples de señales en tiempo </a:t>
            </a:r>
            <a:r>
              <a:rPr lang="es-AR" dirty="0" smtClean="0">
                <a:solidFill>
                  <a:prstClr val="black"/>
                </a:solidFill>
                <a:latin typeface="Times New Roman" panose="02020603050405020304"/>
              </a:rPr>
              <a:t>discreto (tiempo y en magnitud) </a:t>
            </a:r>
            <a:endParaRPr lang="es-AR" dirty="0">
              <a:solidFill>
                <a:prstClr val="black"/>
              </a:solidFill>
              <a:latin typeface="Times New Roman" panose="020206030504050203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572068" y="2856690"/>
                <a:ext cx="108112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68" y="2856690"/>
                <a:ext cx="1081129" cy="369332"/>
              </a:xfrm>
              <a:prstGeom prst="rect">
                <a:avLst/>
              </a:prstGeom>
              <a:blipFill>
                <a:blip r:embed="rId2"/>
                <a:stretch>
                  <a:fillRect t="-120968" r="-38547" b="-1870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o 16"/>
          <p:cNvGrpSpPr/>
          <p:nvPr/>
        </p:nvGrpSpPr>
        <p:grpSpPr>
          <a:xfrm>
            <a:off x="539552" y="1174111"/>
            <a:ext cx="4417164" cy="5279225"/>
            <a:chOff x="539552" y="1174111"/>
            <a:chExt cx="4417164" cy="5279225"/>
          </a:xfrm>
        </p:grpSpPr>
        <p:grpSp>
          <p:nvGrpSpPr>
            <p:cNvPr id="15" name="Grupo 14"/>
            <p:cNvGrpSpPr/>
            <p:nvPr/>
          </p:nvGrpSpPr>
          <p:grpSpPr>
            <a:xfrm>
              <a:off x="539552" y="1174111"/>
              <a:ext cx="4417164" cy="5279225"/>
              <a:chOff x="539552" y="1174111"/>
              <a:chExt cx="4417164" cy="5279225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539552" y="1196752"/>
                <a:ext cx="4320480" cy="5256584"/>
                <a:chOff x="539552" y="1196752"/>
                <a:chExt cx="4028691" cy="4896544"/>
              </a:xfrm>
            </p:grpSpPr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5400000">
                  <a:off x="120157" y="1639769"/>
                  <a:ext cx="4891103" cy="4005069"/>
                </a:xfrm>
                <a:prstGeom prst="rect">
                  <a:avLst/>
                </a:prstGeom>
              </p:spPr>
            </p:pic>
            <p:sp>
              <p:nvSpPr>
                <p:cNvPr id="7" name="Rectángulo 6"/>
                <p:cNvSpPr/>
                <p:nvPr/>
              </p:nvSpPr>
              <p:spPr>
                <a:xfrm>
                  <a:off x="539552" y="1196752"/>
                  <a:ext cx="288032" cy="4896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ángulo 8"/>
                  <p:cNvSpPr/>
                  <p:nvPr/>
                </p:nvSpPr>
                <p:spPr>
                  <a:xfrm>
                    <a:off x="2555776" y="1174111"/>
                    <a:ext cx="677172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]"/>
                              <m:ctrlPr>
                                <a:rPr lang="es-AR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9" name="Rectángulo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55776" y="1174111"/>
                    <a:ext cx="67717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20968" r="-62832" b="-18709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ectángulo 10"/>
                  <p:cNvSpPr/>
                  <p:nvPr/>
                </p:nvSpPr>
                <p:spPr>
                  <a:xfrm>
                    <a:off x="2987824" y="4618626"/>
                    <a:ext cx="108112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"/>
                              <m:endChr m:val="]"/>
                              <m:ctrlPr>
                                <a:rPr lang="es-AR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1" name="Rectángulo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7824" y="4618626"/>
                    <a:ext cx="108112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20968" r="-39106" b="-18709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ángulo 11"/>
                  <p:cNvSpPr/>
                  <p:nvPr/>
                </p:nvSpPr>
                <p:spPr>
                  <a:xfrm>
                    <a:off x="4522564" y="2342600"/>
                    <a:ext cx="385810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2" name="Rectángulo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2564" y="2342600"/>
                    <a:ext cx="38581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ángulo 12"/>
                  <p:cNvSpPr/>
                  <p:nvPr/>
                </p:nvSpPr>
                <p:spPr>
                  <a:xfrm>
                    <a:off x="4528482" y="4149080"/>
                    <a:ext cx="42823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3" name="Rectángulo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8482" y="4149080"/>
                    <a:ext cx="42823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ángulo 13"/>
                  <p:cNvSpPr/>
                  <p:nvPr/>
                </p:nvSpPr>
                <p:spPr>
                  <a:xfrm>
                    <a:off x="4527430" y="5877272"/>
                    <a:ext cx="380944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s-AR" dirty="0"/>
                  </a:p>
                </p:txBody>
              </p:sp>
            </mc:Choice>
            <mc:Fallback>
              <p:sp>
                <p:nvSpPr>
                  <p:cNvPr id="14" name="Rectángulo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430" y="5877272"/>
                    <a:ext cx="38094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s-A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ángulo 15"/>
                <p:cNvSpPr/>
                <p:nvPr/>
              </p:nvSpPr>
              <p:spPr>
                <a:xfrm>
                  <a:off x="2555776" y="2834050"/>
                  <a:ext cx="108112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]"/>
                            <m:ctrlPr>
                              <a:rPr lang="es-AR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6" name="Rectángu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2834050"/>
                  <a:ext cx="1081129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120968" r="-38333" b="-187097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ángulo 17"/>
          <p:cNvSpPr/>
          <p:nvPr/>
        </p:nvSpPr>
        <p:spPr>
          <a:xfrm>
            <a:off x="5868144" y="1174111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/>
              </a:rPr>
              <a:t>1)TD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/>
              </a:rPr>
              <a:t>retardo</a:t>
            </a:r>
            <a:r>
              <a:rPr lang="en-US" dirty="0">
                <a:solidFill>
                  <a:prstClr val="black"/>
                </a:solidFill>
                <a:latin typeface="Times New Roman" panose="02020603050405020304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/>
              </a:rPr>
              <a:t>y </a:t>
            </a:r>
            <a:r>
              <a:rPr lang="en-US" dirty="0" err="1" smtClean="0">
                <a:solidFill>
                  <a:prstClr val="black"/>
                </a:solidFill>
                <a:latin typeface="Times New Roman" panose="02020603050405020304"/>
              </a:rPr>
              <a:t>adelanto</a:t>
            </a:r>
            <a:endParaRPr lang="en-US" dirty="0">
              <a:solidFill>
                <a:prstClr val="black"/>
              </a:solidFill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4609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16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971600" y="404664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>
                <a:latin typeface="+mj-lt"/>
              </a:rPr>
              <a:t>Manejos simples de señales en tiempo discreto </a:t>
            </a:r>
            <a:endParaRPr lang="es-AR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968191" y="1667117"/>
                <a:ext cx="3059832" cy="985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𝑇𝐷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[−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1" y="1667117"/>
                <a:ext cx="3059832" cy="985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/>
          <p:cNvSpPr txBox="1"/>
          <p:nvPr/>
        </p:nvSpPr>
        <p:spPr>
          <a:xfrm>
            <a:off x="5652120" y="1343951"/>
            <a:ext cx="2460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1)TD </a:t>
            </a:r>
            <a:r>
              <a:rPr lang="en-US" dirty="0" err="1" smtClean="0">
                <a:latin typeface="+mj-lt"/>
              </a:rPr>
              <a:t>retardo</a:t>
            </a:r>
            <a:r>
              <a:rPr lang="en-US" dirty="0" smtClean="0">
                <a:latin typeface="+mj-lt"/>
              </a:rPr>
              <a:t> o Adelanto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2) FD reflexión </a:t>
            </a:r>
            <a:endParaRPr lang="es-AR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968191" y="3284984"/>
                <a:ext cx="4968552" cy="9859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𝑇𝐷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𝐹𝐷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𝑇𝐷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[−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d>
                        <m:dPr>
                          <m:begChr m:val="{"/>
                          <m:endChr m:val="}"/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𝑇𝐷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[−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AR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1" y="3284984"/>
                <a:ext cx="4968552" cy="985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5652120" y="24068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3) </a:t>
            </a:r>
            <a:r>
              <a:rPr lang="en-US" dirty="0" err="1" smtClean="0">
                <a:latin typeface="+mj-lt"/>
              </a:rPr>
              <a:t>Escalado</a:t>
            </a:r>
            <a:r>
              <a:rPr lang="en-US" dirty="0" smtClean="0">
                <a:latin typeface="+mj-lt"/>
              </a:rPr>
              <a:t> temporal  </a:t>
            </a:r>
            <a:endParaRPr lang="es-A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5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17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56718" y="1532981"/>
            <a:ext cx="5688633" cy="372003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547614" y="3092584"/>
            <a:ext cx="116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eflexión 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2411760" y="515291"/>
                <a:ext cx="6771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15291"/>
                <a:ext cx="677172" cy="369332"/>
              </a:xfrm>
              <a:prstGeom prst="rect">
                <a:avLst/>
              </a:prstGeom>
              <a:blipFill>
                <a:blip r:embed="rId3"/>
                <a:stretch>
                  <a:fillRect t="-120968" r="-61947" b="-1870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2411760" y="2353920"/>
                <a:ext cx="85029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353920"/>
                <a:ext cx="850297" cy="369332"/>
              </a:xfrm>
              <a:prstGeom prst="rect">
                <a:avLst/>
              </a:prstGeom>
              <a:blipFill>
                <a:blip r:embed="rId4"/>
                <a:stretch>
                  <a:fillRect t="-119048" r="-49645" b="-1825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2389801" y="4343826"/>
                <a:ext cx="125425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s-AR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01" y="4343826"/>
                <a:ext cx="1254254" cy="369332"/>
              </a:xfrm>
              <a:prstGeom prst="rect">
                <a:avLst/>
              </a:prstGeom>
              <a:blipFill>
                <a:blip r:embed="rId5"/>
                <a:stretch>
                  <a:fillRect t="-120968" r="-33173" b="-18709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4517091" y="5599418"/>
                <a:ext cx="4554901" cy="539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𝑇𝐷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𝐹𝐷</m:t>
                          </m:r>
                          <m:d>
                            <m:dPr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𝑇𝐷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[−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AR" sz="11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091" y="5599418"/>
                <a:ext cx="4554901" cy="5391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4499992" y="4581128"/>
                <a:ext cx="4572000" cy="9859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𝑇𝐷</m:t>
                          </m:r>
                        </m:e>
                        <m:sub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AR" sz="11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𝐹𝐷</m:t>
                      </m:r>
                      <m:d>
                        <m:dPr>
                          <m:ctrlP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[−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s-A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AR" sz="11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581128"/>
                <a:ext cx="4572000" cy="985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82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611560" y="476672"/>
            <a:ext cx="5517358" cy="4797968"/>
            <a:chOff x="611560" y="476672"/>
            <a:chExt cx="5517358" cy="4797968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476672"/>
              <a:ext cx="5517358" cy="4797968"/>
            </a:xfrm>
            <a:prstGeom prst="rect">
              <a:avLst/>
            </a:prstGeom>
          </p:spPr>
        </p:pic>
        <p:pic>
          <p:nvPicPr>
            <p:cNvPr id="5" name="Picture 20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203848" y="612304"/>
              <a:ext cx="4191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ángulo 2"/>
                <p:cNvSpPr/>
                <p:nvPr/>
              </p:nvSpPr>
              <p:spPr>
                <a:xfrm>
                  <a:off x="3203848" y="3212976"/>
                  <a:ext cx="152798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]"/>
                            <m:ctrlPr>
                              <a:rPr lang="es-AR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[2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3" name="Rectángulo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3212976"/>
                  <a:ext cx="152798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20635" r="-28175" b="-18095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ángulo 5"/>
                <p:cNvSpPr/>
                <p:nvPr/>
              </p:nvSpPr>
              <p:spPr>
                <a:xfrm>
                  <a:off x="5508104" y="2026752"/>
                  <a:ext cx="37459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6" name="Rectá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2026752"/>
                  <a:ext cx="3745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/>
                <p:cNvSpPr/>
                <p:nvPr/>
              </p:nvSpPr>
              <p:spPr>
                <a:xfrm>
                  <a:off x="5508104" y="4653136"/>
                  <a:ext cx="37459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4653136"/>
                  <a:ext cx="3745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ángulo 8"/>
          <p:cNvSpPr/>
          <p:nvPr/>
        </p:nvSpPr>
        <p:spPr>
          <a:xfrm>
            <a:off x="6291001" y="42763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Times New Roman" panose="02020603050405020304"/>
              </a:rPr>
              <a:t>3) </a:t>
            </a:r>
            <a:r>
              <a:rPr lang="en-US" dirty="0" err="1">
                <a:solidFill>
                  <a:prstClr val="black"/>
                </a:solidFill>
                <a:latin typeface="Times New Roman" panose="02020603050405020304"/>
              </a:rPr>
              <a:t>Escalado</a:t>
            </a:r>
            <a:r>
              <a:rPr lang="en-US" dirty="0">
                <a:solidFill>
                  <a:prstClr val="black"/>
                </a:solidFill>
                <a:latin typeface="Times New Roman" panose="02020603050405020304"/>
              </a:rPr>
              <a:t> temporal  </a:t>
            </a:r>
            <a:endParaRPr lang="es-AR" dirty="0">
              <a:solidFill>
                <a:prstClr val="black"/>
              </a:solidFill>
              <a:latin typeface="Times New Roman" panose="02020603050405020304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1115616" y="5805264"/>
            <a:ext cx="273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Operación</a:t>
            </a:r>
            <a:r>
              <a:rPr lang="en-US" dirty="0" smtClean="0"/>
              <a:t> de </a:t>
            </a:r>
            <a:r>
              <a:rPr lang="en-US" dirty="0" err="1" smtClean="0"/>
              <a:t>submuestreo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5084917" y="1272065"/>
                <a:ext cx="33600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𝐴𝑥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,  −∞&lt;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917" y="1272065"/>
                <a:ext cx="336002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23528" y="877362"/>
            <a:ext cx="4761389" cy="902286"/>
            <a:chOff x="323528" y="877362"/>
            <a:chExt cx="4761389" cy="902286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877362"/>
              <a:ext cx="4761389" cy="9022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/>
                <p:cNvSpPr/>
                <p:nvPr/>
              </p:nvSpPr>
              <p:spPr>
                <a:xfrm>
                  <a:off x="2051720" y="941483"/>
                  <a:ext cx="38568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0" y="941483"/>
                  <a:ext cx="385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ángulo 7"/>
                <p:cNvSpPr/>
                <p:nvPr/>
              </p:nvSpPr>
              <p:spPr>
                <a:xfrm>
                  <a:off x="755576" y="998366"/>
                  <a:ext cx="717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8" name="Rectá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76" y="998366"/>
                  <a:ext cx="7178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ángulo 8"/>
                <p:cNvSpPr/>
                <p:nvPr/>
              </p:nvSpPr>
              <p:spPr>
                <a:xfrm>
                  <a:off x="3392466" y="998366"/>
                  <a:ext cx="154625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9" name="Rectángulo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466" y="998366"/>
                  <a:ext cx="154625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839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CuadroTexto 10"/>
          <p:cNvSpPr txBox="1"/>
          <p:nvPr/>
        </p:nvSpPr>
        <p:spPr>
          <a:xfrm>
            <a:off x="323528" y="280746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Escalado</a:t>
            </a:r>
            <a:r>
              <a:rPr lang="en-US" dirty="0" smtClean="0"/>
              <a:t>, </a:t>
            </a:r>
            <a:r>
              <a:rPr lang="en-US" dirty="0" err="1" smtClean="0"/>
              <a:t>suma</a:t>
            </a:r>
            <a:r>
              <a:rPr lang="en-US" dirty="0" smtClean="0"/>
              <a:t> y </a:t>
            </a:r>
            <a:r>
              <a:rPr lang="en-US" dirty="0" err="1" smtClean="0"/>
              <a:t>multiplicación</a:t>
            </a:r>
            <a:r>
              <a:rPr lang="en-US" dirty="0" smtClean="0"/>
              <a:t>  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5059269" y="2732770"/>
                <a:ext cx="41097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,  −∞&lt;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69" y="2732770"/>
                <a:ext cx="410977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upo 17"/>
          <p:cNvGrpSpPr/>
          <p:nvPr/>
        </p:nvGrpSpPr>
        <p:grpSpPr>
          <a:xfrm>
            <a:off x="323528" y="1844824"/>
            <a:ext cx="4761389" cy="2264046"/>
            <a:chOff x="323528" y="2636912"/>
            <a:chExt cx="4761389" cy="2264046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3528" y="2636912"/>
              <a:ext cx="4761389" cy="226404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ángulo 14"/>
                <p:cNvSpPr/>
                <p:nvPr/>
              </p:nvSpPr>
              <p:spPr>
                <a:xfrm>
                  <a:off x="760512" y="2636912"/>
                  <a:ext cx="75937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5" name="Rectángulo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12" y="2636912"/>
                  <a:ext cx="7593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ángulo 15"/>
                <p:cNvSpPr/>
                <p:nvPr/>
              </p:nvSpPr>
              <p:spPr>
                <a:xfrm>
                  <a:off x="755189" y="4437112"/>
                  <a:ext cx="76469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6" name="Rectángulo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189" y="4437112"/>
                  <a:ext cx="76469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ángulo 16"/>
                <p:cNvSpPr/>
                <p:nvPr/>
              </p:nvSpPr>
              <p:spPr>
                <a:xfrm>
                  <a:off x="2788904" y="3255587"/>
                  <a:ext cx="22960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7" name="Rectángu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904" y="3255587"/>
                  <a:ext cx="2296013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upo 22"/>
          <p:cNvGrpSpPr/>
          <p:nvPr/>
        </p:nvGrpSpPr>
        <p:grpSpPr>
          <a:xfrm>
            <a:off x="295318" y="4333349"/>
            <a:ext cx="4763951" cy="2164868"/>
            <a:chOff x="295318" y="4333349"/>
            <a:chExt cx="4763951" cy="2164868"/>
          </a:xfrm>
        </p:grpSpPr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95318" y="4333349"/>
              <a:ext cx="4763951" cy="216486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ángulo 19"/>
                <p:cNvSpPr/>
                <p:nvPr/>
              </p:nvSpPr>
              <p:spPr>
                <a:xfrm>
                  <a:off x="2903490" y="4333349"/>
                  <a:ext cx="203523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20" name="Rectángulo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490" y="4333349"/>
                  <a:ext cx="203523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ángulo 20"/>
                <p:cNvSpPr/>
                <p:nvPr/>
              </p:nvSpPr>
              <p:spPr>
                <a:xfrm>
                  <a:off x="838002" y="4333349"/>
                  <a:ext cx="75937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21" name="Rectá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02" y="4333349"/>
                  <a:ext cx="75937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ángulo 21"/>
                <p:cNvSpPr/>
                <p:nvPr/>
              </p:nvSpPr>
              <p:spPr>
                <a:xfrm>
                  <a:off x="2138793" y="5949280"/>
                  <a:ext cx="76469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AR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22" name="Rectángulo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8793" y="5949280"/>
                  <a:ext cx="7646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ángulo 23"/>
              <p:cNvSpPr/>
              <p:nvPr/>
            </p:nvSpPr>
            <p:spPr>
              <a:xfrm>
                <a:off x="5108148" y="5231117"/>
                <a:ext cx="3834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,  −∞&lt;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4" name="Rectá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148" y="5231117"/>
                <a:ext cx="3834062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5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83568" y="516177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s-A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ñ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discreto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468381" y="1010305"/>
            <a:ext cx="5832648" cy="2520280"/>
            <a:chOff x="1468381" y="1010305"/>
            <a:chExt cx="5832648" cy="25202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68381" y="1010305"/>
              <a:ext cx="5832648" cy="2520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/>
                <p:cNvSpPr/>
                <p:nvPr/>
              </p:nvSpPr>
              <p:spPr>
                <a:xfrm>
                  <a:off x="4139952" y="1206550"/>
                  <a:ext cx="66659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4" name="Rectángulo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1206550"/>
                  <a:ext cx="6665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/>
                <p:cNvSpPr/>
                <p:nvPr/>
              </p:nvSpPr>
              <p:spPr>
                <a:xfrm>
                  <a:off x="6732240" y="2852936"/>
                  <a:ext cx="37459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6" name="Rectá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852936"/>
                  <a:ext cx="3745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683568" y="3864892"/>
                <a:ext cx="1738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864892"/>
                <a:ext cx="1738681" cy="369332"/>
              </a:xfrm>
              <a:prstGeom prst="rect">
                <a:avLst/>
              </a:prstGeom>
              <a:blipFill>
                <a:blip r:embed="rId5"/>
                <a:stretch>
                  <a:fillRect t="-119672" r="-29474" b="-1836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685172" y="4540714"/>
            <a:ext cx="539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representación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25382"/>
                  </p:ext>
                </p:extLst>
              </p:nvPr>
            </p:nvGraphicFramePr>
            <p:xfrm>
              <a:off x="683568" y="5766755"/>
              <a:ext cx="5868670" cy="58699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08965">
                      <a:extLst>
                        <a:ext uri="{9D8B030D-6E8A-4147-A177-3AD203B41FA5}">
                          <a16:colId xmlns:a16="http://schemas.microsoft.com/office/drawing/2014/main" val="313162301"/>
                        </a:ext>
                      </a:extLst>
                    </a:gridCol>
                    <a:gridCol w="600710">
                      <a:extLst>
                        <a:ext uri="{9D8B030D-6E8A-4147-A177-3AD203B41FA5}">
                          <a16:colId xmlns:a16="http://schemas.microsoft.com/office/drawing/2014/main" val="4202275649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1161166531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41232011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366465139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236672228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1182172024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1979531420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2366097339"/>
                        </a:ext>
                      </a:extLst>
                    </a:gridCol>
                    <a:gridCol w="574040">
                      <a:extLst>
                        <a:ext uri="{9D8B030D-6E8A-4147-A177-3AD203B41FA5}">
                          <a16:colId xmlns:a16="http://schemas.microsoft.com/office/drawing/2014/main" val="22905273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8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39636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AR" sz="18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A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AR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s-AR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1640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a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9625382"/>
                  </p:ext>
                </p:extLst>
              </p:nvPr>
            </p:nvGraphicFramePr>
            <p:xfrm>
              <a:off x="683568" y="5766755"/>
              <a:ext cx="5868670" cy="58699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08965">
                      <a:extLst>
                        <a:ext uri="{9D8B030D-6E8A-4147-A177-3AD203B41FA5}">
                          <a16:colId xmlns:a16="http://schemas.microsoft.com/office/drawing/2014/main" val="313162301"/>
                        </a:ext>
                      </a:extLst>
                    </a:gridCol>
                    <a:gridCol w="600710">
                      <a:extLst>
                        <a:ext uri="{9D8B030D-6E8A-4147-A177-3AD203B41FA5}">
                          <a16:colId xmlns:a16="http://schemas.microsoft.com/office/drawing/2014/main" val="4202275649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1161166531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41232011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366465139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236672228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1182172024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1979531420"/>
                        </a:ext>
                      </a:extLst>
                    </a:gridCol>
                    <a:gridCol w="583565">
                      <a:extLst>
                        <a:ext uri="{9D8B030D-6E8A-4147-A177-3AD203B41FA5}">
                          <a16:colId xmlns:a16="http://schemas.microsoft.com/office/drawing/2014/main" val="2366097339"/>
                        </a:ext>
                      </a:extLst>
                    </a:gridCol>
                    <a:gridCol w="574040">
                      <a:extLst>
                        <a:ext uri="{9D8B030D-6E8A-4147-A177-3AD203B41FA5}">
                          <a16:colId xmlns:a16="http://schemas.microsoft.com/office/drawing/2014/main" val="2290527369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" t="-14286" r="-865000" b="-1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03963612"/>
                      </a:ext>
                    </a:extLst>
                  </a:tr>
                  <a:tr h="293497"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" t="-114286" r="-865000" b="-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……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s-AR" sz="14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s-AR" sz="14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s-AR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16406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CuadroTexto 10"/>
          <p:cNvSpPr txBox="1"/>
          <p:nvPr/>
        </p:nvSpPr>
        <p:spPr>
          <a:xfrm>
            <a:off x="683568" y="5308869"/>
            <a:ext cx="99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32656"/>
            <a:ext cx="5112568" cy="6111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65" y="512577"/>
            <a:ext cx="8657070" cy="593192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95536" y="6340307"/>
            <a:ext cx="677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Clase</a:t>
            </a:r>
            <a:r>
              <a:rPr lang="en-US" dirty="0" smtClean="0"/>
              <a:t> 2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papel</a:t>
            </a:r>
            <a:r>
              <a:rPr lang="en-US" dirty="0" smtClean="0"/>
              <a:t>, </a:t>
            </a:r>
            <a:r>
              <a:rPr lang="en-US" dirty="0" err="1" smtClean="0"/>
              <a:t>próxima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3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computadora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4" name="Elipse 3"/>
          <p:cNvSpPr/>
          <p:nvPr/>
        </p:nvSpPr>
        <p:spPr>
          <a:xfrm>
            <a:off x="7596336" y="260648"/>
            <a:ext cx="216024" cy="19655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1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1031853" y="1448780"/>
                <a:ext cx="15279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" y="1448780"/>
                <a:ext cx="1527982" cy="369332"/>
              </a:xfrm>
              <a:prstGeom prst="rect">
                <a:avLst/>
              </a:prstGeom>
              <a:blipFill>
                <a:blip r:embed="rId2"/>
                <a:stretch>
                  <a:fillRect t="-128333" r="-28685" b="-19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1043608" y="2303584"/>
                <a:ext cx="24806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303584"/>
                <a:ext cx="2480614" cy="369332"/>
              </a:xfrm>
              <a:prstGeom prst="rect">
                <a:avLst/>
              </a:prstGeom>
              <a:blipFill>
                <a:blip r:embed="rId3"/>
                <a:stretch>
                  <a:fillRect t="-128333" r="-17445" b="-19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/>
          <p:cNvSpPr txBox="1"/>
          <p:nvPr/>
        </p:nvSpPr>
        <p:spPr>
          <a:xfrm>
            <a:off x="1043608" y="836712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b="1" dirty="0" smtClean="0"/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estático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sin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031853" y="3284984"/>
            <a:ext cx="349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b="1" dirty="0"/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dinámico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con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memoria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/>
              <p:cNvSpPr/>
              <p:nvPr/>
            </p:nvSpPr>
            <p:spPr>
              <a:xfrm>
                <a:off x="1115616" y="3861048"/>
                <a:ext cx="2636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61048"/>
                <a:ext cx="2636684" cy="369332"/>
              </a:xfrm>
              <a:prstGeom prst="rect">
                <a:avLst/>
              </a:prstGeom>
              <a:blipFill>
                <a:blip r:embed="rId4"/>
                <a:stretch>
                  <a:fillRect t="-126230" r="-16166" b="-1885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uadroTexto 9"/>
          <p:cNvSpPr txBox="1"/>
          <p:nvPr/>
        </p:nvSpPr>
        <p:spPr>
          <a:xfrm>
            <a:off x="4355976" y="3897052"/>
            <a:ext cx="16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memoria</a:t>
            </a:r>
            <a:r>
              <a:rPr lang="en-US" dirty="0" smtClean="0"/>
              <a:t> </a:t>
            </a:r>
            <a:r>
              <a:rPr lang="en-US" dirty="0" err="1" smtClean="0"/>
              <a:t>finita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4370148" y="5949279"/>
            <a:ext cx="1796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 smtClean="0"/>
              <a:t>infinita</a:t>
            </a:r>
            <a:r>
              <a:rPr lang="en-US" dirty="0" smtClean="0"/>
              <a:t> </a:t>
            </a: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1115616" y="4430207"/>
                <a:ext cx="2135969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430207"/>
                <a:ext cx="2135969" cy="848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1115616" y="5710015"/>
                <a:ext cx="2135969" cy="847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710015"/>
                <a:ext cx="2135969" cy="8478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/>
              <p:cNvSpPr/>
              <p:nvPr/>
            </p:nvSpPr>
            <p:spPr>
              <a:xfrm>
                <a:off x="6300192" y="3897052"/>
                <a:ext cx="1958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97052"/>
                <a:ext cx="1958870" cy="369332"/>
              </a:xfrm>
              <a:prstGeom prst="rect">
                <a:avLst/>
              </a:prstGeom>
              <a:blipFill>
                <a:blip r:embed="rId7"/>
                <a:stretch>
                  <a:fillRect t="-119672" r="-25776" b="-1836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83568" y="548680"/>
            <a:ext cx="438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683568" y="1268760"/>
                <a:ext cx="17352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268760"/>
                <a:ext cx="1735282" cy="369332"/>
              </a:xfrm>
              <a:prstGeom prst="rect">
                <a:avLst/>
              </a:prstGeom>
              <a:blipFill>
                <a:blip r:embed="rId2"/>
                <a:stretch>
                  <a:fillRect t="-119672" r="-29123" b="-1836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683568" y="206084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invariamte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(IT),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desplazamientos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3275856" y="3068960"/>
            <a:ext cx="1872208" cy="648072"/>
            <a:chOff x="2627784" y="3068960"/>
            <a:chExt cx="1872208" cy="6480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ángulo 8"/>
                <p:cNvSpPr/>
                <p:nvPr/>
              </p:nvSpPr>
              <p:spPr>
                <a:xfrm>
                  <a:off x="2627784" y="3129935"/>
                  <a:ext cx="1757854" cy="5058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]"/>
                            <m:ctrlPr>
                              <a:rPr lang="es-AR" sz="2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s-AR" sz="2000" i="1">
                                    <a:latin typeface="Cambria Math" panose="02040503050406030204" pitchFamily="18" charset="0"/>
                                  </a:rPr>
                                </m:ctrlPr>
                              </m:groupChr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groupChr>
                            <m:r>
                              <a:rPr lang="es-A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s-AR" sz="2000" i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9" name="Rectángulo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3129935"/>
                  <a:ext cx="1757854" cy="5058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ángulo 9"/>
            <p:cNvSpPr/>
            <p:nvPr/>
          </p:nvSpPr>
          <p:spPr>
            <a:xfrm>
              <a:off x="4139952" y="3068960"/>
              <a:ext cx="360040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683568" y="4005064"/>
            <a:ext cx="132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mplica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ángulo 12"/>
              <p:cNvSpPr/>
              <p:nvPr/>
            </p:nvSpPr>
            <p:spPr>
              <a:xfrm>
                <a:off x="3028024" y="4725144"/>
                <a:ext cx="2113464" cy="504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AR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s-AR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AR" i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]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AR" i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s-AR" i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s-AR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24" y="4725144"/>
                <a:ext cx="2113464" cy="504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/>
          <p:cNvSpPr txBox="1"/>
          <p:nvPr/>
        </p:nvSpPr>
        <p:spPr>
          <a:xfrm>
            <a:off x="652804" y="5341015"/>
            <a:ext cx="413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definer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hay que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test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/>
              <p:cNvSpPr/>
              <p:nvPr/>
            </p:nvSpPr>
            <p:spPr>
              <a:xfrm>
                <a:off x="665005" y="5868742"/>
                <a:ext cx="23630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05" y="5868742"/>
                <a:ext cx="2363019" cy="369332"/>
              </a:xfrm>
              <a:prstGeom prst="rect">
                <a:avLst/>
              </a:prstGeom>
              <a:blipFill>
                <a:blip r:embed="rId5"/>
                <a:stretch>
                  <a:fillRect t="-121667" r="-21134" b="-188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/>
              <p:cNvSpPr/>
              <p:nvPr/>
            </p:nvSpPr>
            <p:spPr>
              <a:xfrm>
                <a:off x="676322" y="6396469"/>
                <a:ext cx="11701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2" y="6396469"/>
                <a:ext cx="1170192" cy="369332"/>
              </a:xfrm>
              <a:prstGeom prst="rect">
                <a:avLst/>
              </a:prstGeom>
              <a:blipFill>
                <a:blip r:embed="rId6"/>
                <a:stretch>
                  <a:fillRect t="-119672" r="-42708" b="-1836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/>
          <p:cNvSpPr txBox="1"/>
          <p:nvPr/>
        </p:nvSpPr>
        <p:spPr>
          <a:xfrm>
            <a:off x="4084756" y="6309320"/>
            <a:ext cx="10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Verificar</a:t>
            </a:r>
            <a:r>
              <a:rPr lang="en-US" dirty="0" smtClean="0"/>
              <a:t> </a:t>
            </a:r>
            <a:endParaRPr lang="es-AR" dirty="0"/>
          </a:p>
        </p:txBody>
      </p:sp>
      <p:grpSp>
        <p:nvGrpSpPr>
          <p:cNvPr id="21" name="Grupo 20"/>
          <p:cNvGrpSpPr/>
          <p:nvPr/>
        </p:nvGrpSpPr>
        <p:grpSpPr>
          <a:xfrm>
            <a:off x="5364088" y="6308913"/>
            <a:ext cx="2082002" cy="369739"/>
            <a:chOff x="5436096" y="6142694"/>
            <a:chExt cx="2082002" cy="3697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ángulo 18"/>
                <p:cNvSpPr/>
                <p:nvPr/>
              </p:nvSpPr>
              <p:spPr>
                <a:xfrm>
                  <a:off x="5436096" y="6143101"/>
                  <a:ext cx="11271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19" name="Rectángulo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6143101"/>
                  <a:ext cx="112716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ángulo 19"/>
                <p:cNvSpPr/>
                <p:nvPr/>
              </p:nvSpPr>
              <p:spPr>
                <a:xfrm>
                  <a:off x="6344508" y="6142694"/>
                  <a:ext cx="11735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A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A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A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oMath>
                    </m:oMathPara>
                  </a14:m>
                  <a:endParaRPr lang="es-AR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20" name="Rectángulo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508" y="6142694"/>
                  <a:ext cx="117359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9672" r="-43229" b="-183607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Abrir llave 21"/>
          <p:cNvSpPr/>
          <p:nvPr/>
        </p:nvSpPr>
        <p:spPr>
          <a:xfrm>
            <a:off x="323528" y="5805264"/>
            <a:ext cx="288032" cy="9605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427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9786" y="-615449"/>
            <a:ext cx="4104456" cy="729681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43608" y="602128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Clase</a:t>
            </a:r>
            <a:r>
              <a:rPr lang="en-US" dirty="0" smtClean="0"/>
              <a:t> 2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papel</a:t>
            </a:r>
            <a:r>
              <a:rPr lang="en-US" dirty="0" smtClean="0"/>
              <a:t> 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1043608" y="404664"/>
            <a:ext cx="243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Invariancia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456" y="159789"/>
            <a:ext cx="243861" cy="2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9592" y="548680"/>
            <a:ext cx="304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no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899592" y="1700808"/>
                <a:ext cx="509431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00808"/>
                <a:ext cx="5094312" cy="369332"/>
              </a:xfrm>
              <a:prstGeom prst="rect">
                <a:avLst/>
              </a:prstGeom>
              <a:blipFill>
                <a:blip r:embed="rId2"/>
                <a:stretch>
                  <a:fillRect t="-119672" r="-9940" b="-1836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899592" y="2708920"/>
                <a:ext cx="4279248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groupChr>
                        <m:groupChrPr>
                          <m:chr m:val="→"/>
                          <m:vertJc m:val="bot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</m:rPr>
                            <a:rPr lang="es-AR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groupChr>
                      <m:r>
                        <a:rPr lang="es-A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708920"/>
                <a:ext cx="4279248" cy="871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899592" y="4217088"/>
            <a:ext cx="4148694" cy="369332"/>
            <a:chOff x="897353" y="4509120"/>
            <a:chExt cx="4148694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ángulo 6"/>
                <p:cNvSpPr/>
                <p:nvPr/>
              </p:nvSpPr>
              <p:spPr>
                <a:xfrm>
                  <a:off x="897353" y="4509120"/>
                  <a:ext cx="19492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es-AR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AR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53" y="4509120"/>
                  <a:ext cx="194925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21667" r="-26019" b="-18833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ángulo 7"/>
                <p:cNvSpPr/>
                <p:nvPr/>
              </p:nvSpPr>
              <p:spPr>
                <a:xfrm>
                  <a:off x="3039216" y="4509120"/>
                  <a:ext cx="20068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i="0">
                            <a:latin typeface="Cambria Math" panose="02040503050406030204" pitchFamily="18" charset="0"/>
                          </a:rPr>
                          <m:t>=1, 2, …,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s-AR" i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>
            <p:sp>
              <p:nvSpPr>
                <p:cNvPr id="8" name="Rectá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216" y="4509120"/>
                  <a:ext cx="200683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413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3568" y="548680"/>
            <a:ext cx="3288080" cy="3853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causal </a:t>
            </a:r>
            <a:r>
              <a:rPr lang="es-A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frente a no causal </a:t>
            </a:r>
            <a:endParaRPr lang="es-A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83568" y="1340768"/>
                <a:ext cx="2765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40768"/>
                <a:ext cx="27653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683568" y="2124784"/>
                <a:ext cx="22497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24784"/>
                <a:ext cx="22497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683568" y="3068960"/>
                <a:ext cx="38797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068960"/>
                <a:ext cx="3879715" cy="369332"/>
              </a:xfrm>
              <a:prstGeom prst="rect">
                <a:avLst/>
              </a:prstGeom>
              <a:blipFill>
                <a:blip r:embed="rId4"/>
                <a:stretch>
                  <a:fillRect t="-119672" r="-12716" b="-1836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683568" y="3901584"/>
                <a:ext cx="3462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s-A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𝑒𝑠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𝑢𝑛𝑎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𝑓𝑢𝑛𝑐𝑖𝑜𝑛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𝑎𝑟𝑏𝑖𝑡𝑟𝑎𝑟𝑖𝑎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901584"/>
                <a:ext cx="346223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5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5576" y="404664"/>
            <a:ext cx="304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inestables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899592" y="1196752"/>
            <a:ext cx="6561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Sistema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 dice de entrada-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acotada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entrada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acotada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acotada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956433" y="2081173"/>
                <a:ext cx="131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33" y="2081173"/>
                <a:ext cx="1319848" cy="369332"/>
              </a:xfrm>
              <a:prstGeom prst="rect">
                <a:avLst/>
              </a:prstGeom>
              <a:blipFill>
                <a:blip r:embed="rId2"/>
                <a:stretch>
                  <a:fillRect t="-126230" r="-33333" b="-1885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/>
              <p:cNvSpPr/>
              <p:nvPr/>
            </p:nvSpPr>
            <p:spPr>
              <a:xfrm>
                <a:off x="956433" y="2688595"/>
                <a:ext cx="107574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433" y="2688595"/>
                <a:ext cx="1075744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-391895" y="3356992"/>
                <a:ext cx="4572000" cy="10111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&lt;∞</m:t>
                      </m:r>
                    </m:oMath>
                  </m:oMathPara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&lt;∞</m:t>
                      </m:r>
                    </m:oMath>
                  </m:oMathPara>
                </a14:m>
                <a:endParaRPr lang="es-A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1895" y="3356992"/>
                <a:ext cx="4572000" cy="101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4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683568" y="476672"/>
            <a:ext cx="8208912" cy="4536504"/>
            <a:chOff x="683568" y="476672"/>
            <a:chExt cx="8208912" cy="4536504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439444" y="-1279204"/>
              <a:ext cx="4515110" cy="802686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8028384" y="476672"/>
              <a:ext cx="864096" cy="4536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5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 defTabSz="685800"/>
              <a:t>28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5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2219325"/>
            <a:ext cx="88011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899592" y="1268760"/>
            <a:ext cx="4176464" cy="976614"/>
            <a:chOff x="1259632" y="404664"/>
            <a:chExt cx="4176464" cy="976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/>
                <p:cNvSpPr/>
                <p:nvPr/>
              </p:nvSpPr>
              <p:spPr>
                <a:xfrm>
                  <a:off x="1259632" y="404664"/>
                  <a:ext cx="1284775" cy="9766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AR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s-A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  <m:e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&amp;4</m:t>
                                </m:r>
                              </m:e>
                              <m:e>
                                <m:r>
                                  <a:rPr lang="es-AR" i="0">
                                    <a:latin typeface="Cambria Math" panose="02040503050406030204" pitchFamily="18" charset="0"/>
                                  </a:rPr>
                                  <m:t>&amp;0</m:t>
                                </m:r>
                              </m:e>
                            </m:eqArr>
                          </m:e>
                        </m:d>
                        <m:r>
                          <a:rPr lang="es-AR" i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4" name="Rectángulo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9632" y="404664"/>
                  <a:ext cx="1284775" cy="9766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CuadroTexto 4"/>
            <p:cNvSpPr txBox="1"/>
            <p:nvPr/>
          </p:nvSpPr>
          <p:spPr>
            <a:xfrm>
              <a:off x="2627784" y="404664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ara  n=1,3</a:t>
              </a:r>
              <a:endParaRPr lang="es-AR" dirty="0"/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2635316" y="708305"/>
              <a:ext cx="1010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ara n=2</a:t>
              </a:r>
              <a:endParaRPr lang="es-AR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2627784" y="992907"/>
              <a:ext cx="1339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</a:t>
              </a:r>
              <a:r>
                <a:rPr lang="en-US" dirty="0" smtClean="0"/>
                <a:t> </a:t>
              </a:r>
              <a:r>
                <a:rPr lang="en-US" dirty="0" err="1" smtClean="0"/>
                <a:t>otro</a:t>
              </a:r>
              <a:r>
                <a:rPr lang="en-US" dirty="0" smtClean="0"/>
                <a:t> </a:t>
              </a:r>
              <a:r>
                <a:rPr lang="en-US" dirty="0" err="1" smtClean="0"/>
                <a:t>caso</a:t>
              </a:r>
              <a:endParaRPr lang="es-AR" dirty="0"/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899592" y="476672"/>
            <a:ext cx="188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Como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71600" y="3212976"/>
            <a:ext cx="31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Representación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upo 13"/>
          <p:cNvGrpSpPr/>
          <p:nvPr/>
        </p:nvGrpSpPr>
        <p:grpSpPr>
          <a:xfrm>
            <a:off x="1015170" y="4124039"/>
            <a:ext cx="3112006" cy="1105161"/>
            <a:chOff x="1015170" y="4124039"/>
            <a:chExt cx="3112006" cy="110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ángulo 10"/>
                <p:cNvSpPr/>
                <p:nvPr/>
              </p:nvSpPr>
              <p:spPr>
                <a:xfrm>
                  <a:off x="1015170" y="4124039"/>
                  <a:ext cx="31120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s-AR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…, 0, 0, 1, 4, 1, 0. 0…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11" name="Rectángulo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70" y="4124039"/>
                  <a:ext cx="31120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ector recto de flecha 12"/>
            <p:cNvCxnSpPr/>
            <p:nvPr/>
          </p:nvCxnSpPr>
          <p:spPr>
            <a:xfrm flipV="1">
              <a:off x="2528455" y="4493371"/>
              <a:ext cx="0" cy="7358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8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3768" y="857233"/>
            <a:ext cx="4298017" cy="106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2428868"/>
            <a:ext cx="4521491" cy="128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7544" y="548680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Señales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elementales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7544" y="1412776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Impulso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unitario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467544" y="2708920"/>
                <a:ext cx="228831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1,  &amp;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0,  &amp;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08920"/>
                <a:ext cx="2288319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/>
          <p:cNvGrpSpPr/>
          <p:nvPr/>
        </p:nvGrpSpPr>
        <p:grpSpPr>
          <a:xfrm>
            <a:off x="3342631" y="2060848"/>
            <a:ext cx="5421777" cy="2448272"/>
            <a:chOff x="3342631" y="2060848"/>
            <a:chExt cx="5421777" cy="2448272"/>
          </a:xfrm>
        </p:grpSpPr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2631" y="2060848"/>
              <a:ext cx="5421777" cy="24482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/>
                <p:cNvSpPr/>
                <p:nvPr/>
              </p:nvSpPr>
              <p:spPr>
                <a:xfrm>
                  <a:off x="5868144" y="2060848"/>
                  <a:ext cx="66800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]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AR" i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8" name="Rectá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2060848"/>
                  <a:ext cx="668003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20635" r="-63964" b="-180952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/>
                <p:cNvSpPr/>
                <p:nvPr/>
              </p:nvSpPr>
              <p:spPr>
                <a:xfrm>
                  <a:off x="8244408" y="3933056"/>
                  <a:ext cx="331311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9" name="Rectángulo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408" y="3933056"/>
                  <a:ext cx="33131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45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82041" y="112474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Escalon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unitario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682041" y="3068960"/>
                <a:ext cx="229473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1,  &amp;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0,  &amp;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41" y="3068960"/>
                <a:ext cx="2294731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/>
          <p:cNvGrpSpPr/>
          <p:nvPr/>
        </p:nvGrpSpPr>
        <p:grpSpPr>
          <a:xfrm>
            <a:off x="3419872" y="2564904"/>
            <a:ext cx="5029636" cy="1914310"/>
            <a:chOff x="3419872" y="2564904"/>
            <a:chExt cx="5029636" cy="1914310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9872" y="2564904"/>
              <a:ext cx="5029636" cy="1914310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6376" y="4095133"/>
              <a:ext cx="347502" cy="3840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ángulo 7"/>
                <p:cNvSpPr/>
                <p:nvPr/>
              </p:nvSpPr>
              <p:spPr>
                <a:xfrm>
                  <a:off x="5597803" y="2575457"/>
                  <a:ext cx="67377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8" name="Rectángulo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7803" y="2575457"/>
                  <a:ext cx="6737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269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28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95536" y="2708920"/>
                <a:ext cx="2278701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,  &amp;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0,  &amp;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708920"/>
                <a:ext cx="2278701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3275856" y="1917349"/>
            <a:ext cx="5416744" cy="2591253"/>
            <a:chOff x="2915816" y="2492896"/>
            <a:chExt cx="5416744" cy="259125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5816" y="2492896"/>
              <a:ext cx="5416744" cy="2591253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8344" y="4509120"/>
              <a:ext cx="347502" cy="3840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/>
                <p:cNvSpPr/>
                <p:nvPr/>
              </p:nvSpPr>
              <p:spPr>
                <a:xfrm>
                  <a:off x="5076056" y="2636912"/>
                  <a:ext cx="648960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s-A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s-AR" dirty="0"/>
                </a:p>
              </p:txBody>
            </p:sp>
          </mc:Choice>
          <mc:Fallback xmlns=""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636912"/>
                  <a:ext cx="64896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2698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CuadroTexto 8"/>
          <p:cNvSpPr txBox="1"/>
          <p:nvPr/>
        </p:nvSpPr>
        <p:spPr>
          <a:xfrm>
            <a:off x="395536" y="908720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unitaria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7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25130" y="1034473"/>
                <a:ext cx="141436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/>
                <a:r>
                  <a:rPr lang="es-AR" sz="2100" dirty="0" smtClean="0">
                    <a:solidFill>
                      <a:prstClr val="black"/>
                    </a:solidFill>
                    <a:latin typeface="Times New Roman" panose="02020603050405020304"/>
                  </a:rPr>
                  <a:t>para </a:t>
                </a:r>
                <a14:m>
                  <m:oMath xmlns:m="http://schemas.openxmlformats.org/officeDocument/2006/math">
                    <m:r>
                      <a:rPr lang="es-AR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AR" sz="2100" dirty="0">
                    <a:solidFill>
                      <a:prstClr val="black"/>
                    </a:solidFill>
                    <a:latin typeface="Times New Roman" panose="02020603050405020304"/>
                  </a:rPr>
                  <a:t> real </a:t>
                </a: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0" y="1034473"/>
                <a:ext cx="1414362" cy="415498"/>
              </a:xfrm>
              <a:prstGeom prst="rect">
                <a:avLst/>
              </a:prstGeom>
              <a:blipFill>
                <a:blip r:embed="rId2"/>
                <a:stretch>
                  <a:fillRect l="-5172" t="-10294" r="-4310" b="-2794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25131" y="1489484"/>
                <a:ext cx="140948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1" y="1489484"/>
                <a:ext cx="1409488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39388" y="4269394"/>
                <a:ext cx="111998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&lt;−1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8" y="4269394"/>
                <a:ext cx="1119987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452264" y="4269394"/>
                <a:ext cx="1620700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−1&lt;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64" y="4269394"/>
                <a:ext cx="1620700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4683003" y="4277694"/>
                <a:ext cx="1418722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03" y="4277694"/>
                <a:ext cx="1418722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6979714" y="4261314"/>
                <a:ext cx="91800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714" y="4261314"/>
                <a:ext cx="918008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de flecha 23"/>
          <p:cNvCxnSpPr/>
          <p:nvPr/>
        </p:nvCxnSpPr>
        <p:spPr>
          <a:xfrm>
            <a:off x="225131" y="2477683"/>
            <a:ext cx="8311651" cy="2927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4261641" y="2408271"/>
            <a:ext cx="137008" cy="1326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AR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6252585" y="2414935"/>
            <a:ext cx="137008" cy="1326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AR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2211385" y="2411364"/>
            <a:ext cx="137008" cy="13263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s-AR" sz="135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212805" y="2041914"/>
            <a:ext cx="2346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s-AR" sz="1350" dirty="0">
                <a:solidFill>
                  <a:prstClr val="black"/>
                </a:solidFill>
                <a:latin typeface="Arial" panose="020B0604020202020204"/>
              </a:rPr>
              <a:t>0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2133694" y="2041914"/>
            <a:ext cx="338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Arial" panose="020B0604020202020204"/>
              </a:rPr>
              <a:t>-1</a:t>
            </a:r>
            <a:endParaRPr lang="es-AR" sz="135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209364" y="2056765"/>
            <a:ext cx="1728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>
                <a:solidFill>
                  <a:prstClr val="black"/>
                </a:solidFill>
                <a:latin typeface="Arial" panose="020B0604020202020204"/>
              </a:rPr>
              <a:t>1</a:t>
            </a:r>
            <a:endParaRPr lang="es-AR" sz="1350" dirty="0">
              <a:solidFill>
                <a:prstClr val="black"/>
              </a:solidFill>
              <a:latin typeface="Arial" panose="020B0604020202020204"/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068" y="2843902"/>
            <a:ext cx="1851020" cy="1480352"/>
          </a:xfrm>
          <a:prstGeom prst="rect">
            <a:avLst/>
          </a:prstGeom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83978" y="2882849"/>
            <a:ext cx="1758253" cy="1402459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4745" y="2837964"/>
            <a:ext cx="1911186" cy="1434371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5210" y="2839680"/>
            <a:ext cx="1873615" cy="1429715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 defTabSz="685800"/>
              <a:t>7</a:t>
            </a:fld>
            <a:endParaRPr lang="es-AR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210958" y="304351"/>
            <a:ext cx="2839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Señal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exponencial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AR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1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99" y="939243"/>
            <a:ext cx="370364" cy="3932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7" y="1571350"/>
            <a:ext cx="1239119" cy="40694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95" y="1623548"/>
            <a:ext cx="1851821" cy="4069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640" y="1623548"/>
            <a:ext cx="2839458" cy="39322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569" y="2944452"/>
            <a:ext cx="2240474" cy="38865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002" y="4671582"/>
            <a:ext cx="2213040" cy="388654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78988" y="939243"/>
            <a:ext cx="10903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s-AR" sz="2100" dirty="0">
                <a:solidFill>
                  <a:prstClr val="black"/>
                </a:solidFill>
                <a:latin typeface="Times New Roman" panose="02020603050405020304"/>
              </a:rPr>
              <a:t>Cuando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35643" y="939243"/>
            <a:ext cx="16546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s-AR" sz="2100" dirty="0">
                <a:solidFill>
                  <a:prstClr val="black"/>
                </a:solidFill>
                <a:latin typeface="Times New Roman" panose="02020603050405020304"/>
              </a:rPr>
              <a:t>sea compleja 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463" y="2245619"/>
            <a:ext cx="1051652" cy="39322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4871" y="2245619"/>
            <a:ext cx="1289416" cy="44352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1659" y="2311680"/>
            <a:ext cx="4431505" cy="16202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07121" y="4278065"/>
            <a:ext cx="4380583" cy="1564340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 defTabSz="685800"/>
              <a:t>8</a:t>
            </a:fld>
            <a:endParaRPr lang="es-AR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234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87919" y="1601236"/>
                <a:ext cx="1834220" cy="754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9" y="1601236"/>
                <a:ext cx="1834220" cy="754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3518" y="2549065"/>
                <a:ext cx="3289875" cy="7543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s-AR" sz="2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AR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" y="2549065"/>
                <a:ext cx="3289875" cy="754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3517" y="3532476"/>
                <a:ext cx="243521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1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s-AR" sz="2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A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AR" sz="2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s-A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s-AR" sz="21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AR" sz="2100" dirty="0">
                    <a:solidFill>
                      <a:prstClr val="black"/>
                    </a:solidFill>
                    <a:latin typeface="Arial" panose="020B0604020202020204"/>
                  </a:rPr>
                  <a:t>,</a:t>
                </a: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7" y="3532476"/>
                <a:ext cx="2435218" cy="415498"/>
              </a:xfrm>
              <a:prstGeom prst="rect">
                <a:avLst/>
              </a:prstGeom>
              <a:blipFill>
                <a:blip r:embed="rId4"/>
                <a:stretch>
                  <a:fillRect t="-8696" r="-1750" b="-2753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557636" y="4270375"/>
                <a:ext cx="423026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0≤ 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36" y="4270375"/>
                <a:ext cx="4230261" cy="415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/>
          <p:cNvSpPr txBox="1"/>
          <p:nvPr/>
        </p:nvSpPr>
        <p:spPr>
          <a:xfrm>
            <a:off x="87919" y="1100258"/>
            <a:ext cx="71545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s-AR" sz="2100" dirty="0">
                <a:solidFill>
                  <a:prstClr val="black"/>
                </a:solidFill>
                <a:latin typeface="Times New Roman" panose="02020603050405020304"/>
              </a:rPr>
              <a:t>Alternativamente podemos expresar la señal con amplitud y fase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219995" y="535740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es-AR" sz="1350" dirty="0">
              <a:solidFill>
                <a:prstClr val="black"/>
              </a:solidFill>
              <a:latin typeface="Arial" panose="020B0604020202020204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067025" y="1929993"/>
            <a:ext cx="4076975" cy="2931023"/>
            <a:chOff x="6756033" y="1430324"/>
            <a:chExt cx="5400630" cy="389061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6033" y="1430324"/>
              <a:ext cx="5400630" cy="389061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uadroTexto 2"/>
                <p:cNvSpPr txBox="1"/>
                <p:nvPr/>
              </p:nvSpPr>
              <p:spPr>
                <a:xfrm>
                  <a:off x="8865326" y="1430324"/>
                  <a:ext cx="751019" cy="3983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defTabSz="6858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AR" sz="135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135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s-AR" sz="1350" dirty="0">
                    <a:solidFill>
                      <a:prstClr val="black"/>
                    </a:solidFill>
                    <a:latin typeface="Arial" panose="020B0604020202020204"/>
                  </a:endParaRPr>
                </a:p>
              </p:txBody>
            </p:sp>
          </mc:Choice>
          <mc:Fallback xmlns="">
            <p:sp>
              <p:nvSpPr>
                <p:cNvPr id="3" name="CuadroTexto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326" y="1430324"/>
                  <a:ext cx="751019" cy="3983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ángulo 9"/>
            <p:cNvSpPr/>
            <p:nvPr/>
          </p:nvSpPr>
          <p:spPr>
            <a:xfrm>
              <a:off x="8212183" y="2964593"/>
              <a:ext cx="2351314" cy="2662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s-AR" sz="135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Arial" panose="020B0604020202020204"/>
              </a:endParaRPr>
            </a:p>
          </p:txBody>
        </p:sp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72144" y="3375630"/>
              <a:ext cx="688692" cy="384675"/>
            </a:xfrm>
            <a:prstGeom prst="rect">
              <a:avLst/>
            </a:prstGeom>
            <a:solidFill>
              <a:schemeClr val="bg1"/>
            </a:solidFill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2420572" y="3528832"/>
                <a:ext cx="259994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=∅(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)≡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AR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AR" sz="2100" dirty="0">
                  <a:solidFill>
                    <a:prstClr val="black"/>
                  </a:solidFill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72" y="3528832"/>
                <a:ext cx="2599943" cy="415498"/>
              </a:xfrm>
              <a:prstGeom prst="rect">
                <a:avLst/>
              </a:prstGeom>
              <a:blipFill>
                <a:blip r:embed="rId9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DA59EB8D-37E9-46C8-89C7-8CFB808B5D75}" type="slidenum">
              <a:rPr lang="es-AR">
                <a:solidFill>
                  <a:prstClr val="black">
                    <a:tint val="75000"/>
                  </a:prstClr>
                </a:solidFill>
                <a:latin typeface="Arial" panose="020B0604020202020204"/>
              </a:rPr>
              <a:pPr defTabSz="685800"/>
              <a:t>9</a:t>
            </a:fld>
            <a:endParaRPr lang="es-AR">
              <a:solidFill>
                <a:prstClr val="black">
                  <a:tint val="75000"/>
                </a:prstClr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593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empos nuevo romano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empos nuevo romano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empos nuevo romano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504</Words>
  <Application>Microsoft Office PowerPoint</Application>
  <PresentationFormat>Presentación en pantalla (4:3)</PresentationFormat>
  <Paragraphs>198</Paragraphs>
  <Slides>37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Tema de Office</vt:lpstr>
      <vt:lpstr>Office Theme</vt:lpstr>
      <vt:lpstr>1_Office Theme</vt:lpstr>
      <vt:lpstr>2_Office Theme</vt:lpstr>
      <vt:lpstr>1_Tema de Office</vt:lpstr>
      <vt:lpstr>Análisis de señales Introducción   Pedro D. Arini y Pablo D. Cruces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Pedro</dc:creator>
  <cp:lastModifiedBy>Pedro</cp:lastModifiedBy>
  <cp:revision>83</cp:revision>
  <dcterms:created xsi:type="dcterms:W3CDTF">2024-05-20T18:09:39Z</dcterms:created>
  <dcterms:modified xsi:type="dcterms:W3CDTF">2024-05-22T20:18:16Z</dcterms:modified>
</cp:coreProperties>
</file>