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1" r:id="rId3"/>
    <p:sldId id="275" r:id="rId4"/>
    <p:sldId id="276" r:id="rId5"/>
    <p:sldId id="273" r:id="rId6"/>
    <p:sldId id="277" r:id="rId7"/>
    <p:sldId id="274" r:id="rId8"/>
    <p:sldId id="278" r:id="rId9"/>
    <p:sldId id="279" r:id="rId10"/>
    <p:sldId id="281" r:id="rId11"/>
    <p:sldId id="282" r:id="rId12"/>
    <p:sldId id="283" r:id="rId13"/>
    <p:sldId id="284" r:id="rId14"/>
    <p:sldId id="287" r:id="rId15"/>
    <p:sldId id="280" r:id="rId16"/>
    <p:sldId id="290" r:id="rId17"/>
    <p:sldId id="291" r:id="rId18"/>
    <p:sldId id="293" r:id="rId19"/>
    <p:sldId id="294" r:id="rId20"/>
    <p:sldId id="292" r:id="rId21"/>
    <p:sldId id="295" r:id="rId22"/>
    <p:sldId id="296" r:id="rId23"/>
    <p:sldId id="297" r:id="rId24"/>
    <p:sldId id="285" r:id="rId25"/>
    <p:sldId id="298" r:id="rId26"/>
    <p:sldId id="257" r:id="rId27"/>
    <p:sldId id="258" r:id="rId28"/>
    <p:sldId id="259" r:id="rId29"/>
    <p:sldId id="261" r:id="rId30"/>
    <p:sldId id="262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86F79-57C7-4E7E-9FF3-7F6374557C08}" type="datetimeFigureOut">
              <a:rPr lang="es-AR" smtClean="0"/>
              <a:t>5/6/2024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AA641-B455-421C-8B10-FE9122775F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0043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175CD-C55A-4132-AFFF-0BF430BCCAAA}" type="datetimeFigureOut">
              <a:rPr lang="es-AR" smtClean="0"/>
              <a:t>5/6/2024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0F13-36E1-47D3-AFDF-7F896EC7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0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916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E318-D5C2-4F3A-8B3B-03221E74639F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AD17-EA2B-44A3-8236-020CEE0E2B27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2B36-2AF0-4E39-99B8-6DE5410C2F72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47FF-3558-4E7A-837F-1E2B56BBC711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F97E-BCEC-4DF4-961D-DF036A5502F2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4223-D4F7-4D6D-9EB6-8BD8CA6EE9B1}" type="datetime1">
              <a:rPr lang="es-AR" smtClean="0"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9A94-C4EA-4D9C-939B-D277B44C0D74}" type="datetime1">
              <a:rPr lang="es-AR" smtClean="0"/>
              <a:t>5/6/2024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1DC-6B96-4645-AC34-06B0DF77004A}" type="datetime1">
              <a:rPr lang="es-AR" smtClean="0"/>
              <a:t>5/6/2024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6B70-9B85-4228-911D-F761DEA43745}" type="datetime1">
              <a:rPr lang="es-AR" smtClean="0"/>
              <a:t>5/6/2024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3A92-B2A4-4FD9-A00D-9AD7C90D9D7B}" type="datetime1">
              <a:rPr lang="es-AR" smtClean="0"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9DD2-F41A-4591-B791-9C795D8F0DA9}" type="datetime1">
              <a:rPr lang="es-AR" smtClean="0"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F451-CCC3-4D4D-A248-27CD35AEF2B8}" type="datetime1">
              <a:rPr lang="es-AR" smtClean="0"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B51D-F461-46FD-9546-319F39F2A21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85794"/>
            <a:ext cx="9144000" cy="191779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9223" y="272445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sz="3975" b="1" dirty="0"/>
              <a:t/>
            </a:r>
            <a:br>
              <a:rPr lang="en-US" sz="3975" b="1" dirty="0"/>
            </a:br>
            <a:r>
              <a:rPr lang="en-US" sz="3975" b="1" dirty="0"/>
              <a:t>Pedro D. Arini y Pablo D. Cruces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1</a:t>
            </a:fld>
            <a:endParaRPr lang="es-AR" dirty="0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3646" y="1144524"/>
            <a:ext cx="8576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Análisis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Señales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s-AR" sz="3600" b="1" dirty="0"/>
              <a:t> </a:t>
            </a:r>
            <a:r>
              <a:rPr lang="es-AR" sz="3200" b="1" dirty="0"/>
              <a:t>ANÁLISIS FRECUENCIAL DE SEÑALES Y </a:t>
            </a:r>
            <a:r>
              <a:rPr lang="es-AR" sz="3200" b="1" dirty="0" smtClean="0"/>
              <a:t>SISTEMAS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6687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10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611560" y="620689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abemos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…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462993"/>
            <a:ext cx="2552459" cy="10081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08920"/>
            <a:ext cx="8802985" cy="10081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1560" y="4293096"/>
            <a:ext cx="587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representarla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frecuencial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5005692"/>
            <a:ext cx="2016224" cy="79099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44008" y="49624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agnitud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55976" y="530570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11</a:t>
            </a:fld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578774" y="836712"/>
            <a:ext cx="810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Condiciones</a:t>
            </a:r>
            <a:r>
              <a:rPr lang="en-US" dirty="0" smtClean="0"/>
              <a:t> de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err="1" smtClean="0"/>
              <a:t>garantiza</a:t>
            </a:r>
            <a:r>
              <a:rPr lang="en-US" dirty="0" smtClean="0"/>
              <a:t> que la </a:t>
            </a:r>
            <a:r>
              <a:rPr lang="en-US" dirty="0" err="1" smtClean="0"/>
              <a:t>serie</a:t>
            </a:r>
            <a:r>
              <a:rPr lang="en-US" dirty="0" smtClean="0"/>
              <a:t> sea </a:t>
            </a:r>
            <a:r>
              <a:rPr lang="en-US" dirty="0" err="1" smtClean="0"/>
              <a:t>igual</a:t>
            </a:r>
            <a:r>
              <a:rPr lang="en-US" dirty="0" smtClean="0"/>
              <a:t> a la function, </a:t>
            </a:r>
            <a:r>
              <a:rPr lang="en-US" dirty="0" err="1" smtClean="0"/>
              <a:t>excepto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que la function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discontinua</a:t>
            </a:r>
            <a:r>
              <a:rPr lang="en-US" dirty="0" smtClean="0"/>
              <a:t>.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359059"/>
            <a:ext cx="7986452" cy="2139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946084"/>
            <a:ext cx="2085013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12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5185801" cy="2224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97" y="3660993"/>
            <a:ext cx="4080205" cy="8113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71663" y="76470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3935" y="2943930"/>
            <a:ext cx="9130065" cy="572103"/>
            <a:chOff x="13935" y="2943930"/>
            <a:chExt cx="9130065" cy="57210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35" y="2943930"/>
              <a:ext cx="9130065" cy="572103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467544" y="3229981"/>
              <a:ext cx="1944216" cy="286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632258"/>
            <a:ext cx="928800" cy="30393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697" y="4632257"/>
            <a:ext cx="4769361" cy="21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13</a:t>
            </a:fld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3137206" cy="4320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5469601" cy="46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14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114601" cy="50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15</a:t>
            </a:fld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87" y="382564"/>
            <a:ext cx="4320480" cy="6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124744"/>
            <a:ext cx="4099633" cy="12153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2924944"/>
            <a:ext cx="498359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03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5"/>
          <p:cNvGrpSpPr/>
          <p:nvPr/>
        </p:nvGrpSpPr>
        <p:grpSpPr>
          <a:xfrm>
            <a:off x="3707904" y="2111966"/>
            <a:ext cx="5076056" cy="4392488"/>
            <a:chOff x="3180599" y="955499"/>
            <a:chExt cx="5830801" cy="494700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599" y="955499"/>
              <a:ext cx="5830801" cy="494700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5634446" y="3230880"/>
              <a:ext cx="243840" cy="252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683568" y="3556320"/>
            <a:ext cx="28472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luz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inverido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síntesis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27584" y="692696"/>
            <a:ext cx="349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implicancias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frecuencial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63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2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25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3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24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857232"/>
            <a:ext cx="27336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071678"/>
            <a:ext cx="1190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50" y="3105150"/>
            <a:ext cx="3924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4143380"/>
            <a:ext cx="1133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4786322"/>
            <a:ext cx="77438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7B51D-F461-46FD-9546-319F39F2A21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1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4295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78"/>
            <a:ext cx="704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000240"/>
            <a:ext cx="1371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143116"/>
            <a:ext cx="7524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57525" y="2919413"/>
            <a:ext cx="3028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000504"/>
            <a:ext cx="3619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794" y="5072074"/>
            <a:ext cx="37433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26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8604"/>
            <a:ext cx="3343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857364"/>
            <a:ext cx="1914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714348" y="3214686"/>
            <a:ext cx="79367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Condiciones de </a:t>
            </a:r>
            <a:r>
              <a:rPr lang="es-AR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A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1) La señal </a:t>
            </a:r>
            <a:r>
              <a:rPr lang="es-AR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 tiene un número finito de discontinuidades en cualquier periodo.</a:t>
            </a:r>
          </a:p>
          <a:p>
            <a:endParaRPr lang="es-A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2) La señal </a:t>
            </a:r>
            <a:r>
              <a:rPr lang="es-AR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 tiene un número finito de máximos y mínimos en cualquier periodo.</a:t>
            </a:r>
          </a:p>
          <a:p>
            <a:endParaRPr lang="es-A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3) La señal </a:t>
            </a:r>
            <a:r>
              <a:rPr lang="es-AR" i="1" dirty="0" smtClean="0">
                <a:latin typeface="Times New Roman" pitchFamily="18" charset="0"/>
                <a:cs typeface="Times New Roman" pitchFamily="18" charset="0"/>
              </a:rPr>
              <a:t>x(t) </a:t>
            </a:r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es absolutamente integrable en cualquier periodo, es decir: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429264"/>
            <a:ext cx="2085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27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85926"/>
            <a:ext cx="34956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28604"/>
            <a:ext cx="2247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28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14282" y="571480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Análisis en frecuencia de señales periódicas continuas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8596" y="157161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itchFamily="18" charset="0"/>
                <a:cs typeface="Times New Roman" pitchFamily="18" charset="0"/>
              </a:rPr>
              <a:t>Ecuación de síntesis 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78605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Ecuación de análisis </a:t>
            </a:r>
            <a:endParaRPr lang="es-A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357298"/>
            <a:ext cx="2695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2"/>
            <a:ext cx="3314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929066"/>
            <a:ext cx="1019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714884"/>
            <a:ext cx="1733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5357826"/>
            <a:ext cx="173356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29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57628"/>
            <a:ext cx="3189835" cy="3649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7" y="2070258"/>
            <a:ext cx="2496394" cy="5127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9" y="3402349"/>
            <a:ext cx="4536503" cy="69145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1560" y="881570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Entrada a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causal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11960" y="1447258"/>
            <a:ext cx="35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ntrada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causal y LTI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1067" y="2853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503606" y="3402349"/>
            <a:ext cx="3316866" cy="646331"/>
            <a:chOff x="5255770" y="3402349"/>
            <a:chExt cx="3316866" cy="646331"/>
          </a:xfrm>
        </p:grpSpPr>
        <p:sp>
          <p:nvSpPr>
            <p:cNvPr id="11" name="CuadroTexto 10"/>
            <p:cNvSpPr txBox="1"/>
            <p:nvPr/>
          </p:nvSpPr>
          <p:spPr>
            <a:xfrm>
              <a:off x="5255770" y="3402349"/>
              <a:ext cx="3316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rta</a:t>
              </a:r>
              <a:r>
                <a:rPr lang="en-US" dirty="0" smtClean="0"/>
                <a:t>. </a:t>
              </a:r>
              <a:r>
                <a:rPr lang="en-US" dirty="0" err="1" smtClean="0"/>
                <a:t>en</a:t>
              </a:r>
              <a:r>
                <a:rPr lang="en-US" dirty="0" smtClean="0"/>
                <a:t> </a:t>
              </a:r>
              <a:r>
                <a:rPr lang="en-US" dirty="0" err="1" smtClean="0"/>
                <a:t>frecuencia</a:t>
              </a:r>
              <a:r>
                <a:rPr lang="en-US" dirty="0" smtClean="0"/>
                <a:t> del </a:t>
              </a:r>
              <a:r>
                <a:rPr lang="en-US" dirty="0" err="1" smtClean="0"/>
                <a:t>sistema</a:t>
              </a:r>
              <a:endParaRPr lang="en-US" dirty="0" smtClean="0"/>
            </a:p>
            <a:p>
              <a:r>
                <a:rPr lang="en-US" dirty="0" err="1"/>
                <a:t>e</a:t>
              </a:r>
              <a:r>
                <a:rPr lang="en-US" dirty="0" err="1" smtClean="0"/>
                <a:t>n</a:t>
              </a:r>
              <a:r>
                <a:rPr lang="en-US" dirty="0" smtClean="0"/>
                <a:t> </a:t>
              </a:r>
              <a:endParaRPr lang="es-AR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7929" y="3739930"/>
              <a:ext cx="335400" cy="265133"/>
            </a:xfrm>
            <a:prstGeom prst="rect">
              <a:avLst/>
            </a:prstGeom>
          </p:spPr>
        </p:pic>
      </p:grpSp>
      <p:sp>
        <p:nvSpPr>
          <p:cNvPr id="14" name="Abrir llave 13"/>
          <p:cNvSpPr/>
          <p:nvPr/>
        </p:nvSpPr>
        <p:spPr>
          <a:xfrm>
            <a:off x="5220341" y="3302701"/>
            <a:ext cx="283553" cy="890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" name="Grupo 16"/>
          <p:cNvGrpSpPr/>
          <p:nvPr/>
        </p:nvGrpSpPr>
        <p:grpSpPr>
          <a:xfrm>
            <a:off x="622044" y="4699978"/>
            <a:ext cx="3188484" cy="365792"/>
            <a:chOff x="683568" y="5008382"/>
            <a:chExt cx="3188484" cy="36579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568" y="5008382"/>
              <a:ext cx="3188484" cy="365792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2195736" y="5008382"/>
              <a:ext cx="1584176" cy="365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582324" y="5310227"/>
            <a:ext cx="757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autofunción del sistema LTI, porque se presenta en la entrada y en la salida 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63726" y="31926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Autofunción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8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42918"/>
            <a:ext cx="4600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71678"/>
            <a:ext cx="6848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857496"/>
            <a:ext cx="5562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643446"/>
            <a:ext cx="561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30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8111" y="580905"/>
            <a:ext cx="57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Podemos evaluar este resultado a través de la </a:t>
            </a:r>
            <a:r>
              <a:rPr lang="es-AR" dirty="0" err="1"/>
              <a:t>convolución</a:t>
            </a:r>
            <a:r>
              <a:rPr lang="es-AR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98" y="1961804"/>
            <a:ext cx="5624401" cy="10993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20738"/>
            <a:ext cx="3188484" cy="3901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24" y="4176938"/>
            <a:ext cx="2038200" cy="7372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06" y="5589963"/>
            <a:ext cx="6424201" cy="7372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92792" y="12951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ntrada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87806" y="3223175"/>
            <a:ext cx="706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hora si la entrada es una CL de exponenciales complejas, con diferentes 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mplitudes, frecuencias y fases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14624" y="5022474"/>
            <a:ext cx="52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periódica, superposición a la salida,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16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9" y="2025911"/>
            <a:ext cx="3637800" cy="879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24" y="4348722"/>
            <a:ext cx="4463401" cy="1086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1620" y="99742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Series de Fourier </a:t>
            </a:r>
            <a:endParaRPr lang="es-A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91620" y="469074"/>
            <a:ext cx="6201746" cy="369332"/>
            <a:chOff x="823640" y="919039"/>
            <a:chExt cx="6201746" cy="36933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7864" y="926238"/>
              <a:ext cx="825600" cy="362133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823640" y="919039"/>
              <a:ext cx="261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dirty="0" err="1" smtClean="0"/>
                <a:t>onjunto</a:t>
              </a:r>
              <a:r>
                <a:rPr lang="en-US" dirty="0" smtClean="0"/>
                <a:t> de </a:t>
              </a:r>
              <a:r>
                <a:rPr lang="en-US" dirty="0" err="1" smtClean="0"/>
                <a:t>de</a:t>
              </a:r>
              <a:r>
                <a:rPr lang="en-US" dirty="0" smtClean="0"/>
                <a:t> </a:t>
              </a:r>
              <a:r>
                <a:rPr lang="en-US" dirty="0" err="1" smtClean="0"/>
                <a:t>funciones</a:t>
              </a:r>
              <a:r>
                <a:rPr lang="en-US" dirty="0" smtClean="0"/>
                <a:t> </a:t>
              </a:r>
              <a:endParaRPr lang="es-AR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072639" y="919039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efinidas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el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986" y="935571"/>
              <a:ext cx="593400" cy="336267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467544" y="3006573"/>
            <a:ext cx="6446936" cy="782467"/>
            <a:chOff x="391620" y="2947555"/>
            <a:chExt cx="6446936" cy="78246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956" y="2947555"/>
              <a:ext cx="2115600" cy="782467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391620" y="3015550"/>
              <a:ext cx="2431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u</a:t>
              </a:r>
              <a:r>
                <a:rPr lang="es-AR" dirty="0" smtClean="0"/>
                <a:t>tilizando las funciones </a:t>
              </a:r>
              <a:endParaRPr lang="es-AR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1624" y="3033198"/>
              <a:ext cx="829128" cy="365792"/>
            </a:xfrm>
            <a:prstGeom prst="rect">
              <a:avLst/>
            </a:prstGeom>
          </p:spPr>
        </p:pic>
        <p:cxnSp>
          <p:nvCxnSpPr>
            <p:cNvPr id="19" name="Conector recto de flecha 18"/>
            <p:cNvCxnSpPr/>
            <p:nvPr/>
          </p:nvCxnSpPr>
          <p:spPr>
            <a:xfrm>
              <a:off x="3658679" y="3202511"/>
              <a:ext cx="9231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467544" y="3923764"/>
            <a:ext cx="6586098" cy="396779"/>
            <a:chOff x="467544" y="3923764"/>
            <a:chExt cx="6586098" cy="39677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27532" y="3951943"/>
              <a:ext cx="1161000" cy="368600"/>
            </a:xfrm>
            <a:prstGeom prst="rect">
              <a:avLst/>
            </a:prstGeom>
          </p:spPr>
        </p:pic>
        <p:sp>
          <p:nvSpPr>
            <p:cNvPr id="24" name="CuadroTexto 23"/>
            <p:cNvSpPr txBox="1"/>
            <p:nvPr/>
          </p:nvSpPr>
          <p:spPr>
            <a:xfrm>
              <a:off x="467544" y="3923764"/>
              <a:ext cx="658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odemos minimizar el error                      , en función de la energía,  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51520" y="5445224"/>
            <a:ext cx="9071738" cy="383869"/>
            <a:chOff x="251520" y="5445224"/>
            <a:chExt cx="9071738" cy="383869"/>
          </a:xfrm>
        </p:grpSpPr>
        <p:sp>
          <p:nvSpPr>
            <p:cNvPr id="25" name="CuadroTexto 24"/>
            <p:cNvSpPr txBox="1"/>
            <p:nvPr/>
          </p:nvSpPr>
          <p:spPr>
            <a:xfrm>
              <a:off x="251520" y="5445224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Fourier propuso sinusoides como funciones </a:t>
              </a:r>
              <a:endParaRPr lang="es-AR" dirty="0"/>
            </a:p>
          </p:txBody>
        </p: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7323" y="5463301"/>
              <a:ext cx="816375" cy="365792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5211029" y="5445224"/>
              <a:ext cx="411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ara representar señales periódicas 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5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467544" y="1666204"/>
            <a:ext cx="249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381315" y="978110"/>
            <a:ext cx="771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conjunto es </a:t>
            </a:r>
            <a:r>
              <a:rPr lang="es-A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ortonormal</a:t>
            </a:r>
            <a:r>
              <a:rPr lang="es-A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decir, ortogonal y normalizada</a:t>
            </a:r>
          </a:p>
          <a:p>
            <a:endParaRPr lang="es-AR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053642" y="300657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Aproximación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60848"/>
            <a:ext cx="2219136" cy="402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30604"/>
            <a:ext cx="1493649" cy="3414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9552" y="548680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Recordando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periodica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 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41313" y="11026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oporte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8025" y="1844824"/>
            <a:ext cx="28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755590"/>
            <a:ext cx="3113678" cy="12045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149080"/>
            <a:ext cx="3306699" cy="864096"/>
          </a:xfrm>
          <a:prstGeom prst="rect">
            <a:avLst/>
          </a:prstGeom>
        </p:spPr>
      </p:pic>
      <p:sp>
        <p:nvSpPr>
          <p:cNvPr id="12" name="Abrir llave 11"/>
          <p:cNvSpPr/>
          <p:nvPr/>
        </p:nvSpPr>
        <p:spPr>
          <a:xfrm>
            <a:off x="543573" y="2755590"/>
            <a:ext cx="577591" cy="29056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" name="Grupo 16"/>
          <p:cNvGrpSpPr/>
          <p:nvPr/>
        </p:nvGrpSpPr>
        <p:grpSpPr>
          <a:xfrm>
            <a:off x="1371188" y="5013176"/>
            <a:ext cx="3051127" cy="381061"/>
            <a:chOff x="1371188" y="5013176"/>
            <a:chExt cx="3051127" cy="38106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1188" y="5013176"/>
              <a:ext cx="3033545" cy="381061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3275856" y="5013176"/>
              <a:ext cx="1146459" cy="381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6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4846920" y="1830690"/>
            <a:ext cx="360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68041" y="2819262"/>
            <a:ext cx="491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Fourier 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periodica con 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eriodo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T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dada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exponenciales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complejas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pesadas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frecuencias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multiplos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fundamental </a:t>
            </a: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578242" y="4295417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Fourier, 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necesaria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la serie se obtiene de un periodo de la señal en el tiempo.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754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75419"/>
            <a:ext cx="3999000" cy="7824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2" y="2494769"/>
            <a:ext cx="4386001" cy="8794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71600" y="33265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Fourier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 bases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721344" y="303459"/>
            <a:ext cx="2175940" cy="430500"/>
            <a:chOff x="4844331" y="395372"/>
            <a:chExt cx="2175940" cy="43050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4331" y="476672"/>
              <a:ext cx="1909200" cy="3492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5652120" y="395372"/>
              <a:ext cx="1368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entero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r>
                <a:rPr lang="en-US" sz="1400" dirty="0" smtClean="0"/>
                <a:t> </a:t>
              </a:r>
              <a:endParaRPr lang="es-AR" sz="1400" dirty="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972847" y="1857965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ortonormales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565573" y="28828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ortogonal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65573" y="25272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27809" y="5768511"/>
            <a:ext cx="4615104" cy="885933"/>
            <a:chOff x="427809" y="5768511"/>
            <a:chExt cx="4615104" cy="88593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809" y="5768511"/>
              <a:ext cx="2218800" cy="88593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3713" y="6006949"/>
              <a:ext cx="619200" cy="329800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361143" y="3641708"/>
            <a:ext cx="8720401" cy="2235564"/>
            <a:chOff x="361143" y="3641708"/>
            <a:chExt cx="8720401" cy="223556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143" y="3641708"/>
              <a:ext cx="8720401" cy="1784800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8820472" y="5013176"/>
              <a:ext cx="25152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3" y="3068960"/>
            <a:ext cx="5805001" cy="853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5536" y="40466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btencion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8" y="980728"/>
            <a:ext cx="3115326" cy="120711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83568" y="2394573"/>
            <a:ext cx="330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ambos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5536" y="4384482"/>
            <a:ext cx="57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La </a:t>
            </a:r>
            <a:r>
              <a:rPr lang="en-US" dirty="0" err="1" smtClean="0"/>
              <a:t>señal</a:t>
            </a:r>
            <a:r>
              <a:rPr lang="en-US" dirty="0" smtClean="0"/>
              <a:t> periodica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43" y="5293891"/>
            <a:ext cx="2399400" cy="459133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2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B51D-F461-46FD-9546-319F39F2A211}" type="slidenum">
              <a:rPr lang="es-AR" smtClean="0"/>
              <a:t>9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611560" y="404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4176465" cy="9974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48064" y="172682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AR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645423"/>
            <a:ext cx="3115326" cy="12071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76" y="2852936"/>
            <a:ext cx="2515252" cy="792088"/>
          </a:xfrm>
          <a:prstGeom prst="rect">
            <a:avLst/>
          </a:prstGeom>
        </p:spPr>
      </p:pic>
      <p:cxnSp>
        <p:nvCxnSpPr>
          <p:cNvPr id="11" name="Conector recto de flecha 10"/>
          <p:cNvCxnSpPr>
            <a:stCxn id="6" idx="1"/>
          </p:cNvCxnSpPr>
          <p:nvPr/>
        </p:nvCxnSpPr>
        <p:spPr>
          <a:xfrm flipH="1" flipV="1">
            <a:off x="4355976" y="3248979"/>
            <a:ext cx="108012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54" y="4483791"/>
            <a:ext cx="7995621" cy="167553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13154" y="3852536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ortonormalidad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curvado 14"/>
          <p:cNvCxnSpPr/>
          <p:nvPr/>
        </p:nvCxnSpPr>
        <p:spPr>
          <a:xfrm>
            <a:off x="3009692" y="4087748"/>
            <a:ext cx="548584" cy="3999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976088" y="637070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ambos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446</Words>
  <Application>Microsoft Office PowerPoint</Application>
  <PresentationFormat>Presentación en pantalla (4:3)</PresentationFormat>
  <Paragraphs>102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Tema de Office</vt:lpstr>
      <vt:lpstr> Pedro D. Arini y Pablo D. Cruces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Pedro</dc:creator>
  <cp:lastModifiedBy>Pedro</cp:lastModifiedBy>
  <cp:revision>75</cp:revision>
  <dcterms:created xsi:type="dcterms:W3CDTF">2024-06-03T16:44:27Z</dcterms:created>
  <dcterms:modified xsi:type="dcterms:W3CDTF">2024-06-05T19:46:38Z</dcterms:modified>
</cp:coreProperties>
</file>