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DD4"/>
    <a:srgbClr val="EE7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5/6/2024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5/6/2024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5/6/2024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5/6/2024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5/6/2024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5/6/2024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5/6/2024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5/6/2024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5/6/2024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5/6/2024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5/6/2024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87B1F-1552-430C-95FC-F3C11945F58F}" type="datetimeFigureOut">
              <a:rPr lang="es-AR" smtClean="0"/>
              <a:pPr/>
              <a:t>5/6/2024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emf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433517" y="321618"/>
            <a:ext cx="675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ANÁLISIS DE FOURIER EN TIEMPO DISCRETO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4 CuadroTexto">
            <a:extLst>
              <a:ext uri="{FF2B5EF4-FFF2-40B4-BE49-F238E27FC236}">
                <a16:creationId xmlns:a16="http://schemas.microsoft.com/office/drawing/2014/main" id="{9EE3A703-D43E-0D67-F5B8-48F18CFBE59D}"/>
              </a:ext>
            </a:extLst>
          </p:cNvPr>
          <p:cNvSpPr txBox="1"/>
          <p:nvPr/>
        </p:nvSpPr>
        <p:spPr>
          <a:xfrm>
            <a:off x="433517" y="995725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Resumen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: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4 CuadroTexto">
            <a:extLst>
              <a:ext uri="{FF2B5EF4-FFF2-40B4-BE49-F238E27FC236}">
                <a16:creationId xmlns:a16="http://schemas.microsoft.com/office/drawing/2014/main" id="{87556A3A-EDC4-A71C-423A-2324B5980A31}"/>
              </a:ext>
            </a:extLst>
          </p:cNvPr>
          <p:cNvSpPr txBox="1"/>
          <p:nvPr/>
        </p:nvSpPr>
        <p:spPr>
          <a:xfrm>
            <a:off x="764579" y="3284984"/>
            <a:ext cx="71208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Medimos contenido frecuencial de una señal de tiempo discreto.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La DTFT es periódica con período 2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Condición de convergencia: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9DF0E9-510D-67EA-0296-49D1AED6FA91}"/>
                  </a:ext>
                </a:extLst>
              </p:cNvPr>
              <p:cNvSpPr txBox="1"/>
              <p:nvPr/>
            </p:nvSpPr>
            <p:spPr>
              <a:xfrm>
                <a:off x="1636090" y="1350874"/>
                <a:ext cx="6424483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            , 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9DF0E9-510D-67EA-0296-49D1AED6F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90" y="1350874"/>
                <a:ext cx="6424483" cy="764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B64CAD-D012-D8AB-F27B-7E9306123203}"/>
                  </a:ext>
                </a:extLst>
              </p:cNvPr>
              <p:cNvSpPr txBox="1"/>
              <p:nvPr/>
            </p:nvSpPr>
            <p:spPr>
              <a:xfrm>
                <a:off x="1115616" y="2226583"/>
                <a:ext cx="4572000" cy="690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B64CAD-D012-D8AB-F27B-7E9306123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226583"/>
                <a:ext cx="4572000" cy="6905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4067BF-6AB6-5F71-845B-01FC27E79A79}"/>
                  </a:ext>
                </a:extLst>
              </p:cNvPr>
              <p:cNvSpPr txBox="1"/>
              <p:nvPr/>
            </p:nvSpPr>
            <p:spPr>
              <a:xfrm>
                <a:off x="2562331" y="5199136"/>
                <a:ext cx="4572000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≤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4067BF-6AB6-5F71-845B-01FC27E79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331" y="5199136"/>
                <a:ext cx="4572000" cy="764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217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3" name="4 CuadroTexto">
            <a:extLst>
              <a:ext uri="{FF2B5EF4-FFF2-40B4-BE49-F238E27FC236}">
                <a16:creationId xmlns:a16="http://schemas.microsoft.com/office/drawing/2014/main" id="{9EE3A703-D43E-0D67-F5B8-48F18CFBE59D}"/>
              </a:ext>
            </a:extLst>
          </p:cNvPr>
          <p:cNvSpPr txBox="1"/>
          <p:nvPr/>
        </p:nvSpPr>
        <p:spPr>
          <a:xfrm>
            <a:off x="433517" y="336441"/>
            <a:ext cx="4725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Cómputo de la transformada discreta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4 CuadroTexto">
            <a:extLst>
              <a:ext uri="{FF2B5EF4-FFF2-40B4-BE49-F238E27FC236}">
                <a16:creationId xmlns:a16="http://schemas.microsoft.com/office/drawing/2014/main" id="{802DCF5B-C6E6-DF87-276E-A1102A1F0301}"/>
              </a:ext>
            </a:extLst>
          </p:cNvPr>
          <p:cNvSpPr txBox="1"/>
          <p:nvPr/>
        </p:nvSpPr>
        <p:spPr>
          <a:xfrm>
            <a:off x="433517" y="991808"/>
            <a:ext cx="1186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Ejemplo: 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BC0316-8A19-7162-F0D3-D8DA9BE6AF99}"/>
                  </a:ext>
                </a:extLst>
              </p:cNvPr>
              <p:cNvSpPr txBox="1"/>
              <p:nvPr/>
            </p:nvSpPr>
            <p:spPr>
              <a:xfrm>
                <a:off x="2286000" y="1484784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−20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BC0316-8A19-7162-F0D3-D8DA9BE6A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484784"/>
                <a:ext cx="4572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320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3" name="4 CuadroTexto">
            <a:extLst>
              <a:ext uri="{FF2B5EF4-FFF2-40B4-BE49-F238E27FC236}">
                <a16:creationId xmlns:a16="http://schemas.microsoft.com/office/drawing/2014/main" id="{9EE3A703-D43E-0D67-F5B8-48F18CFBE59D}"/>
              </a:ext>
            </a:extLst>
          </p:cNvPr>
          <p:cNvSpPr txBox="1"/>
          <p:nvPr/>
        </p:nvSpPr>
        <p:spPr>
          <a:xfrm>
            <a:off x="433517" y="336441"/>
            <a:ext cx="4725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Cómputo de la transformada discreta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4 CuadroTexto">
            <a:extLst>
              <a:ext uri="{FF2B5EF4-FFF2-40B4-BE49-F238E27FC236}">
                <a16:creationId xmlns:a16="http://schemas.microsoft.com/office/drawing/2014/main" id="{802DCF5B-C6E6-DF87-276E-A1102A1F0301}"/>
              </a:ext>
            </a:extLst>
          </p:cNvPr>
          <p:cNvSpPr txBox="1"/>
          <p:nvPr/>
        </p:nvSpPr>
        <p:spPr>
          <a:xfrm>
            <a:off x="433517" y="991808"/>
            <a:ext cx="1186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Ejemplo: 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D0B9FC-CB77-4D53-DF44-072409F288EF}"/>
                  </a:ext>
                </a:extLst>
              </p:cNvPr>
              <p:cNvSpPr txBox="1"/>
              <p:nvPr/>
            </p:nvSpPr>
            <p:spPr>
              <a:xfrm>
                <a:off x="2286000" y="1395118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−20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D0B9FC-CB77-4D53-DF44-072409F28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395118"/>
                <a:ext cx="4572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>
            <a:extLst>
              <a:ext uri="{FF2B5EF4-FFF2-40B4-BE49-F238E27FC236}">
                <a16:creationId xmlns:a16="http://schemas.microsoft.com/office/drawing/2014/main" id="{32F06921-E419-B9BF-D470-BD28AFB8F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6000" y="1916832"/>
            <a:ext cx="5040560" cy="410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52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3" name="4 CuadroTexto">
            <a:extLst>
              <a:ext uri="{FF2B5EF4-FFF2-40B4-BE49-F238E27FC236}">
                <a16:creationId xmlns:a16="http://schemas.microsoft.com/office/drawing/2014/main" id="{9EE3A703-D43E-0D67-F5B8-48F18CFBE59D}"/>
              </a:ext>
            </a:extLst>
          </p:cNvPr>
          <p:cNvSpPr txBox="1"/>
          <p:nvPr/>
        </p:nvSpPr>
        <p:spPr>
          <a:xfrm>
            <a:off x="433517" y="336441"/>
            <a:ext cx="4725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Cómputo de la transformada discreta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4 CuadroTexto">
            <a:extLst>
              <a:ext uri="{FF2B5EF4-FFF2-40B4-BE49-F238E27FC236}">
                <a16:creationId xmlns:a16="http://schemas.microsoft.com/office/drawing/2014/main" id="{802DCF5B-C6E6-DF87-276E-A1102A1F0301}"/>
              </a:ext>
            </a:extLst>
          </p:cNvPr>
          <p:cNvSpPr txBox="1"/>
          <p:nvPr/>
        </p:nvSpPr>
        <p:spPr>
          <a:xfrm>
            <a:off x="433517" y="991808"/>
            <a:ext cx="1186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Ejemplo: 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D0B9FC-CB77-4D53-DF44-072409F288EF}"/>
                  </a:ext>
                </a:extLst>
              </p:cNvPr>
              <p:cNvSpPr txBox="1"/>
              <p:nvPr/>
            </p:nvSpPr>
            <p:spPr>
              <a:xfrm>
                <a:off x="2286000" y="1395118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−20</m:t>
                          </m:r>
                        </m:e>
                      </m:d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D0B9FC-CB77-4D53-DF44-072409F28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395118"/>
                <a:ext cx="4572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>
            <a:extLst>
              <a:ext uri="{FF2B5EF4-FFF2-40B4-BE49-F238E27FC236}">
                <a16:creationId xmlns:a16="http://schemas.microsoft.com/office/drawing/2014/main" id="{32F06921-E419-B9BF-D470-BD28AFB8F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6000" y="1916832"/>
            <a:ext cx="5040560" cy="4103819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23226B0-54B5-1BA9-8ABF-8B122442E254}"/>
              </a:ext>
            </a:extLst>
          </p:cNvPr>
          <p:cNvCxnSpPr>
            <a:cxnSpLocks/>
          </p:cNvCxnSpPr>
          <p:nvPr/>
        </p:nvCxnSpPr>
        <p:spPr>
          <a:xfrm flipH="1" flipV="1">
            <a:off x="2724496" y="5805264"/>
            <a:ext cx="623368" cy="720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3A6348-DCED-E7F4-2041-92F5A17610E8}"/>
                  </a:ext>
                </a:extLst>
              </p:cNvPr>
              <p:cNvSpPr txBox="1"/>
              <p:nvPr/>
            </p:nvSpPr>
            <p:spPr>
              <a:xfrm>
                <a:off x="1331640" y="6210300"/>
                <a:ext cx="4572000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3A6348-DCED-E7F4-2041-92F5A1761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6210300"/>
                <a:ext cx="4572000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939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3" name="4 CuadroTexto">
            <a:extLst>
              <a:ext uri="{FF2B5EF4-FFF2-40B4-BE49-F238E27FC236}">
                <a16:creationId xmlns:a16="http://schemas.microsoft.com/office/drawing/2014/main" id="{9EE3A703-D43E-0D67-F5B8-48F18CFBE59D}"/>
              </a:ext>
            </a:extLst>
          </p:cNvPr>
          <p:cNvSpPr txBox="1"/>
          <p:nvPr/>
        </p:nvSpPr>
        <p:spPr>
          <a:xfrm>
            <a:off x="433517" y="336441"/>
            <a:ext cx="3943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Submuestreo y </a:t>
            </a:r>
            <a:r>
              <a:rPr lang="es-ES" sz="2400" dirty="0" err="1">
                <a:latin typeface="Times New Roman" pitchFamily="18" charset="0"/>
                <a:cs typeface="Times New Roman" pitchFamily="18" charset="0"/>
              </a:rPr>
              <a:t>Sobremuestreo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4 CuadroTexto">
            <a:extLst>
              <a:ext uri="{FF2B5EF4-FFF2-40B4-BE49-F238E27FC236}">
                <a16:creationId xmlns:a16="http://schemas.microsoft.com/office/drawing/2014/main" id="{EFCF7F5C-96A4-2D9E-4209-46E7B0D41D7F}"/>
              </a:ext>
            </a:extLst>
          </p:cNvPr>
          <p:cNvSpPr txBox="1"/>
          <p:nvPr/>
        </p:nvSpPr>
        <p:spPr>
          <a:xfrm>
            <a:off x="433517" y="988606"/>
            <a:ext cx="4200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El submuestreo expande el espectro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984DA2-05D8-9312-9742-F18EFA73B71B}"/>
                  </a:ext>
                </a:extLst>
              </p:cNvPr>
              <p:cNvSpPr txBox="1"/>
              <p:nvPr/>
            </p:nvSpPr>
            <p:spPr>
              <a:xfrm>
                <a:off x="2286000" y="1579216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984DA2-05D8-9312-9742-F18EFA73B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579216"/>
                <a:ext cx="4572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908A7497-A7BA-AB11-A4F5-631493A3E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50" y="2422864"/>
            <a:ext cx="3314700" cy="542925"/>
          </a:xfrm>
          <a:prstGeom prst="rect">
            <a:avLst/>
          </a:prstGeom>
        </p:spPr>
      </p:pic>
      <p:sp>
        <p:nvSpPr>
          <p:cNvPr id="12" name="4 CuadroTexto">
            <a:extLst>
              <a:ext uri="{FF2B5EF4-FFF2-40B4-BE49-F238E27FC236}">
                <a16:creationId xmlns:a16="http://schemas.microsoft.com/office/drawing/2014/main" id="{558C5237-26B3-8ECF-3F3C-187915CD1955}"/>
              </a:ext>
            </a:extLst>
          </p:cNvPr>
          <p:cNvSpPr txBox="1"/>
          <p:nvPr/>
        </p:nvSpPr>
        <p:spPr>
          <a:xfrm>
            <a:off x="433517" y="3492102"/>
            <a:ext cx="4297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El </a:t>
            </a:r>
            <a:r>
              <a:rPr lang="es-ES" sz="2000" dirty="0" err="1">
                <a:latin typeface="Times New Roman" pitchFamily="18" charset="0"/>
                <a:cs typeface="Times New Roman" pitchFamily="18" charset="0"/>
              </a:rPr>
              <a:t>sobremuestreo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contrae el espectro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5DB78D-B143-AC9D-DED1-994B0C002BB2}"/>
                  </a:ext>
                </a:extLst>
              </p:cNvPr>
              <p:cNvSpPr txBox="1"/>
              <p:nvPr/>
            </p:nvSpPr>
            <p:spPr>
              <a:xfrm>
                <a:off x="2286000" y="3952797"/>
                <a:ext cx="4572000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=0,±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,±2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,…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     ∀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𝑜𝑡𝑟𝑜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                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5DB78D-B143-AC9D-DED1-994B0C002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952797"/>
                <a:ext cx="4572000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B925BD6A-6A28-D0F6-0E1A-2B04E75A2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8937" y="5278784"/>
            <a:ext cx="32861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30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3" name="4 CuadroTexto">
            <a:extLst>
              <a:ext uri="{FF2B5EF4-FFF2-40B4-BE49-F238E27FC236}">
                <a16:creationId xmlns:a16="http://schemas.microsoft.com/office/drawing/2014/main" id="{9EE3A703-D43E-0D67-F5B8-48F18CFBE59D}"/>
              </a:ext>
            </a:extLst>
          </p:cNvPr>
          <p:cNvSpPr txBox="1"/>
          <p:nvPr/>
        </p:nvSpPr>
        <p:spPr>
          <a:xfrm>
            <a:off x="433517" y="336441"/>
            <a:ext cx="3837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Modificaciones al </a:t>
            </a:r>
            <a:r>
              <a:rPr lang="es-ES" sz="2400" dirty="0" err="1">
                <a:latin typeface="Times New Roman" pitchFamily="18" charset="0"/>
                <a:cs typeface="Times New Roman" pitchFamily="18" charset="0"/>
              </a:rPr>
              <a:t>remuestreo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4 CuadroTexto">
                <a:extLst>
                  <a:ext uri="{FF2B5EF4-FFF2-40B4-BE49-F238E27FC236}">
                    <a16:creationId xmlns:a16="http://schemas.microsoft.com/office/drawing/2014/main" id="{802DCF5B-C6E6-DF87-276E-A1102A1F0301}"/>
                  </a:ext>
                </a:extLst>
              </p:cNvPr>
              <p:cNvSpPr txBox="1"/>
              <p:nvPr/>
            </p:nvSpPr>
            <p:spPr>
              <a:xfrm>
                <a:off x="433517" y="991808"/>
                <a:ext cx="89194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Ejemplo: </a:t>
                </a:r>
                <a:r>
                  <a:rPr lang="es-ES" sz="2000" dirty="0">
                    <a:latin typeface="Times New Roman" pitchFamily="18" charset="0"/>
                    <a:cs typeface="Times New Roman" pitchFamily="18" charset="0"/>
                  </a:rPr>
                  <a:t>Pasa bajos ideal con respuesta en frecuencia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s-ES" sz="2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s-ES" sz="2000" dirty="0">
                    <a:latin typeface="Times New Roman" pitchFamily="18" charset="0"/>
                    <a:cs typeface="Times New Roman" pitchFamily="18" charset="0"/>
                  </a:rPr>
                  <a:t>y </a:t>
                </a:r>
                <a:r>
                  <a:rPr lang="es-ES" sz="2000" dirty="0" err="1">
                    <a:latin typeface="Times New Roman" pitchFamily="18" charset="0"/>
                    <a:cs typeface="Times New Roman" pitchFamily="18" charset="0"/>
                  </a:rPr>
                  <a:t>submuestreado</a:t>
                </a:r>
                <a:r>
                  <a:rPr lang="es-ES" sz="2000" dirty="0">
                    <a:latin typeface="Times New Roman" pitchFamily="18" charset="0"/>
                    <a:cs typeface="Times New Roman" pitchFamily="18" charset="0"/>
                  </a:rPr>
                  <a:t> M = 2</a:t>
                </a:r>
                <a:r>
                  <a:rPr lang="es-ES" sz="2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4" name="4 CuadroTexto">
                <a:extLst>
                  <a:ext uri="{FF2B5EF4-FFF2-40B4-BE49-F238E27FC236}">
                    <a16:creationId xmlns:a16="http://schemas.microsoft.com/office/drawing/2014/main" id="{802DCF5B-C6E6-DF87-276E-A1102A1F0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17" y="991808"/>
                <a:ext cx="8919429" cy="400110"/>
              </a:xfrm>
              <a:prstGeom prst="rect">
                <a:avLst/>
              </a:prstGeom>
              <a:blipFill>
                <a:blip r:embed="rId2"/>
                <a:stretch>
                  <a:fillRect l="-684" t="-10769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85F9A5-26C6-7190-87BE-0E3E5C4FCB2B}"/>
                  </a:ext>
                </a:extLst>
              </p:cNvPr>
              <p:cNvSpPr txBox="1"/>
              <p:nvPr/>
            </p:nvSpPr>
            <p:spPr>
              <a:xfrm>
                <a:off x="1619672" y="1585620"/>
                <a:ext cx="6102424" cy="1145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                     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       </m:t>
                                    </m:r>
                                  </m:e>
                                </m:mr>
                              </m: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                      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                     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&lt;−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85F9A5-26C6-7190-87BE-0E3E5C4FC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585620"/>
                <a:ext cx="6102424" cy="11451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B9137D-A461-93CD-0DB2-5F427B2D4983}"/>
              </a:ext>
            </a:extLst>
          </p:cNvPr>
          <p:cNvCxnSpPr/>
          <p:nvPr/>
        </p:nvCxnSpPr>
        <p:spPr>
          <a:xfrm>
            <a:off x="1529408" y="4374395"/>
            <a:ext cx="4248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FCA6D1-8EDA-E91C-6E3F-13F1D14DB712}"/>
              </a:ext>
            </a:extLst>
          </p:cNvPr>
          <p:cNvCxnSpPr/>
          <p:nvPr/>
        </p:nvCxnSpPr>
        <p:spPr>
          <a:xfrm flipV="1">
            <a:off x="3653644" y="3078251"/>
            <a:ext cx="0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67DD001-F5DD-F22D-2B9B-598312892E05}"/>
              </a:ext>
            </a:extLst>
          </p:cNvPr>
          <p:cNvCxnSpPr/>
          <p:nvPr/>
        </p:nvCxnSpPr>
        <p:spPr>
          <a:xfrm flipV="1">
            <a:off x="2681536" y="3654315"/>
            <a:ext cx="972108" cy="7200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D1389F3-BE09-9AA6-F199-FDC06D95FED1}"/>
              </a:ext>
            </a:extLst>
          </p:cNvPr>
          <p:cNvCxnSpPr>
            <a:cxnSpLocks/>
          </p:cNvCxnSpPr>
          <p:nvPr/>
        </p:nvCxnSpPr>
        <p:spPr>
          <a:xfrm flipH="1" flipV="1">
            <a:off x="3653644" y="3654315"/>
            <a:ext cx="972108" cy="7200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71C84BE-FC70-E812-5383-679B014AAB76}"/>
                  </a:ext>
                </a:extLst>
              </p:cNvPr>
              <p:cNvSpPr txBox="1"/>
              <p:nvPr/>
            </p:nvSpPr>
            <p:spPr>
              <a:xfrm>
                <a:off x="1745432" y="2996951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71C84BE-FC70-E812-5383-679B014AA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432" y="2996951"/>
                <a:ext cx="4572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5E30E4-12BB-4C6E-6E5D-21EF006F0248}"/>
                  </a:ext>
                </a:extLst>
              </p:cNvPr>
              <p:cNvSpPr txBox="1"/>
              <p:nvPr/>
            </p:nvSpPr>
            <p:spPr>
              <a:xfrm>
                <a:off x="3491880" y="4005064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5E30E4-12BB-4C6E-6E5D-21EF006F0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4005064"/>
                <a:ext cx="4572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A4B8789-8FE8-8DE2-A26C-4ABAA03BBC35}"/>
              </a:ext>
            </a:extLst>
          </p:cNvPr>
          <p:cNvCxnSpPr/>
          <p:nvPr/>
        </p:nvCxnSpPr>
        <p:spPr>
          <a:xfrm flipV="1">
            <a:off x="4139698" y="3654315"/>
            <a:ext cx="972108" cy="7200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0797771-4466-50D6-3B0E-37D43D6323D8}"/>
              </a:ext>
            </a:extLst>
          </p:cNvPr>
          <p:cNvCxnSpPr>
            <a:cxnSpLocks/>
          </p:cNvCxnSpPr>
          <p:nvPr/>
        </p:nvCxnSpPr>
        <p:spPr>
          <a:xfrm flipH="1" flipV="1">
            <a:off x="2195481" y="3654315"/>
            <a:ext cx="972108" cy="72008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796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3" name="4 CuadroTexto">
            <a:extLst>
              <a:ext uri="{FF2B5EF4-FFF2-40B4-BE49-F238E27FC236}">
                <a16:creationId xmlns:a16="http://schemas.microsoft.com/office/drawing/2014/main" id="{9EE3A703-D43E-0D67-F5B8-48F18CFBE59D}"/>
              </a:ext>
            </a:extLst>
          </p:cNvPr>
          <p:cNvSpPr txBox="1"/>
          <p:nvPr/>
        </p:nvSpPr>
        <p:spPr>
          <a:xfrm>
            <a:off x="433517" y="336441"/>
            <a:ext cx="3837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Modificaciones al </a:t>
            </a:r>
            <a:r>
              <a:rPr lang="es-ES" sz="2400" dirty="0" err="1">
                <a:latin typeface="Times New Roman" pitchFamily="18" charset="0"/>
                <a:cs typeface="Times New Roman" pitchFamily="18" charset="0"/>
              </a:rPr>
              <a:t>remuestreo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4 CuadroTexto">
                <a:extLst>
                  <a:ext uri="{FF2B5EF4-FFF2-40B4-BE49-F238E27FC236}">
                    <a16:creationId xmlns:a16="http://schemas.microsoft.com/office/drawing/2014/main" id="{802DCF5B-C6E6-DF87-276E-A1102A1F0301}"/>
                  </a:ext>
                </a:extLst>
              </p:cNvPr>
              <p:cNvSpPr txBox="1"/>
              <p:nvPr/>
            </p:nvSpPr>
            <p:spPr>
              <a:xfrm>
                <a:off x="433517" y="991808"/>
                <a:ext cx="89194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Ejemplo: </a:t>
                </a:r>
                <a:r>
                  <a:rPr lang="es-ES" sz="2000" dirty="0">
                    <a:latin typeface="Times New Roman" pitchFamily="18" charset="0"/>
                    <a:cs typeface="Times New Roman" pitchFamily="18" charset="0"/>
                  </a:rPr>
                  <a:t>Pasa bajos ideal con respuesta en frecuencia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s-ES" sz="2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s-ES" sz="2000" dirty="0">
                    <a:latin typeface="Times New Roman" pitchFamily="18" charset="0"/>
                    <a:cs typeface="Times New Roman" pitchFamily="18" charset="0"/>
                  </a:rPr>
                  <a:t>y </a:t>
                </a:r>
                <a:r>
                  <a:rPr lang="es-ES" sz="2000" dirty="0" err="1">
                    <a:latin typeface="Times New Roman" pitchFamily="18" charset="0"/>
                    <a:cs typeface="Times New Roman" pitchFamily="18" charset="0"/>
                  </a:rPr>
                  <a:t>submuestreado</a:t>
                </a:r>
                <a:r>
                  <a:rPr lang="es-ES" sz="2000" dirty="0">
                    <a:latin typeface="Times New Roman" pitchFamily="18" charset="0"/>
                    <a:cs typeface="Times New Roman" pitchFamily="18" charset="0"/>
                  </a:rPr>
                  <a:t> M = 2</a:t>
                </a:r>
                <a:r>
                  <a:rPr lang="es-ES" sz="2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4" name="4 CuadroTexto">
                <a:extLst>
                  <a:ext uri="{FF2B5EF4-FFF2-40B4-BE49-F238E27FC236}">
                    <a16:creationId xmlns:a16="http://schemas.microsoft.com/office/drawing/2014/main" id="{802DCF5B-C6E6-DF87-276E-A1102A1F0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17" y="991808"/>
                <a:ext cx="8919429" cy="400110"/>
              </a:xfrm>
              <a:prstGeom prst="rect">
                <a:avLst/>
              </a:prstGeom>
              <a:blipFill>
                <a:blip r:embed="rId2"/>
                <a:stretch>
                  <a:fillRect l="-684" t="-10769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85F9A5-26C6-7190-87BE-0E3E5C4FCB2B}"/>
                  </a:ext>
                </a:extLst>
              </p:cNvPr>
              <p:cNvSpPr txBox="1"/>
              <p:nvPr/>
            </p:nvSpPr>
            <p:spPr>
              <a:xfrm>
                <a:off x="1619672" y="1585620"/>
                <a:ext cx="6102424" cy="1145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                     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       </m:t>
                                    </m:r>
                                  </m:e>
                                </m:mr>
                              </m: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                      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                     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&lt;−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85F9A5-26C6-7190-87BE-0E3E5C4FC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585620"/>
                <a:ext cx="6102424" cy="11451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DFF150-FD13-42A7-07AE-B69B31229F00}"/>
                  </a:ext>
                </a:extLst>
              </p:cNvPr>
              <p:cNvSpPr txBox="1"/>
              <p:nvPr/>
            </p:nvSpPr>
            <p:spPr>
              <a:xfrm>
                <a:off x="1985427" y="3573016"/>
                <a:ext cx="4572000" cy="690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DFF150-FD13-42A7-07AE-B69B31229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427" y="3573016"/>
                <a:ext cx="4572000" cy="6905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5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3" name="4 CuadroTexto">
            <a:extLst>
              <a:ext uri="{FF2B5EF4-FFF2-40B4-BE49-F238E27FC236}">
                <a16:creationId xmlns:a16="http://schemas.microsoft.com/office/drawing/2014/main" id="{9EE3A703-D43E-0D67-F5B8-48F18CFBE59D}"/>
              </a:ext>
            </a:extLst>
          </p:cNvPr>
          <p:cNvSpPr txBox="1"/>
          <p:nvPr/>
        </p:nvSpPr>
        <p:spPr>
          <a:xfrm>
            <a:off x="433517" y="336441"/>
            <a:ext cx="3837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Modificaciones al </a:t>
            </a:r>
            <a:r>
              <a:rPr lang="es-ES" sz="2400" dirty="0" err="1">
                <a:latin typeface="Times New Roman" pitchFamily="18" charset="0"/>
                <a:cs typeface="Times New Roman" pitchFamily="18" charset="0"/>
              </a:rPr>
              <a:t>remuestreo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4 CuadroTexto">
                <a:extLst>
                  <a:ext uri="{FF2B5EF4-FFF2-40B4-BE49-F238E27FC236}">
                    <a16:creationId xmlns:a16="http://schemas.microsoft.com/office/drawing/2014/main" id="{802DCF5B-C6E6-DF87-276E-A1102A1F0301}"/>
                  </a:ext>
                </a:extLst>
              </p:cNvPr>
              <p:cNvSpPr txBox="1"/>
              <p:nvPr/>
            </p:nvSpPr>
            <p:spPr>
              <a:xfrm>
                <a:off x="433517" y="991808"/>
                <a:ext cx="89194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Ejemplo: </a:t>
                </a:r>
                <a:r>
                  <a:rPr lang="es-ES" sz="2000" dirty="0">
                    <a:latin typeface="Times New Roman" pitchFamily="18" charset="0"/>
                    <a:cs typeface="Times New Roman" pitchFamily="18" charset="0"/>
                  </a:rPr>
                  <a:t>Pasa bajos ideal con respuesta en frecuencia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s-ES" sz="2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s-ES" sz="2000" dirty="0">
                    <a:latin typeface="Times New Roman" pitchFamily="18" charset="0"/>
                    <a:cs typeface="Times New Roman" pitchFamily="18" charset="0"/>
                  </a:rPr>
                  <a:t>y </a:t>
                </a:r>
                <a:r>
                  <a:rPr lang="es-ES" sz="2000" dirty="0" err="1">
                    <a:latin typeface="Times New Roman" pitchFamily="18" charset="0"/>
                    <a:cs typeface="Times New Roman" pitchFamily="18" charset="0"/>
                  </a:rPr>
                  <a:t>submuestreado</a:t>
                </a:r>
                <a:r>
                  <a:rPr lang="es-ES" sz="2000" dirty="0">
                    <a:latin typeface="Times New Roman" pitchFamily="18" charset="0"/>
                    <a:cs typeface="Times New Roman" pitchFamily="18" charset="0"/>
                  </a:rPr>
                  <a:t> M = 2</a:t>
                </a:r>
                <a:r>
                  <a:rPr lang="es-ES" sz="2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4" name="4 CuadroTexto">
                <a:extLst>
                  <a:ext uri="{FF2B5EF4-FFF2-40B4-BE49-F238E27FC236}">
                    <a16:creationId xmlns:a16="http://schemas.microsoft.com/office/drawing/2014/main" id="{802DCF5B-C6E6-DF87-276E-A1102A1F0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17" y="991808"/>
                <a:ext cx="8919429" cy="400110"/>
              </a:xfrm>
              <a:prstGeom prst="rect">
                <a:avLst/>
              </a:prstGeom>
              <a:blipFill>
                <a:blip r:embed="rId2"/>
                <a:stretch>
                  <a:fillRect l="-684" t="-10769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85F9A5-26C6-7190-87BE-0E3E5C4FCB2B}"/>
                  </a:ext>
                </a:extLst>
              </p:cNvPr>
              <p:cNvSpPr txBox="1"/>
              <p:nvPr/>
            </p:nvSpPr>
            <p:spPr>
              <a:xfrm>
                <a:off x="1619672" y="1585620"/>
                <a:ext cx="6102424" cy="1145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                     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       </m:t>
                                    </m:r>
                                  </m:e>
                                </m:mr>
                              </m: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                      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                     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&lt;−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85F9A5-26C6-7190-87BE-0E3E5C4FC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585620"/>
                <a:ext cx="6102424" cy="11451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DFF150-FD13-42A7-07AE-B69B31229F00}"/>
                  </a:ext>
                </a:extLst>
              </p:cNvPr>
              <p:cNvSpPr txBox="1"/>
              <p:nvPr/>
            </p:nvSpPr>
            <p:spPr>
              <a:xfrm>
                <a:off x="1985427" y="3573016"/>
                <a:ext cx="4572000" cy="690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DFF150-FD13-42A7-07AE-B69B31229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427" y="3573016"/>
                <a:ext cx="4572000" cy="6905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8229AC-9728-F9C1-1CC1-0E885F37BF7D}"/>
                  </a:ext>
                </a:extLst>
              </p:cNvPr>
              <p:cNvSpPr txBox="1"/>
              <p:nvPr/>
            </p:nvSpPr>
            <p:spPr>
              <a:xfrm>
                <a:off x="1999888" y="4489955"/>
                <a:ext cx="4572000" cy="7599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8229AC-9728-F9C1-1CC1-0E885F37B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888" y="4489955"/>
                <a:ext cx="4572000" cy="7599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C7B88AB-110F-8A18-200B-D6746880E899}"/>
              </a:ext>
            </a:extLst>
          </p:cNvPr>
          <p:cNvSpPr/>
          <p:nvPr/>
        </p:nvSpPr>
        <p:spPr>
          <a:xfrm>
            <a:off x="1999888" y="5476272"/>
            <a:ext cx="4876368" cy="114518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69CDD5-367E-5474-D6B6-1D67409AE1F2}"/>
                  </a:ext>
                </a:extLst>
              </p:cNvPr>
              <p:cNvSpPr txBox="1"/>
              <p:nvPr/>
            </p:nvSpPr>
            <p:spPr>
              <a:xfrm>
                <a:off x="2051720" y="5463741"/>
                <a:ext cx="4676774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       0,5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mr>
                              </m: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𝑠𝑒𝑛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𝜋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≠0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69CDD5-367E-5474-D6B6-1D67409AE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5463741"/>
                <a:ext cx="4676774" cy="1117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766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3" name="4 CuadroTexto">
            <a:extLst>
              <a:ext uri="{FF2B5EF4-FFF2-40B4-BE49-F238E27FC236}">
                <a16:creationId xmlns:a16="http://schemas.microsoft.com/office/drawing/2014/main" id="{9EE3A703-D43E-0D67-F5B8-48F18CFBE59D}"/>
              </a:ext>
            </a:extLst>
          </p:cNvPr>
          <p:cNvSpPr txBox="1"/>
          <p:nvPr/>
        </p:nvSpPr>
        <p:spPr>
          <a:xfrm>
            <a:off x="433517" y="336441"/>
            <a:ext cx="3837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Modificaciones al </a:t>
            </a:r>
            <a:r>
              <a:rPr lang="es-ES" sz="2400" dirty="0" err="1">
                <a:latin typeface="Times New Roman" pitchFamily="18" charset="0"/>
                <a:cs typeface="Times New Roman" pitchFamily="18" charset="0"/>
              </a:rPr>
              <a:t>remuestreo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4 CuadroTexto">
            <a:extLst>
              <a:ext uri="{FF2B5EF4-FFF2-40B4-BE49-F238E27FC236}">
                <a16:creationId xmlns:a16="http://schemas.microsoft.com/office/drawing/2014/main" id="{802DCF5B-C6E6-DF87-276E-A1102A1F0301}"/>
              </a:ext>
            </a:extLst>
          </p:cNvPr>
          <p:cNvSpPr txBox="1"/>
          <p:nvPr/>
        </p:nvSpPr>
        <p:spPr>
          <a:xfrm>
            <a:off x="433517" y="2204864"/>
            <a:ext cx="3230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Al </a:t>
            </a:r>
            <a:r>
              <a:rPr lang="es-ES" sz="2000" dirty="0" err="1">
                <a:latin typeface="Times New Roman" pitchFamily="18" charset="0"/>
                <a:cs typeface="Times New Roman" pitchFamily="18" charset="0"/>
              </a:rPr>
              <a:t>sobremuestrear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por M = 2</a:t>
            </a:r>
            <a:r>
              <a:rPr lang="es-E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69CDD5-367E-5474-D6B6-1D67409AE1F2}"/>
                  </a:ext>
                </a:extLst>
              </p:cNvPr>
              <p:cNvSpPr txBox="1"/>
              <p:nvPr/>
            </p:nvSpPr>
            <p:spPr>
              <a:xfrm>
                <a:off x="2051720" y="1011873"/>
                <a:ext cx="4676774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       0,5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mr>
                              </m: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𝑠𝑒𝑛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𝜋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≠0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69CDD5-367E-5474-D6B6-1D67409AE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11873"/>
                <a:ext cx="4676774" cy="1117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402F4F-88F9-B078-914B-8E7DDAB4B7AE}"/>
                  </a:ext>
                </a:extLst>
              </p:cNvPr>
              <p:cNvSpPr txBox="1"/>
              <p:nvPr/>
            </p:nvSpPr>
            <p:spPr>
              <a:xfrm>
                <a:off x="2286000" y="2741528"/>
                <a:ext cx="4572000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↓2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       0,5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mr>
                              </m: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𝑠𝑒𝑛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≠0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402F4F-88F9-B078-914B-8E7DDAB4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741528"/>
                <a:ext cx="4572000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333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3" name="4 CuadroTexto">
            <a:extLst>
              <a:ext uri="{FF2B5EF4-FFF2-40B4-BE49-F238E27FC236}">
                <a16:creationId xmlns:a16="http://schemas.microsoft.com/office/drawing/2014/main" id="{9EE3A703-D43E-0D67-F5B8-48F18CFBE59D}"/>
              </a:ext>
            </a:extLst>
          </p:cNvPr>
          <p:cNvSpPr txBox="1"/>
          <p:nvPr/>
        </p:nvSpPr>
        <p:spPr>
          <a:xfrm>
            <a:off x="433517" y="336441"/>
            <a:ext cx="3837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Modificaciones al </a:t>
            </a:r>
            <a:r>
              <a:rPr lang="es-ES" sz="2400" dirty="0" err="1">
                <a:latin typeface="Times New Roman" pitchFamily="18" charset="0"/>
                <a:cs typeface="Times New Roman" pitchFamily="18" charset="0"/>
              </a:rPr>
              <a:t>remuestreo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4 CuadroTexto">
            <a:extLst>
              <a:ext uri="{FF2B5EF4-FFF2-40B4-BE49-F238E27FC236}">
                <a16:creationId xmlns:a16="http://schemas.microsoft.com/office/drawing/2014/main" id="{802DCF5B-C6E6-DF87-276E-A1102A1F0301}"/>
              </a:ext>
            </a:extLst>
          </p:cNvPr>
          <p:cNvSpPr txBox="1"/>
          <p:nvPr/>
        </p:nvSpPr>
        <p:spPr>
          <a:xfrm>
            <a:off x="433517" y="2204864"/>
            <a:ext cx="3230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Al </a:t>
            </a:r>
            <a:r>
              <a:rPr lang="es-ES" sz="2000" dirty="0" err="1">
                <a:latin typeface="Times New Roman" pitchFamily="18" charset="0"/>
                <a:cs typeface="Times New Roman" pitchFamily="18" charset="0"/>
              </a:rPr>
              <a:t>sobremuestrear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por M = 2</a:t>
            </a:r>
            <a:r>
              <a:rPr lang="es-E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69CDD5-367E-5474-D6B6-1D67409AE1F2}"/>
                  </a:ext>
                </a:extLst>
              </p:cNvPr>
              <p:cNvSpPr txBox="1"/>
              <p:nvPr/>
            </p:nvSpPr>
            <p:spPr>
              <a:xfrm>
                <a:off x="2051720" y="1011873"/>
                <a:ext cx="4676774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       0,5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mr>
                              </m: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𝑠𝑒𝑛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𝜋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≠0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69CDD5-367E-5474-D6B6-1D67409AE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11873"/>
                <a:ext cx="4676774" cy="1117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402F4F-88F9-B078-914B-8E7DDAB4B7AE}"/>
                  </a:ext>
                </a:extLst>
              </p:cNvPr>
              <p:cNvSpPr txBox="1"/>
              <p:nvPr/>
            </p:nvSpPr>
            <p:spPr>
              <a:xfrm>
                <a:off x="2286000" y="2741528"/>
                <a:ext cx="4572000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↓2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       0,5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mr>
                              </m: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𝑠𝑒𝑛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≠0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402F4F-88F9-B078-914B-8E7DDAB4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741528"/>
                <a:ext cx="4572000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D1309C-3DF0-A158-4291-11A6CC917201}"/>
              </a:ext>
            </a:extLst>
          </p:cNvPr>
          <p:cNvCxnSpPr>
            <a:cxnSpLocks/>
          </p:cNvCxnSpPr>
          <p:nvPr/>
        </p:nvCxnSpPr>
        <p:spPr>
          <a:xfrm>
            <a:off x="4644008" y="3034405"/>
            <a:ext cx="864096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37CC7B-63B9-CC54-0E60-7E08579E0046}"/>
                  </a:ext>
                </a:extLst>
              </p:cNvPr>
              <p:cNvSpPr txBox="1"/>
              <p:nvPr/>
            </p:nvSpPr>
            <p:spPr>
              <a:xfrm>
                <a:off x="3347864" y="3704938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37CC7B-63B9-CC54-0E60-7E08579E0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3704938"/>
                <a:ext cx="4572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613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3" name="4 CuadroTexto">
            <a:extLst>
              <a:ext uri="{FF2B5EF4-FFF2-40B4-BE49-F238E27FC236}">
                <a16:creationId xmlns:a16="http://schemas.microsoft.com/office/drawing/2014/main" id="{9EE3A703-D43E-0D67-F5B8-48F18CFBE59D}"/>
              </a:ext>
            </a:extLst>
          </p:cNvPr>
          <p:cNvSpPr txBox="1"/>
          <p:nvPr/>
        </p:nvSpPr>
        <p:spPr>
          <a:xfrm>
            <a:off x="433517" y="336441"/>
            <a:ext cx="3837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Modificaciones al </a:t>
            </a:r>
            <a:r>
              <a:rPr lang="es-ES" sz="2400" dirty="0" err="1">
                <a:latin typeface="Times New Roman" pitchFamily="18" charset="0"/>
                <a:cs typeface="Times New Roman" pitchFamily="18" charset="0"/>
              </a:rPr>
              <a:t>remuestreo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4 CuadroTexto">
            <a:extLst>
              <a:ext uri="{FF2B5EF4-FFF2-40B4-BE49-F238E27FC236}">
                <a16:creationId xmlns:a16="http://schemas.microsoft.com/office/drawing/2014/main" id="{802DCF5B-C6E6-DF87-276E-A1102A1F0301}"/>
              </a:ext>
            </a:extLst>
          </p:cNvPr>
          <p:cNvSpPr txBox="1"/>
          <p:nvPr/>
        </p:nvSpPr>
        <p:spPr>
          <a:xfrm>
            <a:off x="433517" y="2204864"/>
            <a:ext cx="3230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Al </a:t>
            </a:r>
            <a:r>
              <a:rPr lang="es-ES" sz="2000" dirty="0" err="1">
                <a:latin typeface="Times New Roman" pitchFamily="18" charset="0"/>
                <a:cs typeface="Times New Roman" pitchFamily="18" charset="0"/>
              </a:rPr>
              <a:t>sobremuestrear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por M = 2</a:t>
            </a:r>
            <a:r>
              <a:rPr lang="es-E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69CDD5-367E-5474-D6B6-1D67409AE1F2}"/>
                  </a:ext>
                </a:extLst>
              </p:cNvPr>
              <p:cNvSpPr txBox="1"/>
              <p:nvPr/>
            </p:nvSpPr>
            <p:spPr>
              <a:xfrm>
                <a:off x="2051720" y="1011873"/>
                <a:ext cx="4676774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       0,5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mr>
                              </m: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𝑠𝑒𝑛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𝜋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i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≠0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69CDD5-367E-5474-D6B6-1D67409AE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11873"/>
                <a:ext cx="4676774" cy="1117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402F4F-88F9-B078-914B-8E7DDAB4B7AE}"/>
                  </a:ext>
                </a:extLst>
              </p:cNvPr>
              <p:cNvSpPr txBox="1"/>
              <p:nvPr/>
            </p:nvSpPr>
            <p:spPr>
              <a:xfrm>
                <a:off x="2286000" y="2741528"/>
                <a:ext cx="4572000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↓2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       0,5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mr>
                              </m: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𝑠𝑒𝑛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≠0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402F4F-88F9-B078-914B-8E7DDAB4B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741528"/>
                <a:ext cx="4572000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D1309C-3DF0-A158-4291-11A6CC917201}"/>
              </a:ext>
            </a:extLst>
          </p:cNvPr>
          <p:cNvCxnSpPr>
            <a:cxnSpLocks/>
          </p:cNvCxnSpPr>
          <p:nvPr/>
        </p:nvCxnSpPr>
        <p:spPr>
          <a:xfrm>
            <a:off x="4644008" y="3034405"/>
            <a:ext cx="864096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37CC7B-63B9-CC54-0E60-7E08579E0046}"/>
                  </a:ext>
                </a:extLst>
              </p:cNvPr>
              <p:cNvSpPr txBox="1"/>
              <p:nvPr/>
            </p:nvSpPr>
            <p:spPr>
              <a:xfrm>
                <a:off x="3347864" y="3704938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37CC7B-63B9-CC54-0E60-7E08579E0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3704938"/>
                <a:ext cx="4572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4 CuadroTexto">
            <a:extLst>
              <a:ext uri="{FF2B5EF4-FFF2-40B4-BE49-F238E27FC236}">
                <a16:creationId xmlns:a16="http://schemas.microsoft.com/office/drawing/2014/main" id="{69BB5205-F19F-AD5A-BAE3-9462A9402C83}"/>
              </a:ext>
            </a:extLst>
          </p:cNvPr>
          <p:cNvSpPr txBox="1"/>
          <p:nvPr/>
        </p:nvSpPr>
        <p:spPr>
          <a:xfrm>
            <a:off x="3663889" y="4134404"/>
            <a:ext cx="1790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Filtro pasa todo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372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9C3C044-7C89-7FD4-17E2-06C34983F9BE}"/>
              </a:ext>
            </a:extLst>
          </p:cNvPr>
          <p:cNvSpPr/>
          <p:nvPr/>
        </p:nvSpPr>
        <p:spPr>
          <a:xfrm>
            <a:off x="3419872" y="1268760"/>
            <a:ext cx="2304256" cy="4572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4 CuadroTexto">
            <a:extLst>
              <a:ext uri="{FF2B5EF4-FFF2-40B4-BE49-F238E27FC236}">
                <a16:creationId xmlns:a16="http://schemas.microsoft.com/office/drawing/2014/main" id="{9EE3A703-D43E-0D67-F5B8-48F18CFBE59D}"/>
              </a:ext>
            </a:extLst>
          </p:cNvPr>
          <p:cNvSpPr txBox="1"/>
          <p:nvPr/>
        </p:nvSpPr>
        <p:spPr>
          <a:xfrm>
            <a:off x="433517" y="336441"/>
            <a:ext cx="322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DTFT y Transformada Z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BE5D52-7A1C-4160-04EF-B9D4E0F88274}"/>
                  </a:ext>
                </a:extLst>
              </p:cNvPr>
              <p:cNvSpPr txBox="1"/>
              <p:nvPr/>
            </p:nvSpPr>
            <p:spPr>
              <a:xfrm>
                <a:off x="2286000" y="1311147"/>
                <a:ext cx="4572000" cy="3876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⌋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BE5D52-7A1C-4160-04EF-B9D4E0F88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311147"/>
                <a:ext cx="4572000" cy="387607"/>
              </a:xfrm>
              <a:prstGeom prst="rect">
                <a:avLst/>
              </a:prstGeom>
              <a:blipFill>
                <a:blip r:embed="rId2"/>
                <a:stretch>
                  <a:fillRect t="-112500" b="-17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4 CuadroTexto">
            <a:extLst>
              <a:ext uri="{FF2B5EF4-FFF2-40B4-BE49-F238E27FC236}">
                <a16:creationId xmlns:a16="http://schemas.microsoft.com/office/drawing/2014/main" id="{88C2D9C8-9B24-BCE9-4F44-1F8B2FCB2A12}"/>
              </a:ext>
            </a:extLst>
          </p:cNvPr>
          <p:cNvSpPr txBox="1"/>
          <p:nvPr/>
        </p:nvSpPr>
        <p:spPr>
          <a:xfrm>
            <a:off x="433517" y="2204864"/>
            <a:ext cx="7234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La DTFT es igual a la transformada Z evaluada en el círculo unitario.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4 CuadroTexto">
            <a:extLst>
              <a:ext uri="{FF2B5EF4-FFF2-40B4-BE49-F238E27FC236}">
                <a16:creationId xmlns:a16="http://schemas.microsoft.com/office/drawing/2014/main" id="{300765DC-CC9F-3C56-BA04-04B8DDA64EDE}"/>
              </a:ext>
            </a:extLst>
          </p:cNvPr>
          <p:cNvSpPr txBox="1"/>
          <p:nvPr/>
        </p:nvSpPr>
        <p:spPr>
          <a:xfrm>
            <a:off x="433517" y="3111084"/>
            <a:ext cx="795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Naturalmente, para que se cumpla, la ROC debe contener el círculo unitario.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148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3" name="4 CuadroTexto">
            <a:extLst>
              <a:ext uri="{FF2B5EF4-FFF2-40B4-BE49-F238E27FC236}">
                <a16:creationId xmlns:a16="http://schemas.microsoft.com/office/drawing/2014/main" id="{9EE3A703-D43E-0D67-F5B8-48F18CFBE59D}"/>
              </a:ext>
            </a:extLst>
          </p:cNvPr>
          <p:cNvSpPr txBox="1"/>
          <p:nvPr/>
        </p:nvSpPr>
        <p:spPr>
          <a:xfrm>
            <a:off x="433517" y="336441"/>
            <a:ext cx="3837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Modificaciones al </a:t>
            </a:r>
            <a:r>
              <a:rPr lang="es-ES" sz="2400" dirty="0" err="1">
                <a:latin typeface="Times New Roman" pitchFamily="18" charset="0"/>
                <a:cs typeface="Times New Roman" pitchFamily="18" charset="0"/>
              </a:rPr>
              <a:t>remuestreo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4 CuadroTexto">
            <a:extLst>
              <a:ext uri="{FF2B5EF4-FFF2-40B4-BE49-F238E27FC236}">
                <a16:creationId xmlns:a16="http://schemas.microsoft.com/office/drawing/2014/main" id="{802DCF5B-C6E6-DF87-276E-A1102A1F0301}"/>
              </a:ext>
            </a:extLst>
          </p:cNvPr>
          <p:cNvSpPr txBox="1"/>
          <p:nvPr/>
        </p:nvSpPr>
        <p:spPr>
          <a:xfrm>
            <a:off x="433517" y="1135715"/>
            <a:ext cx="6234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Los </a:t>
            </a:r>
            <a:r>
              <a:rPr lang="es-ES" sz="2000" dirty="0" err="1">
                <a:latin typeface="Times New Roman" pitchFamily="18" charset="0"/>
                <a:cs typeface="Times New Roman" pitchFamily="18" charset="0"/>
              </a:rPr>
              <a:t>remuestreos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deben concatenarse con filtros pasa bajos:</a:t>
            </a:r>
            <a:endParaRPr lang="en-US" sz="2000" dirty="0"/>
          </a:p>
        </p:txBody>
      </p:sp>
      <p:sp>
        <p:nvSpPr>
          <p:cNvPr id="6" name="4 CuadroTexto">
            <a:extLst>
              <a:ext uri="{FF2B5EF4-FFF2-40B4-BE49-F238E27FC236}">
                <a16:creationId xmlns:a16="http://schemas.microsoft.com/office/drawing/2014/main" id="{F16AE5DE-A8C2-68ED-1CC2-F949F4233FD8}"/>
              </a:ext>
            </a:extLst>
          </p:cNvPr>
          <p:cNvSpPr txBox="1"/>
          <p:nvPr/>
        </p:nvSpPr>
        <p:spPr>
          <a:xfrm>
            <a:off x="433517" y="1828702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err="1">
                <a:latin typeface="Times New Roman" pitchFamily="18" charset="0"/>
                <a:cs typeface="Times New Roman" pitchFamily="18" charset="0"/>
              </a:rPr>
              <a:t>Decimación</a:t>
            </a:r>
            <a:endParaRPr lang="en-US" sz="2000" dirty="0"/>
          </a:p>
        </p:txBody>
      </p:sp>
      <p:sp>
        <p:nvSpPr>
          <p:cNvPr id="7" name="4 CuadroTexto">
            <a:extLst>
              <a:ext uri="{FF2B5EF4-FFF2-40B4-BE49-F238E27FC236}">
                <a16:creationId xmlns:a16="http://schemas.microsoft.com/office/drawing/2014/main" id="{988372B8-F448-4C8C-3333-395B7B6BBDCC}"/>
              </a:ext>
            </a:extLst>
          </p:cNvPr>
          <p:cNvSpPr txBox="1"/>
          <p:nvPr/>
        </p:nvSpPr>
        <p:spPr>
          <a:xfrm>
            <a:off x="428606" y="4005064"/>
            <a:ext cx="1895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Interpolación</a:t>
            </a:r>
            <a:endParaRPr lang="en-US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EDF7BB-DF87-ABCC-39AF-E2910936E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724420"/>
            <a:ext cx="4905375" cy="5429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D342FE-52A9-EF87-9864-1B1CB0ED9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5128976"/>
            <a:ext cx="50101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17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3" name="4 CuadroTexto">
            <a:extLst>
              <a:ext uri="{FF2B5EF4-FFF2-40B4-BE49-F238E27FC236}">
                <a16:creationId xmlns:a16="http://schemas.microsoft.com/office/drawing/2014/main" id="{9EE3A703-D43E-0D67-F5B8-48F18CFBE59D}"/>
              </a:ext>
            </a:extLst>
          </p:cNvPr>
          <p:cNvSpPr txBox="1"/>
          <p:nvPr/>
        </p:nvSpPr>
        <p:spPr>
          <a:xfrm>
            <a:off x="433517" y="336441"/>
            <a:ext cx="3837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Modificaciones al </a:t>
            </a:r>
            <a:r>
              <a:rPr lang="es-ES" sz="2400" dirty="0" err="1">
                <a:latin typeface="Times New Roman" pitchFamily="18" charset="0"/>
                <a:cs typeface="Times New Roman" pitchFamily="18" charset="0"/>
              </a:rPr>
              <a:t>remuestreo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4 CuadroTexto">
            <a:extLst>
              <a:ext uri="{FF2B5EF4-FFF2-40B4-BE49-F238E27FC236}">
                <a16:creationId xmlns:a16="http://schemas.microsoft.com/office/drawing/2014/main" id="{802DCF5B-C6E6-DF87-276E-A1102A1F0301}"/>
              </a:ext>
            </a:extLst>
          </p:cNvPr>
          <p:cNvSpPr txBox="1"/>
          <p:nvPr/>
        </p:nvSpPr>
        <p:spPr>
          <a:xfrm>
            <a:off x="433517" y="1135715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Ejercicio: </a:t>
            </a:r>
            <a:r>
              <a:rPr lang="es-ES" sz="2000" dirty="0" err="1">
                <a:latin typeface="Times New Roman" pitchFamily="18" charset="0"/>
                <a:cs typeface="Times New Roman" pitchFamily="18" charset="0"/>
              </a:rPr>
              <a:t>Sobremuestrear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1 segundo de un pulso rectangular de 100msegundos </a:t>
            </a:r>
          </a:p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con </a:t>
            </a:r>
            <a:r>
              <a:rPr lang="es-ES" sz="2000" dirty="0" err="1">
                <a:latin typeface="Times New Roman" pitchFamily="18" charset="0"/>
                <a:cs typeface="Times New Roman" pitchFamily="18" charset="0"/>
              </a:rPr>
              <a:t>Fs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= 200. </a:t>
            </a:r>
            <a:r>
              <a:rPr lang="es-ES" sz="2000" b="1" dirty="0">
                <a:latin typeface="Times New Roman" pitchFamily="18" charset="0"/>
                <a:cs typeface="Times New Roman" pitchFamily="18" charset="0"/>
              </a:rPr>
              <a:t>L = 2.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72370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4" name="4 CuadroTexto">
            <a:extLst>
              <a:ext uri="{FF2B5EF4-FFF2-40B4-BE49-F238E27FC236}">
                <a16:creationId xmlns:a16="http://schemas.microsoft.com/office/drawing/2014/main" id="{802DCF5B-C6E6-DF87-276E-A1102A1F0301}"/>
              </a:ext>
            </a:extLst>
          </p:cNvPr>
          <p:cNvSpPr txBox="1"/>
          <p:nvPr/>
        </p:nvSpPr>
        <p:spPr>
          <a:xfrm>
            <a:off x="433517" y="331075"/>
            <a:ext cx="7552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Ejercicio: </a:t>
            </a:r>
            <a:r>
              <a:rPr lang="es-ES" sz="2000" dirty="0" err="1">
                <a:latin typeface="Times New Roman" pitchFamily="18" charset="0"/>
                <a:cs typeface="Times New Roman" pitchFamily="18" charset="0"/>
              </a:rPr>
              <a:t>Sobremuestrear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1 segundo de un pulso rectangular unidad de </a:t>
            </a:r>
          </a:p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100ms con </a:t>
            </a:r>
            <a:r>
              <a:rPr lang="es-ES" sz="2000" dirty="0" err="1">
                <a:latin typeface="Times New Roman" pitchFamily="18" charset="0"/>
                <a:cs typeface="Times New Roman" pitchFamily="18" charset="0"/>
              </a:rPr>
              <a:t>Fs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= 200. </a:t>
            </a:r>
            <a:r>
              <a:rPr lang="es-ES" sz="2000" b="1" dirty="0">
                <a:latin typeface="Times New Roman" pitchFamily="18" charset="0"/>
                <a:cs typeface="Times New Roman" pitchFamily="18" charset="0"/>
              </a:rPr>
              <a:t>L = 2.</a:t>
            </a:r>
            <a:endParaRPr lang="en-US" sz="2000" b="1" dirty="0"/>
          </a:p>
        </p:txBody>
      </p:sp>
      <p:sp>
        <p:nvSpPr>
          <p:cNvPr id="2" name="4 CuadroTexto">
            <a:extLst>
              <a:ext uri="{FF2B5EF4-FFF2-40B4-BE49-F238E27FC236}">
                <a16:creationId xmlns:a16="http://schemas.microsoft.com/office/drawing/2014/main" id="{95C9ACD7-42B5-48EA-AD90-D054BFA0FEEE}"/>
              </a:ext>
            </a:extLst>
          </p:cNvPr>
          <p:cNvSpPr txBox="1"/>
          <p:nvPr/>
        </p:nvSpPr>
        <p:spPr>
          <a:xfrm>
            <a:off x="433517" y="1178404"/>
            <a:ext cx="870302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Definimos el eje del tiempo discreto como:</a:t>
            </a:r>
            <a:br>
              <a:rPr lang="es-ES" sz="2000" dirty="0">
                <a:latin typeface="Times New Roman" pitchFamily="18" charset="0"/>
                <a:cs typeface="Times New Roman" pitchFamily="18" charset="0"/>
              </a:rPr>
            </a:br>
            <a:endParaRPr lang="es-E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Definimos un vector de ceros de 200 muestras (tantas como haya en 1 segundo)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Imponemos un ‘1’ en las primeras 20 muestras (tantas como haya en 100ms)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Graficamos la señal en un gráfico a la izquierda de una Figura.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Calculamos la transformada discreta con </a:t>
            </a:r>
            <a:r>
              <a:rPr lang="es-ES" sz="2000" dirty="0" err="1">
                <a:latin typeface="Times New Roman" pitchFamily="18" charset="0"/>
                <a:cs typeface="Times New Roman" pitchFamily="18" charset="0"/>
              </a:rPr>
              <a:t>fft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Ajustamos el eje de frecuencias como: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Graficamos el módulo del espectro a la derecha de la misma Figura.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 err="1">
                <a:latin typeface="Times New Roman" pitchFamily="18" charset="0"/>
                <a:cs typeface="Times New Roman" pitchFamily="18" charset="0"/>
              </a:rPr>
              <a:t>Sobremuestreamos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y volvemos a graficar igual ajustando el eje del tiempo </a:t>
            </a:r>
          </a:p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    nuevamente a 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5615C3-1A38-FDCC-7C37-1CB953D63430}"/>
                  </a:ext>
                </a:extLst>
              </p:cNvPr>
              <p:cNvSpPr txBox="1"/>
              <p:nvPr/>
            </p:nvSpPr>
            <p:spPr>
              <a:xfrm>
                <a:off x="3923928" y="4149080"/>
                <a:ext cx="4572000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=0 :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: 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5615C3-1A38-FDCC-7C37-1CB953D63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149080"/>
                <a:ext cx="4572000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7CAE07-172F-3784-6C20-6B9AB77288A2}"/>
                  </a:ext>
                </a:extLst>
              </p:cNvPr>
              <p:cNvSpPr txBox="1"/>
              <p:nvPr/>
            </p:nvSpPr>
            <p:spPr>
              <a:xfrm>
                <a:off x="4209550" y="1229461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 0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: 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: 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7CAE07-172F-3784-6C20-6B9AB7728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550" y="1229461"/>
                <a:ext cx="4572000" cy="369332"/>
              </a:xfrm>
              <a:prstGeom prst="rect">
                <a:avLst/>
              </a:prstGeom>
              <a:blipFill>
                <a:blip r:embed="rId3"/>
                <a:stretch>
                  <a:fillRect t="-118333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1AF238-3885-0484-9AFF-72B39A888246}"/>
                  </a:ext>
                </a:extLst>
              </p:cNvPr>
              <p:cNvSpPr txBox="1"/>
              <p:nvPr/>
            </p:nvSpPr>
            <p:spPr>
              <a:xfrm>
                <a:off x="1224136" y="5795972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 0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: 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(2.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: 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1AF238-3885-0484-9AFF-72B39A888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136" y="5795972"/>
                <a:ext cx="4572000" cy="369332"/>
              </a:xfrm>
              <a:prstGeom prst="rect">
                <a:avLst/>
              </a:prstGeom>
              <a:blipFill>
                <a:blip r:embed="rId4"/>
                <a:stretch>
                  <a:fillRect t="-118333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48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3" name="4 CuadroTexto">
            <a:extLst>
              <a:ext uri="{FF2B5EF4-FFF2-40B4-BE49-F238E27FC236}">
                <a16:creationId xmlns:a16="http://schemas.microsoft.com/office/drawing/2014/main" id="{9EE3A703-D43E-0D67-F5B8-48F18CFBE59D}"/>
              </a:ext>
            </a:extLst>
          </p:cNvPr>
          <p:cNvSpPr txBox="1"/>
          <p:nvPr/>
        </p:nvSpPr>
        <p:spPr>
          <a:xfrm>
            <a:off x="433517" y="336441"/>
            <a:ext cx="322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DTFT y Transformada Z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4 CuadroTexto">
            <a:extLst>
              <a:ext uri="{FF2B5EF4-FFF2-40B4-BE49-F238E27FC236}">
                <a16:creationId xmlns:a16="http://schemas.microsoft.com/office/drawing/2014/main" id="{141FDD96-432F-3D72-0296-B6AFC28CF665}"/>
              </a:ext>
            </a:extLst>
          </p:cNvPr>
          <p:cNvSpPr txBox="1"/>
          <p:nvPr/>
        </p:nvSpPr>
        <p:spPr>
          <a:xfrm>
            <a:off x="433517" y="991808"/>
            <a:ext cx="77606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Ejemplo: 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Dada la señal no causal x[n], determinemos la DTFT utilizando </a:t>
            </a:r>
          </a:p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transformada Z</a:t>
            </a:r>
            <a:endParaRPr lang="en-US" sz="2000" dirty="0"/>
          </a:p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E13D59-3803-B5A1-9538-D6EE82C64922}"/>
                  </a:ext>
                </a:extLst>
              </p:cNvPr>
              <p:cNvSpPr txBox="1"/>
              <p:nvPr/>
            </p:nvSpPr>
            <p:spPr>
              <a:xfrm>
                <a:off x="2286000" y="1758245"/>
                <a:ext cx="4572000" cy="3864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  ,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E13D59-3803-B5A1-9538-D6EE82C64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758245"/>
                <a:ext cx="4572000" cy="386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83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3" name="4 CuadroTexto">
            <a:extLst>
              <a:ext uri="{FF2B5EF4-FFF2-40B4-BE49-F238E27FC236}">
                <a16:creationId xmlns:a16="http://schemas.microsoft.com/office/drawing/2014/main" id="{9EE3A703-D43E-0D67-F5B8-48F18CFBE59D}"/>
              </a:ext>
            </a:extLst>
          </p:cNvPr>
          <p:cNvSpPr txBox="1"/>
          <p:nvPr/>
        </p:nvSpPr>
        <p:spPr>
          <a:xfrm>
            <a:off x="433517" y="336441"/>
            <a:ext cx="322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DTFT y Transformada Z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4 CuadroTexto">
            <a:extLst>
              <a:ext uri="{FF2B5EF4-FFF2-40B4-BE49-F238E27FC236}">
                <a16:creationId xmlns:a16="http://schemas.microsoft.com/office/drawing/2014/main" id="{141FDD96-432F-3D72-0296-B6AFC28CF665}"/>
              </a:ext>
            </a:extLst>
          </p:cNvPr>
          <p:cNvSpPr txBox="1"/>
          <p:nvPr/>
        </p:nvSpPr>
        <p:spPr>
          <a:xfrm>
            <a:off x="433517" y="991808"/>
            <a:ext cx="77606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Ejemplo: 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Dada la señal no causal x[n], determinemos la DTFT utilizando </a:t>
            </a:r>
          </a:p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transformada Z</a:t>
            </a:r>
            <a:endParaRPr lang="en-US" sz="2000" dirty="0"/>
          </a:p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E13D59-3803-B5A1-9538-D6EE82C64922}"/>
                  </a:ext>
                </a:extLst>
              </p:cNvPr>
              <p:cNvSpPr txBox="1"/>
              <p:nvPr/>
            </p:nvSpPr>
            <p:spPr>
              <a:xfrm>
                <a:off x="2286000" y="1758245"/>
                <a:ext cx="4572000" cy="3864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  ,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E13D59-3803-B5A1-9538-D6EE82C64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758245"/>
                <a:ext cx="4572000" cy="386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BC25E8-0FBA-3D6A-C32D-9B8D82636662}"/>
                  </a:ext>
                </a:extLst>
              </p:cNvPr>
              <p:cNvSpPr txBox="1"/>
              <p:nvPr/>
            </p:nvSpPr>
            <p:spPr>
              <a:xfrm>
                <a:off x="107504" y="2660816"/>
                <a:ext cx="4572000" cy="8478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BC25E8-0FBA-3D6A-C32D-9B8D82636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660816"/>
                <a:ext cx="4572000" cy="84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34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3" name="4 CuadroTexto">
            <a:extLst>
              <a:ext uri="{FF2B5EF4-FFF2-40B4-BE49-F238E27FC236}">
                <a16:creationId xmlns:a16="http://schemas.microsoft.com/office/drawing/2014/main" id="{9EE3A703-D43E-0D67-F5B8-48F18CFBE59D}"/>
              </a:ext>
            </a:extLst>
          </p:cNvPr>
          <p:cNvSpPr txBox="1"/>
          <p:nvPr/>
        </p:nvSpPr>
        <p:spPr>
          <a:xfrm>
            <a:off x="433517" y="336441"/>
            <a:ext cx="322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DTFT y Transformada Z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4 CuadroTexto">
            <a:extLst>
              <a:ext uri="{FF2B5EF4-FFF2-40B4-BE49-F238E27FC236}">
                <a16:creationId xmlns:a16="http://schemas.microsoft.com/office/drawing/2014/main" id="{141FDD96-432F-3D72-0296-B6AFC28CF665}"/>
              </a:ext>
            </a:extLst>
          </p:cNvPr>
          <p:cNvSpPr txBox="1"/>
          <p:nvPr/>
        </p:nvSpPr>
        <p:spPr>
          <a:xfrm>
            <a:off x="433517" y="991808"/>
            <a:ext cx="77606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Ejemplo: 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Dada la señal no causal x[n], determinemos la DTFT utilizando </a:t>
            </a:r>
          </a:p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transformada Z</a:t>
            </a:r>
            <a:endParaRPr lang="en-US" sz="2000" dirty="0"/>
          </a:p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E13D59-3803-B5A1-9538-D6EE82C64922}"/>
                  </a:ext>
                </a:extLst>
              </p:cNvPr>
              <p:cNvSpPr txBox="1"/>
              <p:nvPr/>
            </p:nvSpPr>
            <p:spPr>
              <a:xfrm>
                <a:off x="2286000" y="1758245"/>
                <a:ext cx="4572000" cy="3864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  ,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E13D59-3803-B5A1-9538-D6EE82C64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758245"/>
                <a:ext cx="4572000" cy="386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BC25E8-0FBA-3D6A-C32D-9B8D82636662}"/>
                  </a:ext>
                </a:extLst>
              </p:cNvPr>
              <p:cNvSpPr txBox="1"/>
              <p:nvPr/>
            </p:nvSpPr>
            <p:spPr>
              <a:xfrm>
                <a:off x="107504" y="2660816"/>
                <a:ext cx="4572000" cy="8478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BC25E8-0FBA-3D6A-C32D-9B8D82636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660816"/>
                <a:ext cx="4572000" cy="84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DF126A-37FF-C957-5242-E6FCE0AF44FC}"/>
                  </a:ext>
                </a:extLst>
              </p:cNvPr>
              <p:cNvSpPr txBox="1"/>
              <p:nvPr/>
            </p:nvSpPr>
            <p:spPr>
              <a:xfrm>
                <a:off x="-108520" y="3700613"/>
                <a:ext cx="4572000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DF126A-37FF-C957-5242-E6FCE0AF4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3700613"/>
                <a:ext cx="4572000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9F7B6C-90B6-F7D9-C59A-3A0BCF0A0372}"/>
                  </a:ext>
                </a:extLst>
              </p:cNvPr>
              <p:cNvSpPr txBox="1"/>
              <p:nvPr/>
            </p:nvSpPr>
            <p:spPr>
              <a:xfrm>
                <a:off x="3851920" y="3663423"/>
                <a:ext cx="4705164" cy="6499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𝑅𝑂𝐶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: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9F7B6C-90B6-F7D9-C59A-3A0BCF0A0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663423"/>
                <a:ext cx="4705164" cy="6499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764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3" name="4 CuadroTexto">
            <a:extLst>
              <a:ext uri="{FF2B5EF4-FFF2-40B4-BE49-F238E27FC236}">
                <a16:creationId xmlns:a16="http://schemas.microsoft.com/office/drawing/2014/main" id="{9EE3A703-D43E-0D67-F5B8-48F18CFBE59D}"/>
              </a:ext>
            </a:extLst>
          </p:cNvPr>
          <p:cNvSpPr txBox="1"/>
          <p:nvPr/>
        </p:nvSpPr>
        <p:spPr>
          <a:xfrm>
            <a:off x="433517" y="336441"/>
            <a:ext cx="322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DTFT y Transformada Z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4 CuadroTexto">
            <a:extLst>
              <a:ext uri="{FF2B5EF4-FFF2-40B4-BE49-F238E27FC236}">
                <a16:creationId xmlns:a16="http://schemas.microsoft.com/office/drawing/2014/main" id="{141FDD96-432F-3D72-0296-B6AFC28CF665}"/>
              </a:ext>
            </a:extLst>
          </p:cNvPr>
          <p:cNvSpPr txBox="1"/>
          <p:nvPr/>
        </p:nvSpPr>
        <p:spPr>
          <a:xfrm>
            <a:off x="433517" y="991808"/>
            <a:ext cx="77606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Ejemplo: 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Dada la señal no causal x[n], determinemos la DTFT utilizando </a:t>
            </a:r>
          </a:p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transformada Z</a:t>
            </a:r>
            <a:endParaRPr lang="en-US" sz="2000" dirty="0"/>
          </a:p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E13D59-3803-B5A1-9538-D6EE82C64922}"/>
                  </a:ext>
                </a:extLst>
              </p:cNvPr>
              <p:cNvSpPr txBox="1"/>
              <p:nvPr/>
            </p:nvSpPr>
            <p:spPr>
              <a:xfrm>
                <a:off x="2286000" y="1758245"/>
                <a:ext cx="4572000" cy="3864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  ,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E13D59-3803-B5A1-9538-D6EE82C64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758245"/>
                <a:ext cx="4572000" cy="386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BC25E8-0FBA-3D6A-C32D-9B8D82636662}"/>
                  </a:ext>
                </a:extLst>
              </p:cNvPr>
              <p:cNvSpPr txBox="1"/>
              <p:nvPr/>
            </p:nvSpPr>
            <p:spPr>
              <a:xfrm>
                <a:off x="107504" y="2660816"/>
                <a:ext cx="4572000" cy="8478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BC25E8-0FBA-3D6A-C32D-9B8D82636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660816"/>
                <a:ext cx="4572000" cy="84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DF126A-37FF-C957-5242-E6FCE0AF44FC}"/>
                  </a:ext>
                </a:extLst>
              </p:cNvPr>
              <p:cNvSpPr txBox="1"/>
              <p:nvPr/>
            </p:nvSpPr>
            <p:spPr>
              <a:xfrm>
                <a:off x="-108520" y="3700613"/>
                <a:ext cx="4572000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DF126A-37FF-C957-5242-E6FCE0AF4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3700613"/>
                <a:ext cx="4572000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1C277A-E261-E451-B120-149F2CC87139}"/>
                  </a:ext>
                </a:extLst>
              </p:cNvPr>
              <p:cNvSpPr txBox="1"/>
              <p:nvPr/>
            </p:nvSpPr>
            <p:spPr>
              <a:xfrm>
                <a:off x="-264508" y="4603184"/>
                <a:ext cx="4625266" cy="687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1C277A-E261-E451-B120-149F2CC87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4508" y="4603184"/>
                <a:ext cx="4625266" cy="6873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AC2127-C98F-4968-BAE6-94A55AB22A4C}"/>
                  </a:ext>
                </a:extLst>
              </p:cNvPr>
              <p:cNvSpPr txBox="1"/>
              <p:nvPr/>
            </p:nvSpPr>
            <p:spPr>
              <a:xfrm>
                <a:off x="3851920" y="3663423"/>
                <a:ext cx="4705164" cy="6499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𝑅𝑂𝐶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: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AC2127-C98F-4968-BAE6-94A55AB22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663423"/>
                <a:ext cx="4705164" cy="6499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ED82EC14-65C9-1D3B-B13E-FB06A69B7A0E}"/>
              </a:ext>
            </a:extLst>
          </p:cNvPr>
          <p:cNvSpPr/>
          <p:nvPr/>
        </p:nvSpPr>
        <p:spPr>
          <a:xfrm>
            <a:off x="433517" y="5577677"/>
            <a:ext cx="4354507" cy="80365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ACF04D-97BC-0D01-CFE3-987ED3826BD4}"/>
                  </a:ext>
                </a:extLst>
              </p:cNvPr>
              <p:cNvSpPr txBox="1"/>
              <p:nvPr/>
            </p:nvSpPr>
            <p:spPr>
              <a:xfrm>
                <a:off x="251520" y="5577677"/>
                <a:ext cx="4705164" cy="687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⌋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ACF04D-97BC-0D01-CFE3-987ED3826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577677"/>
                <a:ext cx="4705164" cy="6873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48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3" name="4 CuadroTexto">
            <a:extLst>
              <a:ext uri="{FF2B5EF4-FFF2-40B4-BE49-F238E27FC236}">
                <a16:creationId xmlns:a16="http://schemas.microsoft.com/office/drawing/2014/main" id="{9EE3A703-D43E-0D67-F5B8-48F18CFBE59D}"/>
              </a:ext>
            </a:extLst>
          </p:cNvPr>
          <p:cNvSpPr txBox="1"/>
          <p:nvPr/>
        </p:nvSpPr>
        <p:spPr>
          <a:xfrm>
            <a:off x="433517" y="336441"/>
            <a:ext cx="4725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Cómputo de la transformada discreta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4 CuadroTexto">
            <a:extLst>
              <a:ext uri="{FF2B5EF4-FFF2-40B4-BE49-F238E27FC236}">
                <a16:creationId xmlns:a16="http://schemas.microsoft.com/office/drawing/2014/main" id="{141FDD96-432F-3D72-0296-B6AFC28CF665}"/>
              </a:ext>
            </a:extLst>
          </p:cNvPr>
          <p:cNvSpPr txBox="1"/>
          <p:nvPr/>
        </p:nvSpPr>
        <p:spPr>
          <a:xfrm>
            <a:off x="433517" y="991808"/>
            <a:ext cx="76211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es-ES" sz="2000" i="1" dirty="0" err="1">
                <a:latin typeface="Times New Roman" pitchFamily="18" charset="0"/>
                <a:cs typeface="Times New Roman" pitchFamily="18" charset="0"/>
              </a:rPr>
              <a:t>fft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de una señal x[n], n = 0, … , L-1 devuelve la DTFT X(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) a las </a:t>
            </a:r>
          </a:p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frecuencias discretas:</a:t>
            </a:r>
            <a:endParaRPr lang="en-US" sz="2000" dirty="0"/>
          </a:p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9FC7AA-66B9-B02F-913D-3B106A661B7E}"/>
                  </a:ext>
                </a:extLst>
              </p:cNvPr>
              <p:cNvSpPr txBox="1"/>
              <p:nvPr/>
            </p:nvSpPr>
            <p:spPr>
              <a:xfrm>
                <a:off x="2286000" y="1844824"/>
                <a:ext cx="4572000" cy="616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  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=0, …,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9FC7AA-66B9-B02F-913D-3B106A661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844824"/>
                <a:ext cx="4572000" cy="6164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85C0AC6-7ABC-236A-5410-9F1D45E5182C}"/>
              </a:ext>
            </a:extLst>
          </p:cNvPr>
          <p:cNvSpPr txBox="1"/>
          <p:nvPr/>
        </p:nvSpPr>
        <p:spPr>
          <a:xfrm>
            <a:off x="510504" y="269048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Establecer el eje de las frecuencias como: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B0D104-97A3-FD24-7BC3-409B29ED8D5D}"/>
                  </a:ext>
                </a:extLst>
              </p:cNvPr>
              <p:cNvSpPr txBox="1"/>
              <p:nvPr/>
            </p:nvSpPr>
            <p:spPr>
              <a:xfrm>
                <a:off x="2286000" y="3289035"/>
                <a:ext cx="4572000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=0 :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: 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B0D104-97A3-FD24-7BC3-409B29ED8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289035"/>
                <a:ext cx="4572000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859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3" name="4 CuadroTexto">
            <a:extLst>
              <a:ext uri="{FF2B5EF4-FFF2-40B4-BE49-F238E27FC236}">
                <a16:creationId xmlns:a16="http://schemas.microsoft.com/office/drawing/2014/main" id="{9EE3A703-D43E-0D67-F5B8-48F18CFBE59D}"/>
              </a:ext>
            </a:extLst>
          </p:cNvPr>
          <p:cNvSpPr txBox="1"/>
          <p:nvPr/>
        </p:nvSpPr>
        <p:spPr>
          <a:xfrm>
            <a:off x="433517" y="336441"/>
            <a:ext cx="4725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Cómputo de la transformada discreta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4 CuadroTexto">
            <a:extLst>
              <a:ext uri="{FF2B5EF4-FFF2-40B4-BE49-F238E27FC236}">
                <a16:creationId xmlns:a16="http://schemas.microsoft.com/office/drawing/2014/main" id="{802DCF5B-C6E6-DF87-276E-A1102A1F0301}"/>
              </a:ext>
            </a:extLst>
          </p:cNvPr>
          <p:cNvSpPr txBox="1"/>
          <p:nvPr/>
        </p:nvSpPr>
        <p:spPr>
          <a:xfrm>
            <a:off x="433517" y="991808"/>
            <a:ext cx="4770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Ejemplo: 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Senoidal de 10Hz con </a:t>
            </a:r>
            <a:r>
              <a:rPr lang="es-ES" sz="2000" dirty="0" err="1">
                <a:latin typeface="Times New Roman" pitchFamily="18" charset="0"/>
                <a:cs typeface="Times New Roman" pitchFamily="18" charset="0"/>
              </a:rPr>
              <a:t>Fs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= 200Hz.</a:t>
            </a:r>
            <a:endParaRPr lang="en-US" sz="20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EC8AE4A-5711-0228-AB6B-0B1A24DF3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7664" y="1893396"/>
            <a:ext cx="6534670" cy="30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3" name="4 CuadroTexto">
            <a:extLst>
              <a:ext uri="{FF2B5EF4-FFF2-40B4-BE49-F238E27FC236}">
                <a16:creationId xmlns:a16="http://schemas.microsoft.com/office/drawing/2014/main" id="{9EE3A703-D43E-0D67-F5B8-48F18CFBE59D}"/>
              </a:ext>
            </a:extLst>
          </p:cNvPr>
          <p:cNvSpPr txBox="1"/>
          <p:nvPr/>
        </p:nvSpPr>
        <p:spPr>
          <a:xfrm>
            <a:off x="433517" y="336441"/>
            <a:ext cx="4725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Cómputo de la transformada discreta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4 CuadroTexto">
            <a:extLst>
              <a:ext uri="{FF2B5EF4-FFF2-40B4-BE49-F238E27FC236}">
                <a16:creationId xmlns:a16="http://schemas.microsoft.com/office/drawing/2014/main" id="{802DCF5B-C6E6-DF87-276E-A1102A1F0301}"/>
              </a:ext>
            </a:extLst>
          </p:cNvPr>
          <p:cNvSpPr txBox="1"/>
          <p:nvPr/>
        </p:nvSpPr>
        <p:spPr>
          <a:xfrm>
            <a:off x="433517" y="991808"/>
            <a:ext cx="4770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Ejemplo: 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Senoidal de 10Hz con </a:t>
            </a:r>
            <a:r>
              <a:rPr lang="es-ES" sz="2000" dirty="0" err="1">
                <a:latin typeface="Times New Roman" pitchFamily="18" charset="0"/>
                <a:cs typeface="Times New Roman" pitchFamily="18" charset="0"/>
              </a:rPr>
              <a:t>Fs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= 200Hz.</a:t>
            </a:r>
            <a:endParaRPr lang="en-US" sz="20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EC8AE4A-5711-0228-AB6B-0B1A24DF3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7664" y="1893396"/>
            <a:ext cx="6534670" cy="302269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74AC78-0E20-9098-4914-FA37C4899FAD}"/>
              </a:ext>
            </a:extLst>
          </p:cNvPr>
          <p:cNvCxnSpPr>
            <a:cxnSpLocks/>
          </p:cNvCxnSpPr>
          <p:nvPr/>
        </p:nvCxnSpPr>
        <p:spPr>
          <a:xfrm flipV="1">
            <a:off x="5159491" y="4916089"/>
            <a:ext cx="0" cy="7451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743F31-58A1-06D2-E560-850828E51AEB}"/>
                  </a:ext>
                </a:extLst>
              </p:cNvPr>
              <p:cNvSpPr txBox="1"/>
              <p:nvPr/>
            </p:nvSpPr>
            <p:spPr>
              <a:xfrm>
                <a:off x="5940152" y="5232901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200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743F31-58A1-06D2-E560-850828E51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232901"/>
                <a:ext cx="4572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D9D571-D188-35B0-EA6D-73D6DD961127}"/>
                  </a:ext>
                </a:extLst>
              </p:cNvPr>
              <p:cNvSpPr txBox="1"/>
              <p:nvPr/>
            </p:nvSpPr>
            <p:spPr>
              <a:xfrm>
                <a:off x="3510334" y="5135182"/>
                <a:ext cx="4572000" cy="564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D9D571-D188-35B0-EA6D-73D6DD961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334" y="5135182"/>
                <a:ext cx="4572000" cy="5647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358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4177</TotalTime>
  <Words>785</Words>
  <Application>Microsoft Office PowerPoint</Application>
  <PresentationFormat>On-screen Show (4:3)</PresentationFormat>
  <Paragraphs>128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Times New Roman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Pablodc</dc:creator>
  <cp:lastModifiedBy>Pablodc</cp:lastModifiedBy>
  <cp:revision>155</cp:revision>
  <dcterms:created xsi:type="dcterms:W3CDTF">2024-04-03T14:41:12Z</dcterms:created>
  <dcterms:modified xsi:type="dcterms:W3CDTF">2024-06-05T16:37:31Z</dcterms:modified>
</cp:coreProperties>
</file>