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9" r:id="rId3"/>
    <p:sldId id="276" r:id="rId4"/>
    <p:sldId id="277" r:id="rId5"/>
    <p:sldId id="275" r:id="rId6"/>
    <p:sldId id="270" r:id="rId7"/>
    <p:sldId id="271" r:id="rId8"/>
    <p:sldId id="273" r:id="rId9"/>
    <p:sldId id="278" r:id="rId10"/>
    <p:sldId id="279" r:id="rId11"/>
    <p:sldId id="280" r:id="rId12"/>
    <p:sldId id="281" r:id="rId1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5/6/2024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323528" y="337661"/>
            <a:ext cx="2332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EJERCITACIÓN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-180528" y="2298509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4 CuadroTexto">
                <a:extLst>
                  <a:ext uri="{FF2B5EF4-FFF2-40B4-BE49-F238E27FC236}">
                    <a16:creationId xmlns:a16="http://schemas.microsoft.com/office/drawing/2014/main" id="{9EE3A703-D43E-0D67-F5B8-48F18CFBE59D}"/>
                  </a:ext>
                </a:extLst>
              </p:cNvPr>
              <p:cNvSpPr txBox="1"/>
              <p:nvPr/>
            </p:nvSpPr>
            <p:spPr>
              <a:xfrm>
                <a:off x="252989" y="960488"/>
                <a:ext cx="867109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3) Diseñar el filtro IIR y procesar una señal </a:t>
                </a:r>
                <a14:m>
                  <m:oMath xmlns:m="http://schemas.openxmlformats.org/officeDocument/2006/math">
                    <m:r>
                      <a:rPr lang="es-A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s-A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p>
                        <m:r>
                          <a:rPr lang="es-A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desde -4s hasta 4s. </a:t>
                </a:r>
                <a:r>
                  <a:rPr lang="es-ES" sz="2000" dirty="0" err="1">
                    <a:latin typeface="Times New Roman" pitchFamily="18" charset="0"/>
                    <a:cs typeface="Times New Roman" pitchFamily="18" charset="0"/>
                  </a:rPr>
                  <a:t>Fs</a:t>
                </a:r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 = 200.</a:t>
                </a:r>
              </a:p>
              <a:p>
                <a:r>
                  <a:rPr lang="es-ES" sz="2000" dirty="0">
                    <a:latin typeface="Times New Roman" pitchFamily="18" charset="0"/>
                    <a:cs typeface="Times New Roman" pitchFamily="18" charset="0"/>
                  </a:rPr>
                  <a:t>Graficar entrada y salida. ¿Qué función realiza el filtro?</a:t>
                </a:r>
                <a:endParaRPr lang="es-AR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>
          <p:sp>
            <p:nvSpPr>
              <p:cNvPr id="3" name="4 CuadroTexto">
                <a:extLst>
                  <a:ext uri="{FF2B5EF4-FFF2-40B4-BE49-F238E27FC236}">
                    <a16:creationId xmlns:a16="http://schemas.microsoft.com/office/drawing/2014/main" id="{9EE3A703-D43E-0D67-F5B8-48F18CFBE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89" y="960488"/>
                <a:ext cx="8671092" cy="707886"/>
              </a:xfrm>
              <a:prstGeom prst="rect">
                <a:avLst/>
              </a:prstGeom>
              <a:blipFill>
                <a:blip r:embed="rId2"/>
                <a:stretch>
                  <a:fillRect l="-774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4 CuadroTexto">
            <a:extLst>
              <a:ext uri="{FF2B5EF4-FFF2-40B4-BE49-F238E27FC236}">
                <a16:creationId xmlns:a16="http://schemas.microsoft.com/office/drawing/2014/main" id="{32D2BB53-9508-A2BE-5D55-0A06A59C02BB}"/>
              </a:ext>
            </a:extLst>
          </p:cNvPr>
          <p:cNvSpPr txBox="1"/>
          <p:nvPr/>
        </p:nvSpPr>
        <p:spPr>
          <a:xfrm>
            <a:off x="252989" y="4150459"/>
            <a:ext cx="901240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4) Diseñar un filtro pasa altos de dos polos y procesar la señal resultante del punto 2).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Mostrar el diagrama de polos y ceros, la respuesta en frecuencia, y el gráfico temporal</a:t>
            </a: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de entrada y salida apilados (entrada, salida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notch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salida PA).</a:t>
            </a:r>
          </a:p>
          <a:p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40E74-AFA6-D046-86EE-6EBFEC2B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703" y="1981162"/>
            <a:ext cx="2571538" cy="16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602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21164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21164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0FEF70-D3F4-0075-C005-EC9409708A3A}"/>
              </a:ext>
            </a:extLst>
          </p:cNvPr>
          <p:cNvSpPr txBox="1"/>
          <p:nvPr/>
        </p:nvSpPr>
        <p:spPr>
          <a:xfrm>
            <a:off x="428596" y="1426153"/>
            <a:ext cx="474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7FA70-ACB8-EB04-F259-59919E537074}"/>
                  </a:ext>
                </a:extLst>
              </p:cNvPr>
              <p:cNvSpPr txBox="1"/>
              <p:nvPr/>
            </p:nvSpPr>
            <p:spPr>
              <a:xfrm>
                <a:off x="182488" y="6210300"/>
                <a:ext cx="5055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7FA70-ACB8-EB04-F259-59919E53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8" y="6210300"/>
                <a:ext cx="50558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8300B-480A-6257-6AC8-AAAAE0FA0F7D}"/>
                  </a:ext>
                </a:extLst>
              </p:cNvPr>
              <p:cNvSpPr txBox="1"/>
              <p:nvPr/>
            </p:nvSpPr>
            <p:spPr>
              <a:xfrm>
                <a:off x="4211960" y="6210300"/>
                <a:ext cx="4749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8300B-480A-6257-6AC8-AAAAE0FA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6210300"/>
                <a:ext cx="47495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3B75BA-6761-8804-38CB-FB0618D7C233}"/>
                  </a:ext>
                </a:extLst>
              </p:cNvPr>
              <p:cNvSpPr txBox="1"/>
              <p:nvPr/>
            </p:nvSpPr>
            <p:spPr>
              <a:xfrm>
                <a:off x="2286000" y="287341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3B75BA-6761-8804-38CB-FB0618D7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73412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A4156-0591-136B-A579-FDC84100CB65}"/>
                  </a:ext>
                </a:extLst>
              </p:cNvPr>
              <p:cNvSpPr txBox="1"/>
              <p:nvPr/>
            </p:nvSpPr>
            <p:spPr>
              <a:xfrm>
                <a:off x="2286000" y="334377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A4156-0591-136B-A579-FDC8410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43772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81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21164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21164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0FEF70-D3F4-0075-C005-EC9409708A3A}"/>
              </a:ext>
            </a:extLst>
          </p:cNvPr>
          <p:cNvSpPr txBox="1"/>
          <p:nvPr/>
        </p:nvSpPr>
        <p:spPr>
          <a:xfrm>
            <a:off x="428596" y="1426153"/>
            <a:ext cx="474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7FA70-ACB8-EB04-F259-59919E537074}"/>
                  </a:ext>
                </a:extLst>
              </p:cNvPr>
              <p:cNvSpPr txBox="1"/>
              <p:nvPr/>
            </p:nvSpPr>
            <p:spPr>
              <a:xfrm>
                <a:off x="4103946" y="6210300"/>
                <a:ext cx="5055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EA7FA70-ACB8-EB04-F259-59919E537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46" y="6210300"/>
                <a:ext cx="50558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8300B-480A-6257-6AC8-AAAAE0FA0F7D}"/>
                  </a:ext>
                </a:extLst>
              </p:cNvPr>
              <p:cNvSpPr txBox="1"/>
              <p:nvPr/>
            </p:nvSpPr>
            <p:spPr>
              <a:xfrm>
                <a:off x="61052" y="6210300"/>
                <a:ext cx="4749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8C8300B-480A-6257-6AC8-AAAAE0FA0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2" y="6210300"/>
                <a:ext cx="47495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3B75BA-6761-8804-38CB-FB0618D7C233}"/>
                  </a:ext>
                </a:extLst>
              </p:cNvPr>
              <p:cNvSpPr txBox="1"/>
              <p:nvPr/>
            </p:nvSpPr>
            <p:spPr>
              <a:xfrm>
                <a:off x="2286000" y="287341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3B75BA-6761-8804-38CB-FB0618D7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73412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A4156-0591-136B-A579-FDC84100CB65}"/>
                  </a:ext>
                </a:extLst>
              </p:cNvPr>
              <p:cNvSpPr txBox="1"/>
              <p:nvPr/>
            </p:nvSpPr>
            <p:spPr>
              <a:xfrm>
                <a:off x="2286000" y="334377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A4156-0591-136B-A579-FDC8410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43772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2E210E-ED22-8FA8-023A-1BC37FA4611E}"/>
                  </a:ext>
                </a:extLst>
              </p:cNvPr>
              <p:cNvSpPr txBox="1"/>
              <p:nvPr/>
            </p:nvSpPr>
            <p:spPr>
              <a:xfrm>
                <a:off x="2288964" y="3961544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2E210E-ED22-8FA8-023A-1BC37FA46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964" y="3961544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B48C82-083D-9702-8CDD-04ADD091E031}"/>
                  </a:ext>
                </a:extLst>
              </p:cNvPr>
              <p:cNvSpPr txBox="1"/>
              <p:nvPr/>
            </p:nvSpPr>
            <p:spPr>
              <a:xfrm>
                <a:off x="2286000" y="449717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B48C82-083D-9702-8CDD-04ADD091E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97177"/>
                <a:ext cx="4572000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B7103-7FA9-FAC4-B005-F4C0AEB6A9E7}"/>
                  </a:ext>
                </a:extLst>
              </p:cNvPr>
              <p:cNvSpPr txBox="1"/>
              <p:nvPr/>
            </p:nvSpPr>
            <p:spPr>
              <a:xfrm>
                <a:off x="2286000" y="519112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0B7103-7FA9-FAC4-B005-F4C0AEB6A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5191127"/>
                <a:ext cx="4572000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6657E68-A0B4-4466-ED1D-4858625EBEFA}"/>
              </a:ext>
            </a:extLst>
          </p:cNvPr>
          <p:cNvCxnSpPr/>
          <p:nvPr/>
        </p:nvCxnSpPr>
        <p:spPr>
          <a:xfrm flipH="1">
            <a:off x="2803372" y="5560459"/>
            <a:ext cx="1408588" cy="60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BCD3F2-CEEB-1314-4C25-375132646421}"/>
              </a:ext>
            </a:extLst>
          </p:cNvPr>
          <p:cNvCxnSpPr>
            <a:endCxn id="3" idx="0"/>
          </p:cNvCxnSpPr>
          <p:nvPr/>
        </p:nvCxnSpPr>
        <p:spPr>
          <a:xfrm>
            <a:off x="5436096" y="5560459"/>
            <a:ext cx="1195766" cy="64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39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21164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21164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0FEF70-D3F4-0075-C005-EC9409708A3A}"/>
              </a:ext>
            </a:extLst>
          </p:cNvPr>
          <p:cNvSpPr txBox="1"/>
          <p:nvPr/>
        </p:nvSpPr>
        <p:spPr>
          <a:xfrm>
            <a:off x="428596" y="1426153"/>
            <a:ext cx="474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3B75BA-6761-8804-38CB-FB0618D7C233}"/>
                  </a:ext>
                </a:extLst>
              </p:cNvPr>
              <p:cNvSpPr txBox="1"/>
              <p:nvPr/>
            </p:nvSpPr>
            <p:spPr>
              <a:xfrm>
                <a:off x="2286000" y="287341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3B75BA-6761-8804-38CB-FB0618D7C2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873412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A4156-0591-136B-A579-FDC84100CB65}"/>
                  </a:ext>
                </a:extLst>
              </p:cNvPr>
              <p:cNvSpPr txBox="1"/>
              <p:nvPr/>
            </p:nvSpPr>
            <p:spPr>
              <a:xfrm>
                <a:off x="2286000" y="334377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FCA4156-0591-136B-A579-FDC84100C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343772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F45E8C-F6D4-9380-B8D0-B3918298240F}"/>
                  </a:ext>
                </a:extLst>
              </p:cNvPr>
              <p:cNvSpPr txBox="1"/>
              <p:nvPr/>
            </p:nvSpPr>
            <p:spPr>
              <a:xfrm>
                <a:off x="2286000" y="390385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F45E8C-F6D4-9380-B8D0-B39182982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903857"/>
                <a:ext cx="45720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F1BB3-9E79-F139-99F8-EB682710E7AD}"/>
                  </a:ext>
                </a:extLst>
              </p:cNvPr>
              <p:cNvSpPr txBox="1"/>
              <p:nvPr/>
            </p:nvSpPr>
            <p:spPr>
              <a:xfrm>
                <a:off x="2286000" y="448409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1−2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5F1BB3-9E79-F139-99F8-EB682710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484092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A7BD97-5018-EC12-B03B-45E3F6B49F8E}"/>
                  </a:ext>
                </a:extLst>
              </p:cNvPr>
              <p:cNvSpPr txBox="1"/>
              <p:nvPr/>
            </p:nvSpPr>
            <p:spPr>
              <a:xfrm>
                <a:off x="4066571" y="5585715"/>
                <a:ext cx="5055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BA7BD97-5018-EC12-B03B-45E3F6B4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571" y="5585715"/>
                <a:ext cx="50558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9870A-7E3B-10B8-4A8B-BB343376A648}"/>
                  </a:ext>
                </a:extLst>
              </p:cNvPr>
              <p:cNvSpPr txBox="1"/>
              <p:nvPr/>
            </p:nvSpPr>
            <p:spPr>
              <a:xfrm>
                <a:off x="23677" y="5585715"/>
                <a:ext cx="4749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9870A-7E3B-10B8-4A8B-BB343376A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" y="5585715"/>
                <a:ext cx="474955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D70658-30A0-ED1B-B805-92A22E1F0CC5}"/>
              </a:ext>
            </a:extLst>
          </p:cNvPr>
          <p:cNvCxnSpPr/>
          <p:nvPr/>
        </p:nvCxnSpPr>
        <p:spPr>
          <a:xfrm flipH="1">
            <a:off x="2765997" y="4935874"/>
            <a:ext cx="1408588" cy="604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A7A63C-42F2-197F-4BFD-D50D4A2F4E79}"/>
              </a:ext>
            </a:extLst>
          </p:cNvPr>
          <p:cNvCxnSpPr>
            <a:endCxn id="14" idx="0"/>
          </p:cNvCxnSpPr>
          <p:nvPr/>
        </p:nvCxnSpPr>
        <p:spPr>
          <a:xfrm>
            <a:off x="5398721" y="4935874"/>
            <a:ext cx="1195766" cy="649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73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3)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7B23-A600-6DB1-B2BB-41568AB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77315"/>
            <a:ext cx="2571538" cy="1661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/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7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3)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7B23-A600-6DB1-B2BB-41568AB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77315"/>
            <a:ext cx="2571538" cy="1661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/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1FD32-B848-366F-0656-1B0BC86BAE51}"/>
                  </a:ext>
                </a:extLst>
              </p:cNvPr>
              <p:cNvSpPr txBox="1"/>
              <p:nvPr/>
            </p:nvSpPr>
            <p:spPr>
              <a:xfrm>
                <a:off x="4561529" y="207710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1FD32-B848-366F-0656-1B0BC86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29" y="2077106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24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3)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7B23-A600-6DB1-B2BB-41568AB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77315"/>
            <a:ext cx="2571538" cy="1661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/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1FD32-B848-366F-0656-1B0BC86BAE51}"/>
                  </a:ext>
                </a:extLst>
              </p:cNvPr>
              <p:cNvSpPr txBox="1"/>
              <p:nvPr/>
            </p:nvSpPr>
            <p:spPr>
              <a:xfrm>
                <a:off x="4561529" y="2077106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 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71FD32-B848-366F-0656-1B0BC86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1529" y="2077106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70BE37-3243-AE99-D7FE-EFE610668A94}"/>
                  </a:ext>
                </a:extLst>
              </p:cNvPr>
              <p:cNvSpPr txBox="1"/>
              <p:nvPr/>
            </p:nvSpPr>
            <p:spPr>
              <a:xfrm>
                <a:off x="4572000" y="2745707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70BE37-3243-AE99-D7FE-EFE610668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745707"/>
                <a:ext cx="457200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659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3)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7B23-A600-6DB1-B2BB-41568AB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77315"/>
            <a:ext cx="2571538" cy="166125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3F29E12-AF4A-0340-35F8-B9C5CAC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5576" y="3473098"/>
            <a:ext cx="4121039" cy="3290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BBC9B-A1DE-6E64-1A3B-9005BFC5B031}"/>
                  </a:ext>
                </a:extLst>
              </p:cNvPr>
              <p:cNvSpPr txBox="1"/>
              <p:nvPr/>
            </p:nvSpPr>
            <p:spPr>
              <a:xfrm>
                <a:off x="4744569" y="4480664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BBC9B-A1DE-6E64-1A3B-9005BFC5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69" y="4480664"/>
                <a:ext cx="4572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/>
              <p:nvPr/>
            </p:nvSpPr>
            <p:spPr>
              <a:xfrm>
                <a:off x="4490498" y="2214942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498" y="2214942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33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/>
          <p:nvPr/>
        </p:nvSpPr>
        <p:spPr>
          <a:xfrm>
            <a:off x="428596" y="298103"/>
            <a:ext cx="4338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4) 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993354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993354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3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/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/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286001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286001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0FEF70-D3F4-0075-C005-EC9409708A3A}"/>
              </a:ext>
            </a:extLst>
          </p:cNvPr>
          <p:cNvSpPr txBox="1"/>
          <p:nvPr/>
        </p:nvSpPr>
        <p:spPr>
          <a:xfrm>
            <a:off x="428596" y="1426153"/>
            <a:ext cx="474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</p:spTree>
    <p:extLst>
      <p:ext uri="{BB962C8B-B14F-4D97-AF65-F5344CB8AC3E}">
        <p14:creationId xmlns:p14="http://schemas.microsoft.com/office/powerpoint/2010/main" val="366606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286001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286001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00FEF70-D3F4-0075-C005-EC9409708A3A}"/>
              </a:ext>
            </a:extLst>
          </p:cNvPr>
          <p:cNvSpPr txBox="1"/>
          <p:nvPr/>
        </p:nvSpPr>
        <p:spPr>
          <a:xfrm>
            <a:off x="428596" y="1426153"/>
            <a:ext cx="4749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200Hz; </a:t>
            </a:r>
            <a:r>
              <a:rPr lang="es-ES" sz="1800" dirty="0" err="1">
                <a:latin typeface="Times New Roman" pitchFamily="18" charset="0"/>
                <a:cs typeface="Times New Roman" pitchFamily="18" charset="0"/>
              </a:rPr>
              <a:t>Fc</a:t>
            </a:r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 = 5Hz; r = 0,5.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CA5DFC-BA21-CBAD-DF64-BBA57DA9E90C}"/>
                  </a:ext>
                </a:extLst>
              </p:cNvPr>
              <p:cNvSpPr txBox="1"/>
              <p:nvPr/>
            </p:nvSpPr>
            <p:spPr>
              <a:xfrm>
                <a:off x="275456" y="3878540"/>
                <a:ext cx="5055832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DCA5DFC-BA21-CBAD-DF64-BBA57DA9E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56" y="3878540"/>
                <a:ext cx="5055832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C87986-7B1E-4529-D554-B9EC50CAB2DE}"/>
              </a:ext>
            </a:extLst>
          </p:cNvPr>
          <p:cNvCxnSpPr>
            <a:cxnSpLocks/>
          </p:cNvCxnSpPr>
          <p:nvPr/>
        </p:nvCxnSpPr>
        <p:spPr>
          <a:xfrm flipH="1">
            <a:off x="3563888" y="4186926"/>
            <a:ext cx="1296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D4DBDB92-1D71-76A9-96B2-61FDEB1A8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8148" y="3724682"/>
            <a:ext cx="3448050" cy="2752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A55E92E-96B4-5236-D0AA-E86A68C4D8C7}"/>
              </a:ext>
            </a:extLst>
          </p:cNvPr>
          <p:cNvSpPr txBox="1"/>
          <p:nvPr/>
        </p:nvSpPr>
        <p:spPr>
          <a:xfrm>
            <a:off x="2435828" y="463936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>
                <a:latin typeface="Times New Roman" pitchFamily="18" charset="0"/>
                <a:cs typeface="Times New Roman" pitchFamily="18" charset="0"/>
              </a:rPr>
              <a:t>r = 0,5.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ABCD7C8-B266-E9F7-7FFE-26C717AC40CB}"/>
              </a:ext>
            </a:extLst>
          </p:cNvPr>
          <p:cNvCxnSpPr>
            <a:cxnSpLocks/>
          </p:cNvCxnSpPr>
          <p:nvPr/>
        </p:nvCxnSpPr>
        <p:spPr>
          <a:xfrm flipH="1">
            <a:off x="3563888" y="4824026"/>
            <a:ext cx="12961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11992-4639-097A-0CE4-DB1B3C388A4F}"/>
                  </a:ext>
                </a:extLst>
              </p:cNvPr>
              <p:cNvSpPr txBox="1"/>
              <p:nvPr/>
            </p:nvSpPr>
            <p:spPr>
              <a:xfrm>
                <a:off x="610092" y="537371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8F11992-4639-097A-0CE4-DB1B3C388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2" y="5373717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E8432E-02C9-3F48-C3D5-D4295B0558A7}"/>
                  </a:ext>
                </a:extLst>
              </p:cNvPr>
              <p:cNvSpPr txBox="1"/>
              <p:nvPr/>
            </p:nvSpPr>
            <p:spPr>
              <a:xfrm>
                <a:off x="610092" y="584407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𝑗𝑟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E8432E-02C9-3F48-C3D5-D4295B05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2" y="5844077"/>
                <a:ext cx="4572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331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3963</TotalTime>
  <Words>599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144</cp:revision>
  <dcterms:created xsi:type="dcterms:W3CDTF">2024-04-03T14:41:12Z</dcterms:created>
  <dcterms:modified xsi:type="dcterms:W3CDTF">2024-06-05T16:08:46Z</dcterms:modified>
</cp:coreProperties>
</file>