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2"/>
  </p:notesMasterIdLst>
  <p:sldIdLst>
    <p:sldId id="256" r:id="rId3"/>
    <p:sldId id="257" r:id="rId4"/>
    <p:sldId id="260" r:id="rId5"/>
    <p:sldId id="259" r:id="rId6"/>
    <p:sldId id="265" r:id="rId7"/>
    <p:sldId id="263" r:id="rId8"/>
    <p:sldId id="288" r:id="rId9"/>
    <p:sldId id="290" r:id="rId10"/>
    <p:sldId id="291" r:id="rId11"/>
    <p:sldId id="292" r:id="rId12"/>
    <p:sldId id="267" r:id="rId13"/>
    <p:sldId id="293" r:id="rId14"/>
    <p:sldId id="294" r:id="rId15"/>
    <p:sldId id="285" r:id="rId16"/>
    <p:sldId id="266" r:id="rId17"/>
    <p:sldId id="270" r:id="rId18"/>
    <p:sldId id="289" r:id="rId19"/>
    <p:sldId id="264" r:id="rId20"/>
    <p:sldId id="262" r:id="rId21"/>
    <p:sldId id="258" r:id="rId22"/>
    <p:sldId id="261" r:id="rId23"/>
    <p:sldId id="268" r:id="rId24"/>
    <p:sldId id="269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6" r:id="rId40"/>
    <p:sldId id="287" r:id="rId41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43"/>
      <p:bold r:id="rId44"/>
      <p:italic r:id="rId45"/>
      <p:boldItalic r:id="rId46"/>
    </p:embeddedFont>
    <p:embeddedFont>
      <p:font typeface="Fira Sans Extra Condensed SemiBold" panose="020B0604020202020204" charset="0"/>
      <p:regular r:id="rId47"/>
      <p:bold r:id="rId48"/>
      <p:italic r:id="rId49"/>
      <p:boldItalic r:id="rId50"/>
    </p:embeddedFont>
    <p:embeddedFont>
      <p:font typeface="Proxima Nova" panose="020B0604020202020204" charset="0"/>
      <p:regular r:id="rId51"/>
      <p:bold r:id="rId52"/>
      <p:italic r:id="rId53"/>
      <p:boldItalic r:id="rId54"/>
    </p:embeddedFont>
    <p:embeddedFont>
      <p:font typeface="Roboto" panose="020B0604020202020204" charset="0"/>
      <p:regular r:id="rId55"/>
      <p:bold r:id="rId56"/>
      <p:italic r:id="rId57"/>
      <p:boldItalic r:id="rId58"/>
    </p:embeddedFont>
    <p:embeddedFont>
      <p:font typeface="Fira Sans Extra Condensed Medium" panose="020B0604020202020204" charset="0"/>
      <p:regular r:id="rId59"/>
      <p:bold r:id="rId60"/>
      <p:italic r:id="rId61"/>
      <p:boldItalic r:id="rId62"/>
    </p:embeddedFont>
    <p:embeddedFont>
      <p:font typeface="Proxima Nova Semibold" panose="020B0604020202020204" charset="0"/>
      <p:regular r:id="rId63"/>
      <p:bold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366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CONCURSO TECNOLOGÍAS INFORMATICAS A</a:t>
            </a:r>
            <a:endParaRPr sz="4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POSTULANTE A AYUDANTE GRADUADO REGULAR: </a:t>
            </a:r>
            <a:r>
              <a:rPr lang="en" b="1" dirty="0" smtClean="0"/>
              <a:t>ING. MARIANO MOREL</a:t>
            </a:r>
            <a:endParaRPr b="1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iano\Desktop\maestria-repo\Concurso - TIA - Regular\c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5" y="1995686"/>
            <a:ext cx="2160240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CLIENTE -  SERVIDOR: PARTE 4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27584" y="113159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s-AR" sz="15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VENTAJAS Y DESVENTAJAS</a:t>
            </a:r>
            <a:endParaRPr sz="15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40744" y="170765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100" b="1" dirty="0" smtClean="0">
                <a:solidFill>
                  <a:srgbClr val="FFFFFF"/>
                </a:solidFill>
              </a:rPr>
              <a:t>VENTAJAS</a:t>
            </a:r>
          </a:p>
          <a:p>
            <a:pPr marL="330200" lvl="0" indent="-171450">
              <a:lnSpc>
                <a:spcPct val="115000"/>
              </a:lnSpc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b="1" u="sng" dirty="0" smtClean="0">
                <a:solidFill>
                  <a:srgbClr val="FFFFFF"/>
                </a:solidFill>
              </a:rPr>
              <a:t>Escalabilidad</a:t>
            </a:r>
            <a:r>
              <a:rPr lang="es-ES" sz="1100" b="1" dirty="0">
                <a:solidFill>
                  <a:srgbClr val="FFFFFF"/>
                </a:solidFill>
              </a:rPr>
              <a:t>: Los servidores pueden manejar múltiples clientes simultáneamente, mejorando el rendimiento y la disponibilidad.</a:t>
            </a:r>
          </a:p>
          <a:p>
            <a:pPr marL="330200" lvl="0" indent="-171450">
              <a:lnSpc>
                <a:spcPct val="115000"/>
              </a:lnSpc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b="1" u="sng" dirty="0">
                <a:solidFill>
                  <a:srgbClr val="FFFFFF"/>
                </a:solidFill>
              </a:rPr>
              <a:t>Centralización de Recursos</a:t>
            </a:r>
            <a:r>
              <a:rPr lang="es-ES" sz="1100" b="1" dirty="0">
                <a:solidFill>
                  <a:srgbClr val="FFFFFF"/>
                </a:solidFill>
              </a:rPr>
              <a:t>: Los servidores pueden almacenar y gestionar recursos compartidos, como bases de datos y archivos.</a:t>
            </a:r>
          </a:p>
          <a:p>
            <a:pPr marL="330200" lvl="0" indent="-171450">
              <a:lnSpc>
                <a:spcPct val="115000"/>
              </a:lnSpc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b="1" u="sng" dirty="0">
                <a:solidFill>
                  <a:srgbClr val="FFFFFF"/>
                </a:solidFill>
              </a:rPr>
              <a:t>Separación de Responsabilidades</a:t>
            </a:r>
            <a:r>
              <a:rPr lang="es-ES" sz="1100" b="1" dirty="0">
                <a:solidFill>
                  <a:srgbClr val="FFFFFF"/>
                </a:solidFill>
              </a:rPr>
              <a:t>: Los clientes pueden delegarse en la gestión de interfaces de usuario y la presentación de datos</a:t>
            </a:r>
            <a:r>
              <a:rPr lang="es-ES" sz="1100" b="1" dirty="0" smtClean="0">
                <a:solidFill>
                  <a:srgbClr val="FFFFFF"/>
                </a:solidFill>
              </a:rPr>
              <a:t>.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s-ES" sz="1100" b="1" dirty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100" b="1" dirty="0" smtClean="0">
                <a:solidFill>
                  <a:srgbClr val="FFFFFF"/>
                </a:solidFill>
              </a:rPr>
              <a:t>DESVENTAJAS</a:t>
            </a:r>
          </a:p>
          <a:p>
            <a:pPr marL="330200" lvl="0" indent="-171450">
              <a:lnSpc>
                <a:spcPct val="115000"/>
              </a:lnSpc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b="1" u="sng" dirty="0" smtClean="0">
                <a:solidFill>
                  <a:srgbClr val="FFFFFF"/>
                </a:solidFill>
              </a:rPr>
              <a:t>Latencia</a:t>
            </a:r>
            <a:r>
              <a:rPr lang="es-ES" sz="1100" b="1" dirty="0" smtClean="0">
                <a:solidFill>
                  <a:srgbClr val="FFFFFF"/>
                </a:solidFill>
              </a:rPr>
              <a:t>: Demora</a:t>
            </a:r>
          </a:p>
          <a:p>
            <a:pPr marL="330200" lvl="0" indent="-171450">
              <a:lnSpc>
                <a:spcPct val="115000"/>
              </a:lnSpc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b="1" u="sng" dirty="0" smtClean="0">
                <a:solidFill>
                  <a:srgbClr val="FFFFFF"/>
                </a:solidFill>
              </a:rPr>
              <a:t>Seguridad</a:t>
            </a:r>
            <a:r>
              <a:rPr lang="es-ES" sz="1100" b="1" dirty="0">
                <a:solidFill>
                  <a:srgbClr val="FFFFFF"/>
                </a:solidFill>
              </a:rPr>
              <a:t>: Los servidores deben implementar medidas de seguridad para proteger </a:t>
            </a:r>
            <a:r>
              <a:rPr lang="es-ES" sz="1100" b="1" dirty="0" smtClean="0">
                <a:solidFill>
                  <a:srgbClr val="FFFFFF"/>
                </a:solidFill>
              </a:rPr>
              <a:t>contra </a:t>
            </a:r>
            <a:r>
              <a:rPr lang="es-ES" sz="1100" b="1" dirty="0">
                <a:solidFill>
                  <a:srgbClr val="FFFFFF"/>
                </a:solidFill>
              </a:rPr>
              <a:t>accesos no autorizados y ataques.</a:t>
            </a:r>
          </a:p>
          <a:p>
            <a:pPr marL="330200" lvl="0" indent="-171450">
              <a:lnSpc>
                <a:spcPct val="115000"/>
              </a:lnSpc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100" b="1" u="sng" dirty="0" smtClean="0">
                <a:solidFill>
                  <a:srgbClr val="FFFFFF"/>
                </a:solidFill>
              </a:rPr>
              <a:t>Sobrecarga </a:t>
            </a:r>
            <a:r>
              <a:rPr lang="es-ES" sz="1100" b="1" u="sng" dirty="0">
                <a:solidFill>
                  <a:srgbClr val="FFFFFF"/>
                </a:solidFill>
              </a:rPr>
              <a:t>de Redes</a:t>
            </a:r>
            <a:r>
              <a:rPr lang="es-ES" sz="1100" b="1" dirty="0">
                <a:solidFill>
                  <a:srgbClr val="FFFFFF"/>
                </a:solidFill>
              </a:rPr>
              <a:t>: </a:t>
            </a:r>
            <a:r>
              <a:rPr lang="es-ES" sz="1100" b="1" dirty="0" smtClean="0">
                <a:solidFill>
                  <a:srgbClr val="FFFFFF"/>
                </a:solidFill>
              </a:rPr>
              <a:t>Los servidores pueden volverse sobrecargados si </a:t>
            </a:r>
            <a:r>
              <a:rPr lang="es-ES" sz="1100" b="1" dirty="0">
                <a:solidFill>
                  <a:srgbClr val="FFFFFF"/>
                </a:solidFill>
              </a:rPr>
              <a:t>no están bien dimensionados</a:t>
            </a:r>
            <a:r>
              <a:rPr lang="es-ES" sz="1100" b="1" dirty="0" smtClean="0">
                <a:solidFill>
                  <a:srgbClr val="FFFFFF"/>
                </a:solidFill>
              </a:rPr>
              <a:t>. Posible caída.</a:t>
            </a:r>
            <a:endParaRPr sz="1100" dirty="0"/>
          </a:p>
        </p:txBody>
      </p:sp>
      <p:pic>
        <p:nvPicPr>
          <p:cNvPr id="1027" name="Picture 3" descr="C:\Users\Mariano\Desktop\maestria-repo\Concurso - TIA - Regular\c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69" y="3661699"/>
            <a:ext cx="18222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DISEÑO DEL MODELO C-S</a:t>
            </a:r>
            <a:endParaRPr dirty="0"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780250"/>
              <a:ext cx="2079600" cy="8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AR" sz="1000" dirty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e </a:t>
              </a:r>
              <a:r>
                <a:rPr lang="es-AR" sz="1000" dirty="0">
                  <a:latin typeface="Roboto"/>
                  <a:ea typeface="Roboto"/>
                  <a:cs typeface="Roboto"/>
                  <a:sym typeface="Roboto"/>
                </a:rPr>
                <a:t>utilizan protocolos específicos, como HTTP para web y SMTP para correo.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Protocolo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54" name="Google Shape;654;p26"/>
          <p:cNvSpPr txBox="1"/>
          <p:nvPr/>
        </p:nvSpPr>
        <p:spPr>
          <a:xfrm>
            <a:off x="5020723" y="3616133"/>
            <a:ext cx="349497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b="1" dirty="0"/>
              <a:t>C</a:t>
            </a:r>
            <a:r>
              <a:rPr lang="es-ES" sz="1200" b="1" dirty="0" smtClean="0"/>
              <a:t>onjunto formal </a:t>
            </a:r>
            <a:r>
              <a:rPr lang="es-AR" sz="1200" b="1" dirty="0" smtClean="0"/>
              <a:t>de </a:t>
            </a:r>
            <a:r>
              <a:rPr lang="es-AR" sz="1200" b="1" dirty="0"/>
              <a:t>estándares y normas.</a:t>
            </a:r>
          </a:p>
          <a:p>
            <a:r>
              <a:rPr lang="es-ES" sz="1200" b="1" dirty="0"/>
              <a:t>R</a:t>
            </a:r>
            <a:r>
              <a:rPr lang="es-ES" sz="1200" b="1" dirty="0" smtClean="0"/>
              <a:t>igen </a:t>
            </a:r>
            <a:r>
              <a:rPr lang="es-ES" sz="1200" b="1" dirty="0"/>
              <a:t>tanto el formato como el</a:t>
            </a:r>
          </a:p>
          <a:p>
            <a:r>
              <a:rPr lang="es-ES" sz="1200" b="1" dirty="0"/>
              <a:t>control de la interacción entre </a:t>
            </a:r>
            <a:r>
              <a:rPr lang="es-ES" sz="1200" b="1" dirty="0" smtClean="0"/>
              <a:t>d</a:t>
            </a:r>
            <a:r>
              <a:rPr lang="es-AR" sz="1200" b="1" dirty="0" err="1" smtClean="0"/>
              <a:t>istintos</a:t>
            </a:r>
            <a:r>
              <a:rPr lang="es-AR" sz="1200" b="1" dirty="0" smtClean="0"/>
              <a:t> </a:t>
            </a:r>
            <a:r>
              <a:rPr lang="es-AR" sz="1200" b="1" dirty="0"/>
              <a:t>dispositivos </a:t>
            </a:r>
            <a:r>
              <a:rPr lang="es-AR" sz="1200" b="1" dirty="0" smtClean="0"/>
              <a:t>en </a:t>
            </a:r>
            <a:r>
              <a:rPr lang="es-AR" sz="1200" b="1" dirty="0"/>
              <a:t>de </a:t>
            </a:r>
            <a:r>
              <a:rPr lang="es-AR" sz="1200" b="1" dirty="0" smtClean="0"/>
              <a:t>un </a:t>
            </a:r>
            <a:r>
              <a:rPr lang="es-ES" sz="1200" b="1" dirty="0" smtClean="0"/>
              <a:t>sistema </a:t>
            </a:r>
            <a:r>
              <a:rPr lang="es-ES" sz="1200" b="1" dirty="0"/>
              <a:t>de comunicación</a:t>
            </a:r>
            <a:r>
              <a:rPr lang="es-ES" sz="1200" b="1" dirty="0" smtClean="0"/>
              <a:t>. </a:t>
            </a:r>
            <a:r>
              <a:rPr lang="es-AR" sz="1200" b="1" dirty="0" smtClean="0"/>
              <a:t>En internet (web) usamos el protocolo HTTP/HTTPS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26"/>
          <p:cNvSpPr txBox="1"/>
          <p:nvPr/>
        </p:nvSpPr>
        <p:spPr>
          <a:xfrm>
            <a:off x="5010975" y="298693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Protocolo</a:t>
            </a:r>
            <a:endParaRPr sz="17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331298"/>
            <a:chOff x="710274" y="1456476"/>
            <a:chExt cx="3703926" cy="1331298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935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Las solicitudes y respuestas pueden pasarse a través de capas de red, como la capa de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aplicación, de 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transporte, y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de 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enlace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Capas de Red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Se implementan medidas de seguridad, como autenticación y encriptación.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Seguridad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MODELO OSI/TCP-IP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1043608" y="1059582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s-AR" sz="15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RELACIÓN CON LOS PROTOCOLOS</a:t>
            </a:r>
            <a:endParaRPr sz="15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63638"/>
            <a:ext cx="4528170" cy="331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MODELO OSI - CAPAS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1043608" y="1059582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s-AR" sz="15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RELACIÓN CON LOS PROTOCOLOS</a:t>
            </a:r>
            <a:endParaRPr sz="15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7695"/>
            <a:ext cx="354024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355976" y="1851670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Ejemplo de Relación entre Protocolos y </a:t>
            </a:r>
            <a:r>
              <a:rPr lang="es-ES" b="1" dirty="0" smtClean="0">
                <a:solidFill>
                  <a:schemeClr val="bg1"/>
                </a:solidFill>
              </a:rPr>
              <a:t>Capas</a:t>
            </a:r>
          </a:p>
          <a:p>
            <a:endParaRPr lang="es-ES" sz="1200" b="1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u="sng" dirty="0">
                <a:solidFill>
                  <a:schemeClr val="bg1"/>
                </a:solidFill>
              </a:rPr>
              <a:t>HTTP (Capa 7: Aplicación)</a:t>
            </a:r>
            <a:r>
              <a:rPr lang="es-ES" sz="1200" dirty="0">
                <a:solidFill>
                  <a:schemeClr val="bg1"/>
                </a:solidFill>
              </a:rPr>
              <a:t>: Protocolo de transferencia de hipertexto. Se utiliza para solicitar y recibir páginas web.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u="sng" dirty="0">
                <a:solidFill>
                  <a:schemeClr val="bg1"/>
                </a:solidFill>
              </a:rPr>
              <a:t>TCP (Capa 4: Transporte)</a:t>
            </a:r>
            <a:r>
              <a:rPr lang="es-ES" sz="1200" dirty="0">
                <a:solidFill>
                  <a:schemeClr val="bg1"/>
                </a:solidFill>
              </a:rPr>
              <a:t>: Protocolo de control de transmisión. Proporciona una conexión confiable y en orden.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u="sng" dirty="0">
                <a:solidFill>
                  <a:schemeClr val="bg1"/>
                </a:solidFill>
              </a:rPr>
              <a:t>IP (Capa 3: Internet)</a:t>
            </a:r>
            <a:r>
              <a:rPr lang="es-ES" sz="1200" dirty="0">
                <a:solidFill>
                  <a:schemeClr val="bg1"/>
                </a:solidFill>
              </a:rPr>
              <a:t>: Protocolo de internet. Se utiliza para ruteo y direccionamiento lógico.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u="sng" dirty="0">
                <a:solidFill>
                  <a:schemeClr val="bg1"/>
                </a:solidFill>
              </a:rPr>
              <a:t>Ethernet (Capa 2: Enlace de Datos)</a:t>
            </a:r>
            <a:r>
              <a:rPr lang="es-ES" sz="1200" dirty="0">
                <a:solidFill>
                  <a:schemeClr val="bg1"/>
                </a:solidFill>
              </a:rPr>
              <a:t>: Protocolo de enlace de datos. Se utiliza para la transmisión de datos a través de una red física.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u="sng" dirty="0">
                <a:solidFill>
                  <a:schemeClr val="bg1"/>
                </a:solidFill>
              </a:rPr>
              <a:t>DSL (Capa 1: Física)</a:t>
            </a:r>
            <a:r>
              <a:rPr lang="es-ES" sz="1200" dirty="0">
                <a:solidFill>
                  <a:schemeClr val="bg1"/>
                </a:solidFill>
              </a:rPr>
              <a:t>: Tecnología de línea digital suscriptor. Proporciona una conexión de datos a través de líneas telefónicas.</a:t>
            </a:r>
            <a:endParaRPr lang="es-A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 smtClean="0">
                <a:solidFill>
                  <a:schemeClr val="tx1"/>
                </a:solidFill>
              </a:rPr>
              <a:t>MÉTODOS HTTP</a:t>
            </a:r>
            <a:endParaRPr lang="es-AR" dirty="0">
              <a:solidFill>
                <a:schemeClr val="tx1"/>
              </a:solidFill>
            </a:endParaRPr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avLst/>
              <a:gdLst/>
              <a:ahLst/>
              <a:cxnLst/>
              <a:rect l="l" t="t" r="r" b="b"/>
              <a:pathLst>
                <a:path w="70903" h="112943" extrusionOk="0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avLst/>
              <a:gdLst/>
              <a:ahLst/>
              <a:cxnLst/>
              <a:rect l="l" t="t" r="r" b="b"/>
              <a:pathLst>
                <a:path w="23611" h="15193" extrusionOk="0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avLst/>
              <a:gdLst/>
              <a:ahLst/>
              <a:cxnLst/>
              <a:rect l="l" t="t" r="r" b="b"/>
              <a:pathLst>
                <a:path w="31779" h="15193" extrusionOk="0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avLst/>
              <a:gdLst/>
              <a:ahLst/>
              <a:cxnLst/>
              <a:rect l="l" t="t" r="r" b="b"/>
              <a:pathLst>
                <a:path w="41339" h="15205" extrusionOk="0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avLst/>
              <a:gdLst/>
              <a:ahLst/>
              <a:cxnLst/>
              <a:rect l="l" t="t" r="r" b="b"/>
              <a:pathLst>
                <a:path w="50555" h="15194" extrusionOk="0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avLst/>
              <a:gdLst/>
              <a:ahLst/>
              <a:cxnLst/>
              <a:rect l="l" t="t" r="r" b="b"/>
              <a:pathLst>
                <a:path w="61246" h="15194" extrusionOk="0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avLst/>
              <a:gdLst/>
              <a:ahLst/>
              <a:cxnLst/>
              <a:rect l="l" t="t" r="r" b="b"/>
              <a:pathLst>
                <a:path w="72093" h="15193" extrusionOk="0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GET / POST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GET: Solicita un recurso específico.</a:t>
              </a:r>
            </a:p>
            <a:p>
              <a:pPr lvl="0" algn="ctr"/>
              <a:r>
                <a:rPr lang="es-ES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POST: Envía datos al </a:t>
              </a:r>
              <a:r>
                <a:rPr lang="es-ES" sz="12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servidor.</a:t>
              </a:r>
              <a:endParaRPr sz="1700" b="1" dirty="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PUT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Reemplaza </a:t>
              </a: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 recurso existente o crea uno nuevo.</a:t>
              </a:r>
              <a:endParaRPr sz="1700" dirty="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DELETE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AR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Elimina </a:t>
              </a:r>
              <a:r>
                <a:rPr lang="es-A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 recurso.</a:t>
              </a:r>
              <a:endParaRPr sz="1700" dirty="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HEAD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a GET, pero solo devuelve los encabezados de la respuesta.</a:t>
              </a:r>
              <a:endParaRPr sz="1700" dirty="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OPTIONS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Solicita las opciones de comunicación para un </a:t>
              </a:r>
              <a:r>
                <a:rPr lang="es-E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recurso.</a:t>
              </a:r>
              <a:endParaRPr sz="1700" dirty="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PATCH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A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 parcialmente un recurso.</a:t>
              </a:r>
              <a:endParaRPr sz="1700" dirty="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1 Rectángulo"/>
          <p:cNvSpPr/>
          <p:nvPr/>
        </p:nvSpPr>
        <p:spPr>
          <a:xfrm>
            <a:off x="1475656" y="4544933"/>
            <a:ext cx="6147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Métodos de petición para </a:t>
            </a:r>
            <a:r>
              <a:rPr lang="es-ES" b="1" dirty="0" smtClean="0"/>
              <a:t>indicar la </a:t>
            </a:r>
            <a:r>
              <a:rPr lang="es-ES" b="1" dirty="0"/>
              <a:t>acción que se desea realizar para un </a:t>
            </a:r>
            <a:r>
              <a:rPr lang="es-ES" b="1" dirty="0" smtClean="0"/>
              <a:t>recurso  </a:t>
            </a:r>
            <a:r>
              <a:rPr lang="es-AR" b="1" dirty="0" smtClean="0"/>
              <a:t>determinado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 smtClean="0"/>
              <a:t>2) CONCEPTOS DE SERVIDOR HTTP</a:t>
            </a:r>
            <a:endParaRPr lang="es-AR" dirty="0"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Servidor intermedio que reenvía solicitudes a otros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Proxy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403908"/>
            <a:chOff x="6615425" y="1239850"/>
            <a:chExt cx="1818356" cy="1403908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888958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Logs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: Registros de las solicitudes y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respuestas. Depuración 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y análisis.</a:t>
              </a:r>
            </a:p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Monitoreo: Supervisión del rendimiento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del 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servidor.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723218" y="1421825"/>
              <a:ext cx="1710482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s-AR" sz="1700" dirty="0" err="1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Logs</a:t>
              </a:r>
              <a:r>
                <a:rPr lang="es-AR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y </a:t>
              </a:r>
              <a:r>
                <a:rPr lang="es-AR" sz="1700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Monitoreo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El puerto predeterminado para HTTP es el 80, y para HTTPS es el 443.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AR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Puertos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25" y="2769800"/>
            <a:ext cx="2448700" cy="1533275"/>
            <a:chOff x="710225" y="2769800"/>
            <a:chExt cx="2448700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225" y="3548275"/>
              <a:ext cx="189545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AR" sz="1000" dirty="0">
                  <a:latin typeface="Roboto"/>
                  <a:ea typeface="Roboto"/>
                  <a:cs typeface="Roboto"/>
                  <a:sym typeface="Roboto"/>
                </a:rPr>
                <a:t>Permite que un </a:t>
              </a: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solo servidor </a:t>
              </a:r>
              <a:r>
                <a:rPr lang="es-AR" sz="1000" dirty="0">
                  <a:latin typeface="Roboto"/>
                  <a:ea typeface="Roboto"/>
                  <a:cs typeface="Roboto"/>
                  <a:sym typeface="Roboto"/>
                </a:rPr>
                <a:t>físico </a:t>
              </a: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aloje múltiples </a:t>
              </a:r>
              <a:r>
                <a:rPr lang="es-AR" sz="1000" dirty="0">
                  <a:latin typeface="Roboto"/>
                  <a:ea typeface="Roboto"/>
                  <a:cs typeface="Roboto"/>
                  <a:sym typeface="Roboto"/>
                </a:rPr>
                <a:t>sitios </a:t>
              </a: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web utilizando diferentes nombres </a:t>
              </a:r>
              <a:r>
                <a:rPr lang="es-AR" sz="1000" dirty="0">
                  <a:latin typeface="Roboto"/>
                  <a:ea typeface="Roboto"/>
                  <a:cs typeface="Roboto"/>
                  <a:sym typeface="Roboto"/>
                </a:rPr>
                <a:t>de </a:t>
              </a: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dominio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AR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Host </a:t>
              </a:r>
              <a:r>
                <a:rPr lang="es-AR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Virtual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92118" cy="1852894"/>
            <a:chOff x="5974100" y="2769800"/>
            <a:chExt cx="2492118" cy="1852894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723218" y="3867894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Autenticación: Verifica la identidad del cliente.</a:t>
              </a:r>
            </a:p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Autorización: Controla el acceso a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recursos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Encriptación: </a:t>
              </a:r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Encriptar 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las comunicaciones.</a:t>
              </a:r>
            </a:p>
            <a:p>
              <a:pPr lvl="0" algn="r"/>
              <a:r>
                <a:rPr lang="es-ES" sz="1000" dirty="0" smtClean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s-AR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Seguridad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 smtClean="0"/>
              <a:t>3) REGISTRO DE DOMINIOS</a:t>
            </a:r>
            <a:endParaRPr lang="es-AR" dirty="0"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681531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DNS (</a:t>
              </a:r>
              <a:r>
                <a:rPr lang="es-AR" sz="1000" dirty="0" err="1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Sist</a:t>
              </a:r>
              <a:r>
                <a:rPr lang="es-AR" sz="10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. </a:t>
              </a:r>
              <a:r>
                <a:rPr lang="es-AR" sz="1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 </a:t>
              </a:r>
              <a:r>
                <a:rPr lang="es-AR" sz="10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Nombres </a:t>
              </a:r>
              <a:r>
                <a:rPr lang="es-AR" sz="1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 </a:t>
              </a:r>
              <a:r>
                <a:rPr lang="es-AR" sz="10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Dominio)</a:t>
              </a:r>
              <a:endParaRPr sz="1000" dirty="0"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avLst/>
              <a:gdLst/>
              <a:ahLst/>
              <a:cxnLst/>
              <a:rect l="l" t="t" r="r" b="b"/>
              <a:pathLst>
                <a:path w="22409" h="21552" extrusionOk="0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Sistema que traduce nombres de dominio en direcciones IP.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413818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Registrar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Entidad que gestiona el registro de dominios (por ejemplo,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GoDaddy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Namecheap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3047675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TLD (Top-</a:t>
              </a:r>
              <a:r>
                <a:rPr lang="es-AR" sz="1200" dirty="0" err="1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Level</a:t>
              </a:r>
              <a:r>
                <a:rPr lang="es-AR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s-AR" sz="1200" dirty="0" err="1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Domain</a:t>
              </a:r>
              <a:r>
                <a:rPr lang="es-AR" sz="1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)</a:t>
              </a:r>
              <a:endParaRPr sz="1200" dirty="0"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La parte final del dominio (por ejemplo, .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com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, .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org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.net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).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779662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Dominio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Una dirección única en Internet (por ejemplo, example.com).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897233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3164999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540742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799132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rot="10800000" flipH="1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Utiliza 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 </a:t>
              </a:r>
              <a:r>
                <a:rPr lang="es-ES" sz="10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servidor web local 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(por ejemplo, XAMPP, WAMP) para probar el sitio antes de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publicarlo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Pruebas </a:t>
              </a:r>
              <a:r>
                <a:rPr lang="es-AR" sz="12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Locales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AR" sz="9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Hosting Compartido</a:t>
              </a:r>
              <a:r>
                <a:rPr lang="es-AR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Servidores compartidos, VPS, servidores dedicados.</a:t>
              </a:r>
            </a:p>
            <a:p>
              <a:pPr lvl="0" algn="ctr"/>
              <a:r>
                <a:rPr lang="es-AR" sz="9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Hosting </a:t>
              </a:r>
              <a:r>
                <a:rPr lang="es-AR" sz="9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 la </a:t>
              </a:r>
              <a:r>
                <a:rPr lang="es-AR" sz="900" b="1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nube: </a:t>
              </a:r>
              <a:r>
                <a:rPr lang="es-AR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Servidores en la nube </a:t>
              </a:r>
              <a:r>
                <a:rPr lang="es-AR" sz="9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(AWS</a:t>
              </a:r>
              <a:r>
                <a:rPr lang="es-AR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AR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Azure</a:t>
              </a:r>
              <a:r>
                <a:rPr lang="es-AR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Google Cloud</a:t>
              </a:r>
              <a:r>
                <a:rPr lang="es-AR" sz="9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Elección de </a:t>
              </a:r>
              <a:r>
                <a:rPr lang="es-AR" sz="12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Hosting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(Sistema de Gestión de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Contenido): </a:t>
              </a:r>
              <a:r>
                <a:rPr lang="es-ES" sz="1000" dirty="0" err="1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WordPress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Joomla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lvl="0" algn="ctr"/>
              <a:r>
                <a:rPr lang="es-ES" sz="10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Frameworks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ES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React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Angular, </a:t>
              </a:r>
              <a:r>
                <a:rPr lang="es-ES" sz="1000" dirty="0" err="1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Vue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Desarrollo del Sitio </a:t>
              </a:r>
              <a:r>
                <a:rPr lang="es-AR" sz="12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Web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 smtClean="0"/>
              <a:t>4) PUBLICACIÓN DE UNA WEB: PARTE 1</a:t>
            </a:r>
            <a:endParaRPr lang="es-AR" dirty="0"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Creación de </a:t>
              </a:r>
              <a:r>
                <a:rPr lang="es-E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Contenido</a:t>
              </a: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HTML, </a:t>
              </a:r>
              <a:endParaRPr lang="es-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/>
              <a:r>
                <a:rPr lang="es-E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CSS, JavaScript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0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rot="10800000" flipH="1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Verifica que el sitio web se cargue correctamente desde un navegador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Pruebas Finales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Configura monitoreo para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que 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 sitio esté siempre en línea.</a:t>
              </a:r>
            </a:p>
            <a:p>
              <a:pPr lvl="0" algn="ctr"/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Realiza copias de seguridad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 actualizaciones 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seguridad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Monitoreo y </a:t>
              </a:r>
              <a:r>
                <a:rPr lang="es-AR" sz="12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Mantenimiento</a:t>
              </a:r>
              <a:endPara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Asegúrate de que los registros </a:t>
              </a:r>
              <a:r>
                <a:rPr lang="es-ES" sz="10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DNS 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apunten a la dirección IP correcta del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servidor</a:t>
              </a:r>
              <a:endPara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Configuración de </a:t>
              </a:r>
              <a:r>
                <a:rPr lang="es-AR" sz="12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DNS</a:t>
              </a:r>
              <a:endPara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/>
              <a:t>PUBLICACIÓN DE UNA WEB: PARTE 2</a:t>
            </a:r>
            <a:endParaRPr dirty="0"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Configuración del Servidor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ES" sz="10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FTP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(File Transfer </a:t>
              </a:r>
              <a:r>
                <a:rPr lang="es-ES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Protocol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): Transferencia de archivos al servidor.</a:t>
              </a:r>
            </a:p>
            <a:p>
              <a:pPr lvl="0" algn="ctr"/>
              <a:r>
                <a:rPr lang="es-ES" sz="10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SSH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s-ES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Secure</a:t>
              </a:r>
              <a:r>
                <a:rPr lang="es-E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Shell): Acceso seguro al servidor para configuración y </a:t>
              </a:r>
              <a:r>
                <a:rPr lang="es-ES" sz="10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gestión</a:t>
              </a:r>
              <a:endParaRPr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FORMACIÓN Y EXPERIENCIA DOCENTE</a:t>
            </a:r>
            <a:endParaRPr dirty="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4"/>
            <a:chOff x="710275" y="1333888"/>
            <a:chExt cx="1884600" cy="2997974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FORMACIÓN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TÉCNICO E INGENIERO ELECTRÓNICO</a:t>
              </a: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CURSO FULL-STACK</a:t>
              </a: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CAPACITACIÓN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MAESTRÍA EN MICROELECTRÓNICA (UBA)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CARGOS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AYUDANTE GRADUADO EXCLUSIVO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AYUDANTE GRADUADO </a:t>
              </a: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SIMPLE</a:t>
              </a: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DOCENCIA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900" dirty="0" smtClean="0">
                  <a:latin typeface="Roboto"/>
                  <a:ea typeface="Roboto"/>
                  <a:cs typeface="Roboto"/>
                  <a:sym typeface="Roboto"/>
                </a:rPr>
                <a:t>PLAN FINES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TEORÍA DE REDES I 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CIRCUITOS I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TECNOLOGÍAS INFORMÁTICAS A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900" dirty="0" smtClean="0">
                  <a:latin typeface="Roboto"/>
                  <a:ea typeface="Roboto"/>
                  <a:cs typeface="Roboto"/>
                  <a:sym typeface="Roboto"/>
                </a:rPr>
                <a:t>PROYECTO TRANSVERSAL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TEMA A DESARROLLAR: 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avLst/>
              <a:gdLst/>
              <a:ahLst/>
              <a:cxnLst/>
              <a:rect l="l" t="t" r="r" b="b"/>
              <a:pathLst>
                <a:path w="87797" h="59830" extrusionOk="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avLst/>
              <a:gdLst/>
              <a:ahLst/>
              <a:cxnLst/>
              <a:rect l="l" t="t" r="r" b="b"/>
              <a:pathLst>
                <a:path w="19086" h="32315" extrusionOk="0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avLst/>
              <a:gdLst/>
              <a:ahLst/>
              <a:cxnLst/>
              <a:rect l="l" t="t" r="r" b="b"/>
              <a:pathLst>
                <a:path w="87809" h="59830" extrusionOk="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avLst/>
              <a:gdLst/>
              <a:ahLst/>
              <a:cxnLst/>
              <a:rect l="l" t="t" r="r" b="b"/>
              <a:pathLst>
                <a:path w="19086" h="32326" extrusionOk="0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avLst/>
              <a:gdLst/>
              <a:ahLst/>
              <a:cxnLst/>
              <a:rect l="l" t="t" r="r" b="b"/>
              <a:pathLst>
                <a:path w="59830" h="87809" extrusionOk="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avLst/>
              <a:gdLst/>
              <a:ahLst/>
              <a:cxnLst/>
              <a:rect l="l" t="t" r="r" b="b"/>
              <a:pathLst>
                <a:path w="59830" h="87798" extrusionOk="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avLst/>
            <a:gdLst/>
            <a:ahLst/>
            <a:cxnLst/>
            <a:rect l="l" t="t" r="r" b="b"/>
            <a:pathLst>
              <a:path w="45911" h="45911" extrusionOk="0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395536" y="1239125"/>
            <a:ext cx="5897373" cy="603688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802073" y="1707654"/>
            <a:ext cx="5916955" cy="603688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228654" y="2222363"/>
            <a:ext cx="5916893" cy="603670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655260" y="2711220"/>
            <a:ext cx="5916807" cy="603659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237122" y="3174235"/>
            <a:ext cx="5764557" cy="365168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avLst/>
              <a:gdLst/>
              <a:ahLst/>
              <a:cxnLst/>
              <a:rect l="l" t="t" r="r" b="b"/>
              <a:pathLst>
                <a:path w="109943" h="27290" extrusionOk="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avLst/>
              <a:gdLst/>
              <a:ahLst/>
              <a:cxnLst/>
              <a:rect l="l" t="t" r="r" b="b"/>
              <a:pathLst>
                <a:path w="102085" h="4466" extrusionOk="0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avLst/>
            <a:gdLst/>
            <a:ahLst/>
            <a:cxnLst/>
            <a:rect l="l" t="t" r="r" b="b"/>
            <a:pathLst>
              <a:path w="60032" h="47876" extrusionOk="0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avLst/>
            <a:gdLst/>
            <a:ahLst/>
            <a:cxnLst/>
            <a:rect l="l" t="t" r="r" b="b"/>
            <a:pathLst>
              <a:path w="45269" h="64551" extrusionOk="0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avLst/>
            <a:gdLst/>
            <a:ahLst/>
            <a:cxnLst/>
            <a:rect l="l" t="t" r="r" b="b"/>
            <a:pathLst>
              <a:path w="66188" h="34269" extrusionOk="0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avLst/>
            <a:gdLst/>
            <a:ahLst/>
            <a:cxnLst/>
            <a:rect l="l" t="t" r="r" b="b"/>
            <a:pathLst>
              <a:path w="44888" h="62949" extrusionOk="0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avLst/>
            <a:gdLst/>
            <a:ahLst/>
            <a:cxnLst/>
            <a:rect l="l" t="t" r="r" b="b"/>
            <a:pathLst>
              <a:path w="53555" h="49486" extrusionOk="0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avLst/>
            <a:gdLst/>
            <a:ahLst/>
            <a:cxnLst/>
            <a:rect l="l" t="t" r="r" b="b"/>
            <a:pathLst>
              <a:path w="11586" h="29540" extrusionOk="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GESTIÓN</a:t>
            </a:r>
            <a:endParaRPr lang="es-AR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sym typeface="Fira Sans Extra Condensed Medium"/>
                </a:rPr>
                <a:t>RUSE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Miembro</a:t>
              </a: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 Suplente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PSC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A designar por el </a:t>
              </a: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Departamento </a:t>
              </a: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de Electrónica 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sz="15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Centro de Ingenieros</a:t>
              </a:r>
              <a:endParaRPr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Vocal Titular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Gestión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avLst/>
              <a:gdLst/>
              <a:ahLst/>
              <a:cxnLst/>
              <a:rect l="l" t="t" r="r" b="b"/>
              <a:pathLst>
                <a:path w="47768" h="52376" extrusionOk="0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avLst/>
              <a:gdLst/>
              <a:ahLst/>
              <a:cxnLst/>
              <a:rect l="l" t="t" r="r" b="b"/>
              <a:pathLst>
                <a:path w="47768" h="52365" extrusionOk="0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avLst/>
              <a:gdLst/>
              <a:ahLst/>
              <a:cxnLst/>
              <a:rect l="l" t="t" r="r" b="b"/>
              <a:pathLst>
                <a:path w="5370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avLst/>
              <a:gdLst/>
              <a:ahLst/>
              <a:cxnLst/>
              <a:rect l="l" t="t" r="r" b="b"/>
              <a:pathLst>
                <a:path w="43399" h="60175" extrusionOk="0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avLst/>
              <a:gdLst/>
              <a:ahLst/>
              <a:cxnLst/>
              <a:rect l="l" t="t" r="r" b="b"/>
              <a:pathLst>
                <a:path w="43399" h="60163" extrusionOk="0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avLst/>
              <a:gdLst/>
              <a:ahLst/>
              <a:cxnLst/>
              <a:rect l="l" t="t" r="r" b="b"/>
              <a:pathLst>
                <a:path w="60164" h="43400" extrusionOk="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avLst/>
              <a:gdLst/>
              <a:ahLst/>
              <a:cxnLst/>
              <a:rect l="l" t="t" r="r" b="b"/>
              <a:pathLst>
                <a:path w="60175" h="43400" extrusionOk="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avLst/>
              <a:gdLst/>
              <a:ahLst/>
              <a:cxnLst/>
              <a:rect l="l" t="t" r="r" b="b"/>
              <a:pathLst>
                <a:path w="60901" h="60890" extrusionOk="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avLst/>
              <a:gdLst/>
              <a:ahLst/>
              <a:cxnLst/>
              <a:rect l="l" t="t" r="r" b="b"/>
              <a:pathLst>
                <a:path w="29326" h="19182" extrusionOk="0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avLst/>
              <a:gdLst/>
              <a:ahLst/>
              <a:cxnLst/>
              <a:rect l="l" t="t" r="r" b="b"/>
              <a:pathLst>
                <a:path w="31231" h="20801" extrusionOk="0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avLst/>
              <a:gdLst/>
              <a:ahLst/>
              <a:cxnLst/>
              <a:rect l="l" t="t" r="r" b="b"/>
              <a:pathLst>
                <a:path w="20254" h="30600" extrusionOk="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avLst/>
              <a:gdLst/>
              <a:ahLst/>
              <a:cxnLst/>
              <a:rect l="l" t="t" r="r" b="b"/>
              <a:pathLst>
                <a:path w="19706" h="29969" extrusionOk="0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avLst/>
              <a:gdLst/>
              <a:ahLst/>
              <a:cxnLst/>
              <a:rect l="l" t="t" r="r" b="b"/>
              <a:pathLst>
                <a:path w="5002" h="7490" extrusionOk="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avLst/>
              <a:gdLst/>
              <a:ahLst/>
              <a:cxnLst/>
              <a:rect l="l" t="t" r="r" b="b"/>
              <a:pathLst>
                <a:path w="322" h="1216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avLst/>
              <a:gdLst/>
              <a:ahLst/>
              <a:cxnLst/>
              <a:rect l="l" t="t" r="r" b="b"/>
              <a:pathLst>
                <a:path w="334" h="859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avLst/>
              <a:gdLst/>
              <a:ahLst/>
              <a:cxnLst/>
              <a:rect l="l" t="t" r="r" b="b"/>
              <a:pathLst>
                <a:path w="322" h="859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avLst/>
              <a:gdLst/>
              <a:ahLst/>
              <a:cxnLst/>
              <a:rect l="l" t="t" r="r" b="b"/>
              <a:pathLst>
                <a:path w="5918" h="2317" extrusionOk="0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5109" extrusionOk="0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23945" extrusionOk="0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2" cy="1086087"/>
            <a:chOff x="710263" y="1452275"/>
            <a:chExt cx="3861912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sz="1200" dirty="0" smtClean="0">
                  <a:solidFill>
                    <a:srgbClr val="FFFFFF"/>
                  </a:solidFill>
                </a:rPr>
                <a:t>Conceptos de protocolo HTTP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latin typeface="Roboto"/>
                  <a:ea typeface="Roboto"/>
                  <a:cs typeface="Roboto"/>
                  <a:sym typeface="Roboto"/>
                </a:rPr>
                <a:t>HTTP es 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el protocolo de comunicación utilizado para transferir datos en la web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Conceptos de Servidor HTTP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100" dirty="0" smtClean="0">
                  <a:latin typeface="Roboto"/>
                  <a:ea typeface="Roboto"/>
                  <a:cs typeface="Roboto"/>
                  <a:sym typeface="Roboto"/>
                </a:rPr>
                <a:t>Programa </a:t>
              </a:r>
              <a:r>
                <a:rPr lang="es-ES" sz="1100" dirty="0">
                  <a:latin typeface="Roboto"/>
                  <a:ea typeface="Roboto"/>
                  <a:cs typeface="Roboto"/>
                  <a:sym typeface="Roboto"/>
                </a:rPr>
                <a:t>que escucha en un </a:t>
              </a:r>
              <a:r>
                <a:rPr lang="es-ES" sz="1100" dirty="0" smtClean="0">
                  <a:latin typeface="Roboto"/>
                  <a:ea typeface="Roboto"/>
                  <a:cs typeface="Roboto"/>
                  <a:sym typeface="Roboto"/>
                </a:rPr>
                <a:t>puerto y </a:t>
              </a:r>
              <a:r>
                <a:rPr lang="es-ES" sz="1100" dirty="0">
                  <a:latin typeface="Roboto"/>
                  <a:ea typeface="Roboto"/>
                  <a:cs typeface="Roboto"/>
                  <a:sym typeface="Roboto"/>
                </a:rPr>
                <a:t>responde a las solicitudes HTTP de los clientes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Registros de Dominios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s-ES" sz="1200" dirty="0" smtClean="0">
                  <a:latin typeface="Roboto"/>
                  <a:ea typeface="Roboto"/>
                  <a:cs typeface="Roboto"/>
                  <a:sym typeface="Roboto"/>
                </a:rPr>
                <a:t>Proceso de 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adquirir un nombre de dominio único para un sitio web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dirty="0" smtClean="0">
                  <a:solidFill>
                    <a:srgbClr val="FFFFFF"/>
                  </a:solidFill>
                </a:rPr>
                <a:t>Publicación de una web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s-ES" sz="1200" dirty="0" smtClean="0">
                  <a:latin typeface="Roboto"/>
                  <a:ea typeface="Roboto"/>
                  <a:cs typeface="Roboto"/>
                  <a:sym typeface="Roboto"/>
                </a:rPr>
                <a:t>mplica desde 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la creación </a:t>
              </a:r>
              <a:r>
                <a:rPr lang="es-ES" sz="1200" dirty="0" smtClean="0">
                  <a:latin typeface="Roboto"/>
                  <a:ea typeface="Roboto"/>
                  <a:cs typeface="Roboto"/>
                  <a:sym typeface="Roboto"/>
                </a:rPr>
                <a:t>del contenido 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hasta la configuración del servidor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TEMAS </a:t>
            </a:r>
            <a:r>
              <a:rPr lang="es-AR" dirty="0" smtClean="0"/>
              <a:t>A </a:t>
            </a:r>
            <a:r>
              <a:rPr lang="es-AR" dirty="0" smtClean="0"/>
              <a:t>DESARROLLAR</a:t>
            </a:r>
            <a:endParaRPr lang="es-AR" dirty="0"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UNIDAD 3</a:t>
              </a:r>
              <a:endParaRPr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ESTRUCTURA HTML / CSS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MAQUETACIÓN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SELECTORES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1-2</a:t>
              </a:r>
              <a:endParaRPr sz="1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3</a:t>
              </a:r>
              <a:endParaRPr sz="1700" dirty="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LISTAS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TABLAS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200" dirty="0" smtClean="0">
                  <a:latin typeface="Roboto"/>
                  <a:ea typeface="Roboto"/>
                  <a:cs typeface="Roboto"/>
                  <a:sym typeface="Roboto"/>
                </a:rPr>
                <a:t>CONTENIDOS EMBEBIDOS</a:t>
              </a:r>
              <a:endParaRPr lang="es-AR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s-AR" sz="1700" b="1" dirty="0">
                  <a:solidFill>
                    <a:schemeClr val="tx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ACA ESTAMOS</a:t>
              </a:r>
              <a:endParaRPr lang="es-AR" sz="1700" b="1" dirty="0">
                <a:solidFill>
                  <a:schemeClr val="tx1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AR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CONCEPTO CLIENTE/SERVIDOR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PROTOCOLO Y SERVIDOR HTTP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REGISTRO DE DOMINIO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PUBLICACIÓN WEB</a:t>
              </a:r>
              <a:endParaRPr lang="es-AR"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s-A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</a:t>
              </a:r>
              <a:r>
                <a:rPr lang="es-AR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6-7</a:t>
              </a:r>
              <a:endParaRPr lang="es-AR" sz="1700" dirty="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9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MODELO DE CAJA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PROPIEDAD DISPLAY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ETIQUETAS DIV Y SPAN 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ETIQUETAS SEMÁNTICAS DE SECCIÓN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UNIDADES EN CSS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PROPIEDAD POSITION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FLEXBOX</a:t>
              </a:r>
              <a:endParaRPr lang="es-ES"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s-A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GUÍA </a:t>
              </a:r>
              <a:r>
                <a:rPr lang="es-AR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7-8</a:t>
              </a:r>
              <a:endParaRPr lang="es-AR" sz="1700" dirty="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endParaRPr lang="es-ES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PSEUDOCLASES / PSEUDOELEMENTOS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FUNCIONES MATEMÁTICAS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FORMULARIOS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es-ES" sz="900" dirty="0" smtClean="0">
                  <a:latin typeface="Roboto"/>
                  <a:ea typeface="Roboto"/>
                  <a:cs typeface="Roboto"/>
                  <a:sym typeface="Roboto"/>
                </a:rPr>
                <a:t>MÉTODOS GET Y POST</a:t>
              </a:r>
              <a:endParaRPr lang="es-ES"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¿QUE VIMOS HASTA AHORA? ¿HACIA DONDE VAMOS?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Solicitudes y </a:t>
            </a:r>
            <a:r>
              <a:rPr lang="es-AR" sz="12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Respuestas</a:t>
            </a:r>
            <a:endParaRPr sz="12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Métodos </a:t>
            </a:r>
            <a:r>
              <a:rPr lang="es-AR" sz="12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HTTP</a:t>
            </a:r>
            <a:endParaRPr sz="12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Códigos de </a:t>
            </a:r>
            <a:r>
              <a:rPr lang="es-AR" sz="12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Estado</a:t>
            </a:r>
            <a:endParaRPr sz="12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Encabezados (</a:t>
            </a:r>
            <a:r>
              <a:rPr lang="es-AR" sz="1200" dirty="0" err="1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Headers</a:t>
            </a:r>
            <a:r>
              <a:rPr lang="es-AR" sz="12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)</a:t>
            </a:r>
            <a:endParaRPr sz="12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AR" sz="1200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Cookies</a:t>
            </a:r>
            <a:endParaRPr sz="12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Informacional, </a:t>
            </a:r>
            <a:r>
              <a:rPr lang="es-ES" sz="1000" dirty="0" err="1" smtClean="0">
                <a:latin typeface="Roboto"/>
                <a:ea typeface="Roboto"/>
                <a:cs typeface="Roboto"/>
                <a:sym typeface="Roboto"/>
              </a:rPr>
              <a:t>Exito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, Redirección, Error </a:t>
            </a:r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del 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cliente, Error </a:t>
            </a:r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del 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Solicitud: </a:t>
            </a:r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Un cliente 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-ES" sz="1000" dirty="0" err="1" smtClean="0">
                <a:latin typeface="Roboto"/>
                <a:ea typeface="Roboto"/>
                <a:cs typeface="Roboto"/>
                <a:sym typeface="Roboto"/>
              </a:rPr>
              <a:t>nav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. web).</a:t>
            </a:r>
            <a:endParaRPr lang="es-ES" sz="1000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Respuesta: </a:t>
            </a:r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El servidor 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responde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Metadatos que proporcionan información adicional sobre la solicitud o la respuesta: </a:t>
            </a:r>
            <a:endParaRPr lang="es-E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Content-</a:t>
            </a:r>
            <a:r>
              <a:rPr lang="es-ES" sz="1000" dirty="0" err="1" smtClean="0"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000" dirty="0" err="1">
                <a:latin typeface="Roboto"/>
                <a:ea typeface="Roboto"/>
                <a:cs typeface="Roboto"/>
                <a:sym typeface="Roboto"/>
              </a:rPr>
              <a:t>User-Agent</a:t>
            </a:r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000" dirty="0" err="1">
                <a:latin typeface="Roboto"/>
                <a:ea typeface="Roboto"/>
                <a:cs typeface="Roboto"/>
                <a:sym typeface="Roboto"/>
              </a:rPr>
              <a:t>Authorization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000" b="1" dirty="0" smtClean="0">
                <a:latin typeface="Roboto"/>
                <a:ea typeface="Roboto"/>
                <a:cs typeface="Roboto"/>
                <a:sym typeface="Roboto"/>
              </a:rPr>
              <a:t>GET, POST</a:t>
            </a:r>
            <a:r>
              <a:rPr lang="es-ES" sz="1000" dirty="0" smtClean="0">
                <a:latin typeface="Roboto"/>
                <a:ea typeface="Roboto"/>
                <a:cs typeface="Roboto"/>
                <a:sym typeface="Roboto"/>
              </a:rPr>
              <a:t>, PUT, DELETE, HEAD, OPTIONS, PATCH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000" dirty="0">
                <a:latin typeface="Roboto"/>
                <a:ea typeface="Roboto"/>
                <a:cs typeface="Roboto"/>
                <a:sym typeface="Roboto"/>
              </a:rPr>
              <a:t>Pequeños fragmentos de datos que el servidor envía al cliente y que el cliente devuelve en cada solicitud subsiguiente.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2035385" y="2499649"/>
            <a:ext cx="181137" cy="216431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>
                <a:solidFill>
                  <a:srgbClr val="FFFFFF"/>
                </a:solidFill>
              </a:rPr>
              <a:t>Conceptos de protocolo </a:t>
            </a:r>
            <a:r>
              <a:rPr lang="es-AR" dirty="0" err="1" smtClean="0">
                <a:solidFill>
                  <a:srgbClr val="FFFFFF"/>
                </a:solidFill>
              </a:rPr>
              <a:t>HTTPConceptos</a:t>
            </a:r>
            <a:r>
              <a:rPr lang="es-AR" dirty="0" smtClean="0">
                <a:solidFill>
                  <a:srgbClr val="FFFFFF"/>
                </a:solidFill>
              </a:rPr>
              <a:t> de protocolo </a:t>
            </a:r>
            <a:r>
              <a:rPr lang="es-AR" dirty="0" smtClean="0">
                <a:solidFill>
                  <a:schemeClr val="tx1"/>
                </a:solidFill>
              </a:rPr>
              <a:t>1 1) CONCEPTOS DE PROTOCOLO HTTP</a:t>
            </a:r>
            <a:br>
              <a:rPr lang="es-AR" dirty="0" smtClean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30892" y="2831579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AR" b="1" dirty="0" smtClean="0">
                <a:solidFill>
                  <a:schemeClr val="bg1"/>
                </a:solidFill>
              </a:rPr>
              <a:t>PROTOCOLO</a:t>
            </a:r>
          </a:p>
          <a:p>
            <a:pPr lvl="0" algn="ctr"/>
            <a:r>
              <a:rPr lang="es-AR" b="1" dirty="0" smtClean="0">
                <a:solidFill>
                  <a:schemeClr val="bg1"/>
                </a:solidFill>
              </a:rPr>
              <a:t>HTTP</a:t>
            </a:r>
            <a:endParaRPr lang="es-A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iano\Desktop\maestria-repo\Concurso - TIA - Regular\c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5" y="1995686"/>
            <a:ext cx="2160240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CLIENTE -  SERVIDOR: PARTE 1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27584" y="113159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s-ES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modelo permite la comunicación y el intercambio </a:t>
            </a:r>
          </a:p>
          <a:p>
            <a:pPr marL="114300" lvl="0" indent="0" algn="ctr">
              <a:buNone/>
            </a:pPr>
            <a:r>
              <a:rPr lang="es-ES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datos entre múltiples dispositivos y aplicaciones</a:t>
            </a:r>
            <a:endParaRPr lang="es-ES" sz="1500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06828" y="1872098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" sz="1300" b="1" dirty="0" smtClean="0">
                <a:solidFill>
                  <a:srgbClr val="FFFFFF"/>
                </a:solidFill>
              </a:rPr>
              <a:t>CLIENTE</a:t>
            </a:r>
            <a:r>
              <a:rPr lang="en" sz="1300" dirty="0" smtClean="0">
                <a:solidFill>
                  <a:srgbClr val="FFFFFF"/>
                </a:solidFill>
              </a:rPr>
              <a:t>:</a:t>
            </a:r>
            <a:r>
              <a:rPr lang="en" sz="1300" dirty="0">
                <a:solidFill>
                  <a:srgbClr val="FFFFFF"/>
                </a:solidFill>
              </a:rPr>
              <a:t> </a:t>
            </a:r>
            <a:r>
              <a:rPr lang="es-ES" sz="1300" dirty="0" smtClean="0">
                <a:solidFill>
                  <a:srgbClr val="FFFFFF"/>
                </a:solidFill>
              </a:rPr>
              <a:t>es </a:t>
            </a:r>
            <a:r>
              <a:rPr lang="es-ES" sz="1300" dirty="0">
                <a:solidFill>
                  <a:srgbClr val="FFFFFF"/>
                </a:solidFill>
              </a:rPr>
              <a:t>un programa o dispositivo que solicita un servicio o recurso a un servidor</a:t>
            </a:r>
            <a:r>
              <a:rPr lang="es-ES" sz="1300" dirty="0" smtClean="0">
                <a:solidFill>
                  <a:srgbClr val="FFFFFF"/>
                </a:solidFill>
              </a:rPr>
              <a:t>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s-ES" sz="1300" dirty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300" u="sng" dirty="0">
                <a:solidFill>
                  <a:srgbClr val="FFFFFF"/>
                </a:solidFill>
              </a:rPr>
              <a:t>Funciones: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Inicia la comunicación enviando una solicitud al servidor.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Procesa la respuesta recibida del servidor.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 smtClean="0">
                <a:solidFill>
                  <a:srgbClr val="FFFFFF"/>
                </a:solidFill>
              </a:rPr>
              <a:t>Los </a:t>
            </a:r>
            <a:r>
              <a:rPr lang="es-ES" sz="1300" dirty="0">
                <a:solidFill>
                  <a:srgbClr val="FFFFFF"/>
                </a:solidFill>
              </a:rPr>
              <a:t>clientes son aplicaciones de usuario final, como navegadores web, aplicaciones móviles, o software de escritorio</a:t>
            </a:r>
            <a:r>
              <a:rPr lang="es-ES" sz="1300" dirty="0" smtClean="0">
                <a:solidFill>
                  <a:srgbClr val="FFFFFF"/>
                </a:solidFill>
              </a:rPr>
              <a:t>. Ejemplos</a:t>
            </a:r>
            <a:r>
              <a:rPr lang="es-ES" sz="1300" dirty="0">
                <a:solidFill>
                  <a:srgbClr val="FFFFFF"/>
                </a:solidFill>
              </a:rPr>
              <a:t>: Navegador web, aplicaciones de correo electrónico, aplicaciones de mensajería instantánea</a:t>
            </a:r>
            <a:r>
              <a:rPr lang="es-ES" sz="1300" dirty="0" smtClean="0">
                <a:solidFill>
                  <a:srgbClr val="FFFFFF"/>
                </a:solidFill>
              </a:rPr>
              <a:t>.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s-ES" sz="1100" dirty="0" smtClean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sz="1100" dirty="0"/>
          </a:p>
        </p:txBody>
      </p:sp>
      <p:pic>
        <p:nvPicPr>
          <p:cNvPr id="1027" name="Picture 3" descr="C:\Users\Mariano\Desktop\maestria-repo\Concurso - TIA - Regular\c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69" y="3662969"/>
            <a:ext cx="18222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iano\Desktop\maestria-repo\Concurso - TIA - Regular\c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5" y="1995686"/>
            <a:ext cx="2160240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CLIENTE -  SERVIDOR: PARTE 2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27584" y="113159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s-ES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modelo permite la comunicación y el intercambio </a:t>
            </a:r>
            <a:endParaRPr lang="es-ES" sz="15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ctr">
              <a:buNone/>
            </a:pPr>
            <a:r>
              <a:rPr lang="es-ES" sz="15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entre múltiples dispositivos y aplicaciones</a:t>
            </a:r>
            <a:endParaRPr sz="1500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06828" y="1872098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n" sz="1300" b="1" dirty="0">
                <a:solidFill>
                  <a:srgbClr val="FFFFFF"/>
                </a:solidFill>
              </a:rPr>
              <a:t>SERVIDOR</a:t>
            </a:r>
            <a:r>
              <a:rPr lang="en" sz="1300" dirty="0">
                <a:solidFill>
                  <a:srgbClr val="FFFFFF"/>
                </a:solidFill>
              </a:rPr>
              <a:t>: </a:t>
            </a:r>
            <a:r>
              <a:rPr lang="es-ES" sz="1300" dirty="0">
                <a:solidFill>
                  <a:srgbClr val="FFFFFF"/>
                </a:solidFill>
              </a:rPr>
              <a:t>es un programa o dispositivo que proporciona servicios o recursos a los </a:t>
            </a:r>
            <a:r>
              <a:rPr lang="es-ES" sz="1300" dirty="0" smtClean="0">
                <a:solidFill>
                  <a:srgbClr val="FFFFFF"/>
                </a:solidFill>
              </a:rPr>
              <a:t>clientes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s-ES" sz="1300" dirty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300" u="sng" dirty="0">
                <a:solidFill>
                  <a:srgbClr val="FFFFFF"/>
                </a:solidFill>
              </a:rPr>
              <a:t>Funciones: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Escucha y acepta solicitudes de clientes.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Procesa las solicitudes y genera respuestas.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Puede manejar múltiples solicitudes simultáneas.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Almacena y gestiona datos, como bases de datos, archivos, y servicios web.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s-ES" sz="1300" dirty="0">
                <a:solidFill>
                  <a:srgbClr val="FFFFFF"/>
                </a:solidFill>
              </a:rPr>
              <a:t>Ejemplos: Servidores web (Apache, </a:t>
            </a:r>
            <a:r>
              <a:rPr lang="es-ES" sz="1300" dirty="0" err="1">
                <a:solidFill>
                  <a:srgbClr val="FFFFFF"/>
                </a:solidFill>
              </a:rPr>
              <a:t>Nginx</a:t>
            </a:r>
            <a:r>
              <a:rPr lang="es-ES" sz="1300" dirty="0">
                <a:solidFill>
                  <a:srgbClr val="FFFFFF"/>
                </a:solidFill>
              </a:rPr>
              <a:t>), servidores de bases de datos (</a:t>
            </a:r>
            <a:r>
              <a:rPr lang="es-ES" sz="1300" dirty="0" err="1">
                <a:solidFill>
                  <a:srgbClr val="FFFFFF"/>
                </a:solidFill>
              </a:rPr>
              <a:t>MySQL</a:t>
            </a:r>
            <a:r>
              <a:rPr lang="es-ES" sz="1300" dirty="0">
                <a:solidFill>
                  <a:srgbClr val="FFFFFF"/>
                </a:solidFill>
              </a:rPr>
              <a:t>, </a:t>
            </a:r>
            <a:r>
              <a:rPr lang="es-ES" sz="1300" dirty="0" err="1">
                <a:solidFill>
                  <a:srgbClr val="FFFFFF"/>
                </a:solidFill>
              </a:rPr>
              <a:t>PostgreSQL</a:t>
            </a:r>
            <a:r>
              <a:rPr lang="es-ES" sz="1300" dirty="0">
                <a:solidFill>
                  <a:srgbClr val="FFFFFF"/>
                </a:solidFill>
              </a:rPr>
              <a:t>), servidores de correo (SMTP, IMAP</a:t>
            </a:r>
            <a:r>
              <a:rPr lang="es-ES" sz="1300" dirty="0" smtClean="0">
                <a:solidFill>
                  <a:srgbClr val="FFFFFF"/>
                </a:solidFill>
              </a:rPr>
              <a:t>), servidores FTP.</a:t>
            </a:r>
            <a:endParaRPr lang="es-ES" sz="1100" dirty="0" smtClean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sz="1100" dirty="0"/>
          </a:p>
        </p:txBody>
      </p:sp>
      <p:pic>
        <p:nvPicPr>
          <p:cNvPr id="1027" name="Picture 3" descr="C:\Users\Mariano\Desktop\maestria-repo\Concurso - TIA - Regular\c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68" y="3679797"/>
            <a:ext cx="18222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iano\Desktop\maestria-repo\Concurso - TIA - Regular\c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75" y="1995686"/>
            <a:ext cx="2160240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CLIENTE -  SERVIDOR: PARTE 3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27584" y="113159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s-AR" sz="1500" b="1" dirty="0" smtClean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CONEXIÓN</a:t>
            </a:r>
            <a:endParaRPr sz="1500"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06828" y="1872098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300" b="1" u="sng" dirty="0" smtClean="0">
                <a:solidFill>
                  <a:srgbClr val="FFFFFF"/>
                </a:solidFill>
              </a:rPr>
              <a:t>Establecimiento </a:t>
            </a:r>
            <a:r>
              <a:rPr lang="es-ES" sz="1300" b="1" u="sng" dirty="0">
                <a:solidFill>
                  <a:srgbClr val="FFFFFF"/>
                </a:solidFill>
              </a:rPr>
              <a:t>de Conexión</a:t>
            </a:r>
            <a:r>
              <a:rPr lang="es-ES" sz="1300" b="1" dirty="0" smtClean="0">
                <a:solidFill>
                  <a:srgbClr val="FFFFFF"/>
                </a:solidFill>
              </a:rPr>
              <a:t>: El </a:t>
            </a:r>
            <a:r>
              <a:rPr lang="es-ES" sz="1300" b="1" dirty="0">
                <a:solidFill>
                  <a:srgbClr val="FFFFFF"/>
                </a:solidFill>
              </a:rPr>
              <a:t>cliente inicia una conexión con el servidor</a:t>
            </a:r>
            <a:r>
              <a:rPr lang="es-ES" sz="1300" b="1" dirty="0" smtClean="0">
                <a:solidFill>
                  <a:srgbClr val="FFFFFF"/>
                </a:solidFill>
              </a:rPr>
              <a:t>. El </a:t>
            </a:r>
            <a:r>
              <a:rPr lang="es-ES" sz="1300" b="1" dirty="0">
                <a:solidFill>
                  <a:srgbClr val="FFFFFF"/>
                </a:solidFill>
              </a:rPr>
              <a:t>servidor acepta la conexión y espera solicitudes.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s-ES" sz="1300" b="1" dirty="0" smtClean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300" b="1" u="sng" dirty="0" smtClean="0">
                <a:solidFill>
                  <a:srgbClr val="FFFFFF"/>
                </a:solidFill>
              </a:rPr>
              <a:t>Solicitud </a:t>
            </a:r>
            <a:r>
              <a:rPr lang="es-ES" sz="1300" b="1" u="sng" dirty="0">
                <a:solidFill>
                  <a:srgbClr val="FFFFFF"/>
                </a:solidFill>
              </a:rPr>
              <a:t>y Respuesta</a:t>
            </a:r>
            <a:r>
              <a:rPr lang="es-ES" sz="1300" b="1" dirty="0" smtClean="0">
                <a:solidFill>
                  <a:srgbClr val="FFFFFF"/>
                </a:solidFill>
              </a:rPr>
              <a:t>: El </a:t>
            </a:r>
            <a:r>
              <a:rPr lang="es-ES" sz="1300" b="1" dirty="0">
                <a:solidFill>
                  <a:srgbClr val="FFFFFF"/>
                </a:solidFill>
              </a:rPr>
              <a:t>cliente envía una solicitud al servidor.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300" b="1" dirty="0">
                <a:solidFill>
                  <a:srgbClr val="FFFFFF"/>
                </a:solidFill>
              </a:rPr>
              <a:t>El servidor procesa la solicitud y genera una respuesta</a:t>
            </a:r>
            <a:r>
              <a:rPr lang="es-ES" sz="1300" b="1" dirty="0" smtClean="0">
                <a:solidFill>
                  <a:srgbClr val="FFFFFF"/>
                </a:solidFill>
              </a:rPr>
              <a:t>. El servidor </a:t>
            </a:r>
            <a:r>
              <a:rPr lang="es-ES" sz="1300" b="1" dirty="0">
                <a:solidFill>
                  <a:srgbClr val="FFFFFF"/>
                </a:solidFill>
              </a:rPr>
              <a:t>envía la respuesta al cliente</a:t>
            </a:r>
            <a:r>
              <a:rPr lang="es-ES" sz="1300" b="1" dirty="0" smtClean="0">
                <a:solidFill>
                  <a:srgbClr val="FFFFFF"/>
                </a:solidFill>
              </a:rPr>
              <a:t>. El </a:t>
            </a:r>
            <a:r>
              <a:rPr lang="es-ES" sz="1300" b="1" dirty="0">
                <a:solidFill>
                  <a:srgbClr val="FFFFFF"/>
                </a:solidFill>
              </a:rPr>
              <a:t>cliente procesa la respuesta y la muestra al usuario</a:t>
            </a:r>
            <a:r>
              <a:rPr lang="es-ES" sz="1300" b="1" dirty="0" smtClean="0">
                <a:solidFill>
                  <a:srgbClr val="FFFFFF"/>
                </a:solidFill>
              </a:rPr>
              <a:t>. 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s-ES" sz="1300" b="1" dirty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r>
              <a:rPr lang="es-ES" sz="1300" b="1" u="sng" dirty="0" smtClean="0">
                <a:solidFill>
                  <a:srgbClr val="FFFFFF"/>
                </a:solidFill>
              </a:rPr>
              <a:t>Cierre </a:t>
            </a:r>
            <a:r>
              <a:rPr lang="es-ES" sz="1300" b="1" u="sng" dirty="0">
                <a:solidFill>
                  <a:srgbClr val="FFFFFF"/>
                </a:solidFill>
              </a:rPr>
              <a:t>de Conexión</a:t>
            </a:r>
            <a:r>
              <a:rPr lang="es-ES" sz="1300" b="1" dirty="0" smtClean="0">
                <a:solidFill>
                  <a:srgbClr val="FFFFFF"/>
                </a:solidFill>
              </a:rPr>
              <a:t>:</a:t>
            </a:r>
            <a:r>
              <a:rPr lang="es-ES" sz="1300" b="1" u="sng" dirty="0" smtClean="0">
                <a:solidFill>
                  <a:srgbClr val="FFFFFF"/>
                </a:solidFill>
              </a:rPr>
              <a:t> </a:t>
            </a:r>
            <a:r>
              <a:rPr lang="es-ES" sz="1300" b="1" dirty="0" smtClean="0">
                <a:solidFill>
                  <a:srgbClr val="FFFFFF"/>
                </a:solidFill>
              </a:rPr>
              <a:t>Después </a:t>
            </a:r>
            <a:r>
              <a:rPr lang="es-ES" sz="1300" b="1" dirty="0">
                <a:solidFill>
                  <a:srgbClr val="FFFFFF"/>
                </a:solidFill>
              </a:rPr>
              <a:t>de que el cliente recibe la respuesta, la conexión se cierra</a:t>
            </a:r>
            <a:r>
              <a:rPr lang="es-ES" sz="1300" b="1" dirty="0" smtClean="0">
                <a:solidFill>
                  <a:srgbClr val="FFFFFF"/>
                </a:solidFill>
              </a:rPr>
              <a:t>. El </a:t>
            </a:r>
            <a:r>
              <a:rPr lang="es-ES" sz="1300" b="1" dirty="0">
                <a:solidFill>
                  <a:srgbClr val="FFFFFF"/>
                </a:solidFill>
              </a:rPr>
              <a:t>cliente puede iniciar una nueva conexión para solicitudes adicionales.</a:t>
            </a:r>
            <a:endParaRPr lang="es-ES" sz="1100" dirty="0" smtClean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sz="1100" dirty="0"/>
          </a:p>
        </p:txBody>
      </p:sp>
      <p:pic>
        <p:nvPicPr>
          <p:cNvPr id="1027" name="Picture 3" descr="C:\Users\Mariano\Desktop\maestria-repo\Concurso - TIA - Regular\c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69" y="3667221"/>
            <a:ext cx="18222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2697</Words>
  <Application>Microsoft Office PowerPoint</Application>
  <PresentationFormat>Presentación en pantalla (16:9)</PresentationFormat>
  <Paragraphs>458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48" baseType="lpstr">
      <vt:lpstr>Arial</vt:lpstr>
      <vt:lpstr>Fira Sans Extra Condensed</vt:lpstr>
      <vt:lpstr>Fira Sans Extra Condensed SemiBold</vt:lpstr>
      <vt:lpstr>Proxima Nova</vt:lpstr>
      <vt:lpstr>Roboto</vt:lpstr>
      <vt:lpstr>Fira Sans Extra Condensed Medium</vt:lpstr>
      <vt:lpstr>Proxima Nova Semibold</vt:lpstr>
      <vt:lpstr>Project Management Infographics by Slidesgo</vt:lpstr>
      <vt:lpstr>Slidesgo Final Pages</vt:lpstr>
      <vt:lpstr>CONCURSO TECNOLOGÍAS INFORMATICAS A</vt:lpstr>
      <vt:lpstr>FORMACIÓN Y EXPERIENCIA DOCENTE</vt:lpstr>
      <vt:lpstr>GESTIÓN</vt:lpstr>
      <vt:lpstr>TEMAS A DESARROLLAR</vt:lpstr>
      <vt:lpstr>¿QUE VIMOS HASTA AHORA? ¿HACIA DONDE VAMOS?</vt:lpstr>
      <vt:lpstr>Conceptos de protocolo HTTPConceptos de protocolo 1 1) CONCEPTOS DE PROTOCOLO HTTP </vt:lpstr>
      <vt:lpstr>CLIENTE -  SERVIDOR: PARTE 1</vt:lpstr>
      <vt:lpstr>CLIENTE -  SERVIDOR: PARTE 2</vt:lpstr>
      <vt:lpstr>CLIENTE -  SERVIDOR: PARTE 3</vt:lpstr>
      <vt:lpstr>CLIENTE -  SERVIDOR: PARTE 4</vt:lpstr>
      <vt:lpstr>DISEÑO DEL MODELO C-S</vt:lpstr>
      <vt:lpstr>MODELO OSI/TCP-IP</vt:lpstr>
      <vt:lpstr>MODELO OSI - CAPAS</vt:lpstr>
      <vt:lpstr>MÉTODOS HTTP</vt:lpstr>
      <vt:lpstr>2) CONCEPTOS DE SERVIDOR HTTP</vt:lpstr>
      <vt:lpstr>3) REGISTRO DE DOMINIOS</vt:lpstr>
      <vt:lpstr>4) PUBLICACIÓN DE UNA WEB: PARTE 1</vt:lpstr>
      <vt:lpstr>PUBLICACIÓN DE UNA WEB: PARTE 2</vt:lpstr>
      <vt:lpstr>Project Management Infographics</vt:lpstr>
      <vt:lpstr>TEMA A DESARROLLAR: 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Presentación de PowerPoint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Instructions for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TECNOLOGÍAS INFORMATICAS A</dc:title>
  <cp:lastModifiedBy>Yo</cp:lastModifiedBy>
  <cp:revision>34</cp:revision>
  <dcterms:modified xsi:type="dcterms:W3CDTF">2024-12-11T19:42:52Z</dcterms:modified>
</cp:coreProperties>
</file>