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DD4"/>
    <a:srgbClr val="EE7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22/5/2024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22/5/2024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22/5/2024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22/5/2024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22/5/2024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22/5/2024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22/5/2024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22/5/2024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22/5/2024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22/5/2024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22/5/2024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87B1F-1552-430C-95FC-F3C11945F58F}" type="datetimeFigureOut">
              <a:rPr lang="es-AR" smtClean="0"/>
              <a:pPr/>
              <a:t>22/5/2024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57224" y="928670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Convolución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643050"/>
            <a:ext cx="769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Supongamos que descomponemos la señal de entrada en una suma ponderada de </a:t>
            </a:r>
          </a:p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Componentes elementales: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00034" y="1000108"/>
            <a:ext cx="2857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A3B695-9E81-F4CB-F14C-36E59DF22F1F}"/>
                  </a:ext>
                </a:extLst>
              </p:cNvPr>
              <p:cNvSpPr txBox="1"/>
              <p:nvPr/>
            </p:nvSpPr>
            <p:spPr>
              <a:xfrm>
                <a:off x="2286000" y="2497678"/>
                <a:ext cx="4572000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A3B695-9E81-F4CB-F14C-36E59DF22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497678"/>
                <a:ext cx="4572000" cy="764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E37173-92EF-5A32-76F1-029B1E35D8B8}"/>
              </a:ext>
            </a:extLst>
          </p:cNvPr>
          <p:cNvCxnSpPr>
            <a:cxnSpLocks/>
          </p:cNvCxnSpPr>
          <p:nvPr/>
        </p:nvCxnSpPr>
        <p:spPr>
          <a:xfrm flipV="1">
            <a:off x="4860032" y="3068960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5 CuadroTexto">
            <a:extLst>
              <a:ext uri="{FF2B5EF4-FFF2-40B4-BE49-F238E27FC236}">
                <a16:creationId xmlns:a16="http://schemas.microsoft.com/office/drawing/2014/main" id="{501DF5B7-014B-FCC4-7871-52F8253D73F1}"/>
              </a:ext>
            </a:extLst>
          </p:cNvPr>
          <p:cNvSpPr txBox="1"/>
          <p:nvPr/>
        </p:nvSpPr>
        <p:spPr>
          <a:xfrm>
            <a:off x="3888451" y="3556466"/>
            <a:ext cx="19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Times New Roman" pitchFamily="18" charset="0"/>
                <a:cs typeface="Times New Roman" pitchFamily="18" charset="0"/>
              </a:rPr>
              <a:t>Coeficientes de ponderación</a:t>
            </a:r>
            <a:endParaRPr lang="es-AR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5C5ED5C-209D-CE45-8E39-1EC5C2351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6822" y="4581128"/>
            <a:ext cx="2457450" cy="457200"/>
          </a:xfrm>
          <a:prstGeom prst="rect">
            <a:avLst/>
          </a:prstGeom>
        </p:spPr>
      </p:pic>
      <p:sp>
        <p:nvSpPr>
          <p:cNvPr id="13" name="5 CuadroTexto">
            <a:extLst>
              <a:ext uri="{FF2B5EF4-FFF2-40B4-BE49-F238E27FC236}">
                <a16:creationId xmlns:a16="http://schemas.microsoft.com/office/drawing/2014/main" id="{6B9C50EA-CEEA-C65D-7BF9-D2C28BCC2657}"/>
              </a:ext>
            </a:extLst>
          </p:cNvPr>
          <p:cNvSpPr txBox="1"/>
          <p:nvPr/>
        </p:nvSpPr>
        <p:spPr>
          <a:xfrm>
            <a:off x="428596" y="4005064"/>
            <a:ext cx="281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Entonces, dado el sistema T: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5 CuadroTexto">
            <a:extLst>
              <a:ext uri="{FF2B5EF4-FFF2-40B4-BE49-F238E27FC236}">
                <a16:creationId xmlns:a16="http://schemas.microsoft.com/office/drawing/2014/main" id="{E28230DD-4F15-09D2-C5F2-2049C30C5536}"/>
              </a:ext>
            </a:extLst>
          </p:cNvPr>
          <p:cNvSpPr txBox="1"/>
          <p:nvPr/>
        </p:nvSpPr>
        <p:spPr>
          <a:xfrm>
            <a:off x="428596" y="5391645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Se tiene: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8B094E-39EF-4356-DD6C-7234A28078A2}"/>
                  </a:ext>
                </a:extLst>
              </p:cNvPr>
              <p:cNvSpPr txBox="1"/>
              <p:nvPr/>
            </p:nvSpPr>
            <p:spPr>
              <a:xfrm>
                <a:off x="2459547" y="5975154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8B094E-39EF-4356-DD6C-7234A2807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547" y="5975154"/>
                <a:ext cx="4572000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5 CuadroTexto">
            <a:extLst>
              <a:ext uri="{FF2B5EF4-FFF2-40B4-BE49-F238E27FC236}">
                <a16:creationId xmlns:a16="http://schemas.microsoft.com/office/drawing/2014/main" id="{7641E923-F92A-D27D-E022-9E7B9870F023}"/>
              </a:ext>
            </a:extLst>
          </p:cNvPr>
          <p:cNvSpPr txBox="1"/>
          <p:nvPr/>
        </p:nvSpPr>
        <p:spPr>
          <a:xfrm>
            <a:off x="428596" y="102218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CONVOLUCIÓN: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8CCB65-64E0-E901-DF3B-89A9DE468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637" y="1772816"/>
            <a:ext cx="4223910" cy="331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90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5 CuadroTexto">
            <a:extLst>
              <a:ext uri="{FF2B5EF4-FFF2-40B4-BE49-F238E27FC236}">
                <a16:creationId xmlns:a16="http://schemas.microsoft.com/office/drawing/2014/main" id="{7641E923-F92A-D27D-E022-9E7B9870F023}"/>
              </a:ext>
            </a:extLst>
          </p:cNvPr>
          <p:cNvSpPr txBox="1"/>
          <p:nvPr/>
        </p:nvSpPr>
        <p:spPr>
          <a:xfrm>
            <a:off x="428596" y="102218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CONVOLUCIÓN: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12DD89A-7E69-57E6-7356-33349F326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544" y="1687194"/>
            <a:ext cx="3642248" cy="285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07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5 CuadroTexto">
            <a:extLst>
              <a:ext uri="{FF2B5EF4-FFF2-40B4-BE49-F238E27FC236}">
                <a16:creationId xmlns:a16="http://schemas.microsoft.com/office/drawing/2014/main" id="{7641E923-F92A-D27D-E022-9E7B9870F023}"/>
              </a:ext>
            </a:extLst>
          </p:cNvPr>
          <p:cNvSpPr txBox="1"/>
          <p:nvPr/>
        </p:nvSpPr>
        <p:spPr>
          <a:xfrm>
            <a:off x="428596" y="102218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CONVOLUCIÓN: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BE19B0C-3DA7-4C10-626A-9F5F9C07C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597" y="1741339"/>
            <a:ext cx="3713107" cy="291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34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5 CuadroTexto">
            <a:extLst>
              <a:ext uri="{FF2B5EF4-FFF2-40B4-BE49-F238E27FC236}">
                <a16:creationId xmlns:a16="http://schemas.microsoft.com/office/drawing/2014/main" id="{7641E923-F92A-D27D-E022-9E7B9870F023}"/>
              </a:ext>
            </a:extLst>
          </p:cNvPr>
          <p:cNvSpPr txBox="1"/>
          <p:nvPr/>
        </p:nvSpPr>
        <p:spPr>
          <a:xfrm>
            <a:off x="428596" y="102218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CONVOLUCIÓN: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773CA24-68D4-B23A-8C48-9254EDFCA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544" y="1741339"/>
            <a:ext cx="3816424" cy="299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93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5 CuadroTexto">
            <a:extLst>
              <a:ext uri="{FF2B5EF4-FFF2-40B4-BE49-F238E27FC236}">
                <a16:creationId xmlns:a16="http://schemas.microsoft.com/office/drawing/2014/main" id="{7641E923-F92A-D27D-E022-9E7B9870F023}"/>
              </a:ext>
            </a:extLst>
          </p:cNvPr>
          <p:cNvSpPr txBox="1"/>
          <p:nvPr/>
        </p:nvSpPr>
        <p:spPr>
          <a:xfrm>
            <a:off x="428596" y="102218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CONVOLUCIÓN: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3BCF8FD-BE7A-E5A4-CE93-2329F377B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552" y="1757365"/>
            <a:ext cx="4217554" cy="419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00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5 CuadroTexto">
            <a:extLst>
              <a:ext uri="{FF2B5EF4-FFF2-40B4-BE49-F238E27FC236}">
                <a16:creationId xmlns:a16="http://schemas.microsoft.com/office/drawing/2014/main" id="{7641E923-F92A-D27D-E022-9E7B9870F023}"/>
              </a:ext>
            </a:extLst>
          </p:cNvPr>
          <p:cNvSpPr txBox="1"/>
          <p:nvPr/>
        </p:nvSpPr>
        <p:spPr>
          <a:xfrm>
            <a:off x="428596" y="102218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CONVOLUCIÓN: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D9C3DDD-5D30-C961-AF01-8B48F0148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552" y="1660183"/>
            <a:ext cx="4387779" cy="436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20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5 CuadroTexto">
            <a:extLst>
              <a:ext uri="{FF2B5EF4-FFF2-40B4-BE49-F238E27FC236}">
                <a16:creationId xmlns:a16="http://schemas.microsoft.com/office/drawing/2014/main" id="{7641E923-F92A-D27D-E022-9E7B9870F023}"/>
              </a:ext>
            </a:extLst>
          </p:cNvPr>
          <p:cNvSpPr txBox="1"/>
          <p:nvPr/>
        </p:nvSpPr>
        <p:spPr>
          <a:xfrm>
            <a:off x="428596" y="102218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Propiedades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5708C2A-FA75-5733-11A3-DE1E47625728}"/>
              </a:ext>
            </a:extLst>
          </p:cNvPr>
          <p:cNvSpPr/>
          <p:nvPr/>
        </p:nvSpPr>
        <p:spPr>
          <a:xfrm>
            <a:off x="539552" y="1548986"/>
            <a:ext cx="461665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CuadroTexto">
            <a:extLst>
              <a:ext uri="{FF2B5EF4-FFF2-40B4-BE49-F238E27FC236}">
                <a16:creationId xmlns:a16="http://schemas.microsoft.com/office/drawing/2014/main" id="{235C9280-E8F7-76E9-327D-A968C3B356B3}"/>
              </a:ext>
            </a:extLst>
          </p:cNvPr>
          <p:cNvSpPr txBox="1"/>
          <p:nvPr/>
        </p:nvSpPr>
        <p:spPr>
          <a:xfrm>
            <a:off x="601107" y="154198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A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5 CuadroTexto">
            <a:extLst>
              <a:ext uri="{FF2B5EF4-FFF2-40B4-BE49-F238E27FC236}">
                <a16:creationId xmlns:a16="http://schemas.microsoft.com/office/drawing/2014/main" id="{A4E31B39-9A6D-AFDB-D222-394F5DA5BD15}"/>
              </a:ext>
            </a:extLst>
          </p:cNvPr>
          <p:cNvSpPr txBox="1"/>
          <p:nvPr/>
        </p:nvSpPr>
        <p:spPr>
          <a:xfrm>
            <a:off x="1187624" y="158814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Identidad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34437D-DB75-FF43-1EA7-D4357F85F314}"/>
                  </a:ext>
                </a:extLst>
              </p:cNvPr>
              <p:cNvSpPr txBox="1"/>
              <p:nvPr/>
            </p:nvSpPr>
            <p:spPr>
              <a:xfrm>
                <a:off x="2286000" y="2132856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34437D-DB75-FF43-1EA7-D4357F85F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132856"/>
                <a:ext cx="4572000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B360242-AF1D-3977-A947-A39846509711}"/>
              </a:ext>
            </a:extLst>
          </p:cNvPr>
          <p:cNvSpPr/>
          <p:nvPr/>
        </p:nvSpPr>
        <p:spPr>
          <a:xfrm>
            <a:off x="539552" y="2885782"/>
            <a:ext cx="461665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 CuadroTexto">
            <a:extLst>
              <a:ext uri="{FF2B5EF4-FFF2-40B4-BE49-F238E27FC236}">
                <a16:creationId xmlns:a16="http://schemas.microsoft.com/office/drawing/2014/main" id="{9D500EBF-2E1E-8931-1C91-376563236200}"/>
              </a:ext>
            </a:extLst>
          </p:cNvPr>
          <p:cNvSpPr txBox="1"/>
          <p:nvPr/>
        </p:nvSpPr>
        <p:spPr>
          <a:xfrm>
            <a:off x="601107" y="287877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A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5 CuadroTexto">
            <a:extLst>
              <a:ext uri="{FF2B5EF4-FFF2-40B4-BE49-F238E27FC236}">
                <a16:creationId xmlns:a16="http://schemas.microsoft.com/office/drawing/2014/main" id="{2335F7DE-F04F-9888-4D94-9ABD4D6950CE}"/>
              </a:ext>
            </a:extLst>
          </p:cNvPr>
          <p:cNvSpPr txBox="1"/>
          <p:nvPr/>
        </p:nvSpPr>
        <p:spPr>
          <a:xfrm>
            <a:off x="1187624" y="292494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Desplazamiento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FB4995-594E-CB85-B658-4695E436172B}"/>
                  </a:ext>
                </a:extLst>
              </p:cNvPr>
              <p:cNvSpPr txBox="1"/>
              <p:nvPr/>
            </p:nvSpPr>
            <p:spPr>
              <a:xfrm>
                <a:off x="2286000" y="3532366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FB4995-594E-CB85-B658-4695E4361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532366"/>
                <a:ext cx="4572000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953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5 CuadroTexto">
            <a:extLst>
              <a:ext uri="{FF2B5EF4-FFF2-40B4-BE49-F238E27FC236}">
                <a16:creationId xmlns:a16="http://schemas.microsoft.com/office/drawing/2014/main" id="{7641E923-F92A-D27D-E022-9E7B9870F023}"/>
              </a:ext>
            </a:extLst>
          </p:cNvPr>
          <p:cNvSpPr txBox="1"/>
          <p:nvPr/>
        </p:nvSpPr>
        <p:spPr>
          <a:xfrm>
            <a:off x="428596" y="102218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Propiedades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5708C2A-FA75-5733-11A3-DE1E47625728}"/>
              </a:ext>
            </a:extLst>
          </p:cNvPr>
          <p:cNvSpPr/>
          <p:nvPr/>
        </p:nvSpPr>
        <p:spPr>
          <a:xfrm>
            <a:off x="539552" y="1548986"/>
            <a:ext cx="461665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CuadroTexto">
            <a:extLst>
              <a:ext uri="{FF2B5EF4-FFF2-40B4-BE49-F238E27FC236}">
                <a16:creationId xmlns:a16="http://schemas.microsoft.com/office/drawing/2014/main" id="{235C9280-E8F7-76E9-327D-A968C3B356B3}"/>
              </a:ext>
            </a:extLst>
          </p:cNvPr>
          <p:cNvSpPr txBox="1"/>
          <p:nvPr/>
        </p:nvSpPr>
        <p:spPr>
          <a:xfrm>
            <a:off x="601107" y="154198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A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5 CuadroTexto">
            <a:extLst>
              <a:ext uri="{FF2B5EF4-FFF2-40B4-BE49-F238E27FC236}">
                <a16:creationId xmlns:a16="http://schemas.microsoft.com/office/drawing/2014/main" id="{A4E31B39-9A6D-AFDB-D222-394F5DA5BD15}"/>
              </a:ext>
            </a:extLst>
          </p:cNvPr>
          <p:cNvSpPr txBox="1"/>
          <p:nvPr/>
        </p:nvSpPr>
        <p:spPr>
          <a:xfrm>
            <a:off x="1187624" y="158814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Identidad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34437D-DB75-FF43-1EA7-D4357F85F314}"/>
                  </a:ext>
                </a:extLst>
              </p:cNvPr>
              <p:cNvSpPr txBox="1"/>
              <p:nvPr/>
            </p:nvSpPr>
            <p:spPr>
              <a:xfrm>
                <a:off x="2286000" y="2132856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34437D-DB75-FF43-1EA7-D4357F85F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132856"/>
                <a:ext cx="4572000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B360242-AF1D-3977-A947-A39846509711}"/>
              </a:ext>
            </a:extLst>
          </p:cNvPr>
          <p:cNvSpPr/>
          <p:nvPr/>
        </p:nvSpPr>
        <p:spPr>
          <a:xfrm>
            <a:off x="539552" y="2885782"/>
            <a:ext cx="461665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 CuadroTexto">
            <a:extLst>
              <a:ext uri="{FF2B5EF4-FFF2-40B4-BE49-F238E27FC236}">
                <a16:creationId xmlns:a16="http://schemas.microsoft.com/office/drawing/2014/main" id="{9D500EBF-2E1E-8931-1C91-376563236200}"/>
              </a:ext>
            </a:extLst>
          </p:cNvPr>
          <p:cNvSpPr txBox="1"/>
          <p:nvPr/>
        </p:nvSpPr>
        <p:spPr>
          <a:xfrm>
            <a:off x="601107" y="287877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A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5 CuadroTexto">
            <a:extLst>
              <a:ext uri="{FF2B5EF4-FFF2-40B4-BE49-F238E27FC236}">
                <a16:creationId xmlns:a16="http://schemas.microsoft.com/office/drawing/2014/main" id="{2335F7DE-F04F-9888-4D94-9ABD4D6950CE}"/>
              </a:ext>
            </a:extLst>
          </p:cNvPr>
          <p:cNvSpPr txBox="1"/>
          <p:nvPr/>
        </p:nvSpPr>
        <p:spPr>
          <a:xfrm>
            <a:off x="1187624" y="292494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Desplazamiento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FB4995-594E-CB85-B658-4695E436172B}"/>
                  </a:ext>
                </a:extLst>
              </p:cNvPr>
              <p:cNvSpPr txBox="1"/>
              <p:nvPr/>
            </p:nvSpPr>
            <p:spPr>
              <a:xfrm>
                <a:off x="2286000" y="3532366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FB4995-594E-CB85-B658-4695E4361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532366"/>
                <a:ext cx="4572000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D1EE06-11CD-D2C2-8085-D5FBE2D9F752}"/>
              </a:ext>
            </a:extLst>
          </p:cNvPr>
          <p:cNvCxnSpPr>
            <a:cxnSpLocks/>
          </p:cNvCxnSpPr>
          <p:nvPr/>
        </p:nvCxnSpPr>
        <p:spPr>
          <a:xfrm>
            <a:off x="3635896" y="2502188"/>
            <a:ext cx="3024336" cy="1030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63A5AC-288C-5ADE-24B6-4FD4D1B17D41}"/>
                  </a:ext>
                </a:extLst>
              </p:cNvPr>
              <p:cNvSpPr txBox="1"/>
              <p:nvPr/>
            </p:nvSpPr>
            <p:spPr>
              <a:xfrm>
                <a:off x="4644008" y="3532366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63A5AC-288C-5ADE-24B6-4FD4D1B17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3532366"/>
                <a:ext cx="4572000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342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5 CuadroTexto">
            <a:extLst>
              <a:ext uri="{FF2B5EF4-FFF2-40B4-BE49-F238E27FC236}">
                <a16:creationId xmlns:a16="http://schemas.microsoft.com/office/drawing/2014/main" id="{7641E923-F92A-D27D-E022-9E7B9870F023}"/>
              </a:ext>
            </a:extLst>
          </p:cNvPr>
          <p:cNvSpPr txBox="1"/>
          <p:nvPr/>
        </p:nvSpPr>
        <p:spPr>
          <a:xfrm>
            <a:off x="428596" y="102218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Propiedades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5708C2A-FA75-5733-11A3-DE1E47625728}"/>
              </a:ext>
            </a:extLst>
          </p:cNvPr>
          <p:cNvSpPr/>
          <p:nvPr/>
        </p:nvSpPr>
        <p:spPr>
          <a:xfrm>
            <a:off x="539552" y="1548986"/>
            <a:ext cx="461665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CuadroTexto">
            <a:extLst>
              <a:ext uri="{FF2B5EF4-FFF2-40B4-BE49-F238E27FC236}">
                <a16:creationId xmlns:a16="http://schemas.microsoft.com/office/drawing/2014/main" id="{235C9280-E8F7-76E9-327D-A968C3B356B3}"/>
              </a:ext>
            </a:extLst>
          </p:cNvPr>
          <p:cNvSpPr txBox="1"/>
          <p:nvPr/>
        </p:nvSpPr>
        <p:spPr>
          <a:xfrm>
            <a:off x="601107" y="154198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s-A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5 CuadroTexto">
            <a:extLst>
              <a:ext uri="{FF2B5EF4-FFF2-40B4-BE49-F238E27FC236}">
                <a16:creationId xmlns:a16="http://schemas.microsoft.com/office/drawing/2014/main" id="{A4E31B39-9A6D-AFDB-D222-394F5DA5BD15}"/>
              </a:ext>
            </a:extLst>
          </p:cNvPr>
          <p:cNvSpPr txBox="1"/>
          <p:nvPr/>
        </p:nvSpPr>
        <p:spPr>
          <a:xfrm>
            <a:off x="1187624" y="158814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Conmutativa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34437D-DB75-FF43-1EA7-D4357F85F314}"/>
                  </a:ext>
                </a:extLst>
              </p:cNvPr>
              <p:cNvSpPr txBox="1"/>
              <p:nvPr/>
            </p:nvSpPr>
            <p:spPr>
              <a:xfrm>
                <a:off x="2286000" y="2132856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34437D-DB75-FF43-1EA7-D4357F85F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132856"/>
                <a:ext cx="4572000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B360242-AF1D-3977-A947-A39846509711}"/>
              </a:ext>
            </a:extLst>
          </p:cNvPr>
          <p:cNvSpPr/>
          <p:nvPr/>
        </p:nvSpPr>
        <p:spPr>
          <a:xfrm>
            <a:off x="539552" y="2885782"/>
            <a:ext cx="461665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 CuadroTexto">
            <a:extLst>
              <a:ext uri="{FF2B5EF4-FFF2-40B4-BE49-F238E27FC236}">
                <a16:creationId xmlns:a16="http://schemas.microsoft.com/office/drawing/2014/main" id="{9D500EBF-2E1E-8931-1C91-376563236200}"/>
              </a:ext>
            </a:extLst>
          </p:cNvPr>
          <p:cNvSpPr txBox="1"/>
          <p:nvPr/>
        </p:nvSpPr>
        <p:spPr>
          <a:xfrm>
            <a:off x="601107" y="287877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s-A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5 CuadroTexto">
            <a:extLst>
              <a:ext uri="{FF2B5EF4-FFF2-40B4-BE49-F238E27FC236}">
                <a16:creationId xmlns:a16="http://schemas.microsoft.com/office/drawing/2014/main" id="{2335F7DE-F04F-9888-4D94-9ABD4D6950CE}"/>
              </a:ext>
            </a:extLst>
          </p:cNvPr>
          <p:cNvSpPr txBox="1"/>
          <p:nvPr/>
        </p:nvSpPr>
        <p:spPr>
          <a:xfrm>
            <a:off x="1187624" y="29249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Asociativa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DC3128-3DBC-EFE7-E08E-9035B3E046AD}"/>
                  </a:ext>
                </a:extLst>
              </p:cNvPr>
              <p:cNvSpPr txBox="1"/>
              <p:nvPr/>
            </p:nvSpPr>
            <p:spPr>
              <a:xfrm>
                <a:off x="1547664" y="3569865"/>
                <a:ext cx="60486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DC3128-3DBC-EFE7-E08E-9035B3E04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569865"/>
                <a:ext cx="6048672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855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5 CuadroTexto">
            <a:extLst>
              <a:ext uri="{FF2B5EF4-FFF2-40B4-BE49-F238E27FC236}">
                <a16:creationId xmlns:a16="http://schemas.microsoft.com/office/drawing/2014/main" id="{7641E923-F92A-D27D-E022-9E7B9870F023}"/>
              </a:ext>
            </a:extLst>
          </p:cNvPr>
          <p:cNvSpPr txBox="1"/>
          <p:nvPr/>
        </p:nvSpPr>
        <p:spPr>
          <a:xfrm>
            <a:off x="428596" y="102218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Propiedades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5708C2A-FA75-5733-11A3-DE1E47625728}"/>
              </a:ext>
            </a:extLst>
          </p:cNvPr>
          <p:cNvSpPr/>
          <p:nvPr/>
        </p:nvSpPr>
        <p:spPr>
          <a:xfrm>
            <a:off x="539552" y="1548986"/>
            <a:ext cx="461665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CuadroTexto">
            <a:extLst>
              <a:ext uri="{FF2B5EF4-FFF2-40B4-BE49-F238E27FC236}">
                <a16:creationId xmlns:a16="http://schemas.microsoft.com/office/drawing/2014/main" id="{235C9280-E8F7-76E9-327D-A968C3B356B3}"/>
              </a:ext>
            </a:extLst>
          </p:cNvPr>
          <p:cNvSpPr txBox="1"/>
          <p:nvPr/>
        </p:nvSpPr>
        <p:spPr>
          <a:xfrm>
            <a:off x="601107" y="154198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5</a:t>
            </a:r>
            <a:endParaRPr lang="es-A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5 CuadroTexto">
            <a:extLst>
              <a:ext uri="{FF2B5EF4-FFF2-40B4-BE49-F238E27FC236}">
                <a16:creationId xmlns:a16="http://schemas.microsoft.com/office/drawing/2014/main" id="{A4E31B39-9A6D-AFDB-D222-394F5DA5BD15}"/>
              </a:ext>
            </a:extLst>
          </p:cNvPr>
          <p:cNvSpPr txBox="1"/>
          <p:nvPr/>
        </p:nvSpPr>
        <p:spPr>
          <a:xfrm>
            <a:off x="1187624" y="158814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Distributiva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2FB29F-4303-725D-5D78-360D56E4957C}"/>
                  </a:ext>
                </a:extLst>
              </p:cNvPr>
              <p:cNvSpPr txBox="1"/>
              <p:nvPr/>
            </p:nvSpPr>
            <p:spPr>
              <a:xfrm>
                <a:off x="1619672" y="2174310"/>
                <a:ext cx="66967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2FB29F-4303-725D-5D78-360D56E49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174310"/>
                <a:ext cx="6696744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E4C2601F-3BD5-6B0F-93AA-C0A590431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823226"/>
            <a:ext cx="3241352" cy="10926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B196EA4-9F4D-D51E-56DC-AFEE08A49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4051411"/>
            <a:ext cx="2749004" cy="5258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896F31-F41A-704C-2772-A25A4D782793}"/>
                  </a:ext>
                </a:extLst>
              </p:cNvPr>
              <p:cNvSpPr txBox="1"/>
              <p:nvPr/>
            </p:nvSpPr>
            <p:spPr>
              <a:xfrm>
                <a:off x="4494061" y="4175859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896F31-F41A-704C-2772-A25A4D782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061" y="4175859"/>
                <a:ext cx="226023" cy="276999"/>
              </a:xfrm>
              <a:prstGeom prst="rect">
                <a:avLst/>
              </a:prstGeom>
              <a:blipFill>
                <a:blip r:embed="rId5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49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8B094E-39EF-4356-DD6C-7234A28078A2}"/>
                  </a:ext>
                </a:extLst>
              </p:cNvPr>
              <p:cNvSpPr txBox="1"/>
              <p:nvPr/>
            </p:nvSpPr>
            <p:spPr>
              <a:xfrm>
                <a:off x="2459547" y="1016556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8B094E-39EF-4356-DD6C-7234A2807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547" y="1016556"/>
                <a:ext cx="4572000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5 CuadroTexto">
            <a:extLst>
              <a:ext uri="{FF2B5EF4-FFF2-40B4-BE49-F238E27FC236}">
                <a16:creationId xmlns:a16="http://schemas.microsoft.com/office/drawing/2014/main" id="{7641E923-F92A-D27D-E022-9E7B9870F023}"/>
              </a:ext>
            </a:extLst>
          </p:cNvPr>
          <p:cNvSpPr txBox="1"/>
          <p:nvPr/>
        </p:nvSpPr>
        <p:spPr>
          <a:xfrm>
            <a:off x="428596" y="1704975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Usando que el sistema es lineal: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B5D67C1-BBAC-3D1D-0820-180200EAAFC4}"/>
                  </a:ext>
                </a:extLst>
              </p:cNvPr>
              <p:cNvSpPr txBox="1"/>
              <p:nvPr/>
            </p:nvSpPr>
            <p:spPr>
              <a:xfrm>
                <a:off x="2499546" y="2120453"/>
                <a:ext cx="4572000" cy="8288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B5D67C1-BBAC-3D1D-0820-180200EAA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546" y="2120453"/>
                <a:ext cx="4572000" cy="8288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CD797F-A4CF-C21D-C29C-6EE0FAAB8670}"/>
                  </a:ext>
                </a:extLst>
              </p:cNvPr>
              <p:cNvSpPr txBox="1"/>
              <p:nvPr/>
            </p:nvSpPr>
            <p:spPr>
              <a:xfrm>
                <a:off x="2483768" y="3036698"/>
                <a:ext cx="4572000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CD797F-A4CF-C21D-C29C-6EE0FAAB8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036698"/>
                <a:ext cx="4572000" cy="764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8350251-F3EF-8002-C1AA-3770973549D2}"/>
                  </a:ext>
                </a:extLst>
              </p:cNvPr>
              <p:cNvSpPr txBox="1"/>
              <p:nvPr/>
            </p:nvSpPr>
            <p:spPr>
              <a:xfrm>
                <a:off x="2499546" y="3888631"/>
                <a:ext cx="4572000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8350251-F3EF-8002-C1AA-377097354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546" y="3888631"/>
                <a:ext cx="4572000" cy="764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710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9638D7-9738-2D78-5D76-076AAAA1DCCD}"/>
                  </a:ext>
                </a:extLst>
              </p:cNvPr>
              <p:cNvSpPr txBox="1"/>
              <p:nvPr/>
            </p:nvSpPr>
            <p:spPr>
              <a:xfrm>
                <a:off x="1043608" y="1475492"/>
                <a:ext cx="70567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=0    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&lt;0    ⇒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𝐸𝑙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𝑠𝑖𝑠𝑡𝑒𝑚𝑎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𝑐𝑎𝑢𝑠𝑎𝑙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9638D7-9738-2D78-5D76-076AAAA1D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475492"/>
                <a:ext cx="705678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5 CuadroTexto">
            <a:extLst>
              <a:ext uri="{FF2B5EF4-FFF2-40B4-BE49-F238E27FC236}">
                <a16:creationId xmlns:a16="http://schemas.microsoft.com/office/drawing/2014/main" id="{7D1A69C2-7E7B-11F3-EA67-B44D578239F1}"/>
              </a:ext>
            </a:extLst>
          </p:cNvPr>
          <p:cNvSpPr txBox="1"/>
          <p:nvPr/>
        </p:nvSpPr>
        <p:spPr>
          <a:xfrm>
            <a:off x="428596" y="891659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Respuesta al impulso en sistemas causales.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28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9638D7-9738-2D78-5D76-076AAAA1DCCD}"/>
                  </a:ext>
                </a:extLst>
              </p:cNvPr>
              <p:cNvSpPr txBox="1"/>
              <p:nvPr/>
            </p:nvSpPr>
            <p:spPr>
              <a:xfrm>
                <a:off x="1043608" y="1268760"/>
                <a:ext cx="70567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=0    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&lt;0    ⇒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𝐸𝑙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𝑠𝑖𝑠𝑡𝑒𝑚𝑎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𝑐𝑎𝑢𝑠𝑎𝑙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9638D7-9738-2D78-5D76-076AAAA1D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268760"/>
                <a:ext cx="705678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5 CuadroTexto">
            <a:extLst>
              <a:ext uri="{FF2B5EF4-FFF2-40B4-BE49-F238E27FC236}">
                <a16:creationId xmlns:a16="http://schemas.microsoft.com/office/drawing/2014/main" id="{75B70988-75AE-EEB1-75B3-E210280F0BD0}"/>
              </a:ext>
            </a:extLst>
          </p:cNvPr>
          <p:cNvSpPr txBox="1"/>
          <p:nvPr/>
        </p:nvSpPr>
        <p:spPr>
          <a:xfrm>
            <a:off x="428596" y="198884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Ejemplo: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986D2D-F3A4-CD40-2E17-D82502059F70}"/>
                  </a:ext>
                </a:extLst>
              </p:cNvPr>
              <p:cNvSpPr txBox="1"/>
              <p:nvPr/>
            </p:nvSpPr>
            <p:spPr>
              <a:xfrm>
                <a:off x="2286000" y="2492896"/>
                <a:ext cx="4572000" cy="7468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986D2D-F3A4-CD40-2E17-D82502059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492896"/>
                <a:ext cx="4572000" cy="7468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544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9638D7-9738-2D78-5D76-076AAAA1DCCD}"/>
                  </a:ext>
                </a:extLst>
              </p:cNvPr>
              <p:cNvSpPr txBox="1"/>
              <p:nvPr/>
            </p:nvSpPr>
            <p:spPr>
              <a:xfrm>
                <a:off x="1043608" y="1268760"/>
                <a:ext cx="70567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=0    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&lt;0    ⇒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𝐸𝑙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𝑠𝑖𝑠𝑡𝑒𝑚𝑎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𝑐𝑎𝑢𝑠𝑎𝑙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9638D7-9738-2D78-5D76-076AAAA1D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268760"/>
                <a:ext cx="705678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5 CuadroTexto">
            <a:extLst>
              <a:ext uri="{FF2B5EF4-FFF2-40B4-BE49-F238E27FC236}">
                <a16:creationId xmlns:a16="http://schemas.microsoft.com/office/drawing/2014/main" id="{75B70988-75AE-EEB1-75B3-E210280F0BD0}"/>
              </a:ext>
            </a:extLst>
          </p:cNvPr>
          <p:cNvSpPr txBox="1"/>
          <p:nvPr/>
        </p:nvSpPr>
        <p:spPr>
          <a:xfrm>
            <a:off x="428596" y="198884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Ejemplo: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986D2D-F3A4-CD40-2E17-D82502059F70}"/>
                  </a:ext>
                </a:extLst>
              </p:cNvPr>
              <p:cNvSpPr txBox="1"/>
              <p:nvPr/>
            </p:nvSpPr>
            <p:spPr>
              <a:xfrm>
                <a:off x="2286000" y="2492896"/>
                <a:ext cx="4572000" cy="7468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986D2D-F3A4-CD40-2E17-D82502059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492896"/>
                <a:ext cx="4572000" cy="7468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5 CuadroTexto">
            <a:extLst>
              <a:ext uri="{FF2B5EF4-FFF2-40B4-BE49-F238E27FC236}">
                <a16:creationId xmlns:a16="http://schemas.microsoft.com/office/drawing/2014/main" id="{96E601ED-1ABC-14D6-EE53-A23A55183D07}"/>
              </a:ext>
            </a:extLst>
          </p:cNvPr>
          <p:cNvSpPr txBox="1"/>
          <p:nvPr/>
        </p:nvSpPr>
        <p:spPr>
          <a:xfrm>
            <a:off x="428596" y="3573016"/>
            <a:ext cx="656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Usando la fórmula de convolución (sin necesidad de método gráfico)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856C46-8516-B9DF-AE0C-A9D83897518A}"/>
                  </a:ext>
                </a:extLst>
              </p:cNvPr>
              <p:cNvSpPr txBox="1"/>
              <p:nvPr/>
            </p:nvSpPr>
            <p:spPr>
              <a:xfrm>
                <a:off x="2286000" y="4245327"/>
                <a:ext cx="4572000" cy="848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856C46-8516-B9DF-AE0C-A9D838975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45327"/>
                <a:ext cx="4572000" cy="8487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124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9638D7-9738-2D78-5D76-076AAAA1DCCD}"/>
                  </a:ext>
                </a:extLst>
              </p:cNvPr>
              <p:cNvSpPr txBox="1"/>
              <p:nvPr/>
            </p:nvSpPr>
            <p:spPr>
              <a:xfrm>
                <a:off x="1043608" y="1268760"/>
                <a:ext cx="70567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=0    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&lt;0    ⇒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𝐸𝑙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𝑠𝑖𝑠𝑡𝑒𝑚𝑎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𝑐𝑎𝑢𝑠𝑎𝑙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9638D7-9738-2D78-5D76-076AAAA1D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268760"/>
                <a:ext cx="705678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5 CuadroTexto">
            <a:extLst>
              <a:ext uri="{FF2B5EF4-FFF2-40B4-BE49-F238E27FC236}">
                <a16:creationId xmlns:a16="http://schemas.microsoft.com/office/drawing/2014/main" id="{75B70988-75AE-EEB1-75B3-E210280F0BD0}"/>
              </a:ext>
            </a:extLst>
          </p:cNvPr>
          <p:cNvSpPr txBox="1"/>
          <p:nvPr/>
        </p:nvSpPr>
        <p:spPr>
          <a:xfrm>
            <a:off x="428596" y="198884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Ejemplo: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986D2D-F3A4-CD40-2E17-D82502059F70}"/>
                  </a:ext>
                </a:extLst>
              </p:cNvPr>
              <p:cNvSpPr txBox="1"/>
              <p:nvPr/>
            </p:nvSpPr>
            <p:spPr>
              <a:xfrm>
                <a:off x="2286000" y="2492896"/>
                <a:ext cx="4572000" cy="7468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986D2D-F3A4-CD40-2E17-D82502059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492896"/>
                <a:ext cx="4572000" cy="7468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5 CuadroTexto">
            <a:extLst>
              <a:ext uri="{FF2B5EF4-FFF2-40B4-BE49-F238E27FC236}">
                <a16:creationId xmlns:a16="http://schemas.microsoft.com/office/drawing/2014/main" id="{96E601ED-1ABC-14D6-EE53-A23A55183D07}"/>
              </a:ext>
            </a:extLst>
          </p:cNvPr>
          <p:cNvSpPr txBox="1"/>
          <p:nvPr/>
        </p:nvSpPr>
        <p:spPr>
          <a:xfrm>
            <a:off x="428596" y="3573016"/>
            <a:ext cx="656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Usando la fórmula de convolución (sin necesidad de método gráfico)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856C46-8516-B9DF-AE0C-A9D83897518A}"/>
                  </a:ext>
                </a:extLst>
              </p:cNvPr>
              <p:cNvSpPr txBox="1"/>
              <p:nvPr/>
            </p:nvSpPr>
            <p:spPr>
              <a:xfrm>
                <a:off x="2286000" y="4245327"/>
                <a:ext cx="4572000" cy="848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856C46-8516-B9DF-AE0C-A9D838975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45327"/>
                <a:ext cx="4572000" cy="8487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170CE5-4523-3349-5FB3-2B2988ACF638}"/>
                  </a:ext>
                </a:extLst>
              </p:cNvPr>
              <p:cNvSpPr txBox="1"/>
              <p:nvPr/>
            </p:nvSpPr>
            <p:spPr>
              <a:xfrm>
                <a:off x="2286000" y="5339143"/>
                <a:ext cx="4572000" cy="10762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170CE5-4523-3349-5FB3-2B2988AC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339143"/>
                <a:ext cx="4572000" cy="10762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880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5 CuadroTexto">
            <a:extLst>
              <a:ext uri="{FF2B5EF4-FFF2-40B4-BE49-F238E27FC236}">
                <a16:creationId xmlns:a16="http://schemas.microsoft.com/office/drawing/2014/main" id="{7D1A69C2-7E7B-11F3-EA67-B44D578239F1}"/>
              </a:ext>
            </a:extLst>
          </p:cNvPr>
          <p:cNvSpPr txBox="1"/>
          <p:nvPr/>
        </p:nvSpPr>
        <p:spPr>
          <a:xfrm>
            <a:off x="428596" y="891659"/>
            <a:ext cx="273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Estabilidad en sistemas LTI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5 CuadroTexto">
            <a:extLst>
              <a:ext uri="{FF2B5EF4-FFF2-40B4-BE49-F238E27FC236}">
                <a16:creationId xmlns:a16="http://schemas.microsoft.com/office/drawing/2014/main" id="{A33B85DD-AB98-1190-302D-AB90219AC90D}"/>
              </a:ext>
            </a:extLst>
          </p:cNvPr>
          <p:cNvSpPr txBox="1"/>
          <p:nvPr/>
        </p:nvSpPr>
        <p:spPr>
          <a:xfrm>
            <a:off x="428595" y="1608868"/>
            <a:ext cx="714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Times New Roman" pitchFamily="18" charset="0"/>
                <a:cs typeface="Times New Roman" pitchFamily="18" charset="0"/>
              </a:rPr>
              <a:t>Un sistema LTI es estable si la suma de la respuesta al impulso es finita</a:t>
            </a:r>
            <a:endParaRPr lang="es-AR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C127AA-1912-CDE5-CBF5-7327B614B2E0}"/>
                  </a:ext>
                </a:extLst>
              </p:cNvPr>
              <p:cNvSpPr txBox="1"/>
              <p:nvPr/>
            </p:nvSpPr>
            <p:spPr>
              <a:xfrm>
                <a:off x="2051720" y="2204864"/>
                <a:ext cx="4572000" cy="862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C127AA-1912-CDE5-CBF5-7327B614B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204864"/>
                <a:ext cx="4572000" cy="862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071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5 CuadroTexto">
            <a:extLst>
              <a:ext uri="{FF2B5EF4-FFF2-40B4-BE49-F238E27FC236}">
                <a16:creationId xmlns:a16="http://schemas.microsoft.com/office/drawing/2014/main" id="{7D1A69C2-7E7B-11F3-EA67-B44D578239F1}"/>
              </a:ext>
            </a:extLst>
          </p:cNvPr>
          <p:cNvSpPr txBox="1"/>
          <p:nvPr/>
        </p:nvSpPr>
        <p:spPr>
          <a:xfrm>
            <a:off x="428596" y="891659"/>
            <a:ext cx="273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Estabilidad en sistemas LTI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5 CuadroTexto">
            <a:extLst>
              <a:ext uri="{FF2B5EF4-FFF2-40B4-BE49-F238E27FC236}">
                <a16:creationId xmlns:a16="http://schemas.microsoft.com/office/drawing/2014/main" id="{A33B85DD-AB98-1190-302D-AB90219AC90D}"/>
              </a:ext>
            </a:extLst>
          </p:cNvPr>
          <p:cNvSpPr txBox="1"/>
          <p:nvPr/>
        </p:nvSpPr>
        <p:spPr>
          <a:xfrm>
            <a:off x="428595" y="1608868"/>
            <a:ext cx="714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Times New Roman" pitchFamily="18" charset="0"/>
                <a:cs typeface="Times New Roman" pitchFamily="18" charset="0"/>
              </a:rPr>
              <a:t>Un sistema LTI es estable si la suma de la respuesta al impulso es finita</a:t>
            </a:r>
            <a:endParaRPr lang="es-AR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C127AA-1912-CDE5-CBF5-7327B614B2E0}"/>
                  </a:ext>
                </a:extLst>
              </p:cNvPr>
              <p:cNvSpPr txBox="1"/>
              <p:nvPr/>
            </p:nvSpPr>
            <p:spPr>
              <a:xfrm>
                <a:off x="2051720" y="2204864"/>
                <a:ext cx="4572000" cy="862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C127AA-1912-CDE5-CBF5-7327B614B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204864"/>
                <a:ext cx="4572000" cy="862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677F83-6D64-750F-EBD4-D05DD9476C71}"/>
                  </a:ext>
                </a:extLst>
              </p:cNvPr>
              <p:cNvSpPr txBox="1"/>
              <p:nvPr/>
            </p:nvSpPr>
            <p:spPr>
              <a:xfrm>
                <a:off x="2051720" y="3359801"/>
                <a:ext cx="4572000" cy="862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677F83-6D64-750F-EBD4-D05DD9476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359801"/>
                <a:ext cx="4572000" cy="862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931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5 CuadroTexto">
            <a:extLst>
              <a:ext uri="{FF2B5EF4-FFF2-40B4-BE49-F238E27FC236}">
                <a16:creationId xmlns:a16="http://schemas.microsoft.com/office/drawing/2014/main" id="{7D1A69C2-7E7B-11F3-EA67-B44D578239F1}"/>
              </a:ext>
            </a:extLst>
          </p:cNvPr>
          <p:cNvSpPr txBox="1"/>
          <p:nvPr/>
        </p:nvSpPr>
        <p:spPr>
          <a:xfrm>
            <a:off x="428596" y="891659"/>
            <a:ext cx="273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Estabilidad en sistemas LTI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5 CuadroTexto">
            <a:extLst>
              <a:ext uri="{FF2B5EF4-FFF2-40B4-BE49-F238E27FC236}">
                <a16:creationId xmlns:a16="http://schemas.microsoft.com/office/drawing/2014/main" id="{A33B85DD-AB98-1190-302D-AB90219AC90D}"/>
              </a:ext>
            </a:extLst>
          </p:cNvPr>
          <p:cNvSpPr txBox="1"/>
          <p:nvPr/>
        </p:nvSpPr>
        <p:spPr>
          <a:xfrm>
            <a:off x="428595" y="1608868"/>
            <a:ext cx="714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Times New Roman" pitchFamily="18" charset="0"/>
                <a:cs typeface="Times New Roman" pitchFamily="18" charset="0"/>
              </a:rPr>
              <a:t>Un sistema LTI es estable si la suma de la respuesta al impulso es finita</a:t>
            </a:r>
            <a:endParaRPr lang="es-AR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C127AA-1912-CDE5-CBF5-7327B614B2E0}"/>
                  </a:ext>
                </a:extLst>
              </p:cNvPr>
              <p:cNvSpPr txBox="1"/>
              <p:nvPr/>
            </p:nvSpPr>
            <p:spPr>
              <a:xfrm>
                <a:off x="2051720" y="2204864"/>
                <a:ext cx="4572000" cy="862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C127AA-1912-CDE5-CBF5-7327B614B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204864"/>
                <a:ext cx="4572000" cy="862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677F83-6D64-750F-EBD4-D05DD9476C71}"/>
                  </a:ext>
                </a:extLst>
              </p:cNvPr>
              <p:cNvSpPr txBox="1"/>
              <p:nvPr/>
            </p:nvSpPr>
            <p:spPr>
              <a:xfrm>
                <a:off x="2051720" y="3359801"/>
                <a:ext cx="4572000" cy="862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677F83-6D64-750F-EBD4-D05DD9476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359801"/>
                <a:ext cx="4572000" cy="862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71A790-AF8E-1205-5004-C58A4CC79B37}"/>
                  </a:ext>
                </a:extLst>
              </p:cNvPr>
              <p:cNvSpPr txBox="1"/>
              <p:nvPr/>
            </p:nvSpPr>
            <p:spPr>
              <a:xfrm>
                <a:off x="2123728" y="4581128"/>
                <a:ext cx="4572000" cy="862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71A790-AF8E-1205-5004-C58A4CC79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581128"/>
                <a:ext cx="4572000" cy="862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084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5 CuadroTexto">
            <a:extLst>
              <a:ext uri="{FF2B5EF4-FFF2-40B4-BE49-F238E27FC236}">
                <a16:creationId xmlns:a16="http://schemas.microsoft.com/office/drawing/2014/main" id="{7D1A69C2-7E7B-11F3-EA67-B44D578239F1}"/>
              </a:ext>
            </a:extLst>
          </p:cNvPr>
          <p:cNvSpPr txBox="1"/>
          <p:nvPr/>
        </p:nvSpPr>
        <p:spPr>
          <a:xfrm>
            <a:off x="428596" y="891659"/>
            <a:ext cx="273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Estabilidad en sistemas LTI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71A790-AF8E-1205-5004-C58A4CC79B37}"/>
                  </a:ext>
                </a:extLst>
              </p:cNvPr>
              <p:cNvSpPr txBox="1"/>
              <p:nvPr/>
            </p:nvSpPr>
            <p:spPr>
              <a:xfrm>
                <a:off x="2123728" y="1610818"/>
                <a:ext cx="4572000" cy="862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71A790-AF8E-1205-5004-C58A4CC79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610818"/>
                <a:ext cx="4572000" cy="862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6CFF37-D20F-1FB9-8E73-83184E23458C}"/>
                  </a:ext>
                </a:extLst>
              </p:cNvPr>
              <p:cNvSpPr txBox="1"/>
              <p:nvPr/>
            </p:nvSpPr>
            <p:spPr>
              <a:xfrm>
                <a:off x="2114855" y="2822869"/>
                <a:ext cx="4572000" cy="862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6CFF37-D20F-1FB9-8E73-83184E234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855" y="2822869"/>
                <a:ext cx="4572000" cy="862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355244-2729-791B-0196-DBD872700003}"/>
                  </a:ext>
                </a:extLst>
              </p:cNvPr>
              <p:cNvSpPr txBox="1"/>
              <p:nvPr/>
            </p:nvSpPr>
            <p:spPr>
              <a:xfrm>
                <a:off x="2286000" y="4034920"/>
                <a:ext cx="4572000" cy="862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&lt;∞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355244-2729-791B-0196-DBD872700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034920"/>
                <a:ext cx="4572000" cy="862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102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5 CuadroTexto">
            <a:extLst>
              <a:ext uri="{FF2B5EF4-FFF2-40B4-BE49-F238E27FC236}">
                <a16:creationId xmlns:a16="http://schemas.microsoft.com/office/drawing/2014/main" id="{7D1A69C2-7E7B-11F3-EA67-B44D578239F1}"/>
              </a:ext>
            </a:extLst>
          </p:cNvPr>
          <p:cNvSpPr txBox="1"/>
          <p:nvPr/>
        </p:nvSpPr>
        <p:spPr>
          <a:xfrm>
            <a:off x="428596" y="891659"/>
            <a:ext cx="591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con respuesta al impulso de duración finita e infinita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1539323-F15C-2E5E-6729-68F270864BB2}"/>
              </a:ext>
            </a:extLst>
          </p:cNvPr>
          <p:cNvCxnSpPr>
            <a:cxnSpLocks/>
          </p:cNvCxnSpPr>
          <p:nvPr/>
        </p:nvCxnSpPr>
        <p:spPr>
          <a:xfrm flipV="1">
            <a:off x="539552" y="1844824"/>
            <a:ext cx="576064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73687E-55D4-B23E-B65C-F1684988854A}"/>
              </a:ext>
            </a:extLst>
          </p:cNvPr>
          <p:cNvCxnSpPr/>
          <p:nvPr/>
        </p:nvCxnSpPr>
        <p:spPr>
          <a:xfrm>
            <a:off x="539552" y="2420888"/>
            <a:ext cx="576064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5 CuadroTexto">
            <a:extLst>
              <a:ext uri="{FF2B5EF4-FFF2-40B4-BE49-F238E27FC236}">
                <a16:creationId xmlns:a16="http://schemas.microsoft.com/office/drawing/2014/main" id="{40CB12C5-F071-6B9D-6303-0B24D5985765}"/>
              </a:ext>
            </a:extLst>
          </p:cNvPr>
          <p:cNvSpPr txBox="1"/>
          <p:nvPr/>
        </p:nvSpPr>
        <p:spPr>
          <a:xfrm>
            <a:off x="1187624" y="1660158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FIR : finite-</a:t>
            </a:r>
            <a:r>
              <a:rPr lang="es-ES" dirty="0" err="1">
                <a:latin typeface="Times New Roman" pitchFamily="18" charset="0"/>
                <a:cs typeface="Times New Roman" pitchFamily="18" charset="0"/>
              </a:rPr>
              <a:t>duration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 impulse response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5 CuadroTexto">
            <a:extLst>
              <a:ext uri="{FF2B5EF4-FFF2-40B4-BE49-F238E27FC236}">
                <a16:creationId xmlns:a16="http://schemas.microsoft.com/office/drawing/2014/main" id="{310752E8-DC3D-3D26-8878-1B721DD02A53}"/>
              </a:ext>
            </a:extLst>
          </p:cNvPr>
          <p:cNvSpPr txBox="1"/>
          <p:nvPr/>
        </p:nvSpPr>
        <p:spPr>
          <a:xfrm>
            <a:off x="1187624" y="2812286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IIR : infinite-</a:t>
            </a:r>
            <a:r>
              <a:rPr lang="es-ES" dirty="0" err="1">
                <a:latin typeface="Times New Roman" pitchFamily="18" charset="0"/>
                <a:cs typeface="Times New Roman" pitchFamily="18" charset="0"/>
              </a:rPr>
              <a:t>duration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 impulse response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422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5 CuadroTexto">
            <a:extLst>
              <a:ext uri="{FF2B5EF4-FFF2-40B4-BE49-F238E27FC236}">
                <a16:creationId xmlns:a16="http://schemas.microsoft.com/office/drawing/2014/main" id="{7D1A69C2-7E7B-11F3-EA67-B44D578239F1}"/>
              </a:ext>
            </a:extLst>
          </p:cNvPr>
          <p:cNvSpPr txBox="1"/>
          <p:nvPr/>
        </p:nvSpPr>
        <p:spPr>
          <a:xfrm>
            <a:off x="428596" y="891659"/>
            <a:ext cx="591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con respuesta al impulso de duración finita e infinita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1539323-F15C-2E5E-6729-68F270864BB2}"/>
              </a:ext>
            </a:extLst>
          </p:cNvPr>
          <p:cNvCxnSpPr>
            <a:cxnSpLocks/>
          </p:cNvCxnSpPr>
          <p:nvPr/>
        </p:nvCxnSpPr>
        <p:spPr>
          <a:xfrm flipV="1">
            <a:off x="539552" y="1844824"/>
            <a:ext cx="576064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73687E-55D4-B23E-B65C-F1684988854A}"/>
              </a:ext>
            </a:extLst>
          </p:cNvPr>
          <p:cNvCxnSpPr/>
          <p:nvPr/>
        </p:nvCxnSpPr>
        <p:spPr>
          <a:xfrm>
            <a:off x="539552" y="2420888"/>
            <a:ext cx="576064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5 CuadroTexto">
            <a:extLst>
              <a:ext uri="{FF2B5EF4-FFF2-40B4-BE49-F238E27FC236}">
                <a16:creationId xmlns:a16="http://schemas.microsoft.com/office/drawing/2014/main" id="{40CB12C5-F071-6B9D-6303-0B24D5985765}"/>
              </a:ext>
            </a:extLst>
          </p:cNvPr>
          <p:cNvSpPr txBox="1"/>
          <p:nvPr/>
        </p:nvSpPr>
        <p:spPr>
          <a:xfrm>
            <a:off x="1187624" y="1660158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FIR : finite-</a:t>
            </a:r>
            <a:r>
              <a:rPr lang="es-ES" dirty="0" err="1">
                <a:latin typeface="Times New Roman" pitchFamily="18" charset="0"/>
                <a:cs typeface="Times New Roman" pitchFamily="18" charset="0"/>
              </a:rPr>
              <a:t>duration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 impulse response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5 CuadroTexto">
            <a:extLst>
              <a:ext uri="{FF2B5EF4-FFF2-40B4-BE49-F238E27FC236}">
                <a16:creationId xmlns:a16="http://schemas.microsoft.com/office/drawing/2014/main" id="{310752E8-DC3D-3D26-8878-1B721DD02A53}"/>
              </a:ext>
            </a:extLst>
          </p:cNvPr>
          <p:cNvSpPr txBox="1"/>
          <p:nvPr/>
        </p:nvSpPr>
        <p:spPr>
          <a:xfrm>
            <a:off x="1187624" y="2812286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IIR : infinite-</a:t>
            </a:r>
            <a:r>
              <a:rPr lang="es-ES" dirty="0" err="1">
                <a:latin typeface="Times New Roman" pitchFamily="18" charset="0"/>
                <a:cs typeface="Times New Roman" pitchFamily="18" charset="0"/>
              </a:rPr>
              <a:t>duration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 impulse response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5 CuadroTexto">
            <a:extLst>
              <a:ext uri="{FF2B5EF4-FFF2-40B4-BE49-F238E27FC236}">
                <a16:creationId xmlns:a16="http://schemas.microsoft.com/office/drawing/2014/main" id="{759AE02E-4042-C4BB-C62B-9D8BC4C372F6}"/>
              </a:ext>
            </a:extLst>
          </p:cNvPr>
          <p:cNvSpPr txBox="1"/>
          <p:nvPr/>
        </p:nvSpPr>
        <p:spPr>
          <a:xfrm>
            <a:off x="539552" y="3779748"/>
            <a:ext cx="5115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En los sistemas FIR </a:t>
            </a:r>
            <a:r>
              <a:rPr lang="es-ES" b="1" dirty="0">
                <a:latin typeface="Times New Roman" pitchFamily="18" charset="0"/>
                <a:cs typeface="Times New Roman" pitchFamily="18" charset="0"/>
              </a:rPr>
              <a:t>causales 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(sin perder generalidad)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35540B-883E-AB3D-B8E7-FDEA932CCDAD}"/>
                  </a:ext>
                </a:extLst>
              </p:cNvPr>
              <p:cNvSpPr txBox="1"/>
              <p:nvPr/>
            </p:nvSpPr>
            <p:spPr>
              <a:xfrm>
                <a:off x="2195736" y="4437112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=0    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&lt;0 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35540B-883E-AB3D-B8E7-FDEA932CC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4437112"/>
                <a:ext cx="4572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95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5 CuadroTexto">
            <a:extLst>
              <a:ext uri="{FF2B5EF4-FFF2-40B4-BE49-F238E27FC236}">
                <a16:creationId xmlns:a16="http://schemas.microsoft.com/office/drawing/2014/main" id="{7641E923-F92A-D27D-E022-9E7B9870F023}"/>
              </a:ext>
            </a:extLst>
          </p:cNvPr>
          <p:cNvSpPr txBox="1"/>
          <p:nvPr/>
        </p:nvSpPr>
        <p:spPr>
          <a:xfrm>
            <a:off x="428596" y="1016556"/>
            <a:ext cx="760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Ahora, si la descomposición de la señal de entrada se hace en impulsos unitarios: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904E2C-92AD-9D12-D04C-CC798701590A}"/>
                  </a:ext>
                </a:extLst>
              </p:cNvPr>
              <p:cNvSpPr txBox="1"/>
              <p:nvPr/>
            </p:nvSpPr>
            <p:spPr>
              <a:xfrm>
                <a:off x="2286000" y="1694705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904E2C-92AD-9D12-D04C-CC7987015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694705"/>
                <a:ext cx="4572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5 CuadroTexto">
            <a:extLst>
              <a:ext uri="{FF2B5EF4-FFF2-40B4-BE49-F238E27FC236}">
                <a16:creationId xmlns:a16="http://schemas.microsoft.com/office/drawing/2014/main" id="{5BBF354F-C472-0A5F-0D86-A3E01983BC08}"/>
              </a:ext>
            </a:extLst>
          </p:cNvPr>
          <p:cNvSpPr txBox="1"/>
          <p:nvPr/>
        </p:nvSpPr>
        <p:spPr>
          <a:xfrm>
            <a:off x="422668" y="230430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Entonces,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B43BD8-0D10-4925-F196-DA91CC090A27}"/>
                  </a:ext>
                </a:extLst>
              </p:cNvPr>
              <p:cNvSpPr txBox="1"/>
              <p:nvPr/>
            </p:nvSpPr>
            <p:spPr>
              <a:xfrm>
                <a:off x="2292906" y="2852936"/>
                <a:ext cx="4572000" cy="862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B43BD8-0D10-4925-F196-DA91CC090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906" y="2852936"/>
                <a:ext cx="4572000" cy="862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479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5 CuadroTexto">
            <a:extLst>
              <a:ext uri="{FF2B5EF4-FFF2-40B4-BE49-F238E27FC236}">
                <a16:creationId xmlns:a16="http://schemas.microsoft.com/office/drawing/2014/main" id="{7D1A69C2-7E7B-11F3-EA67-B44D578239F1}"/>
              </a:ext>
            </a:extLst>
          </p:cNvPr>
          <p:cNvSpPr txBox="1"/>
          <p:nvPr/>
        </p:nvSpPr>
        <p:spPr>
          <a:xfrm>
            <a:off x="428596" y="891659"/>
            <a:ext cx="591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con respuesta al impulso de duración finita e infinita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1539323-F15C-2E5E-6729-68F270864BB2}"/>
              </a:ext>
            </a:extLst>
          </p:cNvPr>
          <p:cNvCxnSpPr>
            <a:cxnSpLocks/>
          </p:cNvCxnSpPr>
          <p:nvPr/>
        </p:nvCxnSpPr>
        <p:spPr>
          <a:xfrm flipV="1">
            <a:off x="539552" y="1844824"/>
            <a:ext cx="576064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73687E-55D4-B23E-B65C-F1684988854A}"/>
              </a:ext>
            </a:extLst>
          </p:cNvPr>
          <p:cNvCxnSpPr/>
          <p:nvPr/>
        </p:nvCxnSpPr>
        <p:spPr>
          <a:xfrm>
            <a:off x="539552" y="2420888"/>
            <a:ext cx="576064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5 CuadroTexto">
            <a:extLst>
              <a:ext uri="{FF2B5EF4-FFF2-40B4-BE49-F238E27FC236}">
                <a16:creationId xmlns:a16="http://schemas.microsoft.com/office/drawing/2014/main" id="{40CB12C5-F071-6B9D-6303-0B24D5985765}"/>
              </a:ext>
            </a:extLst>
          </p:cNvPr>
          <p:cNvSpPr txBox="1"/>
          <p:nvPr/>
        </p:nvSpPr>
        <p:spPr>
          <a:xfrm>
            <a:off x="1187624" y="1660158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FIR : finite-</a:t>
            </a:r>
            <a:r>
              <a:rPr lang="es-ES" dirty="0" err="1">
                <a:latin typeface="Times New Roman" pitchFamily="18" charset="0"/>
                <a:cs typeface="Times New Roman" pitchFamily="18" charset="0"/>
              </a:rPr>
              <a:t>duration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 impulse response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5 CuadroTexto">
            <a:extLst>
              <a:ext uri="{FF2B5EF4-FFF2-40B4-BE49-F238E27FC236}">
                <a16:creationId xmlns:a16="http://schemas.microsoft.com/office/drawing/2014/main" id="{310752E8-DC3D-3D26-8878-1B721DD02A53}"/>
              </a:ext>
            </a:extLst>
          </p:cNvPr>
          <p:cNvSpPr txBox="1"/>
          <p:nvPr/>
        </p:nvSpPr>
        <p:spPr>
          <a:xfrm>
            <a:off x="1187624" y="2812286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IIR : infinite-</a:t>
            </a:r>
            <a:r>
              <a:rPr lang="es-ES" dirty="0" err="1">
                <a:latin typeface="Times New Roman" pitchFamily="18" charset="0"/>
                <a:cs typeface="Times New Roman" pitchFamily="18" charset="0"/>
              </a:rPr>
              <a:t>duration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 impulse response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5 CuadroTexto">
            <a:extLst>
              <a:ext uri="{FF2B5EF4-FFF2-40B4-BE49-F238E27FC236}">
                <a16:creationId xmlns:a16="http://schemas.microsoft.com/office/drawing/2014/main" id="{759AE02E-4042-C4BB-C62B-9D8BC4C372F6}"/>
              </a:ext>
            </a:extLst>
          </p:cNvPr>
          <p:cNvSpPr txBox="1"/>
          <p:nvPr/>
        </p:nvSpPr>
        <p:spPr>
          <a:xfrm>
            <a:off x="539552" y="3779748"/>
            <a:ext cx="5115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En los sistemas FIR </a:t>
            </a:r>
            <a:r>
              <a:rPr lang="es-ES" b="1" dirty="0">
                <a:latin typeface="Times New Roman" pitchFamily="18" charset="0"/>
                <a:cs typeface="Times New Roman" pitchFamily="18" charset="0"/>
              </a:rPr>
              <a:t>causales 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(sin perder generalidad)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35540B-883E-AB3D-B8E7-FDEA932CCDAD}"/>
                  </a:ext>
                </a:extLst>
              </p:cNvPr>
              <p:cNvSpPr txBox="1"/>
              <p:nvPr/>
            </p:nvSpPr>
            <p:spPr>
              <a:xfrm>
                <a:off x="2195736" y="4437112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=0    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&lt;0 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35540B-883E-AB3D-B8E7-FDEA932CC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4437112"/>
                <a:ext cx="4572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5 CuadroTexto">
            <a:extLst>
              <a:ext uri="{FF2B5EF4-FFF2-40B4-BE49-F238E27FC236}">
                <a16:creationId xmlns:a16="http://schemas.microsoft.com/office/drawing/2014/main" id="{4838A72F-0448-3C9C-0E34-1374D1B179D2}"/>
              </a:ext>
            </a:extLst>
          </p:cNvPr>
          <p:cNvSpPr txBox="1"/>
          <p:nvPr/>
        </p:nvSpPr>
        <p:spPr>
          <a:xfrm>
            <a:off x="539552" y="5091148"/>
            <a:ext cx="867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 salida resulta de una combinación lineal de las M entradas más recientes (memoria finita)</a:t>
            </a:r>
            <a:endParaRPr lang="es-A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73AF97-C00A-AE3E-6438-98B0F3482B84}"/>
                  </a:ext>
                </a:extLst>
              </p:cNvPr>
              <p:cNvSpPr txBox="1"/>
              <p:nvPr/>
            </p:nvSpPr>
            <p:spPr>
              <a:xfrm>
                <a:off x="2314853" y="5507940"/>
                <a:ext cx="4629704" cy="877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73AF97-C00A-AE3E-6438-98B0F3482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853" y="5507940"/>
                <a:ext cx="4629704" cy="877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62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5 CuadroTexto">
            <a:extLst>
              <a:ext uri="{FF2B5EF4-FFF2-40B4-BE49-F238E27FC236}">
                <a16:creationId xmlns:a16="http://schemas.microsoft.com/office/drawing/2014/main" id="{7641E923-F92A-D27D-E022-9E7B9870F023}"/>
              </a:ext>
            </a:extLst>
          </p:cNvPr>
          <p:cNvSpPr txBox="1"/>
          <p:nvPr/>
        </p:nvSpPr>
        <p:spPr>
          <a:xfrm>
            <a:off x="428596" y="1016556"/>
            <a:ext cx="760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Ahora, si la descomposición de la señal de entrada se hace en impulsos unitarios: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904E2C-92AD-9D12-D04C-CC798701590A}"/>
                  </a:ext>
                </a:extLst>
              </p:cNvPr>
              <p:cNvSpPr txBox="1"/>
              <p:nvPr/>
            </p:nvSpPr>
            <p:spPr>
              <a:xfrm>
                <a:off x="2286000" y="1694705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904E2C-92AD-9D12-D04C-CC7987015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694705"/>
                <a:ext cx="4572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5 CuadroTexto">
            <a:extLst>
              <a:ext uri="{FF2B5EF4-FFF2-40B4-BE49-F238E27FC236}">
                <a16:creationId xmlns:a16="http://schemas.microsoft.com/office/drawing/2014/main" id="{5BBF354F-C472-0A5F-0D86-A3E01983BC08}"/>
              </a:ext>
            </a:extLst>
          </p:cNvPr>
          <p:cNvSpPr txBox="1"/>
          <p:nvPr/>
        </p:nvSpPr>
        <p:spPr>
          <a:xfrm>
            <a:off x="422668" y="230430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Entonces,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B43BD8-0D10-4925-F196-DA91CC090A27}"/>
                  </a:ext>
                </a:extLst>
              </p:cNvPr>
              <p:cNvSpPr txBox="1"/>
              <p:nvPr/>
            </p:nvSpPr>
            <p:spPr>
              <a:xfrm>
                <a:off x="173547" y="4112313"/>
                <a:ext cx="4572000" cy="862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B43BD8-0D10-4925-F196-DA91CC090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47" y="4112313"/>
                <a:ext cx="4572000" cy="862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phic 9">
            <a:extLst>
              <a:ext uri="{FF2B5EF4-FFF2-40B4-BE49-F238E27FC236}">
                <a16:creationId xmlns:a16="http://schemas.microsoft.com/office/drawing/2014/main" id="{163298AF-1FC7-20B1-B4BB-DA85D18D36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4088" y="2517060"/>
            <a:ext cx="2818900" cy="417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0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5 CuadroTexto">
            <a:extLst>
              <a:ext uri="{FF2B5EF4-FFF2-40B4-BE49-F238E27FC236}">
                <a16:creationId xmlns:a16="http://schemas.microsoft.com/office/drawing/2014/main" id="{7641E923-F92A-D27D-E022-9E7B9870F023}"/>
              </a:ext>
            </a:extLst>
          </p:cNvPr>
          <p:cNvSpPr txBox="1"/>
          <p:nvPr/>
        </p:nvSpPr>
        <p:spPr>
          <a:xfrm>
            <a:off x="428596" y="1016556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Por ejemplo, si 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CuadroTexto">
            <a:extLst>
              <a:ext uri="{FF2B5EF4-FFF2-40B4-BE49-F238E27FC236}">
                <a16:creationId xmlns:a16="http://schemas.microsoft.com/office/drawing/2014/main" id="{5BBF354F-C472-0A5F-0D86-A3E01983BC08}"/>
              </a:ext>
            </a:extLst>
          </p:cNvPr>
          <p:cNvSpPr txBox="1"/>
          <p:nvPr/>
        </p:nvSpPr>
        <p:spPr>
          <a:xfrm>
            <a:off x="422668" y="230430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Entonces,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7943E1-F914-9182-429D-43DB8B4BC511}"/>
                  </a:ext>
                </a:extLst>
              </p:cNvPr>
              <p:cNvSpPr txBox="1"/>
              <p:nvPr/>
            </p:nvSpPr>
            <p:spPr>
              <a:xfrm>
                <a:off x="2286000" y="1621940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2 , 4 , 0 , 3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7943E1-F914-9182-429D-43DB8B4BC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621940"/>
                <a:ext cx="4572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2AA343-DE81-3007-DF67-DF19B96587B9}"/>
              </a:ext>
            </a:extLst>
          </p:cNvPr>
          <p:cNvCxnSpPr/>
          <p:nvPr/>
        </p:nvCxnSpPr>
        <p:spPr>
          <a:xfrm flipV="1">
            <a:off x="4788024" y="1988840"/>
            <a:ext cx="0" cy="26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B70CADF-F21F-1CF1-B0AB-69A6D709770F}"/>
                  </a:ext>
                </a:extLst>
              </p:cNvPr>
              <p:cNvSpPr txBox="1"/>
              <p:nvPr/>
            </p:nvSpPr>
            <p:spPr>
              <a:xfrm>
                <a:off x="2286000" y="3246553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=2.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+4.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+3.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B70CADF-F21F-1CF1-B0AB-69A6D7097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246553"/>
                <a:ext cx="4572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37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5 CuadroTexto">
            <a:extLst>
              <a:ext uri="{FF2B5EF4-FFF2-40B4-BE49-F238E27FC236}">
                <a16:creationId xmlns:a16="http://schemas.microsoft.com/office/drawing/2014/main" id="{7641E923-F92A-D27D-E022-9E7B9870F023}"/>
              </a:ext>
            </a:extLst>
          </p:cNvPr>
          <p:cNvSpPr txBox="1"/>
          <p:nvPr/>
        </p:nvSpPr>
        <p:spPr>
          <a:xfrm>
            <a:off x="428596" y="1016556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Entonces, dada la descomposición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904E2C-92AD-9D12-D04C-CC798701590A}"/>
                  </a:ext>
                </a:extLst>
              </p:cNvPr>
              <p:cNvSpPr txBox="1"/>
              <p:nvPr/>
            </p:nvSpPr>
            <p:spPr>
              <a:xfrm>
                <a:off x="2286000" y="1694705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904E2C-92AD-9D12-D04C-CC7987015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694705"/>
                <a:ext cx="4572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5 CuadroTexto">
            <a:extLst>
              <a:ext uri="{FF2B5EF4-FFF2-40B4-BE49-F238E27FC236}">
                <a16:creationId xmlns:a16="http://schemas.microsoft.com/office/drawing/2014/main" id="{5BBF354F-C472-0A5F-0D86-A3E01983BC08}"/>
              </a:ext>
            </a:extLst>
          </p:cNvPr>
          <p:cNvSpPr txBox="1"/>
          <p:nvPr/>
        </p:nvSpPr>
        <p:spPr>
          <a:xfrm>
            <a:off x="422668" y="230430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Se tiene,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BEF0A4-029B-4062-B646-EDB9D3D6E7BA}"/>
                  </a:ext>
                </a:extLst>
              </p:cNvPr>
              <p:cNvSpPr txBox="1"/>
              <p:nvPr/>
            </p:nvSpPr>
            <p:spPr>
              <a:xfrm>
                <a:off x="2286000" y="3000107"/>
                <a:ext cx="4572000" cy="862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BEF0A4-029B-4062-B646-EDB9D3D6E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000107"/>
                <a:ext cx="4572000" cy="862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78263-B444-7732-A351-C1081E4236A9}"/>
                  </a:ext>
                </a:extLst>
              </p:cNvPr>
              <p:cNvSpPr txBox="1"/>
              <p:nvPr/>
            </p:nvSpPr>
            <p:spPr>
              <a:xfrm>
                <a:off x="2286000" y="4116750"/>
                <a:ext cx="4572000" cy="862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78263-B444-7732-A351-C1081E423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116750"/>
                <a:ext cx="4572000" cy="862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32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5 CuadroTexto">
            <a:extLst>
              <a:ext uri="{FF2B5EF4-FFF2-40B4-BE49-F238E27FC236}">
                <a16:creationId xmlns:a16="http://schemas.microsoft.com/office/drawing/2014/main" id="{7641E923-F92A-D27D-E022-9E7B9870F023}"/>
              </a:ext>
            </a:extLst>
          </p:cNvPr>
          <p:cNvSpPr txBox="1"/>
          <p:nvPr/>
        </p:nvSpPr>
        <p:spPr>
          <a:xfrm>
            <a:off x="428596" y="101655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 definimos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CuadroTexto">
            <a:extLst>
              <a:ext uri="{FF2B5EF4-FFF2-40B4-BE49-F238E27FC236}">
                <a16:creationId xmlns:a16="http://schemas.microsoft.com/office/drawing/2014/main" id="{5BBF354F-C472-0A5F-0D86-A3E01983BC08}"/>
              </a:ext>
            </a:extLst>
          </p:cNvPr>
          <p:cNvSpPr txBox="1"/>
          <p:nvPr/>
        </p:nvSpPr>
        <p:spPr>
          <a:xfrm>
            <a:off x="422668" y="2304304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Podemos usar la invarianza en el tiempo: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FA8D8A-3897-F935-3B08-11403EDE7934}"/>
                  </a:ext>
                </a:extLst>
              </p:cNvPr>
              <p:cNvSpPr txBox="1"/>
              <p:nvPr/>
            </p:nvSpPr>
            <p:spPr>
              <a:xfrm>
                <a:off x="2286000" y="1614872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FA8D8A-3897-F935-3B08-11403EDE7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614872"/>
                <a:ext cx="4572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4AEE6E-1E50-37DF-2301-C55074CAE56F}"/>
                  </a:ext>
                </a:extLst>
              </p:cNvPr>
              <p:cNvSpPr txBox="1"/>
              <p:nvPr/>
            </p:nvSpPr>
            <p:spPr>
              <a:xfrm>
                <a:off x="2286000" y="3059668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4AEE6E-1E50-37DF-2301-C55074CAE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059668"/>
                <a:ext cx="4572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5 CuadroTexto">
            <a:extLst>
              <a:ext uri="{FF2B5EF4-FFF2-40B4-BE49-F238E27FC236}">
                <a16:creationId xmlns:a16="http://schemas.microsoft.com/office/drawing/2014/main" id="{C6065855-07D9-9737-8EAB-3E47AA403B9D}"/>
              </a:ext>
            </a:extLst>
          </p:cNvPr>
          <p:cNvSpPr txBox="1"/>
          <p:nvPr/>
        </p:nvSpPr>
        <p:spPr>
          <a:xfrm>
            <a:off x="422668" y="3804760"/>
            <a:ext cx="460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Y finalmente, resulta la fórmula de </a:t>
            </a:r>
            <a:r>
              <a:rPr lang="es-ES" b="1" dirty="0">
                <a:latin typeface="Times New Roman" pitchFamily="18" charset="0"/>
                <a:cs typeface="Times New Roman" pitchFamily="18" charset="0"/>
              </a:rPr>
              <a:t>convolución</a:t>
            </a:r>
            <a:endParaRPr lang="es-AR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AD0631-0FA2-3D85-5958-13F9F3D685D5}"/>
                  </a:ext>
                </a:extLst>
              </p:cNvPr>
              <p:cNvSpPr txBox="1"/>
              <p:nvPr/>
            </p:nvSpPr>
            <p:spPr>
              <a:xfrm>
                <a:off x="2286000" y="4506008"/>
                <a:ext cx="4572000" cy="862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AD0631-0FA2-3D85-5958-13F9F3D68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506008"/>
                <a:ext cx="4572000" cy="862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334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5 CuadroTexto">
            <a:extLst>
              <a:ext uri="{FF2B5EF4-FFF2-40B4-BE49-F238E27FC236}">
                <a16:creationId xmlns:a16="http://schemas.microsoft.com/office/drawing/2014/main" id="{7641E923-F92A-D27D-E022-9E7B9870F023}"/>
              </a:ext>
            </a:extLst>
          </p:cNvPr>
          <p:cNvSpPr txBox="1"/>
          <p:nvPr/>
        </p:nvSpPr>
        <p:spPr>
          <a:xfrm>
            <a:off x="428596" y="101655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 definimos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CuadroTexto">
            <a:extLst>
              <a:ext uri="{FF2B5EF4-FFF2-40B4-BE49-F238E27FC236}">
                <a16:creationId xmlns:a16="http://schemas.microsoft.com/office/drawing/2014/main" id="{5BBF354F-C472-0A5F-0D86-A3E01983BC08}"/>
              </a:ext>
            </a:extLst>
          </p:cNvPr>
          <p:cNvSpPr txBox="1"/>
          <p:nvPr/>
        </p:nvSpPr>
        <p:spPr>
          <a:xfrm>
            <a:off x="422668" y="2304304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Podemos usar la invarianza en el tiempo: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FA8D8A-3897-F935-3B08-11403EDE7934}"/>
                  </a:ext>
                </a:extLst>
              </p:cNvPr>
              <p:cNvSpPr txBox="1"/>
              <p:nvPr/>
            </p:nvSpPr>
            <p:spPr>
              <a:xfrm>
                <a:off x="2286000" y="1614872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FA8D8A-3897-F935-3B08-11403EDE7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614872"/>
                <a:ext cx="4572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4AEE6E-1E50-37DF-2301-C55074CAE56F}"/>
                  </a:ext>
                </a:extLst>
              </p:cNvPr>
              <p:cNvSpPr txBox="1"/>
              <p:nvPr/>
            </p:nvSpPr>
            <p:spPr>
              <a:xfrm>
                <a:off x="2286000" y="3059668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4AEE6E-1E50-37DF-2301-C55074CAE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059668"/>
                <a:ext cx="4572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5 CuadroTexto">
            <a:extLst>
              <a:ext uri="{FF2B5EF4-FFF2-40B4-BE49-F238E27FC236}">
                <a16:creationId xmlns:a16="http://schemas.microsoft.com/office/drawing/2014/main" id="{C6065855-07D9-9737-8EAB-3E47AA403B9D}"/>
              </a:ext>
            </a:extLst>
          </p:cNvPr>
          <p:cNvSpPr txBox="1"/>
          <p:nvPr/>
        </p:nvSpPr>
        <p:spPr>
          <a:xfrm>
            <a:off x="422668" y="3804760"/>
            <a:ext cx="460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Y finalmente, resulta la fórmula de </a:t>
            </a:r>
            <a:r>
              <a:rPr lang="es-ES" b="1" dirty="0">
                <a:latin typeface="Times New Roman" pitchFamily="18" charset="0"/>
                <a:cs typeface="Times New Roman" pitchFamily="18" charset="0"/>
              </a:rPr>
              <a:t>convolución</a:t>
            </a:r>
            <a:endParaRPr lang="es-AR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AD0631-0FA2-3D85-5958-13F9F3D685D5}"/>
                  </a:ext>
                </a:extLst>
              </p:cNvPr>
              <p:cNvSpPr txBox="1"/>
              <p:nvPr/>
            </p:nvSpPr>
            <p:spPr>
              <a:xfrm>
                <a:off x="2290439" y="4581128"/>
                <a:ext cx="4572000" cy="862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AD0631-0FA2-3D85-5958-13F9F3D68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439" y="4581128"/>
                <a:ext cx="4572000" cy="862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476E7E3-DA9B-FBCE-0B0C-23AAAF9587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203848" y="5012240"/>
            <a:ext cx="1201441" cy="1081056"/>
          </a:xfrm>
          <a:prstGeom prst="curvedConnector3">
            <a:avLst>
              <a:gd name="adj1" fmla="val -190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21F003-C092-3A5D-75F7-512E6DC37922}"/>
                  </a:ext>
                </a:extLst>
              </p:cNvPr>
              <p:cNvSpPr txBox="1"/>
              <p:nvPr/>
            </p:nvSpPr>
            <p:spPr>
              <a:xfrm>
                <a:off x="3131840" y="5867980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21F003-C092-3A5D-75F7-512E6DC37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5867980"/>
                <a:ext cx="4572000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68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5 CuadroTexto">
            <a:extLst>
              <a:ext uri="{FF2B5EF4-FFF2-40B4-BE49-F238E27FC236}">
                <a16:creationId xmlns:a16="http://schemas.microsoft.com/office/drawing/2014/main" id="{7641E923-F92A-D27D-E022-9E7B9870F023}"/>
              </a:ext>
            </a:extLst>
          </p:cNvPr>
          <p:cNvSpPr txBox="1"/>
          <p:nvPr/>
        </p:nvSpPr>
        <p:spPr>
          <a:xfrm>
            <a:off x="3601221" y="184482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CONVOLUCIÓN: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5 CuadroTexto">
            <a:extLst>
              <a:ext uri="{FF2B5EF4-FFF2-40B4-BE49-F238E27FC236}">
                <a16:creationId xmlns:a16="http://schemas.microsoft.com/office/drawing/2014/main" id="{6225B35B-0A5D-7E89-6052-5C9D5007DE48}"/>
              </a:ext>
            </a:extLst>
          </p:cNvPr>
          <p:cNvSpPr txBox="1"/>
          <p:nvPr/>
        </p:nvSpPr>
        <p:spPr>
          <a:xfrm>
            <a:off x="4025903" y="2473475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Reflexión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5 CuadroTexto">
            <a:extLst>
              <a:ext uri="{FF2B5EF4-FFF2-40B4-BE49-F238E27FC236}">
                <a16:creationId xmlns:a16="http://schemas.microsoft.com/office/drawing/2014/main" id="{5E2B355F-2C5D-595B-FD78-36EFCF20CFD4}"/>
              </a:ext>
            </a:extLst>
          </p:cNvPr>
          <p:cNvSpPr txBox="1"/>
          <p:nvPr/>
        </p:nvSpPr>
        <p:spPr>
          <a:xfrm>
            <a:off x="3737363" y="327527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Desplazamiento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5 CuadroTexto">
            <a:extLst>
              <a:ext uri="{FF2B5EF4-FFF2-40B4-BE49-F238E27FC236}">
                <a16:creationId xmlns:a16="http://schemas.microsoft.com/office/drawing/2014/main" id="{8C10A25A-31FF-42C4-7837-6527BA8F419E}"/>
              </a:ext>
            </a:extLst>
          </p:cNvPr>
          <p:cNvSpPr txBox="1"/>
          <p:nvPr/>
        </p:nvSpPr>
        <p:spPr>
          <a:xfrm>
            <a:off x="3801483" y="4077071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Multiplicación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5 CuadroTexto">
            <a:extLst>
              <a:ext uri="{FF2B5EF4-FFF2-40B4-BE49-F238E27FC236}">
                <a16:creationId xmlns:a16="http://schemas.microsoft.com/office/drawing/2014/main" id="{98A99624-673A-2D40-471B-5C4C3FFD13D1}"/>
              </a:ext>
            </a:extLst>
          </p:cNvPr>
          <p:cNvSpPr txBox="1"/>
          <p:nvPr/>
        </p:nvSpPr>
        <p:spPr>
          <a:xfrm>
            <a:off x="4218264" y="487887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Suma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414F83CF-332D-CDC4-E7A1-C8E6D0DFCF0B}"/>
              </a:ext>
            </a:extLst>
          </p:cNvPr>
          <p:cNvSpPr/>
          <p:nvPr/>
        </p:nvSpPr>
        <p:spPr>
          <a:xfrm>
            <a:off x="4460796" y="2842807"/>
            <a:ext cx="225387" cy="49339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60A537E-F953-AEE2-CEEB-D49E7CF243B6}"/>
              </a:ext>
            </a:extLst>
          </p:cNvPr>
          <p:cNvSpPr/>
          <p:nvPr/>
        </p:nvSpPr>
        <p:spPr>
          <a:xfrm>
            <a:off x="4460796" y="3644776"/>
            <a:ext cx="225387" cy="49339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BAFEF37-655D-8F6E-B62C-1D34D8D33C02}"/>
              </a:ext>
            </a:extLst>
          </p:cNvPr>
          <p:cNvSpPr/>
          <p:nvPr/>
        </p:nvSpPr>
        <p:spPr>
          <a:xfrm>
            <a:off x="4459307" y="4450519"/>
            <a:ext cx="225387" cy="49339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88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3447</TotalTime>
  <Words>1009</Words>
  <Application>Microsoft Office PowerPoint</Application>
  <PresentationFormat>On-screen Show (4:3)</PresentationFormat>
  <Paragraphs>159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Times New Roman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Pablodc</dc:creator>
  <cp:lastModifiedBy>Pablodc</cp:lastModifiedBy>
  <cp:revision>117</cp:revision>
  <dcterms:created xsi:type="dcterms:W3CDTF">2024-04-03T14:41:12Z</dcterms:created>
  <dcterms:modified xsi:type="dcterms:W3CDTF">2024-05-22T17:12:56Z</dcterms:modified>
</cp:coreProperties>
</file>