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7" r:id="rId10"/>
    <p:sldId id="266" r:id="rId11"/>
    <p:sldId id="268" r:id="rId12"/>
    <p:sldId id="269" r:id="rId13"/>
    <p:sldId id="270" r:id="rId14"/>
    <p:sldId id="271" r:id="rId15"/>
    <p:sldId id="273" r:id="rId16"/>
    <p:sldId id="272" r:id="rId17"/>
    <p:sldId id="274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29/5/2024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1405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FILTROS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9EE3A703-D43E-0D67-F5B8-48F18CFBE59D}"/>
              </a:ext>
            </a:extLst>
          </p:cNvPr>
          <p:cNvSpPr txBox="1"/>
          <p:nvPr/>
        </p:nvSpPr>
        <p:spPr>
          <a:xfrm>
            <a:off x="433517" y="1604885"/>
            <a:ext cx="12025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Resumen</a:t>
            </a:r>
            <a:r>
              <a:rPr lang="es-ES" dirty="0">
                <a:latin typeface="Times New Roman" pitchFamily="18" charset="0"/>
                <a:cs typeface="Times New Roman" pitchFamily="18" charset="0"/>
              </a:rPr>
              <a:t>: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87556A3A-EDC4-A71C-423A-2324B5980A31}"/>
              </a:ext>
            </a:extLst>
          </p:cNvPr>
          <p:cNvSpPr txBox="1"/>
          <p:nvPr/>
        </p:nvSpPr>
        <p:spPr>
          <a:xfrm>
            <a:off x="764579" y="2280081"/>
            <a:ext cx="7614842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Pensamos en el plano Z y comparamos con la respuesta en el tiempo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Buscamos afectar la señal en rangos específicos de frecuencia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A partir de definir los ceros y los polos especificamos el tipo de filtro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Observamos la respuesta en frecuencia en módulo y fase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Observamos entrada y salida superpuesta para visualizar el efecto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217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48463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210375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484632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49415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49415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494157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1049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28D6D3-94EF-B27F-DB88-08B92F8A7C82}"/>
                  </a:ext>
                </a:extLst>
              </p:cNvPr>
              <p:cNvSpPr txBox="1"/>
              <p:nvPr/>
            </p:nvSpPr>
            <p:spPr>
              <a:xfrm>
                <a:off x="4688621" y="1907584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28D6D3-94EF-B27F-DB88-08B92F8A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1" y="1907584"/>
                <a:ext cx="4572000" cy="6127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9E7D83-3DCB-D616-06DD-6FB265C83F69}"/>
                  </a:ext>
                </a:extLst>
              </p:cNvPr>
              <p:cNvSpPr txBox="1"/>
              <p:nvPr/>
            </p:nvSpPr>
            <p:spPr>
              <a:xfrm>
                <a:off x="4570033" y="2804500"/>
                <a:ext cx="462970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69E7D83-3DCB-D616-06DD-6FB265C83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0033" y="2804500"/>
                <a:ext cx="4629704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83BC81-459C-6A04-E894-1880842D19AF}"/>
                  </a:ext>
                </a:extLst>
              </p:cNvPr>
              <p:cNvSpPr txBox="1"/>
              <p:nvPr/>
            </p:nvSpPr>
            <p:spPr>
              <a:xfrm>
                <a:off x="4663965" y="3898553"/>
                <a:ext cx="4629704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f>
                                <m:f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583BC81-459C-6A04-E894-1880842D1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3965" y="3898553"/>
                <a:ext cx="4629704" cy="71468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Graphic 20">
            <a:extLst>
              <a:ext uri="{FF2B5EF4-FFF2-40B4-BE49-F238E27FC236}">
                <a16:creationId xmlns:a16="http://schemas.microsoft.com/office/drawing/2014/main" id="{61733852-8DCF-8B76-9BBC-221C4A6B87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1520" y="1703706"/>
            <a:ext cx="4592850" cy="345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290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5666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Filtros de respuesta al impulso infinita (IIR)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4 CuadroTexto">
            <a:extLst>
              <a:ext uri="{FF2B5EF4-FFF2-40B4-BE49-F238E27FC236}">
                <a16:creationId xmlns:a16="http://schemas.microsoft.com/office/drawing/2014/main" id="{74056F12-751E-3103-0A07-D394381CF9C1}"/>
              </a:ext>
            </a:extLst>
          </p:cNvPr>
          <p:cNvSpPr txBox="1"/>
          <p:nvPr/>
        </p:nvSpPr>
        <p:spPr>
          <a:xfrm>
            <a:off x="611560" y="5661247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realimentación permite cortes más fuertes pero pone en riesgo la estabilidad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B4CCE7-75AF-E53A-7EB8-C8BB05C42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692" y="1504951"/>
            <a:ext cx="3236200" cy="41562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283EFE-23FA-0650-8234-9CD246EA9F92}"/>
                  </a:ext>
                </a:extLst>
              </p:cNvPr>
              <p:cNvSpPr txBox="1"/>
              <p:nvPr/>
            </p:nvSpPr>
            <p:spPr>
              <a:xfrm>
                <a:off x="3657892" y="2286001"/>
                <a:ext cx="5273336" cy="7266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limLoc m:val="undOvr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A283EFE-23FA-0650-8234-9CD246EA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892" y="2286001"/>
                <a:ext cx="5273336" cy="7266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3C5BFD-085C-E6EC-AAB3-8C248252DE84}"/>
                  </a:ext>
                </a:extLst>
              </p:cNvPr>
              <p:cNvSpPr txBox="1"/>
              <p:nvPr/>
            </p:nvSpPr>
            <p:spPr>
              <a:xfrm>
                <a:off x="4119733" y="3583099"/>
                <a:ext cx="4572000" cy="6935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−…−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3C5BFD-085C-E6EC-AAB3-8C248252D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733" y="3583099"/>
                <a:ext cx="4572000" cy="6935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4 CuadroTexto">
            <a:extLst>
              <a:ext uri="{FF2B5EF4-FFF2-40B4-BE49-F238E27FC236}">
                <a16:creationId xmlns:a16="http://schemas.microsoft.com/office/drawing/2014/main" id="{74056F12-751E-3103-0A07-D394381CF9C1}"/>
              </a:ext>
            </a:extLst>
          </p:cNvPr>
          <p:cNvSpPr txBox="1"/>
          <p:nvPr/>
        </p:nvSpPr>
        <p:spPr>
          <a:xfrm>
            <a:off x="611560" y="6108892"/>
            <a:ext cx="53158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Los efectos transitorios o iniciales no desaparecen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467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Ejemplo: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497B23-A600-6DB1-B2BB-41568AB2A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477315"/>
            <a:ext cx="2571538" cy="166125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3F29E12-AF4A-0340-35F8-B9C5CAC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07144" y="3523093"/>
            <a:ext cx="4121039" cy="329000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BBC9B-A1DE-6E64-1A3B-9005BFC5B031}"/>
                  </a:ext>
                </a:extLst>
              </p:cNvPr>
              <p:cNvSpPr txBox="1"/>
              <p:nvPr/>
            </p:nvSpPr>
            <p:spPr>
              <a:xfrm>
                <a:off x="4574219" y="2313680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BBBC9B-A1DE-6E64-1A3B-9005BFC5B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4219" y="2313680"/>
                <a:ext cx="4572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/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4609AA-026F-C2D7-904A-BADB6DB587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823" y="1426153"/>
                <a:ext cx="4572000" cy="369332"/>
              </a:xfrm>
              <a:prstGeom prst="rect">
                <a:avLst/>
              </a:prstGeom>
              <a:blipFill>
                <a:blip r:embed="rId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5376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838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/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/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579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3947" y="3368599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7" y="3368599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9C166537-0028-223D-C9B3-5F8ACE8C0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032" y="2343929"/>
            <a:ext cx="3341410" cy="34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683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Pasa bajos, </a:t>
            </a:r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, Pasa banda, Elimina banda.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3363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/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346F48-EE96-BEBA-739E-175151EB0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084746"/>
                <a:ext cx="4749552" cy="692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/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rad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743EB93-A087-3C29-1463-B9E0CA95A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4777" y="3933056"/>
                <a:ext cx="4749552" cy="9131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47231-46D2-E66A-7421-473596B2098D}"/>
                  </a:ext>
                </a:extLst>
              </p:cNvPr>
              <p:cNvSpPr txBox="1"/>
              <p:nvPr/>
            </p:nvSpPr>
            <p:spPr>
              <a:xfrm>
                <a:off x="-612576" y="5462632"/>
                <a:ext cx="47495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4647231-46D2-E66A-7421-473596B20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2576" y="5462632"/>
                <a:ext cx="474955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F1B845-CE75-6F59-3567-AD3B8B78C622}"/>
                  </a:ext>
                </a:extLst>
              </p:cNvPr>
              <p:cNvSpPr txBox="1"/>
              <p:nvPr/>
            </p:nvSpPr>
            <p:spPr>
              <a:xfrm>
                <a:off x="2217631" y="5434058"/>
                <a:ext cx="505583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5F1B845-CE75-6F59-3567-AD3B8B78C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631" y="5434058"/>
                <a:ext cx="50558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D3597A-1AD1-672D-EB97-953DE43E3EF6}"/>
                  </a:ext>
                </a:extLst>
              </p:cNvPr>
              <p:cNvSpPr txBox="1"/>
              <p:nvPr/>
            </p:nvSpPr>
            <p:spPr>
              <a:xfrm>
                <a:off x="4860032" y="5310338"/>
                <a:ext cx="5055832" cy="6167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𝐹𝑐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𝐹𝑠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3D3597A-1AD1-672D-EB97-953DE43E3E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5310338"/>
                <a:ext cx="5055832" cy="6167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4737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0046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Diseño de filtros con dos polos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C8459D91-628B-38A7-2B3B-4D4ABC627321}"/>
              </a:ext>
            </a:extLst>
          </p:cNvPr>
          <p:cNvSpPr txBox="1"/>
          <p:nvPr/>
        </p:nvSpPr>
        <p:spPr>
          <a:xfrm>
            <a:off x="428596" y="1413369"/>
            <a:ext cx="90730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latin typeface="Times New Roman" pitchFamily="18" charset="0"/>
                <a:cs typeface="Times New Roman" pitchFamily="18" charset="0"/>
              </a:rPr>
              <a:t>Pasa altos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/>
              <p:nvPr/>
            </p:nvSpPr>
            <p:spPr>
              <a:xfrm>
                <a:off x="-36512" y="2039306"/>
                <a:ext cx="4749552" cy="6934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F8FD272-8C3A-1FB7-3937-330316E00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2039306"/>
                <a:ext cx="4749552" cy="6934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Graphic 9">
            <a:extLst>
              <a:ext uri="{FF2B5EF4-FFF2-40B4-BE49-F238E27FC236}">
                <a16:creationId xmlns:a16="http://schemas.microsoft.com/office/drawing/2014/main" id="{E4E4FEEC-E930-70FC-9E5B-1C6BDCDE2E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1960" y="3038855"/>
            <a:ext cx="4384154" cy="3500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14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5428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Filtros de respuesta al impulso finita (FIR)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ABF58DA-D2F7-FF3D-855E-38A50A7CD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087" y="1710753"/>
            <a:ext cx="6981825" cy="1771650"/>
          </a:xfrm>
          <a:prstGeom prst="rect">
            <a:avLst/>
          </a:prstGeom>
        </p:spPr>
      </p:pic>
      <p:sp>
        <p:nvSpPr>
          <p:cNvPr id="20" name="4 CuadroTexto">
            <a:extLst>
              <a:ext uri="{FF2B5EF4-FFF2-40B4-BE49-F238E27FC236}">
                <a16:creationId xmlns:a16="http://schemas.microsoft.com/office/drawing/2014/main" id="{74056F12-751E-3103-0A07-D394381CF9C1}"/>
              </a:ext>
            </a:extLst>
          </p:cNvPr>
          <p:cNvSpPr txBox="1"/>
          <p:nvPr/>
        </p:nvSpPr>
        <p:spPr>
          <a:xfrm>
            <a:off x="428596" y="3861048"/>
            <a:ext cx="6551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Los efectos transitorios o iniciales eventualmente desaparecen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225F6F-72BA-340C-4D2C-7F42B3CE0978}"/>
                  </a:ext>
                </a:extLst>
              </p:cNvPr>
              <p:cNvSpPr txBox="1"/>
              <p:nvPr/>
            </p:nvSpPr>
            <p:spPr>
              <a:xfrm>
                <a:off x="2195736" y="4437112"/>
                <a:ext cx="4572000" cy="8714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6225F6F-72BA-340C-4D2C-7F42B3CE0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4437112"/>
                <a:ext cx="4572000" cy="871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A77270-5C06-D8C5-A574-1C7BCE6556EC}"/>
                  </a:ext>
                </a:extLst>
              </p:cNvPr>
              <p:cNvSpPr txBox="1"/>
              <p:nvPr/>
            </p:nvSpPr>
            <p:spPr>
              <a:xfrm>
                <a:off x="1562650" y="5541206"/>
                <a:ext cx="6018698" cy="669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EA77270-5C06-D8C5-A574-1C7BCE6556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650" y="5541206"/>
                <a:ext cx="6018698" cy="6690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2541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A05932B-41B9-B4D9-7BBE-91FFAF1CC01D}"/>
              </a:ext>
            </a:extLst>
          </p:cNvPr>
          <p:cNvSpPr/>
          <p:nvPr/>
        </p:nvSpPr>
        <p:spPr>
          <a:xfrm>
            <a:off x="2630602" y="5687763"/>
            <a:ext cx="3384376" cy="660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41969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Filtro de 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Hanning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(media móvil)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4 CuadroTexto">
            <a:extLst>
              <a:ext uri="{FF2B5EF4-FFF2-40B4-BE49-F238E27FC236}">
                <a16:creationId xmlns:a16="http://schemas.microsoft.com/office/drawing/2014/main" id="{74056F12-751E-3103-0A07-D394381CF9C1}"/>
              </a:ext>
            </a:extLst>
          </p:cNvPr>
          <p:cNvSpPr txBox="1"/>
          <p:nvPr/>
        </p:nvSpPr>
        <p:spPr>
          <a:xfrm>
            <a:off x="4452429" y="3563371"/>
            <a:ext cx="3417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Z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523A3-4C11-A1DA-397B-E13CB4BB2C75}"/>
                  </a:ext>
                </a:extLst>
              </p:cNvPr>
              <p:cNvSpPr txBox="1"/>
              <p:nvPr/>
            </p:nvSpPr>
            <p:spPr>
              <a:xfrm>
                <a:off x="1509229" y="2477874"/>
                <a:ext cx="58864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523A3-4C11-A1DA-397B-E13CB4BB2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229" y="2477874"/>
                <a:ext cx="58864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CFDEA19-C51B-C49F-FAD8-44D2917404BE}"/>
              </a:ext>
            </a:extLst>
          </p:cNvPr>
          <p:cNvCxnSpPr>
            <a:cxnSpLocks/>
          </p:cNvCxnSpPr>
          <p:nvPr/>
        </p:nvCxnSpPr>
        <p:spPr>
          <a:xfrm>
            <a:off x="4414761" y="3123155"/>
            <a:ext cx="0" cy="13330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D2F5B8-5C07-2C25-AB70-B2A593449566}"/>
                  </a:ext>
                </a:extLst>
              </p:cNvPr>
              <p:cNvSpPr txBox="1"/>
              <p:nvPr/>
            </p:nvSpPr>
            <p:spPr>
              <a:xfrm>
                <a:off x="2051720" y="4456232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1D2F5B8-5C07-2C25-AB70-B2A593449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720" y="4456232"/>
                <a:ext cx="4572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8F4C1-ECC8-EAAC-4441-73EFCB462A18}"/>
                  </a:ext>
                </a:extLst>
              </p:cNvPr>
              <p:cNvSpPr txBox="1"/>
              <p:nvPr/>
            </p:nvSpPr>
            <p:spPr>
              <a:xfrm>
                <a:off x="2000786" y="5687763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1+2.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8F4C1-ECC8-EAAC-4441-73EFCB46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0786" y="5687763"/>
                <a:ext cx="4572000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8B5E8820-D6D1-2490-BEA7-26DDCC046E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407" y="784829"/>
            <a:ext cx="4386819" cy="1555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017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Polos y ceros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8F4C1-ECC8-EAAC-4441-73EFCB462A18}"/>
                  </a:ext>
                </a:extLst>
              </p:cNvPr>
              <p:cNvSpPr txBox="1"/>
              <p:nvPr/>
            </p:nvSpPr>
            <p:spPr>
              <a:xfrm>
                <a:off x="428596" y="1789551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1+2.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68F4C1-ECC8-EAAC-4441-73EFCB462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1789551"/>
                <a:ext cx="4572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05213-F095-BA49-8D58-4E14D9412C29}"/>
                  </a:ext>
                </a:extLst>
              </p:cNvPr>
              <p:cNvSpPr txBox="1"/>
              <p:nvPr/>
            </p:nvSpPr>
            <p:spPr>
              <a:xfrm>
                <a:off x="428596" y="2735011"/>
                <a:ext cx="4572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905213-F095-BA49-8D58-4E14D941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2735011"/>
                <a:ext cx="4572000" cy="7146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C3D8F9-909B-12C3-0C9A-C5BE8D2EB7C2}"/>
                  </a:ext>
                </a:extLst>
              </p:cNvPr>
              <p:cNvSpPr txBox="1"/>
              <p:nvPr/>
            </p:nvSpPr>
            <p:spPr>
              <a:xfrm>
                <a:off x="428596" y="3784218"/>
                <a:ext cx="457200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C3D8F9-909B-12C3-0C9A-C5BE8D2EB7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3784218"/>
                <a:ext cx="4572000" cy="7203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A0756A-E357-DD63-8857-B68F7D89E3F3}"/>
                  </a:ext>
                </a:extLst>
              </p:cNvPr>
              <p:cNvSpPr txBox="1"/>
              <p:nvPr/>
            </p:nvSpPr>
            <p:spPr>
              <a:xfrm>
                <a:off x="428596" y="4839067"/>
                <a:ext cx="4572000" cy="7203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  <m:r>
                                        <a:rPr lang="en-US" i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3A0756A-E357-DD63-8857-B68F7D89E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596" y="4839067"/>
                <a:ext cx="4572000" cy="7203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Graphic 17">
            <a:extLst>
              <a:ext uri="{FF2B5EF4-FFF2-40B4-BE49-F238E27FC236}">
                <a16:creationId xmlns:a16="http://schemas.microsoft.com/office/drawing/2014/main" id="{4F691BBC-75C0-A62C-8A7B-E32F0562A9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040" y="2393897"/>
            <a:ext cx="344805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161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270E9AE-7A2C-7447-7FAF-1FFF1AEC5B4D}"/>
              </a:ext>
            </a:extLst>
          </p:cNvPr>
          <p:cNvSpPr/>
          <p:nvPr/>
        </p:nvSpPr>
        <p:spPr>
          <a:xfrm>
            <a:off x="2627784" y="5517232"/>
            <a:ext cx="3528392" cy="6601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Respuesta en frecuencia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EC4CB-1798-CBBF-B96A-3E064502942A}"/>
                  </a:ext>
                </a:extLst>
              </p:cNvPr>
              <p:cNvSpPr txBox="1"/>
              <p:nvPr/>
            </p:nvSpPr>
            <p:spPr>
              <a:xfrm>
                <a:off x="2123728" y="1484784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1+2.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DBEC4CB-1798-CBBF-B96A-3E06450294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1484784"/>
                <a:ext cx="4572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01497C-E599-3D12-387A-2E289A4E494C}"/>
                  </a:ext>
                </a:extLst>
              </p:cNvPr>
              <p:cNvSpPr txBox="1"/>
              <p:nvPr/>
            </p:nvSpPr>
            <p:spPr>
              <a:xfrm>
                <a:off x="2123728" y="2386041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1+2.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01497C-E599-3D12-387A-2E289A4E4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2386041"/>
                <a:ext cx="4572000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DF23B-B8AF-1CBF-CC8C-539FFD145DC2}"/>
                  </a:ext>
                </a:extLst>
              </p:cNvPr>
              <p:cNvSpPr txBox="1"/>
              <p:nvPr/>
            </p:nvSpPr>
            <p:spPr>
              <a:xfrm>
                <a:off x="2123728" y="3249487"/>
                <a:ext cx="4572000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func>
                      <m:r>
                        <a:rPr lang="en-US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DF23B-B8AF-1CBF-CC8C-539FFD145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249487"/>
                <a:ext cx="4572000" cy="378245"/>
              </a:xfrm>
              <a:prstGeom prst="rect">
                <a:avLst/>
              </a:prstGeom>
              <a:blipFill>
                <a:blip r:embed="rId4"/>
                <a:stretch>
                  <a:fillRect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2C9FB-D3E4-B686-240E-B5A435E0F20C}"/>
                  </a:ext>
                </a:extLst>
              </p:cNvPr>
              <p:cNvSpPr txBox="1"/>
              <p:nvPr/>
            </p:nvSpPr>
            <p:spPr>
              <a:xfrm>
                <a:off x="2123728" y="3754193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402C9FB-D3E4-B686-240E-B5A435E0F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3754193"/>
                <a:ext cx="457200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71F6D9-6362-F3B1-4491-6C6125B890FE}"/>
                  </a:ext>
                </a:extLst>
              </p:cNvPr>
              <p:cNvSpPr txBox="1"/>
              <p:nvPr/>
            </p:nvSpPr>
            <p:spPr>
              <a:xfrm>
                <a:off x="602432" y="4618289"/>
                <a:ext cx="7614592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𝑗𝑠𝑒𝑛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+2+</m:t>
                          </m:r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𝑗𝑠𝑒𝑛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871F6D9-6362-F3B1-4491-6C6125B890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432" y="4618289"/>
                <a:ext cx="7614592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E588B1-EC87-CB2B-0495-935DC6C31F5E}"/>
                  </a:ext>
                </a:extLst>
              </p:cNvPr>
              <p:cNvSpPr txBox="1"/>
              <p:nvPr/>
            </p:nvSpPr>
            <p:spPr>
              <a:xfrm>
                <a:off x="2123728" y="5489761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E588B1-EC87-CB2B-0495-935DC6C3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728" y="5489761"/>
                <a:ext cx="4572000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391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3155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Respuesta en frecuencia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E588B1-EC87-CB2B-0495-935DC6C31F5E}"/>
                  </a:ext>
                </a:extLst>
              </p:cNvPr>
              <p:cNvSpPr txBox="1"/>
              <p:nvPr/>
            </p:nvSpPr>
            <p:spPr>
              <a:xfrm>
                <a:off x="0" y="1618949"/>
                <a:ext cx="457200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m:rPr>
                                  <m:sty m:val="p"/>
                                </m:rPr>
                                <a:rPr lang="en-US" i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DE588B1-EC87-CB2B-0495-935DC6C31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618949"/>
                <a:ext cx="4572000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0A2E6-EE47-CB3A-971F-745F4A4DC527}"/>
                  </a:ext>
                </a:extLst>
              </p:cNvPr>
              <p:cNvSpPr txBox="1"/>
              <p:nvPr/>
            </p:nvSpPr>
            <p:spPr>
              <a:xfrm>
                <a:off x="0" y="2433817"/>
                <a:ext cx="4572000" cy="6202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. 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2C0A2E6-EE47-CB3A-971F-745F4A4DC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33817"/>
                <a:ext cx="4572000" cy="62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595D6F-3E22-2065-AB19-DE3EABB606B1}"/>
                  </a:ext>
                </a:extLst>
              </p:cNvPr>
              <p:cNvSpPr txBox="1"/>
              <p:nvPr/>
            </p:nvSpPr>
            <p:spPr>
              <a:xfrm>
                <a:off x="0" y="3398967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5595D6F-3E22-2065-AB19-DE3EABB606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98967"/>
                <a:ext cx="4572000" cy="404983"/>
              </a:xfrm>
              <a:prstGeom prst="rect">
                <a:avLst/>
              </a:prstGeom>
              <a:blipFill>
                <a:blip r:embed="rId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Graphic 11">
            <a:extLst>
              <a:ext uri="{FF2B5EF4-FFF2-40B4-BE49-F238E27FC236}">
                <a16:creationId xmlns:a16="http://schemas.microsoft.com/office/drawing/2014/main" id="{293DA3E6-8BDA-9D65-441C-D035ACE7F1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83968" y="2743935"/>
            <a:ext cx="4408445" cy="346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68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952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Salida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B60BEBF6-8F80-AEAA-74E5-44F011550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75756" y="1844824"/>
            <a:ext cx="4392488" cy="3491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235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33517" y="899261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Notch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s-ES" sz="2400" dirty="0" err="1">
                <a:latin typeface="Times New Roman" pitchFamily="18" charset="0"/>
                <a:cs typeface="Times New Roman" pitchFamily="18" charset="0"/>
              </a:rPr>
              <a:t>eliminabanda</a:t>
            </a:r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)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38F59821-D848-C2FE-A081-4D07E8736D5D}"/>
              </a:ext>
            </a:extLst>
          </p:cNvPr>
          <p:cNvSpPr txBox="1"/>
          <p:nvPr/>
        </p:nvSpPr>
        <p:spPr>
          <a:xfrm>
            <a:off x="428596" y="1495395"/>
            <a:ext cx="71945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Se busca poner un cero en el círculo unitario a la frecuencia correcta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4 CuadroTexto">
            <a:extLst>
              <a:ext uri="{FF2B5EF4-FFF2-40B4-BE49-F238E27FC236}">
                <a16:creationId xmlns:a16="http://schemas.microsoft.com/office/drawing/2014/main" id="{555A834E-1600-4144-BE7D-7DB0C337E0AB}"/>
              </a:ext>
            </a:extLst>
          </p:cNvPr>
          <p:cNvSpPr txBox="1"/>
          <p:nvPr/>
        </p:nvSpPr>
        <p:spPr>
          <a:xfrm>
            <a:off x="428596" y="2099076"/>
            <a:ext cx="13837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Ejemplo: </a:t>
            </a:r>
          </a:p>
          <a:p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Fs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180Hz</a:t>
            </a:r>
          </a:p>
          <a:p>
            <a:r>
              <a:rPr lang="es-ES" sz="2000" dirty="0" err="1">
                <a:latin typeface="Times New Roman" pitchFamily="18" charset="0"/>
                <a:cs typeface="Times New Roman" pitchFamily="18" charset="0"/>
              </a:rPr>
              <a:t>Fn</a:t>
            </a:r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 = 60Hz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0A364D-5B9D-BC17-4057-6F05B7D1C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2587878"/>
            <a:ext cx="5495925" cy="14763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DD4C73-7EEF-D274-3A35-A8C877283C28}"/>
                  </a:ext>
                </a:extLst>
              </p:cNvPr>
              <p:cNvSpPr txBox="1"/>
              <p:nvPr/>
            </p:nvSpPr>
            <p:spPr>
              <a:xfrm>
                <a:off x="1475656" y="4450260"/>
                <a:ext cx="631844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𝑛𝑇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𝑛𝑇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DD4C73-7EEF-D274-3A35-A8C877283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5656" y="4450260"/>
                <a:ext cx="6318448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68966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8633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ANÁLISIS DE SISTEMAS LINEALES DISCRETOS E INVARIANTES EN EL TIEMPO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695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102E2E-0DE3-66AC-09EA-789B81786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5576" y="1805643"/>
            <a:ext cx="4503444" cy="359529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28D6D3-94EF-B27F-DB88-08B92F8A7C82}"/>
                  </a:ext>
                </a:extLst>
              </p:cNvPr>
              <p:cNvSpPr txBox="1"/>
              <p:nvPr/>
            </p:nvSpPr>
            <p:spPr>
              <a:xfrm>
                <a:off x="4688621" y="2675202"/>
                <a:ext cx="4572000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.  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128D6D3-94EF-B27F-DB88-08B92F8A7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621" y="2675202"/>
                <a:ext cx="4572000" cy="6127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A76BE-D846-844D-CAD9-CBB8ABE48F18}"/>
                  </a:ext>
                </a:extLst>
              </p:cNvPr>
              <p:cNvSpPr txBox="1"/>
              <p:nvPr/>
            </p:nvSpPr>
            <p:spPr>
              <a:xfrm>
                <a:off x="4860032" y="3573016"/>
                <a:ext cx="4647460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 ±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0.86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63A76BE-D846-844D-CAD9-CBB8ABE48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3573016"/>
                <a:ext cx="464746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792766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3916</TotalTime>
  <Words>641</Words>
  <Application>Microsoft Office PowerPoint</Application>
  <PresentationFormat>On-screen Show (4:3)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141</cp:revision>
  <dcterms:created xsi:type="dcterms:W3CDTF">2024-04-03T14:41:12Z</dcterms:created>
  <dcterms:modified xsi:type="dcterms:W3CDTF">2024-05-29T18:40:56Z</dcterms:modified>
</cp:coreProperties>
</file>