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526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17611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3917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52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3276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393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4534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43740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56174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9961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162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6B653-F6D1-4C8D-B34F-CCCA85B82513}" type="datetimeFigureOut">
              <a:rPr lang="es-AR" smtClean="0"/>
              <a:t>19/6/2024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10B15-66A3-4BFC-94F0-0603C8594F5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2923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5869577" y="207575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Ventana de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y su espectro 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representar para alfa = 1, 2 y 1/4 con beta= 0, 1 y 1/2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gw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exp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(-(t-beta).^2/4*alfa).*(1/(2*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sqrt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(pi*alfa)));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clc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variable independiente entre -8 y 8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=16;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= -8:1/fs:8-1/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                  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paso de 0.0625 (1/16), seria como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Fs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=16, 256 muestras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gw1 =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(-t.^2/4).*(1/(2*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(pi))); 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ventana de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alfa 1 y beta =0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gw2 =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(-t.^2).*(1/(2*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(pi/4))); 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ventana de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alfa 0.25 y beta =0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(1,2,1)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(t,gw1,t,gw2,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'r'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'Ventana de </a:t>
            </a:r>
            <a:r>
              <a:rPr lang="es-AR" sz="14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%Espectro de Ventana de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Gabor</a:t>
            </a:r>
            <a:endParaRPr lang="es-AR" sz="1400" b="0" i="0" u="none" strike="noStrike" baseline="0" dirty="0" smtClean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espgw1=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(gw1));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%256 muestras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espgw2=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(gw2));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%256 muestras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 =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length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(espgw1);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 = (0:L-1)*(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/L);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(1,2,2)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(f,espgw1,f,espgw2), 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'Hertz'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),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'Ventana de </a:t>
            </a:r>
            <a:r>
              <a:rPr lang="es-AR" sz="14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endParaRPr lang="es-AR" sz="1400" b="0" i="0" u="none" strike="noStrike" baseline="0" dirty="0" smtClean="0"/>
          </a:p>
        </p:txBody>
      </p:sp>
      <p:sp>
        <p:nvSpPr>
          <p:cNvPr id="5" name="CuadroTexto 4"/>
          <p:cNvSpPr txBox="1"/>
          <p:nvPr/>
        </p:nvSpPr>
        <p:spPr>
          <a:xfrm>
            <a:off x="121920" y="425290"/>
            <a:ext cx="55318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dirty="0"/>
              <a:t>Gabor_1.m</a:t>
            </a:r>
          </a:p>
          <a:p>
            <a:r>
              <a:rPr lang="es-AR" dirty="0"/>
              <a:t>% representar para alfa = 1, 2 y 1/4 con beta= 0, 1 y 1/2.</a:t>
            </a:r>
            <a:endParaRPr lang="es-AR" dirty="0" smtClean="0">
              <a:effectLst/>
            </a:endParaRPr>
          </a:p>
          <a:p>
            <a:r>
              <a:rPr lang="es-AR" dirty="0"/>
              <a:t>Representar su TF y observar la relación entre los desvíos</a:t>
            </a:r>
            <a:endParaRPr lang="es-AR" dirty="0" smtClean="0">
              <a:effectLst/>
            </a:endParaRPr>
          </a:p>
          <a:p>
            <a:r>
              <a:rPr lang="es-AR" dirty="0"/>
              <a:t>(de la función Gaussiana) en los dominios temporal y </a:t>
            </a:r>
            <a:endParaRPr lang="es-AR" dirty="0" smtClean="0">
              <a:effectLst/>
            </a:endParaRPr>
          </a:p>
          <a:p>
            <a:r>
              <a:rPr lang="es-AR" dirty="0"/>
              <a:t>frecuencial.  </a:t>
            </a:r>
            <a:endParaRPr lang="es-AR" dirty="0" smtClean="0">
              <a:effectLst/>
            </a:endParaRPr>
          </a:p>
          <a:p>
            <a:r>
              <a:rPr lang="es-AR" dirty="0"/>
              <a:t> 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6010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059" y="1200276"/>
            <a:ext cx="5537962" cy="4164204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738" y="1200276"/>
            <a:ext cx="5331627" cy="40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52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269965" y="498857"/>
                <a:ext cx="3944983" cy="26684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b="1" dirty="0" smtClean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Gabor_2.m </a:t>
                </a:r>
                <a:endParaRPr lang="es-AR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Considerando ‘n’ fijo, es decir </a:t>
                </a: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AR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es la TF con ventana del producto </a:t>
                </a: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  <m:r>
                      <a:rPr lang="es-A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A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endParaRPr lang="es-AR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s-AR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En este caso </a:t>
                </a:r>
                <a14:m>
                  <m:oMath xmlns:m="http://schemas.openxmlformats.org/officeDocument/2006/math">
                    <m:r>
                      <a:rPr lang="es-AR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𝑤</m:t>
                    </m:r>
                    <m:d>
                      <m:dPr>
                        <m:ctrlP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AR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s-AR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actúa como ventana en el tiempo que determina el intervalo de tiempo a analizar de la señal en el entorno del valor fijado de n. </a:t>
                </a:r>
                <a:endParaRPr lang="es-AR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65" y="498857"/>
                <a:ext cx="3944983" cy="2668423"/>
              </a:xfrm>
              <a:prstGeom prst="rect">
                <a:avLst/>
              </a:prstGeom>
              <a:blipFill>
                <a:blip r:embed="rId2"/>
                <a:stretch>
                  <a:fillRect l="-1236" t="-1142" r="-2318" b="-205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ángulo 3"/>
          <p:cNvSpPr/>
          <p:nvPr/>
        </p:nvSpPr>
        <p:spPr>
          <a:xfrm>
            <a:off x="5695407" y="181141"/>
            <a:ext cx="6096000" cy="67710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Análisis de señales con Ventana de </a:t>
            </a:r>
            <a:r>
              <a:rPr lang="es-AR" sz="1400" b="0" i="0" u="none" strike="noStrike" baseline="0" dirty="0" err="1" smtClean="0">
                <a:solidFill>
                  <a:srgbClr val="228B22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4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variable independiente entre -4 y 4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 = -4:1/64:4-1/64;   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512 puntos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alfa = 1/16;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gw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(-t.^2/(4*alfa)).*(1/(2*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(pi*alfa)));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senal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=3*sin(4*pi*t)+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cos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(8*pi*t);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%f1=2, f2=4</a:t>
            </a:r>
          </a:p>
          <a:p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(221)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t,gw,t,senal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'ventana de </a:t>
            </a:r>
            <a:r>
              <a:rPr lang="es-AR" sz="14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grid</a:t>
            </a:r>
            <a:endParaRPr lang="es-AR" sz="1400" b="0" i="0" u="none" strike="noStrike" baseline="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(222)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t,senal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gw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xlabel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'tiempo'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ylabel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'producto = </a:t>
            </a:r>
            <a:r>
              <a:rPr lang="es-AR" sz="14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senal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 X ventana </a:t>
            </a:r>
            <a:r>
              <a:rPr lang="es-AR" sz="14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Gabor</a:t>
            </a:r>
            <a:r>
              <a:rPr lang="es-AR" sz="1400" b="0" i="0" u="none" strike="noStrike" baseline="0" dirty="0" smtClean="0">
                <a:solidFill>
                  <a:srgbClr val="A020F0"/>
                </a:solidFill>
                <a:latin typeface="Courier New" panose="02070309020205020404" pitchFamily="49" charset="0"/>
              </a:rPr>
              <a:t>'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(223)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espsenal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senal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f= 0: 1/256 : 0.5 - 1/256; </a:t>
            </a:r>
            <a:r>
              <a:rPr lang="es-AR" sz="14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128 puntos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f,espsenal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(1:128));</a:t>
            </a:r>
          </a:p>
          <a:p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espwf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gw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.*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senal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(224)</a:t>
            </a:r>
          </a:p>
          <a:p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4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f,espwf</a:t>
            </a:r>
            <a:r>
              <a:rPr lang="es-AR" sz="14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(1:128));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ángulo 4"/>
              <p:cNvSpPr/>
              <p:nvPr/>
            </p:nvSpPr>
            <p:spPr>
              <a:xfrm>
                <a:off x="193430" y="3732014"/>
                <a:ext cx="372358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=3</m:t>
                          </m:r>
                          <m:func>
                            <m:func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4.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𝑝𝑖</m:t>
                                  </m:r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s-AR" i="0">
                              <a:latin typeface="Cambria Math" panose="02040503050406030204" pitchFamily="18" charset="0"/>
                            </a:rPr>
                            <m:t>co</m:t>
                          </m:r>
                          <m:func>
                            <m:func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8.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𝑝𝑖</m:t>
                          </m:r>
                          <m:r>
                            <a:rPr lang="es-AR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AR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Rectá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30" y="3732014"/>
                <a:ext cx="3723583" cy="369332"/>
              </a:xfrm>
              <a:prstGeom prst="rect">
                <a:avLst/>
              </a:prstGeom>
              <a:blipFill>
                <a:blip r:embed="rId3"/>
                <a:stretch>
                  <a:fillRect t="-119672" r="-13093" b="-18360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787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598494"/>
            <a:ext cx="11426048" cy="558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98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ángulo 1"/>
              <p:cNvSpPr/>
              <p:nvPr/>
            </p:nvSpPr>
            <p:spPr>
              <a:xfrm>
                <a:off x="313200" y="1651824"/>
                <a:ext cx="3751988" cy="9766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A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s-AR" i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"/>
                          <m:ctrlPr>
                            <a:rPr lang="es-A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&amp;2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,  0≤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≤1</m:t>
                              </m:r>
                            </m:e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</m:e>
                            <m:e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𝑠𝑒𝑛</m:t>
                              </m:r>
                              <m:d>
                                <m:dPr>
                                  <m:ctrlPr>
                                    <a:rPr lang="es-A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s-AR" i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s-AR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,       1≤</m:t>
                              </m:r>
                              <m:r>
                                <a:rPr lang="es-A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AR" i="0">
                                  <a:latin typeface="Cambria Math" panose="02040503050406030204" pitchFamily="18" charset="0"/>
                                </a:rPr>
                                <m:t>≤2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" name="Rectángulo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00" y="1651824"/>
                <a:ext cx="3751988" cy="9766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ángulo 2"/>
          <p:cNvSpPr/>
          <p:nvPr/>
        </p:nvSpPr>
        <p:spPr>
          <a:xfrm>
            <a:off x="313200" y="2836873"/>
            <a:ext cx="3640491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Considerando las ventanas de </a:t>
            </a:r>
            <a:r>
              <a:rPr lang="es-AR" dirty="0" err="1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Gabor</a:t>
            </a:r>
            <a:r>
              <a:rPr lang="es-A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 </a:t>
            </a:r>
            <a:r>
              <a:rPr lang="es-AR" i="1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s-A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=0.5, 60/64, 1 y 1.5 representar gráficamente los espectros de la señal y del producto de la señal por la ventana. 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409302" y="36576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Gabor_3.m</a:t>
            </a:r>
            <a:endParaRPr lang="es-AR" b="1" dirty="0"/>
          </a:p>
        </p:txBody>
      </p:sp>
      <p:sp>
        <p:nvSpPr>
          <p:cNvPr id="5" name="Rectángulo 4"/>
          <p:cNvSpPr/>
          <p:nvPr/>
        </p:nvSpPr>
        <p:spPr>
          <a:xfrm>
            <a:off x="5024846" y="113368"/>
            <a:ext cx="6096000" cy="717119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%transformada de Fourier con Ventana 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t1=0:1/128:1;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t2=1:1/128:2;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t=[t1 t2];</a:t>
            </a:r>
          </a:p>
          <a:p>
            <a:r>
              <a:rPr lang="da-DK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f1=2*sin(2*pi*32*t1); f2=sin(2*pi*8*t2); f=[f1 f2];</a:t>
            </a:r>
          </a:p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alfa=input('ingrese alfa ');</a:t>
            </a:r>
          </a:p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n=input('ingrese n ');</a:t>
            </a:r>
          </a:p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alfa = (1/2);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 = 0.5;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g=( 1/(2*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(pi*alfa))*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(-(t-n)).^2/(4*alfa) 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a=f.*g;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b=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(f));c=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(g));d=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b1=b(1:128);c1=c(1:128);d1=d(1:128);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x=0:1/256:0.5-1/256;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(221),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t,f,t,g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(222),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(t, a);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(223),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(x,b1,x,c1);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subplot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(224),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plot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(x,d1);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es-AR" b="0" i="0" u="none" strike="noStrike" baseline="0" dirty="0" smtClean="0"/>
          </a:p>
        </p:txBody>
      </p:sp>
    </p:spTree>
    <p:extLst>
      <p:ext uri="{BB962C8B-B14F-4D97-AF65-F5344CB8AC3E}">
        <p14:creationId xmlns:p14="http://schemas.microsoft.com/office/powerpoint/2010/main" val="74433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001" y="402599"/>
            <a:ext cx="12384001" cy="60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10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66057" y="877445"/>
            <a:ext cx="2969623" cy="2166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AR" dirty="0" smtClean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Realizar un gráfico en 3 dimensione que muestre la distribución de frecuencias para la función f del ejemplo anterior con la ventana centrada en los distintos valores de n.</a:t>
            </a:r>
            <a:endParaRPr lang="es-A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566057" y="278674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Gabor_4.m</a:t>
            </a:r>
            <a:endParaRPr lang="es-AR" b="1" dirty="0"/>
          </a:p>
        </p:txBody>
      </p:sp>
      <p:sp>
        <p:nvSpPr>
          <p:cNvPr id="4" name="Rectángulo 3"/>
          <p:cNvSpPr/>
          <p:nvPr/>
        </p:nvSpPr>
        <p:spPr>
          <a:xfrm>
            <a:off x="4911634" y="278674"/>
            <a:ext cx="6096000" cy="58477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%transformada de Fourier con Ventana Deslizante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clear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s-AR" sz="1700" b="0" i="0" u="none" strike="noStrike" baseline="0" dirty="0" err="1" smtClean="0">
                <a:solidFill>
                  <a:srgbClr val="A020F0"/>
                </a:solidFill>
                <a:latin typeface="Courier New" panose="02070309020205020404" pitchFamily="49" charset="0"/>
              </a:rPr>
              <a:t>all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 </a:t>
            </a: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clf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t1=0:1/128:1;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t2=1:1/128:2;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t=[t1 t2];</a:t>
            </a:r>
          </a:p>
          <a:p>
            <a:r>
              <a:rPr lang="da-DK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f1=2*sin(2*pi*32*t1); f2=sin(2*pi*8*t2); f=[f1 f2];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alfa=1/64;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G=[];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j = 1 : 16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g=(1/(2*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sqrt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(pi*alfa))*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exp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(-(t-j/8).^2)/(4*alfa));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s-AR" sz="1700" b="0" i="0" u="none" strike="noStrike" baseline="0" dirty="0" smtClean="0">
                <a:solidFill>
                  <a:srgbClr val="228B22"/>
                </a:solidFill>
                <a:latin typeface="Courier New" panose="02070309020205020404" pitchFamily="49" charset="0"/>
              </a:rPr>
              <a:t>% genera matriz G que contiene 16 transformadas</a:t>
            </a:r>
          </a:p>
          <a:p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a=f.*g; d=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abs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fft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(a)); G=[</a:t>
            </a:r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G;d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(1:128)];</a:t>
            </a:r>
          </a:p>
          <a:p>
            <a:r>
              <a:rPr lang="es-AR" sz="1700" b="0" i="0" u="none" strike="noStrike" baseline="0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  <a:endParaRPr lang="es-AR" sz="1700" b="0" i="0" u="none" strike="noStrike" baseline="0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es-AR" sz="1700" b="0" i="0" u="none" strike="noStrike" baseline="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mesh</a:t>
            </a:r>
            <a:r>
              <a:rPr lang="es-AR" sz="1700" b="0" i="0" u="none" strike="noStrike" baseline="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(G);</a:t>
            </a:r>
          </a:p>
        </p:txBody>
      </p:sp>
    </p:spTree>
    <p:extLst>
      <p:ext uri="{BB962C8B-B14F-4D97-AF65-F5344CB8AC3E}">
        <p14:creationId xmlns:p14="http://schemas.microsoft.com/office/powerpoint/2010/main" val="140658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476" y="895476"/>
            <a:ext cx="5723265" cy="430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601</Words>
  <Application>Microsoft Office PowerPoint</Application>
  <PresentationFormat>Panorámica</PresentationFormat>
  <Paragraphs>111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Courier New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Pedro</dc:creator>
  <cp:lastModifiedBy>Pedro</cp:lastModifiedBy>
  <cp:revision>8</cp:revision>
  <dcterms:created xsi:type="dcterms:W3CDTF">2024-06-19T18:43:00Z</dcterms:created>
  <dcterms:modified xsi:type="dcterms:W3CDTF">2024-06-19T23:12:43Z</dcterms:modified>
</cp:coreProperties>
</file>