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C52DE-82C4-469D-BEEB-6A8C8ED04C9D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19/6/2024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0313C-8029-4982-9317-81194E2D18DB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65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C52DE-82C4-469D-BEEB-6A8C8ED04C9D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19/6/2024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0313C-8029-4982-9317-81194E2D18DB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51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C52DE-82C4-469D-BEEB-6A8C8ED04C9D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19/6/2024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0313C-8029-4982-9317-81194E2D18DB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7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C52DE-82C4-469D-BEEB-6A8C8ED04C9D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19/6/2024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0313C-8029-4982-9317-81194E2D18DB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27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C52DE-82C4-469D-BEEB-6A8C8ED04C9D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19/6/2024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0313C-8029-4982-9317-81194E2D18DB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8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C52DE-82C4-469D-BEEB-6A8C8ED04C9D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19/6/2024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0313C-8029-4982-9317-81194E2D18DB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0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C52DE-82C4-469D-BEEB-6A8C8ED04C9D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19/6/2024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0313C-8029-4982-9317-81194E2D18DB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70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C52DE-82C4-469D-BEEB-6A8C8ED04C9D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19/6/2024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0313C-8029-4982-9317-81194E2D18DB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16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C52DE-82C4-469D-BEEB-6A8C8ED04C9D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19/6/2024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0313C-8029-4982-9317-81194E2D18DB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90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C52DE-82C4-469D-BEEB-6A8C8ED04C9D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19/6/2024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0313C-8029-4982-9317-81194E2D18DB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67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C52DE-82C4-469D-BEEB-6A8C8ED04C9D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19/6/2024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0313C-8029-4982-9317-81194E2D18DB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720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C52DE-82C4-469D-BEEB-6A8C8ED04C9D}" type="datetimeFigureOut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19/6/2024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1C0313C-8029-4982-9317-81194E2D18DB}" type="slidenum">
              <a:rPr kumimoji="0" lang="es-A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es-A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05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431960" y="553791"/>
            <a:ext cx="73280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Análisis del espectro de potencia basado en Fourier </a:t>
            </a:r>
            <a:endParaRPr kumimoji="0" lang="es-A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747493" y="2782901"/>
                <a:ext cx="6697014" cy="14350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=−∞</m:t>
                          </m:r>
                        </m:sub>
                        <m:sup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sub>
                          </m:sSub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s-A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93" y="2782901"/>
                <a:ext cx="6697014" cy="143507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42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248874" y="2903249"/>
                <a:ext cx="5694251" cy="1477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 −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  <m:sup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sub>
                          </m:sSub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p>
                            <m:sSup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s-A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874" y="2903249"/>
                <a:ext cx="5694251" cy="14770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/>
          <p:cNvSpPr txBox="1"/>
          <p:nvPr/>
        </p:nvSpPr>
        <p:spPr>
          <a:xfrm>
            <a:off x="453461" y="3500438"/>
            <a:ext cx="220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 ser la correlación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simétrica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9529215" y="3420549"/>
            <a:ext cx="156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Periodograma 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990793" y="710352"/>
                <a:ext cx="9889439" cy="1487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−1−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         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=0, …, 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kumimoji="0" lang="es-A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3" y="710352"/>
                <a:ext cx="9889439" cy="148745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upo 6"/>
          <p:cNvGrpSpPr/>
          <p:nvPr/>
        </p:nvGrpSpPr>
        <p:grpSpPr>
          <a:xfrm>
            <a:off x="3816369" y="5164428"/>
            <a:ext cx="4729180" cy="1481071"/>
            <a:chOff x="3816369" y="5164428"/>
            <a:chExt cx="4729180" cy="14810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ángulo 5"/>
                <p:cNvSpPr/>
                <p:nvPr/>
              </p:nvSpPr>
              <p:spPr>
                <a:xfrm>
                  <a:off x="3816369" y="5338341"/>
                  <a:ext cx="4729180" cy="11988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ctrlPr>
                              <a:rPr kumimoji="0" lang="es-A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s-AR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s-AR" sz="3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s-AR" sz="3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s-AR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s-AR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s-AR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es-AR" sz="3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 </m:t>
                            </m:r>
                            <m:f>
                              <m:fPr>
                                <m:ctrlPr>
                                  <a:rPr kumimoji="0" lang="es-AR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s-AR" sz="3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0" lang="es-AR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den>
                            </m:f>
                            <m:r>
                              <a:rPr kumimoji="0" lang="es-AR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es-AR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s-AR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es-AR" sz="3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∗</m:t>
                            </m:r>
                            <m:r>
                              <a:rPr kumimoji="0" lang="es-AR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  <m:r>
                              <a:rPr kumimoji="0" lang="es-AR" sz="3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(−</m:t>
                            </m:r>
                            <m:r>
                              <a:rPr kumimoji="0" lang="es-AR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𝑘</m:t>
                            </m:r>
                            <m:r>
                              <a:rPr kumimoji="0" lang="es-AR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kumimoji="0" lang="es-A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Rectángulo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6369" y="5338341"/>
                  <a:ext cx="4729180" cy="11988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A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ángulo 3"/>
            <p:cNvSpPr/>
            <p:nvPr/>
          </p:nvSpPr>
          <p:spPr>
            <a:xfrm>
              <a:off x="8178085" y="5164428"/>
              <a:ext cx="367464" cy="14810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7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1933738" y="2490298"/>
                <a:ext cx="8324523" cy="17547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  <m:r>
                                    <a:rPr kumimoji="0" lang="es-AR" sz="3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s-AR" sz="3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  <m:r>
                                    <a:rPr kumimoji="0" lang="es-AR" sz="3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−1</m:t>
                                  </m:r>
                                </m:sup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r>
                                    <a:rPr kumimoji="0" lang="es-AR" sz="3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s-AR" sz="3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  <m:sSup>
                                    <m:sSupPr>
                                      <m:ctrlP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es-AR" sz="3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𝜔</m:t>
                                      </m:r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s-A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38" y="2490298"/>
                <a:ext cx="8324523" cy="17547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/>
          <p:cNvSpPr txBox="1"/>
          <p:nvPr/>
        </p:nvSpPr>
        <p:spPr>
          <a:xfrm>
            <a:off x="4991274" y="1481070"/>
            <a:ext cx="220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Espectro de potencia 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1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-1382332" y="505536"/>
                <a:ext cx="10165723" cy="28618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  <m:sup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sSup>
                        <m:sSup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</m:sSup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  <m:sup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kumimoji="0" lang="es-A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82332" y="505536"/>
                <a:ext cx="10165723" cy="28618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249366" y="5027439"/>
                <a:ext cx="6096000" cy="171181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== </m:t>
                      </m:r>
                      <m:f>
                        <m:f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</m:sub>
                        <m:sup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𝜔</m:t>
                                      </m:r>
                                      <m:r>
                                        <a:rPr kumimoji="0" lang="es-AR" sz="3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 </m:t>
                          </m:r>
                          <m:f>
                            <m:f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 </m:t>
                          </m:r>
                          <m:sSub>
                            <m:sSub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kumimoji="0" lang="es-A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6" y="5027439"/>
                <a:ext cx="6096000" cy="1711815"/>
              </a:xfrm>
              <a:prstGeom prst="rect">
                <a:avLst/>
              </a:prstGeom>
              <a:blipFill rotWithShape="0">
                <a:blip r:embed="rId3"/>
                <a:stretch>
                  <a:fillRect l="-800" t="-2847" r="-701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5845375" y="2270659"/>
                <a:ext cx="5876032" cy="168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es-A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a:rPr kumimoji="0" lang="es-AR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kumimoji="0" lang="es-A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kumimoji="0" lang="es-A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kumimoji="0" lang="es-AR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 &amp;−</m:t>
                              </m:r>
                              <m: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  <m:r>
                                <a:rPr kumimoji="0" lang="es-AR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≤</m:t>
                              </m:r>
                              <m: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s-AR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≤</m:t>
                              </m:r>
                              <m: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  <m:e>
                              <m:r>
                                <a:rPr kumimoji="0" lang="es-AR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  &amp;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s-A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s-A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kumimoji="0" lang="es-AR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&gt;</m:t>
                              </m:r>
                              <m: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s-A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75" y="2270659"/>
                <a:ext cx="5876032" cy="16878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/>
          <p:cNvSpPr txBox="1"/>
          <p:nvPr/>
        </p:nvSpPr>
        <p:spPr>
          <a:xfrm>
            <a:off x="120578" y="43871"/>
            <a:ext cx="409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Propiedades del periodograma </a:t>
            </a:r>
            <a:endParaRPr kumimoji="0" lang="es-A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5845375" y="4273565"/>
                <a:ext cx="4439292" cy="1017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s-A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AR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  <m:r>
                        <a:rPr kumimoji="0" lang="es-A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f>
                        <m:fPr>
                          <m:ctrlP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0" lang="es-A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s-AR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kumimoji="0" lang="es-AR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kumimoji="0" lang="es-A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𝜔</m:t>
                                      </m:r>
                                      <m: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kumimoji="0" lang="es-AR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0" lang="es-A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s-AR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kumimoji="0" lang="es-AR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kumimoji="0" lang="es-A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kumimoji="0" lang="es-AR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kumimoji="0" lang="es-A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375" y="4273565"/>
                <a:ext cx="4439292" cy="10178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96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928812" y="538162"/>
            <a:ext cx="8334375" cy="5781675"/>
            <a:chOff x="1928812" y="538162"/>
            <a:chExt cx="8334375" cy="5781675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28812" y="538162"/>
              <a:ext cx="8334375" cy="5781675"/>
            </a:xfrm>
            <a:prstGeom prst="rect">
              <a:avLst/>
            </a:prstGeom>
          </p:spPr>
        </p:pic>
        <p:sp>
          <p:nvSpPr>
            <p:cNvPr id="2" name="Rectángulo 1"/>
            <p:cNvSpPr/>
            <p:nvPr/>
          </p:nvSpPr>
          <p:spPr>
            <a:xfrm>
              <a:off x="1928812" y="5138671"/>
              <a:ext cx="1754546" cy="347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968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</a:t>
            </a:r>
            <a:r>
              <a:rPr lang="es-AR" dirty="0" err="1" smtClean="0"/>
              <a:t>periodograma</a:t>
            </a:r>
            <a:r>
              <a:rPr lang="es-AR" dirty="0" smtClean="0"/>
              <a:t> es un estimador sesgado de la media 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3547434" y="2350745"/>
                <a:ext cx="4760278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es-AR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s-AR" sz="3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AR" sz="3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s-AR" sz="3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s-AR" sz="3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s-AR" sz="3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s-AR" sz="3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s-AR" sz="3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s-AR" sz="3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0" lang="es-AR" sz="3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  <m:r>
                                        <a:rPr kumimoji="0" lang="es-AR" sz="3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kumimoji="0" lang="es-AR" sz="3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≠ </m:t>
                          </m:r>
                          <m:sSub>
                            <m:sSubPr>
                              <m:ctrlPr>
                                <a:rPr kumimoji="0" lang="es-AR" sz="3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s-AR" sz="3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0" lang="es-AR" sz="3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s-AR" sz="3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s-AR" sz="3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AR" sz="3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s-AR" sz="3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s-AR" sz="3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s-A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434" y="2350745"/>
                <a:ext cx="4760278" cy="7176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1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2488890" y="563123"/>
                <a:ext cx="7214219" cy="123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 </m:t>
                      </m:r>
                      <m:sSubSup>
                        <m:sSubSup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  <m:sup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sup>
                      </m:sSup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kumimoji="0" lang="es-AR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0" lang="es-AR" sz="32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kumimoji="0" lang="es-AR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𝜔</m:t>
                                          </m:r>
                                          <m:r>
                                            <a:rPr kumimoji="0" lang="es-AR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𝑁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  <m:func>
                                        <m:funcPr>
                                          <m:ctrlPr>
                                            <a:rPr kumimoji="0" lang="es-AR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0" lang="es-AR" sz="32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kumimoji="0" lang="es-AR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𝜔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s-A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890" y="563123"/>
                <a:ext cx="7214219" cy="1234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056414" y="3064029"/>
                <a:ext cx="100791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d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AR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d>
                        <m:d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𝑖𝐿</m:t>
                          </m:r>
                        </m:e>
                      </m:d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  </m:t>
                      </m:r>
                      <m:r>
                        <a:rPr kumimoji="0" lang="es-AR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𝑛</m:t>
                      </m:r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=0, …, </m:t>
                      </m:r>
                      <m:r>
                        <a:rPr kumimoji="0" lang="es-AR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𝐿</m:t>
                      </m:r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−1;   </m:t>
                      </m:r>
                      <m:r>
                        <a:rPr kumimoji="0" lang="es-AR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=0, …, </m:t>
                      </m:r>
                      <m:r>
                        <a:rPr kumimoji="0" lang="es-AR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𝐾</m:t>
                      </m:r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</m:t>
                      </m:r>
                    </m:oMath>
                  </m:oMathPara>
                </a14:m>
                <a:endParaRPr kumimoji="0" lang="es-A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14" y="3064029"/>
                <a:ext cx="10079169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329461" y="4669364"/>
                <a:ext cx="10354438" cy="123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den>
                      </m:f>
                      <m:r>
                        <a:rPr kumimoji="0" lang="es-AR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𝑉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𝑆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f>
                        <m:f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den>
                      </m:f>
                      <m:sSubSup>
                        <m:sSubSup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b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  <m:sup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  <m: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sup>
                      </m:sSup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s-AR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s-AR" sz="3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s-AR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s-AR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kumimoji="0" lang="es-AR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0" lang="es-AR" sz="32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kumimoji="0" lang="es-AR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𝜔</m:t>
                                          </m:r>
                                          <m:r>
                                            <a:rPr kumimoji="0" lang="es-AR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𝐿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kumimoji="0" lang="es-AR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𝐿</m:t>
                                      </m:r>
                                      <m:func>
                                        <m:funcPr>
                                          <m:ctrlPr>
                                            <a:rPr kumimoji="0" lang="es-AR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0" lang="es-AR" sz="32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kumimoji="0" lang="es-AR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𝜔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s-AR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s-A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461" y="4669364"/>
                <a:ext cx="10354438" cy="12345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5174698" y="3866696"/>
                <a:ext cx="16365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r>
                        <a:rPr kumimoji="0" lang="es-AR" sz="3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s-AR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𝐾𝐿</m:t>
                      </m:r>
                    </m:oMath>
                  </m:oMathPara>
                </a14:m>
                <a:endParaRPr kumimoji="0" lang="es-AR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698" y="3866696"/>
                <a:ext cx="1636538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03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329144" y="403922"/>
                <a:ext cx="6701578" cy="1546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s-AR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kumimoji="0" lang="es-A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AR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𝐾𝐿𝑈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s-AR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  <m:r>
                            <a:rPr kumimoji="0" lang="es-AR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0" lang="es-A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s-AR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𝐿</m:t>
                                      </m:r>
                                      <m:r>
                                        <a:rPr kumimoji="0" lang="es-AR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0" lang="es-AR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s-AR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s-AR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0" lang="es-AR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s-AR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  <m: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𝑤</m:t>
                                      </m:r>
                                      <m:r>
                                        <a:rPr kumimoji="0" lang="es-AR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s-AR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s-AR" sz="28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  <m:sSup>
                                        <m:sSupPr>
                                          <m:ctrlPr>
                                            <a:rPr kumimoji="0" lang="es-AR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s-AR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kumimoji="0" lang="es-AR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  <m:r>
                                            <a:rPr kumimoji="0" lang="es-AR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𝜔</m:t>
                                          </m:r>
                                          <m:r>
                                            <a:rPr kumimoji="0" lang="es-AR" sz="2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kumimoji="0" lang="es-AR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s-A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44" y="403922"/>
                <a:ext cx="6701578" cy="15468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8062176" y="525237"/>
                <a:ext cx="2728183" cy="13042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A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𝑈</m:t>
                      </m:r>
                      <m:r>
                        <a:rPr kumimoji="0" lang="es-AR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s-AR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s-AR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s-AR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es-AR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s-A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s-AR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kumimoji="0" lang="es-AR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s-AR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s-AR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s-A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76" y="525237"/>
                <a:ext cx="2728183" cy="13042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70" y="2187186"/>
            <a:ext cx="6483706" cy="457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40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El periodograma es un estimador sesgado de la media 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Pedro</cp:lastModifiedBy>
  <cp:revision>2</cp:revision>
  <dcterms:created xsi:type="dcterms:W3CDTF">2024-06-19T19:11:17Z</dcterms:created>
  <dcterms:modified xsi:type="dcterms:W3CDTF">2024-06-19T20:32:52Z</dcterms:modified>
</cp:coreProperties>
</file>