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1DD4"/>
    <a:srgbClr val="EE7C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7B1F-1552-430C-95FC-F3C11945F58F}" type="datetimeFigureOut">
              <a:rPr lang="es-AR" smtClean="0"/>
              <a:pPr/>
              <a:t>14/05/2024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92867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643050"/>
            <a:ext cx="829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Cualquier cantidad física que varíe en el tiempo, el espacio o cualquier otra variable </a:t>
            </a:r>
          </a:p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independiente (o variables).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00034" y="1000108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28596" y="2596278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a) Con expresión matemática: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3167782"/>
            <a:ext cx="1857387" cy="336296"/>
          </a:xfrm>
          <a:prstGeom prst="rect">
            <a:avLst/>
          </a:prstGeom>
          <a:noFill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3524972"/>
            <a:ext cx="1117537" cy="336296"/>
          </a:xfrm>
          <a:prstGeom prst="rect">
            <a:avLst/>
          </a:prstGeom>
          <a:noFill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3882162"/>
            <a:ext cx="977844" cy="336295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40 Imagen" descr="Fig1Se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2810592"/>
            <a:ext cx="2654073" cy="1643074"/>
          </a:xfrm>
          <a:prstGeom prst="rect">
            <a:avLst/>
          </a:prstGeom>
        </p:spPr>
      </p:pic>
      <p:pic>
        <p:nvPicPr>
          <p:cNvPr id="43" name="42 Imagen" descr="Fig2CuadrAtic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4238849"/>
            <a:ext cx="3000396" cy="2286495"/>
          </a:xfrm>
          <a:prstGeom prst="rect">
            <a:avLst/>
          </a:prstGeom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5239484"/>
            <a:ext cx="2071702" cy="353314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49310"/>
            <a:ext cx="738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c) Sin expresión pero ajustable matemáticamente (numérico)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120478" y="343958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[n]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8 Rectángulo"/>
              <p:cNvSpPr/>
              <p:nvPr/>
            </p:nvSpPr>
            <p:spPr>
              <a:xfrm>
                <a:off x="611560" y="3717032"/>
                <a:ext cx="1813445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s-AR" i="1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AR" i="1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s-AR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17032"/>
                <a:ext cx="1813445" cy="382284"/>
              </a:xfrm>
              <a:prstGeom prst="rect">
                <a:avLst/>
              </a:prstGeom>
              <a:blipFill rotWithShape="1">
                <a:blip r:embed="rId2"/>
                <a:stretch>
                  <a:fillRect t="-3226" b="-145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16 Rectángulo"/>
              <p:cNvSpPr/>
              <p:nvPr/>
            </p:nvSpPr>
            <p:spPr>
              <a:xfrm>
                <a:off x="568637" y="2008598"/>
                <a:ext cx="4867459" cy="628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s-AR" sz="1400" i="1">
                                    <a:latin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s-AR" sz="1400" i="1">
                                    <a:latin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s-AR" sz="1400" i="1">
                                    <a:latin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s-AR" sz="1400" i="1">
                                    <a:latin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A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AR" sz="14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s-A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AR" sz="140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AR" sz="1400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AR" sz="1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AR" sz="14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AR" sz="14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s-AR" sz="1400" i="1">
                                    <a:latin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AR" sz="140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AR" sz="1400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AR" sz="1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AR" sz="14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AR" sz="14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s-AR" sz="1400" i="1">
                                    <a:latin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s-A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AR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AR" sz="14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7" name="1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7" y="2008598"/>
                <a:ext cx="4867459" cy="6283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3439581"/>
            <a:ext cx="3779313" cy="3015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10 Rectángulo"/>
              <p:cNvSpPr/>
              <p:nvPr/>
            </p:nvSpPr>
            <p:spPr>
              <a:xfrm>
                <a:off x="568637" y="980728"/>
                <a:ext cx="2119106" cy="39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s-AR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s-AR" i="1">
                          <a:latin typeface="Cambria Math"/>
                        </a:rPr>
                        <m:t>=[1 1 1…1]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7" y="980728"/>
                <a:ext cx="2119106" cy="397801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17 Rectángulo"/>
              <p:cNvSpPr/>
              <p:nvPr/>
            </p:nvSpPr>
            <p:spPr>
              <a:xfrm>
                <a:off x="568637" y="1472757"/>
                <a:ext cx="2247346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s-AR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s-AR" i="1">
                          <a:latin typeface="Cambria Math"/>
                        </a:rPr>
                        <m:t>=[0 1 2…20]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7" y="1472757"/>
                <a:ext cx="2247346" cy="396455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18 Rectángulo"/>
              <p:cNvSpPr/>
              <p:nvPr/>
            </p:nvSpPr>
            <p:spPr>
              <a:xfrm>
                <a:off x="611560" y="2862569"/>
                <a:ext cx="109312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862569"/>
                <a:ext cx="1093120" cy="3742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19 Rectángulo"/>
              <p:cNvSpPr/>
              <p:nvPr/>
            </p:nvSpPr>
            <p:spPr>
              <a:xfrm>
                <a:off x="611560" y="3249977"/>
                <a:ext cx="994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49977"/>
                <a:ext cx="99424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21 Conector recto"/>
          <p:cNvCxnSpPr/>
          <p:nvPr/>
        </p:nvCxnSpPr>
        <p:spPr>
          <a:xfrm>
            <a:off x="611560" y="4725144"/>
            <a:ext cx="3340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611560" y="4918193"/>
            <a:ext cx="306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Usando funciones predefinidas: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23 Rectángulo"/>
              <p:cNvSpPr/>
              <p:nvPr/>
            </p:nvSpPr>
            <p:spPr>
              <a:xfrm>
                <a:off x="611560" y="5661248"/>
                <a:ext cx="2445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es-AR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𝑓𝑖𝑡</m:t>
                      </m:r>
                      <m:d>
                        <m:d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A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s-A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A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AR" b="0" i="1" smtClean="0">
                                  <a:solidFill>
                                    <a:srgbClr val="FF1DD4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sup>
                              <m:r>
                                <a:rPr lang="es-AR" b="0" i="1" smtClean="0">
                                  <a:solidFill>
                                    <a:srgbClr val="FF1DD4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s-AR" b="0" i="1" smtClean="0">
                              <a:solidFill>
                                <a:srgbClr val="FF1DD4"/>
                              </a:solidFill>
                              <a:latin typeface="Cambria Math"/>
                            </a:rPr>
                            <m:t>𝑒𝑥𝑝</m:t>
                          </m:r>
                          <m:sSup>
                            <m:sSupPr>
                              <m:ctrlPr>
                                <a:rPr lang="es-AR" b="0" i="1" smtClean="0">
                                  <a:solidFill>
                                    <a:srgbClr val="FF1DD4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solidFill>
                                    <a:srgbClr val="FF1DD4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AR" b="0" i="1" smtClean="0">
                                  <a:solidFill>
                                    <a:srgbClr val="FF1DD4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s-A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61248"/>
                <a:ext cx="244502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0197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92867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Sistemas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643050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Un dispositivo físico o realización de software que aplica una operación sobre una señal.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00034" y="1000108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6842" y="2302331"/>
            <a:ext cx="5196851" cy="4376937"/>
          </a:xfrm>
          <a:prstGeom prst="rect">
            <a:avLst/>
          </a:prstGeom>
        </p:spPr>
      </p:pic>
      <p:sp>
        <p:nvSpPr>
          <p:cNvPr id="32" name="31 CuadroTexto"/>
          <p:cNvSpPr txBox="1"/>
          <p:nvPr/>
        </p:nvSpPr>
        <p:spPr>
          <a:xfrm>
            <a:off x="428596" y="2492896"/>
            <a:ext cx="3166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Por ejemplo, un filtro modifica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la señal para eliminar una banda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de frecuencias de su espectro.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838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928670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64305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Cuando tomamos una señal y la hacemos atravesar un sistema o conjunto de sistemas.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00034" y="1000108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28596" y="285293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Procesamiento digital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28596" y="4005064"/>
            <a:ext cx="777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latin typeface="Times New Roman" pitchFamily="18" charset="0"/>
                <a:cs typeface="Times New Roman" pitchFamily="18" charset="0"/>
              </a:rPr>
              <a:t>Algoritmo: </a:t>
            </a:r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Conjunto de reglas y pasos para construir las operaciones matemáticas</a:t>
            </a:r>
          </a:p>
          <a:p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que describen el sistema.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 de flecha"/>
          <p:cNvCxnSpPr>
            <a:stCxn id="33" idx="3"/>
          </p:cNvCxnSpPr>
          <p:nvPr/>
        </p:nvCxnSpPr>
        <p:spPr>
          <a:xfrm flipV="1">
            <a:off x="2671518" y="2564904"/>
            <a:ext cx="472698" cy="47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33" idx="3"/>
          </p:cNvCxnSpPr>
          <p:nvPr/>
        </p:nvCxnSpPr>
        <p:spPr>
          <a:xfrm>
            <a:off x="2671518" y="3037602"/>
            <a:ext cx="472698" cy="47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3163172" y="238023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163172" y="328498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79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928670"/>
            <a:ext cx="644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Procesamiento digital vs. Procesamiento analógico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643050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La mayoría de las señales que se trabajan en ciencia e ingeniería son de naturaleza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analógica (tanto variable independiente como dependiente).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00034" y="1000108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9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928670"/>
            <a:ext cx="644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Procesamiento digital vs. Procesamiento analógico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643050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La mayoría de las señales que se trabajan en ciencia e ingeniería son de naturaleza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analógica (tanto variable independiente como dependiente).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00034" y="1000108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28596" y="2636912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Ejemplo: Procesamiento analógico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1391" y="3573016"/>
            <a:ext cx="3632851" cy="27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168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28596" y="107632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Ejemplo: Procesamiento analógico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1556792"/>
            <a:ext cx="2952328" cy="223920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3913244"/>
            <a:ext cx="6264696" cy="27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715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28596" y="107632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Ejemplo: Procesamiento analógico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564" y="1988840"/>
            <a:ext cx="7642872" cy="2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960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928670"/>
            <a:ext cx="592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Ventajas y limitantes del procesamiento digital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2500" y="1643050"/>
            <a:ext cx="82759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El procesamiento digital permite la modificación del algoritmo con una simple corrección de código (modificación de valores).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Los objetos permiten la incorporación de pasos intermedios sin la modificación de todo el programa (inclusión de sistemas).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El procesamiento digital permite el almacenamiento masivo.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El procesamiento digital también permite la realización de algoritmos más sofisticados ya que pueden implementarse operaciones matemáticas más complejas.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El procesamiento analógico es más rápido aunque a las velocidades modernas resulta despreciable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Las características del conversor analógico digital son cruciales en la resolución de cada problema.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00034" y="1000108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40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928670"/>
            <a:ext cx="521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Señales multicanal y multidimensionales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2500" y="1873512"/>
            <a:ext cx="172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MULTICANAL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00034" y="1000108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2 Conector recto de flecha"/>
          <p:cNvCxnSpPr>
            <a:stCxn id="6" idx="3"/>
          </p:cNvCxnSpPr>
          <p:nvPr/>
        </p:nvCxnSpPr>
        <p:spPr>
          <a:xfrm>
            <a:off x="2195736" y="20581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813293" y="1873512"/>
            <a:ext cx="60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Múltiples fuentes o sensores generan un vector de información</a:t>
            </a:r>
          </a:p>
        </p:txBody>
      </p:sp>
      <p:pic>
        <p:nvPicPr>
          <p:cNvPr id="28" name="27 Imagen" descr="Multica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58"/>
            <a:ext cx="4908036" cy="2571768"/>
          </a:xfrm>
          <a:prstGeom prst="rect">
            <a:avLst/>
          </a:prstGeom>
        </p:spPr>
      </p:pic>
      <p:sp>
        <p:nvSpPr>
          <p:cNvPr id="29" name="28 CuadroTexto"/>
          <p:cNvSpPr txBox="1"/>
          <p:nvPr/>
        </p:nvSpPr>
        <p:spPr>
          <a:xfrm>
            <a:off x="500034" y="5786454"/>
            <a:ext cx="60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Existe una única variable independiente.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3500438"/>
            <a:ext cx="1409700" cy="81915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33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2500" y="1285860"/>
            <a:ext cx="274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MULTIDIMENSIONALES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3636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03636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65548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143372" y="1285860"/>
            <a:ext cx="60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Existen M – variables independientes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40 Conector recto de flecha"/>
          <p:cNvCxnSpPr>
            <a:stCxn id="6" idx="3"/>
            <a:endCxn id="26" idx="1"/>
          </p:cNvCxnSpPr>
          <p:nvPr/>
        </p:nvCxnSpPr>
        <p:spPr>
          <a:xfrm>
            <a:off x="3214678" y="147052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60D318E8-C9D7-FFD6-5D52-EC2C083B6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597" y="2402577"/>
            <a:ext cx="5286412" cy="4106113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3286124"/>
            <a:ext cx="1752600" cy="819150"/>
          </a:xfrm>
          <a:prstGeom prst="rect">
            <a:avLst/>
          </a:prstGeom>
          <a:noFill/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33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49310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b) Sin expresión matemática: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E93EBE3-942E-112F-79D8-7483F5F87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052736"/>
            <a:ext cx="6797054" cy="3416815"/>
          </a:xfrm>
          <a:prstGeom prst="rect">
            <a:avLst/>
          </a:prstGeom>
        </p:spPr>
      </p:pic>
      <p:sp>
        <p:nvSpPr>
          <p:cNvPr id="5" name="3 CuadroTexto">
            <a:extLst>
              <a:ext uri="{FF2B5EF4-FFF2-40B4-BE49-F238E27FC236}">
                <a16:creationId xmlns:a16="http://schemas.microsoft.com/office/drawing/2014/main" xmlns="" id="{732B23BA-C8EE-BF6E-C955-6CDB5BA4069F}"/>
              </a:ext>
            </a:extLst>
          </p:cNvPr>
          <p:cNvSpPr txBox="1"/>
          <p:nvPr/>
        </p:nvSpPr>
        <p:spPr>
          <a:xfrm>
            <a:off x="428596" y="5013176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(t) es un canal de voz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332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49310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b) Sin expresión matemática: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3 CuadroTexto">
            <a:extLst>
              <a:ext uri="{FF2B5EF4-FFF2-40B4-BE49-F238E27FC236}">
                <a16:creationId xmlns:a16="http://schemas.microsoft.com/office/drawing/2014/main" xmlns="" id="{732B23BA-C8EE-BF6E-C955-6CDB5BA4069F}"/>
              </a:ext>
            </a:extLst>
          </p:cNvPr>
          <p:cNvSpPr txBox="1"/>
          <p:nvPr/>
        </p:nvSpPr>
        <p:spPr>
          <a:xfrm>
            <a:off x="788758" y="5001591"/>
            <a:ext cx="349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(t) son 3 canales electrocardiográficos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3D05E71-C36E-EFD3-804F-C65C9E0D20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758" y="979392"/>
            <a:ext cx="3711111" cy="3773034"/>
          </a:xfrm>
          <a:prstGeom prst="rect">
            <a:avLst/>
          </a:prstGeom>
        </p:spPr>
      </p:pic>
      <p:sp>
        <p:nvSpPr>
          <p:cNvPr id="9" name="3 CuadroTexto">
            <a:extLst>
              <a:ext uri="{FF2B5EF4-FFF2-40B4-BE49-F238E27FC236}">
                <a16:creationId xmlns:a16="http://schemas.microsoft.com/office/drawing/2014/main" xmlns="" id="{70133A96-42BE-7AC5-2FE9-0FCEB1FBB466}"/>
              </a:ext>
            </a:extLst>
          </p:cNvPr>
          <p:cNvSpPr txBox="1"/>
          <p:nvPr/>
        </p:nvSpPr>
        <p:spPr>
          <a:xfrm>
            <a:off x="5076056" y="1340768"/>
            <a:ext cx="4431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La señal temporal de 3 canales compone</a:t>
            </a:r>
          </a:p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una señal espacial temporal.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177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49310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b) Sin expresión matemática: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3 CuadroTexto">
            <a:extLst>
              <a:ext uri="{FF2B5EF4-FFF2-40B4-BE49-F238E27FC236}">
                <a16:creationId xmlns:a16="http://schemas.microsoft.com/office/drawing/2014/main" xmlns="" id="{732B23BA-C8EE-BF6E-C955-6CDB5BA4069F}"/>
              </a:ext>
            </a:extLst>
          </p:cNvPr>
          <p:cNvSpPr txBox="1"/>
          <p:nvPr/>
        </p:nvSpPr>
        <p:spPr>
          <a:xfrm>
            <a:off x="423652" y="5445224"/>
            <a:ext cx="349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(x) es un valor de intensidad RGB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0D318E8-C9D7-FFD6-5D52-EC2C083B6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596" y="883601"/>
            <a:ext cx="7242017" cy="56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4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49310"/>
            <a:ext cx="738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c) Sin expresión pero ajustable matemáticamente (numérico)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3 CuadroTexto">
            <a:extLst>
              <a:ext uri="{FF2B5EF4-FFF2-40B4-BE49-F238E27FC236}">
                <a16:creationId xmlns:a16="http://schemas.microsoft.com/office/drawing/2014/main" xmlns="" id="{732B23BA-C8EE-BF6E-C955-6CDB5BA4069F}"/>
              </a:ext>
            </a:extLst>
          </p:cNvPr>
          <p:cNvSpPr txBox="1"/>
          <p:nvPr/>
        </p:nvSpPr>
        <p:spPr>
          <a:xfrm>
            <a:off x="625268" y="5919716"/>
            <a:ext cx="639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(t) es una frecuencia cardíaca a lo largo de un procedimiento de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tilt-test</a:t>
            </a:r>
            <a:endParaRPr lang="es-AR" sz="1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B6BF4A4-B508-1812-F006-DBF7E3625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042200"/>
            <a:ext cx="6397765" cy="45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228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49310"/>
            <a:ext cx="738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c) Sin expresión pero ajustable matemáticamente (numérico)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3 CuadroTexto">
            <a:extLst>
              <a:ext uri="{FF2B5EF4-FFF2-40B4-BE49-F238E27FC236}">
                <a16:creationId xmlns:a16="http://schemas.microsoft.com/office/drawing/2014/main" xmlns="" id="{732B23BA-C8EE-BF6E-C955-6CDB5BA4069F}"/>
              </a:ext>
            </a:extLst>
          </p:cNvPr>
          <p:cNvSpPr txBox="1"/>
          <p:nvPr/>
        </p:nvSpPr>
        <p:spPr>
          <a:xfrm>
            <a:off x="403930" y="908720"/>
            <a:ext cx="639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Función propuesta:</a:t>
            </a:r>
            <a:endParaRPr lang="es-AR" sz="16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08E685A6-7179-F08F-0FA9-6264218E7F17}"/>
                  </a:ext>
                </a:extLst>
              </p:cNvPr>
              <p:cNvSpPr txBox="1"/>
              <p:nvPr/>
            </p:nvSpPr>
            <p:spPr>
              <a:xfrm>
                <a:off x="2339752" y="1228688"/>
                <a:ext cx="4572000" cy="381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8E685A6-7179-F08F-0FA9-6264218E7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228688"/>
                <a:ext cx="4572000" cy="381195"/>
              </a:xfrm>
              <a:prstGeom prst="rect">
                <a:avLst/>
              </a:prstGeom>
              <a:blipFill>
                <a:blip r:embed="rId2"/>
                <a:stretch>
                  <a:fillRect t="-483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3 CuadroTexto">
            <a:extLst>
              <a:ext uri="{FF2B5EF4-FFF2-40B4-BE49-F238E27FC236}">
                <a16:creationId xmlns:a16="http://schemas.microsoft.com/office/drawing/2014/main" xmlns="" id="{153B0C6F-8646-C02E-9663-E9BF9CF6AE66}"/>
              </a:ext>
            </a:extLst>
          </p:cNvPr>
          <p:cNvSpPr txBox="1"/>
          <p:nvPr/>
        </p:nvSpPr>
        <p:spPr>
          <a:xfrm>
            <a:off x="403930" y="1866310"/>
            <a:ext cx="639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Suma del error cuadrático:</a:t>
            </a:r>
            <a:endParaRPr lang="es-AR" sz="16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6D529C4C-2C10-169C-6581-286F331FBCA4}"/>
                  </a:ext>
                </a:extLst>
              </p:cNvPr>
              <p:cNvSpPr txBox="1"/>
              <p:nvPr/>
            </p:nvSpPr>
            <p:spPr>
              <a:xfrm>
                <a:off x="1834478" y="2035587"/>
                <a:ext cx="4572000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529C4C-2C10-169C-6581-286F331FB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78" y="2035587"/>
                <a:ext cx="4572000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9A53AB36-1013-C750-9041-34D42EFECB7B}"/>
                  </a:ext>
                </a:extLst>
              </p:cNvPr>
              <p:cNvSpPr txBox="1"/>
              <p:nvPr/>
            </p:nvSpPr>
            <p:spPr>
              <a:xfrm>
                <a:off x="2843808" y="2995619"/>
                <a:ext cx="4572000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53AB36-1013-C750-9041-34D42EFEC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95619"/>
                <a:ext cx="4572000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3 CuadroTexto">
            <a:extLst>
              <a:ext uri="{FF2B5EF4-FFF2-40B4-BE49-F238E27FC236}">
                <a16:creationId xmlns:a16="http://schemas.microsoft.com/office/drawing/2014/main" xmlns="" id="{A978ED19-58BB-159F-75F0-0D9014CE0A4B}"/>
              </a:ext>
            </a:extLst>
          </p:cNvPr>
          <p:cNvSpPr txBox="1"/>
          <p:nvPr/>
        </p:nvSpPr>
        <p:spPr>
          <a:xfrm>
            <a:off x="403930" y="4123247"/>
            <a:ext cx="639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Minimización:</a:t>
            </a:r>
            <a:endParaRPr lang="es-AR" sz="16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76C0FFDE-1C78-92DB-82C5-D02888A961B6}"/>
                  </a:ext>
                </a:extLst>
              </p:cNvPr>
              <p:cNvSpPr txBox="1"/>
              <p:nvPr/>
            </p:nvSpPr>
            <p:spPr>
              <a:xfrm>
                <a:off x="2483768" y="4481841"/>
                <a:ext cx="651621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=2.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C0FFDE-1C78-92DB-82C5-D02888A9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81841"/>
                <a:ext cx="651621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xmlns="" id="{AF7FF8F9-119C-42CE-BA8F-8F1A9E99A612}"/>
              </a:ext>
            </a:extLst>
          </p:cNvPr>
          <p:cNvSpPr/>
          <p:nvPr/>
        </p:nvSpPr>
        <p:spPr>
          <a:xfrm rot="16200000">
            <a:off x="7434958" y="4759729"/>
            <a:ext cx="330660" cy="1720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9697D900-209C-8881-DBD2-4CC8131B6D87}"/>
                  </a:ext>
                </a:extLst>
              </p:cNvPr>
              <p:cNvSpPr txBox="1"/>
              <p:nvPr/>
            </p:nvSpPr>
            <p:spPr>
              <a:xfrm>
                <a:off x="7060227" y="5785203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697D900-209C-8881-DBD2-4CC8131B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227" y="5785203"/>
                <a:ext cx="108012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4045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49310"/>
            <a:ext cx="738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c) Sin expresión pero ajustable matemáticamente (numérico)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3 CuadroTexto">
            <a:extLst>
              <a:ext uri="{FF2B5EF4-FFF2-40B4-BE49-F238E27FC236}">
                <a16:creationId xmlns:a16="http://schemas.microsoft.com/office/drawing/2014/main" xmlns="" id="{A978ED19-58BB-159F-75F0-0D9014CE0A4B}"/>
              </a:ext>
            </a:extLst>
          </p:cNvPr>
          <p:cNvSpPr txBox="1"/>
          <p:nvPr/>
        </p:nvSpPr>
        <p:spPr>
          <a:xfrm>
            <a:off x="403930" y="1052736"/>
            <a:ext cx="639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Minimización:</a:t>
            </a:r>
            <a:endParaRPr lang="es-AR" sz="16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76C0FFDE-1C78-92DB-82C5-D02888A961B6}"/>
                  </a:ext>
                </a:extLst>
              </p:cNvPr>
              <p:cNvSpPr txBox="1"/>
              <p:nvPr/>
            </p:nvSpPr>
            <p:spPr>
              <a:xfrm>
                <a:off x="2483768" y="1196752"/>
                <a:ext cx="651621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=2.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C0FFDE-1C78-92DB-82C5-D02888A9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196752"/>
                <a:ext cx="6516216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xmlns="" id="{AF7FF8F9-119C-42CE-BA8F-8F1A9E99A612}"/>
              </a:ext>
            </a:extLst>
          </p:cNvPr>
          <p:cNvSpPr/>
          <p:nvPr/>
        </p:nvSpPr>
        <p:spPr>
          <a:xfrm rot="16200000">
            <a:off x="7434958" y="1474640"/>
            <a:ext cx="330660" cy="1720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9697D900-209C-8881-DBD2-4CC8131B6D87}"/>
                  </a:ext>
                </a:extLst>
              </p:cNvPr>
              <p:cNvSpPr txBox="1"/>
              <p:nvPr/>
            </p:nvSpPr>
            <p:spPr>
              <a:xfrm>
                <a:off x="7060227" y="250011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697D900-209C-8881-DBD2-4CC8131B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227" y="2500114"/>
                <a:ext cx="108012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86C3626A-0420-8C58-8F84-ED0954AFC24E}"/>
                  </a:ext>
                </a:extLst>
              </p:cNvPr>
              <p:cNvSpPr txBox="1"/>
              <p:nvPr/>
            </p:nvSpPr>
            <p:spPr>
              <a:xfrm>
                <a:off x="2562351" y="3073048"/>
                <a:ext cx="6397764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=−2.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6C3626A-0420-8C58-8F84-ED0954AFC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51" y="3073048"/>
                <a:ext cx="6397764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C78B8A11-33DD-D75C-9B9A-EDBDCF4AFFE1}"/>
                  </a:ext>
                </a:extLst>
              </p:cNvPr>
              <p:cNvSpPr txBox="1"/>
              <p:nvPr/>
            </p:nvSpPr>
            <p:spPr>
              <a:xfrm>
                <a:off x="2562351" y="4182955"/>
                <a:ext cx="4572000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78B8A11-33DD-D75C-9B9A-EDBDCF4AF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51" y="4182955"/>
                <a:ext cx="4572000" cy="871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3 CuadroTexto">
            <a:extLst>
              <a:ext uri="{FF2B5EF4-FFF2-40B4-BE49-F238E27FC236}">
                <a16:creationId xmlns:a16="http://schemas.microsoft.com/office/drawing/2014/main" xmlns="" id="{A15DD1EF-F22F-22C8-84C1-F2E531364FDD}"/>
              </a:ext>
            </a:extLst>
          </p:cNvPr>
          <p:cNvSpPr txBox="1"/>
          <p:nvPr/>
        </p:nvSpPr>
        <p:spPr>
          <a:xfrm>
            <a:off x="403930" y="5350553"/>
            <a:ext cx="639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Matricialmente:</a:t>
            </a:r>
            <a:endParaRPr lang="es-AR" sz="16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ABDFE81-EE1A-8591-3D1E-98A337F07034}"/>
                  </a:ext>
                </a:extLst>
              </p:cNvPr>
              <p:cNvSpPr txBox="1"/>
              <p:nvPr/>
            </p:nvSpPr>
            <p:spPr>
              <a:xfrm>
                <a:off x="2411760" y="5805264"/>
                <a:ext cx="4572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BDFE81-EE1A-8591-3D1E-98A337F07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805264"/>
                <a:ext cx="4572000" cy="404983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7747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49310"/>
            <a:ext cx="738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c) Sin expresión pero ajustable matemáticamente (numérico)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3 CuadroTexto">
            <a:extLst>
              <a:ext uri="{FF2B5EF4-FFF2-40B4-BE49-F238E27FC236}">
                <a16:creationId xmlns:a16="http://schemas.microsoft.com/office/drawing/2014/main" xmlns="" id="{A978ED19-58BB-159F-75F0-0D9014CE0A4B}"/>
              </a:ext>
            </a:extLst>
          </p:cNvPr>
          <p:cNvSpPr txBox="1"/>
          <p:nvPr/>
        </p:nvSpPr>
        <p:spPr>
          <a:xfrm>
            <a:off x="403930" y="980728"/>
            <a:ext cx="121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Ejercicio</a:t>
            </a:r>
            <a:endParaRPr lang="es-AR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421732" y="94651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[n]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3968" y="946515"/>
            <a:ext cx="3393208" cy="270704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28596" y="1484784"/>
            <a:ext cx="28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Ajustar la señal S</a:t>
            </a:r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con una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función exponencial: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5 Rectángulo"/>
              <p:cNvSpPr/>
              <p:nvPr/>
            </p:nvSpPr>
            <p:spPr>
              <a:xfrm>
                <a:off x="444702" y="2312684"/>
                <a:ext cx="2349939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sz="2400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s-AR" sz="2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s-A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AR" sz="2400" i="1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s-AR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A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400" i="1">
                              <a:latin typeface="Cambria Math"/>
                            </a:rPr>
                            <m:t>.</m:t>
                          </m:r>
                          <m:r>
                            <a:rPr lang="es-AR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s-AR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2" y="2312684"/>
                <a:ext cx="2349939" cy="478977"/>
              </a:xfrm>
              <a:prstGeom prst="rect">
                <a:avLst/>
              </a:prstGeom>
              <a:blipFill rotWithShape="1">
                <a:blip r:embed="rId3"/>
                <a:stretch>
                  <a:fillRect l="-519" t="-7595" b="-164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7580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49310"/>
            <a:ext cx="738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c) Sin expresión pero ajustable matemáticamente (numérico)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3 CuadroTexto">
            <a:extLst>
              <a:ext uri="{FF2B5EF4-FFF2-40B4-BE49-F238E27FC236}">
                <a16:creationId xmlns:a16="http://schemas.microsoft.com/office/drawing/2014/main" xmlns="" id="{A978ED19-58BB-159F-75F0-0D9014CE0A4B}"/>
              </a:ext>
            </a:extLst>
          </p:cNvPr>
          <p:cNvSpPr txBox="1"/>
          <p:nvPr/>
        </p:nvSpPr>
        <p:spPr>
          <a:xfrm>
            <a:off x="403930" y="980728"/>
            <a:ext cx="121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Ejercicio</a:t>
            </a:r>
            <a:endParaRPr lang="es-AR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421732" y="94651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[n]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3968" y="946515"/>
            <a:ext cx="3393208" cy="270704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28596" y="1484784"/>
            <a:ext cx="28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Ajustar la señal S</a:t>
            </a:r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con una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función exponencial: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5 Rectángulo"/>
              <p:cNvSpPr/>
              <p:nvPr/>
            </p:nvSpPr>
            <p:spPr>
              <a:xfrm>
                <a:off x="444702" y="2312684"/>
                <a:ext cx="2349939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sz="2400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s-AR" sz="2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s-A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AR" sz="2400" i="1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s-AR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A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400" i="1">
                              <a:latin typeface="Cambria Math"/>
                            </a:rPr>
                            <m:t>.</m:t>
                          </m:r>
                          <m:r>
                            <a:rPr lang="es-AR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s-AR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2" y="2312684"/>
                <a:ext cx="2349939" cy="478977"/>
              </a:xfrm>
              <a:prstGeom prst="rect">
                <a:avLst/>
              </a:prstGeom>
              <a:blipFill rotWithShape="1">
                <a:blip r:embed="rId3"/>
                <a:stretch>
                  <a:fillRect l="-519" t="-7595" b="-164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Rectángulo"/>
              <p:cNvSpPr/>
              <p:nvPr/>
            </p:nvSpPr>
            <p:spPr>
              <a:xfrm>
                <a:off x="573703" y="4542136"/>
                <a:ext cx="255704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>
                          <a:latin typeface="Cambria Math"/>
                        </a:rPr>
                        <m:t>ln</m:t>
                      </m:r>
                      <m:d>
                        <m:dPr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s-A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i="1">
                          <a:latin typeface="Cambria Math"/>
                        </a:rPr>
                        <m:t>=</m:t>
                      </m:r>
                      <m:r>
                        <a:rPr lang="es-AR" i="1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sSup>
                            <m:sSupPr>
                              <m:ctrlP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s-AR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03" y="4542136"/>
                <a:ext cx="2557046" cy="404983"/>
              </a:xfrm>
              <a:prstGeom prst="rect">
                <a:avLst/>
              </a:prstGeom>
              <a:blipFill rotWithShape="1">
                <a:blip r:embed="rId4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8 Rectángulo"/>
              <p:cNvSpPr/>
              <p:nvPr/>
            </p:nvSpPr>
            <p:spPr>
              <a:xfrm>
                <a:off x="573703" y="4005064"/>
                <a:ext cx="1813445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s-AR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s-A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AR" i="1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/>
                            </a:rPr>
                            <m:t>.</m:t>
                          </m:r>
                          <m:r>
                            <a:rPr lang="es-AR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s-AR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03" y="4005064"/>
                <a:ext cx="1813445" cy="382284"/>
              </a:xfrm>
              <a:prstGeom prst="rect">
                <a:avLst/>
              </a:prstGeom>
              <a:blipFill rotWithShape="1">
                <a:blip r:embed="rId5"/>
                <a:stretch>
                  <a:fillRect t="-3175" b="-126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9 Rectángulo"/>
              <p:cNvSpPr/>
              <p:nvPr/>
            </p:nvSpPr>
            <p:spPr>
              <a:xfrm>
                <a:off x="573703" y="5085184"/>
                <a:ext cx="350031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/>
                            </a:rPr>
                            <m:t>𝑔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s-AR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s-A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AR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s-AR" i="1">
                          <a:latin typeface="Cambria Math"/>
                        </a:rPr>
                        <m:t>=</m:t>
                      </m:r>
                      <m:r>
                        <a:rPr lang="es-AR" i="1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A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AR" i="1">
                          <a:latin typeface="Cambria Math"/>
                        </a:rPr>
                        <m:t>.</m:t>
                      </m:r>
                      <m:r>
                        <a:rPr lang="es-AR" i="1">
                          <a:latin typeface="Cambria Math"/>
                        </a:rPr>
                        <m:t>𝑛</m:t>
                      </m:r>
                      <m:r>
                        <a:rPr lang="es-AR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03" y="5085184"/>
                <a:ext cx="3500317" cy="404983"/>
              </a:xfrm>
              <a:prstGeom prst="rect">
                <a:avLst/>
              </a:prstGeom>
              <a:blipFill rotWithShape="1">
                <a:blip r:embed="rId6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6">
            <a:extLst>
              <a:ext uri="{FF2B5EF4-FFF2-40B4-BE49-F238E27FC236}">
                <a16:creationId xmlns:a16="http://schemas.microsoft.com/office/drawing/2014/main" xmlns="" id="{AF7FF8F9-119C-42CE-BA8F-8F1A9E99A612}"/>
              </a:ext>
            </a:extLst>
          </p:cNvPr>
          <p:cNvSpPr/>
          <p:nvPr/>
        </p:nvSpPr>
        <p:spPr>
          <a:xfrm rot="16200000">
            <a:off x="2681885" y="5371962"/>
            <a:ext cx="330660" cy="567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563888" y="5490167"/>
            <a:ext cx="0" cy="33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14 Rectángulo"/>
              <p:cNvSpPr/>
              <p:nvPr/>
            </p:nvSpPr>
            <p:spPr>
              <a:xfrm>
                <a:off x="2650605" y="5870316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s-A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05" y="5870316"/>
                <a:ext cx="47314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15 Rectángulo"/>
              <p:cNvSpPr/>
              <p:nvPr/>
            </p:nvSpPr>
            <p:spPr>
              <a:xfrm>
                <a:off x="3327317" y="5867980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317" y="5867980"/>
                <a:ext cx="47314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51150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530</Words>
  <Application>Microsoft Office PowerPoint</Application>
  <PresentationFormat>Presentación en pantalla (4:3)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Pablodc</dc:creator>
  <cp:lastModifiedBy>Pablodc</cp:lastModifiedBy>
  <cp:revision>98</cp:revision>
  <dcterms:created xsi:type="dcterms:W3CDTF">2024-04-03T14:41:12Z</dcterms:created>
  <dcterms:modified xsi:type="dcterms:W3CDTF">2024-05-14T18:55:34Z</dcterms:modified>
</cp:coreProperties>
</file>