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8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4" r:id="rId27"/>
    <p:sldId id="292" r:id="rId28"/>
    <p:sldId id="293" r:id="rId29"/>
    <p:sldId id="283" r:id="rId30"/>
    <p:sldId id="282" r:id="rId31"/>
    <p:sldId id="285" r:id="rId32"/>
    <p:sldId id="286" r:id="rId33"/>
    <p:sldId id="287" r:id="rId34"/>
    <p:sldId id="288" r:id="rId35"/>
    <p:sldId id="289" r:id="rId36"/>
    <p:sldId id="290" r:id="rId37"/>
    <p:sldId id="291" r:id="rId3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DD4"/>
    <a:srgbClr val="EE7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15/5/2024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15/5/2024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15/5/2024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15/5/2024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15/5/2024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15/5/2024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15/5/2024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15/5/2024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15/5/2024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15/5/2024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87B1F-1552-430C-95FC-F3C11945F58F}" type="datetimeFigureOut">
              <a:rPr lang="es-AR" smtClean="0"/>
              <a:pPr/>
              <a:t>15/5/2024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87B1F-1552-430C-95FC-F3C11945F58F}" type="datetimeFigureOut">
              <a:rPr lang="es-AR" smtClean="0"/>
              <a:pPr/>
              <a:t>15/5/2024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EFD58-B8FB-4B9B-B216-6EC610709191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714348" y="1353567"/>
            <a:ext cx="3393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Muestreo y cuantificación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28596" y="1425005"/>
            <a:ext cx="2857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195989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4 CuadroTexto">
            <a:extLst>
              <a:ext uri="{FF2B5EF4-FFF2-40B4-BE49-F238E27FC236}">
                <a16:creationId xmlns:a16="http://schemas.microsoft.com/office/drawing/2014/main" id="{2B1AAC24-8E6B-B086-7B77-CD8B1BDDD396}"/>
              </a:ext>
            </a:extLst>
          </p:cNvPr>
          <p:cNvSpPr txBox="1"/>
          <p:nvPr/>
        </p:nvSpPr>
        <p:spPr>
          <a:xfrm>
            <a:off x="428596" y="835013"/>
            <a:ext cx="1279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PARTE III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195989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4 CuadroTexto">
            <a:extLst>
              <a:ext uri="{FF2B5EF4-FFF2-40B4-BE49-F238E27FC236}">
                <a16:creationId xmlns:a16="http://schemas.microsoft.com/office/drawing/2014/main" id="{BE62AB20-5D9E-FF45-6A43-86BF98BDCAE9}"/>
              </a:ext>
            </a:extLst>
          </p:cNvPr>
          <p:cNvSpPr txBox="1"/>
          <p:nvPr/>
        </p:nvSpPr>
        <p:spPr>
          <a:xfrm>
            <a:off x="428596" y="940658"/>
            <a:ext cx="6647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Para determinar la frecuencia de muestreo requerimos saber el ancho de banda</a:t>
            </a:r>
          </a:p>
          <a:p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útil del espectro de la señal.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39AF31-68EA-3FD6-B095-A45F530AF92F}"/>
                  </a:ext>
                </a:extLst>
              </p:cNvPr>
              <p:cNvSpPr txBox="1"/>
              <p:nvPr/>
            </p:nvSpPr>
            <p:spPr>
              <a:xfrm>
                <a:off x="-378296" y="1570588"/>
                <a:ext cx="6318448" cy="706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39AF31-68EA-3FD6-B095-A45F530AF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8296" y="1570588"/>
                <a:ext cx="6318448" cy="7062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208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195989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4 CuadroTexto">
            <a:extLst>
              <a:ext uri="{FF2B5EF4-FFF2-40B4-BE49-F238E27FC236}">
                <a16:creationId xmlns:a16="http://schemas.microsoft.com/office/drawing/2014/main" id="{BE62AB20-5D9E-FF45-6A43-86BF98BDCAE9}"/>
              </a:ext>
            </a:extLst>
          </p:cNvPr>
          <p:cNvSpPr txBox="1"/>
          <p:nvPr/>
        </p:nvSpPr>
        <p:spPr>
          <a:xfrm>
            <a:off x="428596" y="940658"/>
            <a:ext cx="6647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Para determinar la frecuencia de muestreo requerimos saber el ancho de banda</a:t>
            </a:r>
          </a:p>
          <a:p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útil del espectro de la señal.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39AF31-68EA-3FD6-B095-A45F530AF92F}"/>
                  </a:ext>
                </a:extLst>
              </p:cNvPr>
              <p:cNvSpPr txBox="1"/>
              <p:nvPr/>
            </p:nvSpPr>
            <p:spPr>
              <a:xfrm>
                <a:off x="-378296" y="1570588"/>
                <a:ext cx="6318448" cy="706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39AF31-68EA-3FD6-B095-A45F530AF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8296" y="1570588"/>
                <a:ext cx="6318448" cy="7062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D13736-922D-CE3C-79D9-2F47594423DF}"/>
                  </a:ext>
                </a:extLst>
              </p:cNvPr>
              <p:cNvSpPr txBox="1"/>
              <p:nvPr/>
            </p:nvSpPr>
            <p:spPr>
              <a:xfrm>
                <a:off x="-684584" y="2394354"/>
                <a:ext cx="4762870" cy="706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D13736-922D-CE3C-79D9-2F4759442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4584" y="2394354"/>
                <a:ext cx="4762870" cy="7062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65289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195989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4 CuadroTexto">
            <a:extLst>
              <a:ext uri="{FF2B5EF4-FFF2-40B4-BE49-F238E27FC236}">
                <a16:creationId xmlns:a16="http://schemas.microsoft.com/office/drawing/2014/main" id="{BE62AB20-5D9E-FF45-6A43-86BF98BDCAE9}"/>
              </a:ext>
            </a:extLst>
          </p:cNvPr>
          <p:cNvSpPr txBox="1"/>
          <p:nvPr/>
        </p:nvSpPr>
        <p:spPr>
          <a:xfrm>
            <a:off x="428596" y="940658"/>
            <a:ext cx="6647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Para determinar la frecuencia de muestreo requerimos saber el ancho de banda</a:t>
            </a:r>
          </a:p>
          <a:p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útil del espectro de la señal.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39AF31-68EA-3FD6-B095-A45F530AF92F}"/>
                  </a:ext>
                </a:extLst>
              </p:cNvPr>
              <p:cNvSpPr txBox="1"/>
              <p:nvPr/>
            </p:nvSpPr>
            <p:spPr>
              <a:xfrm>
                <a:off x="-378296" y="1570588"/>
                <a:ext cx="6318448" cy="706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39AF31-68EA-3FD6-B095-A45F530AF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8296" y="1570588"/>
                <a:ext cx="6318448" cy="7062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D13736-922D-CE3C-79D9-2F47594423DF}"/>
                  </a:ext>
                </a:extLst>
              </p:cNvPr>
              <p:cNvSpPr txBox="1"/>
              <p:nvPr/>
            </p:nvSpPr>
            <p:spPr>
              <a:xfrm>
                <a:off x="-684584" y="2394354"/>
                <a:ext cx="4762870" cy="706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D13736-922D-CE3C-79D9-2F4759442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4584" y="2394354"/>
                <a:ext cx="4762870" cy="7062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3CE2A2-7E7F-5699-B374-BBD7EB26CA3D}"/>
              </a:ext>
            </a:extLst>
          </p:cNvPr>
          <p:cNvCxnSpPr/>
          <p:nvPr/>
        </p:nvCxnSpPr>
        <p:spPr>
          <a:xfrm>
            <a:off x="1763688" y="2924944"/>
            <a:ext cx="8640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E2E299-8DD8-CF75-FC87-AA834BDF7015}"/>
                  </a:ext>
                </a:extLst>
              </p:cNvPr>
              <p:cNvSpPr txBox="1"/>
              <p:nvPr/>
            </p:nvSpPr>
            <p:spPr>
              <a:xfrm>
                <a:off x="107504" y="3100638"/>
                <a:ext cx="4913790" cy="1774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s-A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2+</m:t>
                          </m:r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𝑑𝑢</m:t>
                      </m:r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2+</m:t>
                          </m:r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𝑑𝑡</m:t>
                      </m:r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𝑑𝑡</m:t>
                      </m:r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2+</m:t>
                              </m:r>
                              <m:r>
                                <a:rPr lang="es-A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s-A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E2E299-8DD8-CF75-FC87-AA834BDF7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100638"/>
                <a:ext cx="4913790" cy="17747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1420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195989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4 CuadroTexto">
            <a:extLst>
              <a:ext uri="{FF2B5EF4-FFF2-40B4-BE49-F238E27FC236}">
                <a16:creationId xmlns:a16="http://schemas.microsoft.com/office/drawing/2014/main" id="{BE62AB20-5D9E-FF45-6A43-86BF98BDCAE9}"/>
              </a:ext>
            </a:extLst>
          </p:cNvPr>
          <p:cNvSpPr txBox="1"/>
          <p:nvPr/>
        </p:nvSpPr>
        <p:spPr>
          <a:xfrm>
            <a:off x="428596" y="940658"/>
            <a:ext cx="6647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Para determinar la frecuencia de muestreo requerimos saber el ancho de banda</a:t>
            </a:r>
          </a:p>
          <a:p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útil del espectro de la señal.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39AF31-68EA-3FD6-B095-A45F530AF92F}"/>
                  </a:ext>
                </a:extLst>
              </p:cNvPr>
              <p:cNvSpPr txBox="1"/>
              <p:nvPr/>
            </p:nvSpPr>
            <p:spPr>
              <a:xfrm>
                <a:off x="-378296" y="1570588"/>
                <a:ext cx="6318448" cy="706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39AF31-68EA-3FD6-B095-A45F530AF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8296" y="1570588"/>
                <a:ext cx="6318448" cy="7062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D13736-922D-CE3C-79D9-2F47594423DF}"/>
                  </a:ext>
                </a:extLst>
              </p:cNvPr>
              <p:cNvSpPr txBox="1"/>
              <p:nvPr/>
            </p:nvSpPr>
            <p:spPr>
              <a:xfrm>
                <a:off x="-684584" y="2394354"/>
                <a:ext cx="4762870" cy="706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D13736-922D-CE3C-79D9-2F4759442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4584" y="2394354"/>
                <a:ext cx="4762870" cy="7062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3CE2A2-7E7F-5699-B374-BBD7EB26CA3D}"/>
              </a:ext>
            </a:extLst>
          </p:cNvPr>
          <p:cNvCxnSpPr/>
          <p:nvPr/>
        </p:nvCxnSpPr>
        <p:spPr>
          <a:xfrm>
            <a:off x="1763688" y="2924944"/>
            <a:ext cx="8640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E2E299-8DD8-CF75-FC87-AA834BDF7015}"/>
                  </a:ext>
                </a:extLst>
              </p:cNvPr>
              <p:cNvSpPr txBox="1"/>
              <p:nvPr/>
            </p:nvSpPr>
            <p:spPr>
              <a:xfrm>
                <a:off x="107504" y="3100638"/>
                <a:ext cx="4913790" cy="1774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s-A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2+</m:t>
                          </m:r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𝑑𝑢</m:t>
                      </m:r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2+</m:t>
                          </m:r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𝑑𝑡</m:t>
                      </m:r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𝑑𝑡</m:t>
                      </m:r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2+</m:t>
                              </m:r>
                              <m:r>
                                <a:rPr lang="es-A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s-A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E2E299-8DD8-CF75-FC87-AA834BDF7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100638"/>
                <a:ext cx="4913790" cy="17747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913211-EA1B-99C2-89BD-6FEDCF1FDA9C}"/>
                  </a:ext>
                </a:extLst>
              </p:cNvPr>
              <p:cNvSpPr txBox="1"/>
              <p:nvPr/>
            </p:nvSpPr>
            <p:spPr>
              <a:xfrm>
                <a:off x="2405319" y="2394354"/>
                <a:ext cx="4913790" cy="687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913211-EA1B-99C2-89BD-6FEDCF1FD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5319" y="2394354"/>
                <a:ext cx="4913790" cy="6878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901BA3-5FEE-D0FB-65F8-03BCC9AEB949}"/>
              </a:ext>
            </a:extLst>
          </p:cNvPr>
          <p:cNvCxnSpPr/>
          <p:nvPr/>
        </p:nvCxnSpPr>
        <p:spPr>
          <a:xfrm>
            <a:off x="3059832" y="2747496"/>
            <a:ext cx="1018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973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195989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4 CuadroTexto">
            <a:extLst>
              <a:ext uri="{FF2B5EF4-FFF2-40B4-BE49-F238E27FC236}">
                <a16:creationId xmlns:a16="http://schemas.microsoft.com/office/drawing/2014/main" id="{BE62AB20-5D9E-FF45-6A43-86BF98BDCAE9}"/>
              </a:ext>
            </a:extLst>
          </p:cNvPr>
          <p:cNvSpPr txBox="1"/>
          <p:nvPr/>
        </p:nvSpPr>
        <p:spPr>
          <a:xfrm>
            <a:off x="428596" y="940658"/>
            <a:ext cx="6647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Para determinar la frecuencia de muestreo requerimos saber el ancho de banda</a:t>
            </a:r>
          </a:p>
          <a:p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útil del espectro de la señal.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39AF31-68EA-3FD6-B095-A45F530AF92F}"/>
                  </a:ext>
                </a:extLst>
              </p:cNvPr>
              <p:cNvSpPr txBox="1"/>
              <p:nvPr/>
            </p:nvSpPr>
            <p:spPr>
              <a:xfrm>
                <a:off x="-378296" y="1570588"/>
                <a:ext cx="6318448" cy="706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39AF31-68EA-3FD6-B095-A45F530AF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8296" y="1570588"/>
                <a:ext cx="6318448" cy="7062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D13736-922D-CE3C-79D9-2F47594423DF}"/>
                  </a:ext>
                </a:extLst>
              </p:cNvPr>
              <p:cNvSpPr txBox="1"/>
              <p:nvPr/>
            </p:nvSpPr>
            <p:spPr>
              <a:xfrm>
                <a:off x="-684584" y="2394354"/>
                <a:ext cx="4762870" cy="7062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D13736-922D-CE3C-79D9-2F4759442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4584" y="2394354"/>
                <a:ext cx="4762870" cy="7062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03CE2A2-7E7F-5699-B374-BBD7EB26CA3D}"/>
              </a:ext>
            </a:extLst>
          </p:cNvPr>
          <p:cNvCxnSpPr/>
          <p:nvPr/>
        </p:nvCxnSpPr>
        <p:spPr>
          <a:xfrm>
            <a:off x="1763688" y="2924944"/>
            <a:ext cx="86409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E2E299-8DD8-CF75-FC87-AA834BDF7015}"/>
                  </a:ext>
                </a:extLst>
              </p:cNvPr>
              <p:cNvSpPr txBox="1"/>
              <p:nvPr/>
            </p:nvSpPr>
            <p:spPr>
              <a:xfrm>
                <a:off x="107504" y="3100638"/>
                <a:ext cx="4913790" cy="17747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s-AR" sz="1800" i="1" smtClean="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2+</m:t>
                          </m:r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𝑑𝑢</m:t>
                      </m:r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2+</m:t>
                          </m:r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</m:d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𝑑𝑡</m:t>
                      </m:r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𝑑𝑡</m:t>
                      </m:r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𝑑𝑢</m:t>
                          </m:r>
                        </m:num>
                        <m:den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A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2+</m:t>
                              </m:r>
                              <m:r>
                                <a:rPr lang="es-A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es-AR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5E2E299-8DD8-CF75-FC87-AA834BDF7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3100638"/>
                <a:ext cx="4913790" cy="17747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901BA3-5FEE-D0FB-65F8-03BCC9AEB949}"/>
              </a:ext>
            </a:extLst>
          </p:cNvPr>
          <p:cNvCxnSpPr/>
          <p:nvPr/>
        </p:nvCxnSpPr>
        <p:spPr>
          <a:xfrm>
            <a:off x="3059832" y="2747496"/>
            <a:ext cx="10184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3F97B3-CD67-91A9-ECB9-9C1FB9967FAC}"/>
                  </a:ext>
                </a:extLst>
              </p:cNvPr>
              <p:cNvSpPr txBox="1"/>
              <p:nvPr/>
            </p:nvSpPr>
            <p:spPr>
              <a:xfrm>
                <a:off x="3114594" y="2377624"/>
                <a:ext cx="4913790" cy="708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bHide m:val="on"/>
                          <m:supHide m:val="on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𝑑𝑢</m:t>
                              </m:r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den>
                          </m:f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⌋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53F97B3-CD67-91A9-ECB9-9C1FB9967F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594" y="2377624"/>
                <a:ext cx="4913790" cy="7085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90E07B-472C-9CAD-E5CE-C5571816D9BB}"/>
                  </a:ext>
                </a:extLst>
              </p:cNvPr>
              <p:cNvSpPr txBox="1"/>
              <p:nvPr/>
            </p:nvSpPr>
            <p:spPr>
              <a:xfrm>
                <a:off x="-709237" y="4912776"/>
                <a:ext cx="4913790" cy="8076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"/>
                          <m:endChr m:val="⌋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den>
                          </m:f>
                        </m:e>
                      </m:d>
                      <m:m>
                        <m:mPr>
                          <m:plcHide m:val="on"/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+∞</m:t>
                            </m:r>
                          </m:e>
                        </m:m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a:rPr lang="en-US" i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90E07B-472C-9CAD-E5CE-C5571816D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09237" y="4912776"/>
                <a:ext cx="4913790" cy="8076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E4486F4B-4E53-D5D4-7D72-92A19D7C7E55}"/>
              </a:ext>
            </a:extLst>
          </p:cNvPr>
          <p:cNvSpPr/>
          <p:nvPr/>
        </p:nvSpPr>
        <p:spPr>
          <a:xfrm>
            <a:off x="428596" y="5781675"/>
            <a:ext cx="2055172" cy="9058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6F45BE-9581-2376-7FC3-CB0C94512A3B}"/>
                  </a:ext>
                </a:extLst>
              </p:cNvPr>
              <p:cNvSpPr txBox="1"/>
              <p:nvPr/>
            </p:nvSpPr>
            <p:spPr>
              <a:xfrm>
                <a:off x="-1044624" y="5831051"/>
                <a:ext cx="4927106" cy="6612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D6F45BE-9581-2376-7FC3-CB0C94512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4624" y="5831051"/>
                <a:ext cx="4927106" cy="66127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569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4 CuadroTexto">
            <a:extLst>
              <a:ext uri="{FF2B5EF4-FFF2-40B4-BE49-F238E27FC236}">
                <a16:creationId xmlns:a16="http://schemas.microsoft.com/office/drawing/2014/main" id="{BE62AB20-5D9E-FF45-6A43-86BF98BDCAE9}"/>
              </a:ext>
            </a:extLst>
          </p:cNvPr>
          <p:cNvSpPr txBox="1"/>
          <p:nvPr/>
        </p:nvSpPr>
        <p:spPr>
          <a:xfrm>
            <a:off x="428596" y="940658"/>
            <a:ext cx="3122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Graficamos el módulo del espectro: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38E76A-A829-5270-8CE1-491A5A4E592C}"/>
                  </a:ext>
                </a:extLst>
              </p:cNvPr>
              <p:cNvSpPr txBox="1"/>
              <p:nvPr/>
            </p:nvSpPr>
            <p:spPr>
              <a:xfrm>
                <a:off x="2286000" y="1402325"/>
                <a:ext cx="4572000" cy="708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38E76A-A829-5270-8CE1-491A5A4E5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402325"/>
                <a:ext cx="4572000" cy="7085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8244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4 CuadroTexto">
            <a:extLst>
              <a:ext uri="{FF2B5EF4-FFF2-40B4-BE49-F238E27FC236}">
                <a16:creationId xmlns:a16="http://schemas.microsoft.com/office/drawing/2014/main" id="{BE62AB20-5D9E-FF45-6A43-86BF98BDCAE9}"/>
              </a:ext>
            </a:extLst>
          </p:cNvPr>
          <p:cNvSpPr txBox="1"/>
          <p:nvPr/>
        </p:nvSpPr>
        <p:spPr>
          <a:xfrm>
            <a:off x="428596" y="940658"/>
            <a:ext cx="3122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Graficamos el módulo del espectro: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38E76A-A829-5270-8CE1-491A5A4E592C}"/>
                  </a:ext>
                </a:extLst>
              </p:cNvPr>
              <p:cNvSpPr txBox="1"/>
              <p:nvPr/>
            </p:nvSpPr>
            <p:spPr>
              <a:xfrm>
                <a:off x="2286000" y="1402325"/>
                <a:ext cx="4572000" cy="708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38E76A-A829-5270-8CE1-491A5A4E5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402325"/>
                <a:ext cx="4572000" cy="7085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8E1484DB-2B69-AA2E-967E-261FB1A6A8D7}"/>
              </a:ext>
            </a:extLst>
          </p:cNvPr>
          <p:cNvSpPr/>
          <p:nvPr/>
        </p:nvSpPr>
        <p:spPr>
          <a:xfrm>
            <a:off x="3551567" y="2172473"/>
            <a:ext cx="2055172" cy="9058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B55CBC-5950-5AFA-3187-DE0F1EF07199}"/>
                  </a:ext>
                </a:extLst>
              </p:cNvPr>
              <p:cNvSpPr txBox="1"/>
              <p:nvPr/>
            </p:nvSpPr>
            <p:spPr>
              <a:xfrm>
                <a:off x="2286000" y="2276872"/>
                <a:ext cx="4572000" cy="6646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4+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B55CBC-5950-5AFA-3187-DE0F1EF07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276872"/>
                <a:ext cx="4572000" cy="6646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265B1D5-26B6-2D56-AA5D-7142E9D42E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356992"/>
            <a:ext cx="4415168" cy="3285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74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4 CuadroTexto">
            <a:extLst>
              <a:ext uri="{FF2B5EF4-FFF2-40B4-BE49-F238E27FC236}">
                <a16:creationId xmlns:a16="http://schemas.microsoft.com/office/drawing/2014/main" id="{BE62AB20-5D9E-FF45-6A43-86BF98BDCAE9}"/>
              </a:ext>
            </a:extLst>
          </p:cNvPr>
          <p:cNvSpPr txBox="1"/>
          <p:nvPr/>
        </p:nvSpPr>
        <p:spPr>
          <a:xfrm>
            <a:off x="428596" y="940658"/>
            <a:ext cx="31229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Graficamos el módulo del espectro: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38E76A-A829-5270-8CE1-491A5A4E592C}"/>
                  </a:ext>
                </a:extLst>
              </p:cNvPr>
              <p:cNvSpPr txBox="1"/>
              <p:nvPr/>
            </p:nvSpPr>
            <p:spPr>
              <a:xfrm>
                <a:off x="2286000" y="1402325"/>
                <a:ext cx="4572000" cy="7085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38E76A-A829-5270-8CE1-491A5A4E5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1402325"/>
                <a:ext cx="4572000" cy="7085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8E1484DB-2B69-AA2E-967E-261FB1A6A8D7}"/>
              </a:ext>
            </a:extLst>
          </p:cNvPr>
          <p:cNvSpPr/>
          <p:nvPr/>
        </p:nvSpPr>
        <p:spPr>
          <a:xfrm>
            <a:off x="3551567" y="2172473"/>
            <a:ext cx="2055172" cy="9058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B55CBC-5950-5AFA-3187-DE0F1EF07199}"/>
                  </a:ext>
                </a:extLst>
              </p:cNvPr>
              <p:cNvSpPr txBox="1"/>
              <p:nvPr/>
            </p:nvSpPr>
            <p:spPr>
              <a:xfrm>
                <a:off x="2286000" y="2276872"/>
                <a:ext cx="4572000" cy="6646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4+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B55CBC-5950-5AFA-3187-DE0F1EF07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276872"/>
                <a:ext cx="4572000" cy="6646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265B1D5-26B6-2D56-AA5D-7142E9D42EF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3356992"/>
            <a:ext cx="4415168" cy="3285015"/>
          </a:xfrm>
          <a:prstGeom prst="rect">
            <a:avLst/>
          </a:prstGeom>
        </p:spPr>
      </p:pic>
      <p:sp>
        <p:nvSpPr>
          <p:cNvPr id="3" name="4 CuadroTexto">
            <a:extLst>
              <a:ext uri="{FF2B5EF4-FFF2-40B4-BE49-F238E27FC236}">
                <a16:creationId xmlns:a16="http://schemas.microsoft.com/office/drawing/2014/main" id="{A1D5935C-7CF7-5881-E384-FDCF651F436C}"/>
              </a:ext>
            </a:extLst>
          </p:cNvPr>
          <p:cNvSpPr txBox="1"/>
          <p:nvPr/>
        </p:nvSpPr>
        <p:spPr>
          <a:xfrm>
            <a:off x="4355976" y="5781675"/>
            <a:ext cx="1846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Tiene ancho infinito</a:t>
            </a:r>
          </a:p>
        </p:txBody>
      </p:sp>
    </p:spTree>
    <p:extLst>
      <p:ext uri="{BB962C8B-B14F-4D97-AF65-F5344CB8AC3E}">
        <p14:creationId xmlns:p14="http://schemas.microsoft.com/office/powerpoint/2010/main" val="40061187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4 CuadroTexto">
            <a:extLst>
              <a:ext uri="{FF2B5EF4-FFF2-40B4-BE49-F238E27FC236}">
                <a16:creationId xmlns:a16="http://schemas.microsoft.com/office/drawing/2014/main" id="{BE62AB20-5D9E-FF45-6A43-86BF98BDCAE9}"/>
              </a:ext>
            </a:extLst>
          </p:cNvPr>
          <p:cNvSpPr txBox="1"/>
          <p:nvPr/>
        </p:nvSpPr>
        <p:spPr>
          <a:xfrm>
            <a:off x="428596" y="940658"/>
            <a:ext cx="8151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Cuando se trabaja con señales que tengan espectros de estas características, se buscan estrategias</a:t>
            </a:r>
          </a:p>
          <a:p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que permitan definir frecuencias máximas útiles para el muestreo.</a:t>
            </a:r>
          </a:p>
        </p:txBody>
      </p:sp>
      <p:sp>
        <p:nvSpPr>
          <p:cNvPr id="3" name="4 CuadroTexto">
            <a:extLst>
              <a:ext uri="{FF2B5EF4-FFF2-40B4-BE49-F238E27FC236}">
                <a16:creationId xmlns:a16="http://schemas.microsoft.com/office/drawing/2014/main" id="{A1D5935C-7CF7-5881-E384-FDCF651F436C}"/>
              </a:ext>
            </a:extLst>
          </p:cNvPr>
          <p:cNvSpPr txBox="1"/>
          <p:nvPr/>
        </p:nvSpPr>
        <p:spPr>
          <a:xfrm>
            <a:off x="428596" y="1975281"/>
            <a:ext cx="68788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Recorte al 95% de energía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Si es monótona decreciente, tomar una reducción: Ejemplo 1/100 del máximo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Considerar el nivel de ruido</a:t>
            </a:r>
          </a:p>
        </p:txBody>
      </p:sp>
    </p:spTree>
    <p:extLst>
      <p:ext uri="{BB962C8B-B14F-4D97-AF65-F5344CB8AC3E}">
        <p14:creationId xmlns:p14="http://schemas.microsoft.com/office/powerpoint/2010/main" val="3455406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4 CuadroTexto">
            <a:extLst>
              <a:ext uri="{FF2B5EF4-FFF2-40B4-BE49-F238E27FC236}">
                <a16:creationId xmlns:a16="http://schemas.microsoft.com/office/drawing/2014/main" id="{BE62AB20-5D9E-FF45-6A43-86BF98BDCAE9}"/>
              </a:ext>
            </a:extLst>
          </p:cNvPr>
          <p:cNvSpPr txBox="1"/>
          <p:nvPr/>
        </p:nvSpPr>
        <p:spPr>
          <a:xfrm>
            <a:off x="428596" y="940658"/>
            <a:ext cx="8151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Cuando se trabaja con señales que tengan espectros de estas características, se buscan estrategias</a:t>
            </a:r>
          </a:p>
          <a:p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que permitan definir frecuencias máximas útiles para el muestreo.</a:t>
            </a:r>
          </a:p>
        </p:txBody>
      </p:sp>
      <p:sp>
        <p:nvSpPr>
          <p:cNvPr id="3" name="4 CuadroTexto">
            <a:extLst>
              <a:ext uri="{FF2B5EF4-FFF2-40B4-BE49-F238E27FC236}">
                <a16:creationId xmlns:a16="http://schemas.microsoft.com/office/drawing/2014/main" id="{A1D5935C-7CF7-5881-E384-FDCF651F436C}"/>
              </a:ext>
            </a:extLst>
          </p:cNvPr>
          <p:cNvSpPr txBox="1"/>
          <p:nvPr/>
        </p:nvSpPr>
        <p:spPr>
          <a:xfrm>
            <a:off x="428596" y="1975281"/>
            <a:ext cx="68788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Recorte al 95% de energía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Si es monótona decreciente, tomar una reducción: Ejemplo 1/100 del máximo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16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Considerar el nivel de ruido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F6DD8-6D6F-27B1-E6CD-7C61958D45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064633"/>
            <a:ext cx="4576929" cy="343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1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714348" y="1353567"/>
            <a:ext cx="3393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Muestreo y cuantificación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28596" y="1425005"/>
            <a:ext cx="2857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195989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4 CuadroTexto">
            <a:extLst>
              <a:ext uri="{FF2B5EF4-FFF2-40B4-BE49-F238E27FC236}">
                <a16:creationId xmlns:a16="http://schemas.microsoft.com/office/drawing/2014/main" id="{2B1AAC24-8E6B-B086-7B77-CD8B1BDDD396}"/>
              </a:ext>
            </a:extLst>
          </p:cNvPr>
          <p:cNvSpPr txBox="1"/>
          <p:nvPr/>
        </p:nvSpPr>
        <p:spPr>
          <a:xfrm>
            <a:off x="428596" y="835013"/>
            <a:ext cx="1279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PARTE III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C63AB0-9776-375B-0EDE-E5BF8A3679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" y="3413618"/>
            <a:ext cx="4087415" cy="28186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01D998-2674-55F2-2311-7F77BAD4A56F}"/>
              </a:ext>
            </a:extLst>
          </p:cNvPr>
          <p:cNvSpPr txBox="1"/>
          <p:nvPr/>
        </p:nvSpPr>
        <p:spPr>
          <a:xfrm>
            <a:off x="2286000" y="32465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C0438B-2BAD-A535-7A06-5768DE1F4588}"/>
                  </a:ext>
                </a:extLst>
              </p:cNvPr>
              <p:cNvSpPr txBox="1"/>
              <p:nvPr/>
            </p:nvSpPr>
            <p:spPr>
              <a:xfrm>
                <a:off x="1068130" y="1937700"/>
                <a:ext cx="4572000" cy="5391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s-AR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s-AR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(2</m:t>
                      </m:r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50</m:t>
                      </m:r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C0438B-2BAD-A535-7A06-5768DE1F4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130" y="1937700"/>
                <a:ext cx="4572000" cy="5391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D07470-6214-D56C-2FEB-8E7621CC8F25}"/>
                  </a:ext>
                </a:extLst>
              </p:cNvPr>
              <p:cNvSpPr txBox="1"/>
              <p:nvPr/>
            </p:nvSpPr>
            <p:spPr>
              <a:xfrm>
                <a:off x="941624" y="2379389"/>
                <a:ext cx="4825012" cy="5391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s-AR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s-AR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(2</m:t>
                      </m:r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D07470-6214-D56C-2FEB-8E7621CC8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24" y="2379389"/>
                <a:ext cx="4825012" cy="5391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4 CuadroTexto">
            <a:extLst>
              <a:ext uri="{FF2B5EF4-FFF2-40B4-BE49-F238E27FC236}">
                <a16:creationId xmlns:a16="http://schemas.microsoft.com/office/drawing/2014/main" id="{A2348CF6-05D0-8BE5-6331-612212CA620C}"/>
              </a:ext>
            </a:extLst>
          </p:cNvPr>
          <p:cNvSpPr txBox="1"/>
          <p:nvPr/>
        </p:nvSpPr>
        <p:spPr>
          <a:xfrm>
            <a:off x="293884" y="1972291"/>
            <a:ext cx="2040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Sean dos señales: </a:t>
            </a:r>
          </a:p>
        </p:txBody>
      </p:sp>
      <p:sp>
        <p:nvSpPr>
          <p:cNvPr id="22" name="4 CuadroTexto">
            <a:extLst>
              <a:ext uri="{FF2B5EF4-FFF2-40B4-BE49-F238E27FC236}">
                <a16:creationId xmlns:a16="http://schemas.microsoft.com/office/drawing/2014/main" id="{86CD95AD-5D85-983A-D438-7549C83FA3D9}"/>
              </a:ext>
            </a:extLst>
          </p:cNvPr>
          <p:cNvSpPr txBox="1"/>
          <p:nvPr/>
        </p:nvSpPr>
        <p:spPr>
          <a:xfrm>
            <a:off x="4572000" y="1972291"/>
            <a:ext cx="2276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Muestreadas a </a:t>
            </a:r>
            <a:r>
              <a:rPr lang="es-E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40Hz</a:t>
            </a:r>
          </a:p>
        </p:txBody>
      </p:sp>
    </p:spTree>
    <p:extLst>
      <p:ext uri="{BB962C8B-B14F-4D97-AF65-F5344CB8AC3E}">
        <p14:creationId xmlns:p14="http://schemas.microsoft.com/office/powerpoint/2010/main" val="25360616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4 CuadroTexto">
            <a:extLst>
              <a:ext uri="{FF2B5EF4-FFF2-40B4-BE49-F238E27FC236}">
                <a16:creationId xmlns:a16="http://schemas.microsoft.com/office/drawing/2014/main" id="{BE62AB20-5D9E-FF45-6A43-86BF98BDCAE9}"/>
              </a:ext>
            </a:extLst>
          </p:cNvPr>
          <p:cNvSpPr txBox="1"/>
          <p:nvPr/>
        </p:nvSpPr>
        <p:spPr>
          <a:xfrm>
            <a:off x="428596" y="940658"/>
            <a:ext cx="5319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Se fija un filtro limitador de banda para la señal en frecuencia.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54F18F-4AB0-CAB0-41F1-C03A7FDCA6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95238"/>
            <a:ext cx="3225765" cy="242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744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4 CuadroTexto">
            <a:extLst>
              <a:ext uri="{FF2B5EF4-FFF2-40B4-BE49-F238E27FC236}">
                <a16:creationId xmlns:a16="http://schemas.microsoft.com/office/drawing/2014/main" id="{BE62AB20-5D9E-FF45-6A43-86BF98BDCAE9}"/>
              </a:ext>
            </a:extLst>
          </p:cNvPr>
          <p:cNvSpPr txBox="1"/>
          <p:nvPr/>
        </p:nvSpPr>
        <p:spPr>
          <a:xfrm>
            <a:off x="428596" y="940658"/>
            <a:ext cx="5319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Se fija un filtro limitador de banda para la señal en frecuencia.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54F18F-4AB0-CAB0-41F1-C03A7FDCA6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295238"/>
            <a:ext cx="3225765" cy="24217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29E400-0473-7325-68F8-996E4CC301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95096"/>
            <a:ext cx="3225765" cy="2400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63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4 CuadroTexto">
            <a:extLst>
              <a:ext uri="{FF2B5EF4-FFF2-40B4-BE49-F238E27FC236}">
                <a16:creationId xmlns:a16="http://schemas.microsoft.com/office/drawing/2014/main" id="{BE62AB20-5D9E-FF45-6A43-86BF98BDCAE9}"/>
              </a:ext>
            </a:extLst>
          </p:cNvPr>
          <p:cNvSpPr txBox="1"/>
          <p:nvPr/>
        </p:nvSpPr>
        <p:spPr>
          <a:xfrm>
            <a:off x="428596" y="940658"/>
            <a:ext cx="7241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El muestreo va a reproducir el espectro </a:t>
            </a:r>
            <a:r>
              <a:rPr lang="es-ES" sz="1600" dirty="0" err="1">
                <a:latin typeface="Times New Roman" pitchFamily="18" charset="0"/>
                <a:cs typeface="Times New Roman" pitchFamily="18" charset="0"/>
              </a:rPr>
              <a:t>convolucionado</a:t>
            </a:r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 con un tren de impulsos delta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934FF7-FA67-2F1F-DB97-3A671541CC0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" y="1426153"/>
            <a:ext cx="7092280" cy="202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55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4 CuadroTexto">
            <a:extLst>
              <a:ext uri="{FF2B5EF4-FFF2-40B4-BE49-F238E27FC236}">
                <a16:creationId xmlns:a16="http://schemas.microsoft.com/office/drawing/2014/main" id="{BE62AB20-5D9E-FF45-6A43-86BF98BDCAE9}"/>
              </a:ext>
            </a:extLst>
          </p:cNvPr>
          <p:cNvSpPr txBox="1"/>
          <p:nvPr/>
        </p:nvSpPr>
        <p:spPr>
          <a:xfrm>
            <a:off x="428596" y="940658"/>
            <a:ext cx="7241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El muestreo va a reproducir el espectro </a:t>
            </a:r>
            <a:r>
              <a:rPr lang="es-ES" sz="1600" dirty="0" err="1">
                <a:latin typeface="Times New Roman" pitchFamily="18" charset="0"/>
                <a:cs typeface="Times New Roman" pitchFamily="18" charset="0"/>
              </a:rPr>
              <a:t>convolucionado</a:t>
            </a:r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 con un tren de impulsos delta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2CE81-E510-F7FD-6C38-CFD254F81B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" y="1426153"/>
            <a:ext cx="7060003" cy="31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313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4 CuadroTexto">
            <a:extLst>
              <a:ext uri="{FF2B5EF4-FFF2-40B4-BE49-F238E27FC236}">
                <a16:creationId xmlns:a16="http://schemas.microsoft.com/office/drawing/2014/main" id="{BE62AB20-5D9E-FF45-6A43-86BF98BDCAE9}"/>
              </a:ext>
            </a:extLst>
          </p:cNvPr>
          <p:cNvSpPr txBox="1"/>
          <p:nvPr/>
        </p:nvSpPr>
        <p:spPr>
          <a:xfrm>
            <a:off x="428596" y="940658"/>
            <a:ext cx="7241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El muestreo va a reproducir el espectro </a:t>
            </a:r>
            <a:r>
              <a:rPr lang="es-ES" sz="1600" dirty="0" err="1">
                <a:latin typeface="Times New Roman" pitchFamily="18" charset="0"/>
                <a:cs typeface="Times New Roman" pitchFamily="18" charset="0"/>
              </a:rPr>
              <a:t>convolucionado</a:t>
            </a:r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 con un tren de impulsos delta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53023C-8993-D71F-64CF-C2D073448C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" y="1412776"/>
            <a:ext cx="7060003" cy="533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799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4 CuadroTexto">
            <a:extLst>
              <a:ext uri="{FF2B5EF4-FFF2-40B4-BE49-F238E27FC236}">
                <a16:creationId xmlns:a16="http://schemas.microsoft.com/office/drawing/2014/main" id="{BE62AB20-5D9E-FF45-6A43-86BF98BDCAE9}"/>
              </a:ext>
            </a:extLst>
          </p:cNvPr>
          <p:cNvSpPr txBox="1"/>
          <p:nvPr/>
        </p:nvSpPr>
        <p:spPr>
          <a:xfrm>
            <a:off x="428596" y="940658"/>
            <a:ext cx="72410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El muestreo va a reproducir el espectro </a:t>
            </a:r>
            <a:r>
              <a:rPr lang="es-ES" sz="1600" dirty="0" err="1">
                <a:latin typeface="Times New Roman" pitchFamily="18" charset="0"/>
                <a:cs typeface="Times New Roman" pitchFamily="18" charset="0"/>
              </a:rPr>
              <a:t>convolucionado</a:t>
            </a:r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 con un tren de impulsos delta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53023C-8993-D71F-64CF-C2D073448C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" y="1412776"/>
            <a:ext cx="7060003" cy="5339127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F52BAA-E6B6-717A-5F38-8CF8F27CF810}"/>
              </a:ext>
            </a:extLst>
          </p:cNvPr>
          <p:cNvCxnSpPr/>
          <p:nvPr/>
        </p:nvCxnSpPr>
        <p:spPr>
          <a:xfrm flipH="1">
            <a:off x="5362447" y="2492896"/>
            <a:ext cx="1585817" cy="41044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DE78A6B-6D9C-C1B2-55C8-7586A5A95AA9}"/>
              </a:ext>
            </a:extLst>
          </p:cNvPr>
          <p:cNvCxnSpPr/>
          <p:nvPr/>
        </p:nvCxnSpPr>
        <p:spPr>
          <a:xfrm flipH="1">
            <a:off x="6084168" y="2492896"/>
            <a:ext cx="864096" cy="41044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C7BFB6-64E4-2A96-8602-69219B49D9B1}"/>
                  </a:ext>
                </a:extLst>
              </p:cNvPr>
              <p:cNvSpPr txBox="1"/>
              <p:nvPr/>
            </p:nvSpPr>
            <p:spPr>
              <a:xfrm>
                <a:off x="4860032" y="2087561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&gt;2.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𝑀𝐴𝑋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9C7BFB6-64E4-2A96-8602-69219B49D9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32" y="2087561"/>
                <a:ext cx="4572000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9953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4 CuadroTexto">
            <a:extLst>
              <a:ext uri="{FF2B5EF4-FFF2-40B4-BE49-F238E27FC236}">
                <a16:creationId xmlns:a16="http://schemas.microsoft.com/office/drawing/2014/main" id="{BE62AB20-5D9E-FF45-6A43-86BF98BDCAE9}"/>
              </a:ext>
            </a:extLst>
          </p:cNvPr>
          <p:cNvSpPr txBox="1"/>
          <p:nvPr/>
        </p:nvSpPr>
        <p:spPr>
          <a:xfrm>
            <a:off x="428596" y="940658"/>
            <a:ext cx="6053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La frecuencia de muestreo debe ser impuesta con exactitud y precisión.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6C10D593-FE90-9292-9703-1C0E7FE29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211" y="1898337"/>
            <a:ext cx="7171577" cy="2885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5023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28596" y="1466528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Ejercicio: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195989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46D762-6179-96A2-725F-86CF43441423}"/>
                  </a:ext>
                </a:extLst>
              </p:cNvPr>
              <p:cNvSpPr txBox="1"/>
              <p:nvPr/>
            </p:nvSpPr>
            <p:spPr>
              <a:xfrm>
                <a:off x="1977541" y="1894936"/>
                <a:ext cx="4896034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ES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46D762-6179-96A2-725F-86CF43441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541" y="1894936"/>
                <a:ext cx="4896034" cy="71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4 CuadroTexto">
            <a:extLst>
              <a:ext uri="{FF2B5EF4-FFF2-40B4-BE49-F238E27FC236}">
                <a16:creationId xmlns:a16="http://schemas.microsoft.com/office/drawing/2014/main" id="{0FD1C45C-AAE2-B615-72AC-9122FE632F29}"/>
              </a:ext>
            </a:extLst>
          </p:cNvPr>
          <p:cNvSpPr txBox="1"/>
          <p:nvPr/>
        </p:nvSpPr>
        <p:spPr>
          <a:xfrm>
            <a:off x="428596" y="858639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MUESTREO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904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84601DC-089B-01AA-76DC-011092468904}"/>
              </a:ext>
            </a:extLst>
          </p:cNvPr>
          <p:cNvSpPr/>
          <p:nvPr/>
        </p:nvSpPr>
        <p:spPr>
          <a:xfrm>
            <a:off x="3307275" y="4441845"/>
            <a:ext cx="2055172" cy="9058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28596" y="1466528"/>
            <a:ext cx="11785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Ejercicio: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195989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46D762-6179-96A2-725F-86CF43441423}"/>
                  </a:ext>
                </a:extLst>
              </p:cNvPr>
              <p:cNvSpPr txBox="1"/>
              <p:nvPr/>
            </p:nvSpPr>
            <p:spPr>
              <a:xfrm>
                <a:off x="1977541" y="1894936"/>
                <a:ext cx="4896034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s-ES" b="0" i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46D762-6179-96A2-725F-86CF43441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541" y="1894936"/>
                <a:ext cx="4896034" cy="7101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4 CuadroTexto">
            <a:extLst>
              <a:ext uri="{FF2B5EF4-FFF2-40B4-BE49-F238E27FC236}">
                <a16:creationId xmlns:a16="http://schemas.microsoft.com/office/drawing/2014/main" id="{0FD1C45C-AAE2-B615-72AC-9122FE632F29}"/>
              </a:ext>
            </a:extLst>
          </p:cNvPr>
          <p:cNvSpPr txBox="1"/>
          <p:nvPr/>
        </p:nvSpPr>
        <p:spPr>
          <a:xfrm>
            <a:off x="428596" y="858639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MUESTREO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AC5633-1E3F-A662-2AEE-6A1D9473F474}"/>
                  </a:ext>
                </a:extLst>
              </p:cNvPr>
              <p:cNvSpPr txBox="1"/>
              <p:nvPr/>
            </p:nvSpPr>
            <p:spPr>
              <a:xfrm>
                <a:off x="2057283" y="4586112"/>
                <a:ext cx="4572000" cy="617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4+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AC5633-1E3F-A662-2AEE-6A1D9473F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283" y="4586112"/>
                <a:ext cx="4572000" cy="617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91C74E-AF44-265A-0CAB-EED6DFEB92E0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4334861" y="2707480"/>
            <a:ext cx="0" cy="1734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62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28596" y="1466528"/>
            <a:ext cx="5311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La discretización, ahora en el eje de las ordenadas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195989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4 CuadroTexto">
            <a:extLst>
              <a:ext uri="{FF2B5EF4-FFF2-40B4-BE49-F238E27FC236}">
                <a16:creationId xmlns:a16="http://schemas.microsoft.com/office/drawing/2014/main" id="{0FD1C45C-AAE2-B615-72AC-9122FE632F29}"/>
              </a:ext>
            </a:extLst>
          </p:cNvPr>
          <p:cNvSpPr txBox="1"/>
          <p:nvPr/>
        </p:nvSpPr>
        <p:spPr>
          <a:xfrm>
            <a:off x="428596" y="858639"/>
            <a:ext cx="2369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CUANTIFICACIÓN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0720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714348" y="1353567"/>
            <a:ext cx="3393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dirty="0">
                <a:latin typeface="Times New Roman" pitchFamily="18" charset="0"/>
                <a:cs typeface="Times New Roman" pitchFamily="18" charset="0"/>
              </a:rPr>
              <a:t>Muestreo y cuantificación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14 CuadroTexto"/>
          <p:cNvSpPr txBox="1"/>
          <p:nvPr/>
        </p:nvSpPr>
        <p:spPr>
          <a:xfrm>
            <a:off x="428596" y="1425005"/>
            <a:ext cx="28575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1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195989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4 CuadroTexto">
            <a:extLst>
              <a:ext uri="{FF2B5EF4-FFF2-40B4-BE49-F238E27FC236}">
                <a16:creationId xmlns:a16="http://schemas.microsoft.com/office/drawing/2014/main" id="{2B1AAC24-8E6B-B086-7B77-CD8B1BDDD396}"/>
              </a:ext>
            </a:extLst>
          </p:cNvPr>
          <p:cNvSpPr txBox="1"/>
          <p:nvPr/>
        </p:nvSpPr>
        <p:spPr>
          <a:xfrm>
            <a:off x="428596" y="835013"/>
            <a:ext cx="1279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PARTE III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BC63AB0-9776-375B-0EDE-E5BF8A3679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" y="3413618"/>
            <a:ext cx="4087415" cy="28186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501D998-2674-55F2-2311-7F77BAD4A56F}"/>
              </a:ext>
            </a:extLst>
          </p:cNvPr>
          <p:cNvSpPr txBox="1"/>
          <p:nvPr/>
        </p:nvSpPr>
        <p:spPr>
          <a:xfrm>
            <a:off x="2286000" y="32465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C0438B-2BAD-A535-7A06-5768DE1F4588}"/>
                  </a:ext>
                </a:extLst>
              </p:cNvPr>
              <p:cNvSpPr txBox="1"/>
              <p:nvPr/>
            </p:nvSpPr>
            <p:spPr>
              <a:xfrm>
                <a:off x="1068130" y="1937700"/>
                <a:ext cx="4572000" cy="5391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s-AR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s-AR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(2</m:t>
                      </m:r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50</m:t>
                      </m:r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6C0438B-2BAD-A535-7A06-5768DE1F4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8130" y="1937700"/>
                <a:ext cx="4572000" cy="5391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D07470-6214-D56C-2FEB-8E7621CC8F25}"/>
                  </a:ext>
                </a:extLst>
              </p:cNvPr>
              <p:cNvSpPr txBox="1"/>
              <p:nvPr/>
            </p:nvSpPr>
            <p:spPr>
              <a:xfrm>
                <a:off x="941624" y="2379389"/>
                <a:ext cx="4825012" cy="5391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m:rPr>
                          <m:sty m:val="p"/>
                        </m:rPr>
                        <a:rPr lang="es-AR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cos</m:t>
                      </m:r>
                      <m:r>
                        <a:rPr lang="es-AR" sz="1800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⁡</m:t>
                      </m:r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(2</m:t>
                      </m:r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𝜋</m:t>
                      </m:r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DD07470-6214-D56C-2FEB-8E7621CC8F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24" y="2379389"/>
                <a:ext cx="4825012" cy="5391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4 CuadroTexto">
            <a:extLst>
              <a:ext uri="{FF2B5EF4-FFF2-40B4-BE49-F238E27FC236}">
                <a16:creationId xmlns:a16="http://schemas.microsoft.com/office/drawing/2014/main" id="{A2348CF6-05D0-8BE5-6331-612212CA620C}"/>
              </a:ext>
            </a:extLst>
          </p:cNvPr>
          <p:cNvSpPr txBox="1"/>
          <p:nvPr/>
        </p:nvSpPr>
        <p:spPr>
          <a:xfrm>
            <a:off x="293884" y="1972291"/>
            <a:ext cx="2040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Sean dos señales: </a:t>
            </a:r>
          </a:p>
        </p:txBody>
      </p:sp>
      <p:sp>
        <p:nvSpPr>
          <p:cNvPr id="22" name="4 CuadroTexto">
            <a:extLst>
              <a:ext uri="{FF2B5EF4-FFF2-40B4-BE49-F238E27FC236}">
                <a16:creationId xmlns:a16="http://schemas.microsoft.com/office/drawing/2014/main" id="{86CD95AD-5D85-983A-D438-7549C83FA3D9}"/>
              </a:ext>
            </a:extLst>
          </p:cNvPr>
          <p:cNvSpPr txBox="1"/>
          <p:nvPr/>
        </p:nvSpPr>
        <p:spPr>
          <a:xfrm>
            <a:off x="4572000" y="1972291"/>
            <a:ext cx="2276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Muestreadas a </a:t>
            </a:r>
            <a:r>
              <a:rPr lang="es-E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40Hz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90074DC-6A92-B576-83A2-68A5775B2B9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1396" y="2928709"/>
            <a:ext cx="2858148" cy="355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3819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28596" y="1466528"/>
            <a:ext cx="5311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La discretización, ahora en el eje de las ordenadas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195989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4 CuadroTexto">
            <a:extLst>
              <a:ext uri="{FF2B5EF4-FFF2-40B4-BE49-F238E27FC236}">
                <a16:creationId xmlns:a16="http://schemas.microsoft.com/office/drawing/2014/main" id="{0FD1C45C-AAE2-B615-72AC-9122FE632F29}"/>
              </a:ext>
            </a:extLst>
          </p:cNvPr>
          <p:cNvSpPr txBox="1"/>
          <p:nvPr/>
        </p:nvSpPr>
        <p:spPr>
          <a:xfrm>
            <a:off x="428596" y="858639"/>
            <a:ext cx="2369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CUANTIFICACIÓN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6BBDC92-9BA9-F4EB-0998-F9CC4DBB6B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3062" y="2708920"/>
            <a:ext cx="5857875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17837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195989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4 CuadroTexto">
            <a:extLst>
              <a:ext uri="{FF2B5EF4-FFF2-40B4-BE49-F238E27FC236}">
                <a16:creationId xmlns:a16="http://schemas.microsoft.com/office/drawing/2014/main" id="{0FD1C45C-AAE2-B615-72AC-9122FE632F29}"/>
              </a:ext>
            </a:extLst>
          </p:cNvPr>
          <p:cNvSpPr txBox="1"/>
          <p:nvPr/>
        </p:nvSpPr>
        <p:spPr>
          <a:xfrm>
            <a:off x="428596" y="858639"/>
            <a:ext cx="35351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Conversores Analógico a Digital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6DCADB66-440A-094A-F459-702FD702BE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7664" y="1988840"/>
            <a:ext cx="6336704" cy="397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2110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195989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4 CuadroTexto">
            <a:extLst>
              <a:ext uri="{FF2B5EF4-FFF2-40B4-BE49-F238E27FC236}">
                <a16:creationId xmlns:a16="http://schemas.microsoft.com/office/drawing/2014/main" id="{0FD1C45C-AAE2-B615-72AC-9122FE632F29}"/>
              </a:ext>
            </a:extLst>
          </p:cNvPr>
          <p:cNvSpPr txBox="1"/>
          <p:nvPr/>
        </p:nvSpPr>
        <p:spPr>
          <a:xfrm>
            <a:off x="428596" y="858639"/>
            <a:ext cx="2651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Cuantificación con 1 bit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E1DE0D2-823B-105D-0518-8422BBEEE8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1560" y="1877874"/>
            <a:ext cx="5242717" cy="3207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3143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195989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4 CuadroTexto">
            <a:extLst>
              <a:ext uri="{FF2B5EF4-FFF2-40B4-BE49-F238E27FC236}">
                <a16:creationId xmlns:a16="http://schemas.microsoft.com/office/drawing/2014/main" id="{0FD1C45C-AAE2-B615-72AC-9122FE632F29}"/>
              </a:ext>
            </a:extLst>
          </p:cNvPr>
          <p:cNvSpPr txBox="1"/>
          <p:nvPr/>
        </p:nvSpPr>
        <p:spPr>
          <a:xfrm>
            <a:off x="428596" y="858639"/>
            <a:ext cx="2651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Cuantificación con 1 bit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C56C938-6AB9-A6FA-88C7-B8A41B5FB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552" y="1362864"/>
            <a:ext cx="4119794" cy="235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521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195989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4 CuadroTexto">
            <a:extLst>
              <a:ext uri="{FF2B5EF4-FFF2-40B4-BE49-F238E27FC236}">
                <a16:creationId xmlns:a16="http://schemas.microsoft.com/office/drawing/2014/main" id="{0FD1C45C-AAE2-B615-72AC-9122FE632F29}"/>
              </a:ext>
            </a:extLst>
          </p:cNvPr>
          <p:cNvSpPr txBox="1"/>
          <p:nvPr/>
        </p:nvSpPr>
        <p:spPr>
          <a:xfrm>
            <a:off x="428596" y="858639"/>
            <a:ext cx="26516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Cuantificación con 1 bit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C56C938-6AB9-A6FA-88C7-B8A41B5FB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552" y="1362864"/>
            <a:ext cx="4119794" cy="2354168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3B09AFC-ECDF-6139-0E99-40F4B547D3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7585" y="4005064"/>
            <a:ext cx="4044415" cy="235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495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195989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4 CuadroTexto">
            <a:extLst>
              <a:ext uri="{FF2B5EF4-FFF2-40B4-BE49-F238E27FC236}">
                <a16:creationId xmlns:a16="http://schemas.microsoft.com/office/drawing/2014/main" id="{0FD1C45C-AAE2-B615-72AC-9122FE632F29}"/>
              </a:ext>
            </a:extLst>
          </p:cNvPr>
          <p:cNvSpPr txBox="1"/>
          <p:nvPr/>
        </p:nvSpPr>
        <p:spPr>
          <a:xfrm>
            <a:off x="428596" y="858639"/>
            <a:ext cx="2751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Cuantificación con 2 bits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C56C938-6AB9-A6FA-88C7-B8A41B5FB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552" y="1362864"/>
            <a:ext cx="4119794" cy="2354168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3B09AFC-ECDF-6139-0E99-40F4B547D3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7585" y="4005064"/>
            <a:ext cx="4044415" cy="235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2249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195989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7" name="4 CuadroTexto">
            <a:extLst>
              <a:ext uri="{FF2B5EF4-FFF2-40B4-BE49-F238E27FC236}">
                <a16:creationId xmlns:a16="http://schemas.microsoft.com/office/drawing/2014/main" id="{0FD1C45C-AAE2-B615-72AC-9122FE632F29}"/>
              </a:ext>
            </a:extLst>
          </p:cNvPr>
          <p:cNvSpPr txBox="1"/>
          <p:nvPr/>
        </p:nvSpPr>
        <p:spPr>
          <a:xfrm>
            <a:off x="428596" y="858639"/>
            <a:ext cx="2751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Cuantificación con 3 bits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C56C938-6AB9-A6FA-88C7-B8A41B5FB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552" y="1362864"/>
            <a:ext cx="4119794" cy="2354168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3B09AFC-ECDF-6139-0E99-40F4B547D3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7585" y="4005064"/>
            <a:ext cx="4044415" cy="235421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5F43D43-DF3C-BE60-4F8F-39B7D9DF8C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41776" y="1340768"/>
            <a:ext cx="4119794" cy="239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988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195989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7" name="4 CuadroTexto">
            <a:extLst>
              <a:ext uri="{FF2B5EF4-FFF2-40B4-BE49-F238E27FC236}">
                <a16:creationId xmlns:a16="http://schemas.microsoft.com/office/drawing/2014/main" id="{0FD1C45C-AAE2-B615-72AC-9122FE632F29}"/>
              </a:ext>
            </a:extLst>
          </p:cNvPr>
          <p:cNvSpPr txBox="1"/>
          <p:nvPr/>
        </p:nvSpPr>
        <p:spPr>
          <a:xfrm>
            <a:off x="428596" y="858639"/>
            <a:ext cx="27510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Cuantificación con 3 bits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C56C938-6AB9-A6FA-88C7-B8A41B5FB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552" y="1362864"/>
            <a:ext cx="4119794" cy="2354168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3B09AFC-ECDF-6139-0E99-40F4B547D3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7585" y="4005064"/>
            <a:ext cx="4044415" cy="235421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F5F43D43-DF3C-BE60-4F8F-39B7D9DF8C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41776" y="1340768"/>
            <a:ext cx="4119794" cy="2398089"/>
          </a:xfrm>
          <a:prstGeom prst="rect">
            <a:avLst/>
          </a:prstGeom>
        </p:spPr>
      </p:pic>
      <p:sp>
        <p:nvSpPr>
          <p:cNvPr id="2" name="4 CuadroTexto">
            <a:extLst>
              <a:ext uri="{FF2B5EF4-FFF2-40B4-BE49-F238E27FC236}">
                <a16:creationId xmlns:a16="http://schemas.microsoft.com/office/drawing/2014/main" id="{944E5839-0E17-C241-3110-6A6A0D3B82E5}"/>
              </a:ext>
            </a:extLst>
          </p:cNvPr>
          <p:cNvSpPr txBox="1"/>
          <p:nvPr/>
        </p:nvSpPr>
        <p:spPr>
          <a:xfrm>
            <a:off x="5362447" y="4335886"/>
            <a:ext cx="19415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Rango dinámico:</a:t>
            </a:r>
          </a:p>
          <a:p>
            <a:endParaRPr lang="es-ES" sz="2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Paso: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DDB3DF-2355-47BE-BA27-4C04A127290F}"/>
                  </a:ext>
                </a:extLst>
              </p:cNvPr>
              <p:cNvSpPr txBox="1"/>
              <p:nvPr/>
            </p:nvSpPr>
            <p:spPr>
              <a:xfrm>
                <a:off x="5724128" y="4337550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𝑅𝐸𝐹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𝑅𝐸𝐹</m:t>
                          </m:r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3DDB3DF-2355-47BE-BA27-4C04A1272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128" y="4337550"/>
                <a:ext cx="45720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03A990-9F3B-EB7F-A098-E07C90E28FAB}"/>
                  </a:ext>
                </a:extLst>
              </p:cNvPr>
              <p:cNvSpPr txBox="1"/>
              <p:nvPr/>
            </p:nvSpPr>
            <p:spPr>
              <a:xfrm>
                <a:off x="4327149" y="4840921"/>
                <a:ext cx="5149048" cy="6111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𝑅𝐸𝐹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𝑅𝐸𝐹</m:t>
                              </m:r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𝑁𝑏𝑖𝑡𝑠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F03A990-9F3B-EB7F-A098-E07C90E28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149" y="4840921"/>
                <a:ext cx="5149048" cy="61119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8136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01D998-2674-55F2-2311-7F77BAD4A56F}"/>
              </a:ext>
            </a:extLst>
          </p:cNvPr>
          <p:cNvSpPr txBox="1"/>
          <p:nvPr/>
        </p:nvSpPr>
        <p:spPr>
          <a:xfrm>
            <a:off x="2286000" y="32465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1" name="4 CuadroTexto">
            <a:extLst>
              <a:ext uri="{FF2B5EF4-FFF2-40B4-BE49-F238E27FC236}">
                <a16:creationId xmlns:a16="http://schemas.microsoft.com/office/drawing/2014/main" id="{A2348CF6-05D0-8BE5-6331-612212CA620C}"/>
              </a:ext>
            </a:extLst>
          </p:cNvPr>
          <p:cNvSpPr txBox="1"/>
          <p:nvPr/>
        </p:nvSpPr>
        <p:spPr>
          <a:xfrm>
            <a:off x="293884" y="836237"/>
            <a:ext cx="2048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Entonces usando: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E9692B-AD3B-95B0-C083-48B446521237}"/>
                  </a:ext>
                </a:extLst>
              </p:cNvPr>
              <p:cNvSpPr txBox="1"/>
              <p:nvPr/>
            </p:nvSpPr>
            <p:spPr>
              <a:xfrm>
                <a:off x="683568" y="814366"/>
                <a:ext cx="4572000" cy="9859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𝑇𝑠</m:t>
                          </m:r>
                        </m:e>
                      </m:d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𝑇𝑠</m:t>
                      </m:r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=1/40</m:t>
                      </m:r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𝐻𝑧</m:t>
                      </m:r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E9692B-AD3B-95B0-C083-48B446521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814366"/>
                <a:ext cx="4572000" cy="9859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4 CuadroTexto">
            <a:extLst>
              <a:ext uri="{FF2B5EF4-FFF2-40B4-BE49-F238E27FC236}">
                <a16:creationId xmlns:a16="http://schemas.microsoft.com/office/drawing/2014/main" id="{EB997C48-5D92-39C2-F47D-63AC9C68E82B}"/>
              </a:ext>
            </a:extLst>
          </p:cNvPr>
          <p:cNvSpPr txBox="1"/>
          <p:nvPr/>
        </p:nvSpPr>
        <p:spPr>
          <a:xfrm>
            <a:off x="293884" y="1698815"/>
            <a:ext cx="1176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Tenemos: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A615E8-E8D2-7B5C-F496-449AA5EBA3AD}"/>
                  </a:ext>
                </a:extLst>
              </p:cNvPr>
              <p:cNvSpPr txBox="1"/>
              <p:nvPr/>
            </p:nvSpPr>
            <p:spPr>
              <a:xfrm>
                <a:off x="1115616" y="1863053"/>
                <a:ext cx="4572000" cy="17802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s-A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s-A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  <m:r>
                                    <a:rPr lang="es-A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s-A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40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s-A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s-A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50</m:t>
                                  </m:r>
                                  <m:r>
                                    <a:rPr lang="es-A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s-A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40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CA615E8-E8D2-7B5C-F496-449AA5EBA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863053"/>
                <a:ext cx="4572000" cy="17802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0249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01D998-2674-55F2-2311-7F77BAD4A56F}"/>
              </a:ext>
            </a:extLst>
          </p:cNvPr>
          <p:cNvSpPr txBox="1"/>
          <p:nvPr/>
        </p:nvSpPr>
        <p:spPr>
          <a:xfrm>
            <a:off x="2286000" y="32465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1" name="4 CuadroTexto">
            <a:extLst>
              <a:ext uri="{FF2B5EF4-FFF2-40B4-BE49-F238E27FC236}">
                <a16:creationId xmlns:a16="http://schemas.microsoft.com/office/drawing/2014/main" id="{A2348CF6-05D0-8BE5-6331-612212CA620C}"/>
              </a:ext>
            </a:extLst>
          </p:cNvPr>
          <p:cNvSpPr txBox="1"/>
          <p:nvPr/>
        </p:nvSpPr>
        <p:spPr>
          <a:xfrm>
            <a:off x="293884" y="836237"/>
            <a:ext cx="2048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Entonces usando: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E9692B-AD3B-95B0-C083-48B446521237}"/>
                  </a:ext>
                </a:extLst>
              </p:cNvPr>
              <p:cNvSpPr txBox="1"/>
              <p:nvPr/>
            </p:nvSpPr>
            <p:spPr>
              <a:xfrm>
                <a:off x="683568" y="814366"/>
                <a:ext cx="4572000" cy="9859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𝑇𝑠</m:t>
                          </m:r>
                        </m:e>
                      </m:d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𝑇𝑠</m:t>
                      </m:r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=1/40</m:t>
                      </m:r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𝐻𝑧</m:t>
                      </m:r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E9692B-AD3B-95B0-C083-48B446521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814366"/>
                <a:ext cx="4572000" cy="9859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4 CuadroTexto">
            <a:extLst>
              <a:ext uri="{FF2B5EF4-FFF2-40B4-BE49-F238E27FC236}">
                <a16:creationId xmlns:a16="http://schemas.microsoft.com/office/drawing/2014/main" id="{EB997C48-5D92-39C2-F47D-63AC9C68E82B}"/>
              </a:ext>
            </a:extLst>
          </p:cNvPr>
          <p:cNvSpPr txBox="1"/>
          <p:nvPr/>
        </p:nvSpPr>
        <p:spPr>
          <a:xfrm>
            <a:off x="293884" y="1698815"/>
            <a:ext cx="1176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Tenemos: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9D7429-32A3-151A-E14C-074E4F59CAB3}"/>
                  </a:ext>
                </a:extLst>
              </p:cNvPr>
              <p:cNvSpPr txBox="1"/>
              <p:nvPr/>
            </p:nvSpPr>
            <p:spPr>
              <a:xfrm>
                <a:off x="2195228" y="1865726"/>
                <a:ext cx="6120680" cy="17802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s-A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s-A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  <m:r>
                                    <a:rPr lang="es-A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s-A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40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s-A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s-A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AR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A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s-A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50</m:t>
                                      </m:r>
                                      <m:r>
                                        <a:rPr lang="es-A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s-A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40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s-AR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s-AR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  <m:r>
                                    <a:rPr lang="es-A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s-A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s-A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s-A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s-A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9D7429-32A3-151A-E14C-074E4F59C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228" y="1865726"/>
                <a:ext cx="6120680" cy="17802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8F345E-E455-0A51-D2C5-DD1D46B6552B}"/>
              </a:ext>
            </a:extLst>
          </p:cNvPr>
          <p:cNvCxnSpPr/>
          <p:nvPr/>
        </p:nvCxnSpPr>
        <p:spPr>
          <a:xfrm flipH="1">
            <a:off x="5724128" y="1628800"/>
            <a:ext cx="1512168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500038-22D3-DD48-FE42-41BDF18079A2}"/>
              </a:ext>
            </a:extLst>
          </p:cNvPr>
          <p:cNvCxnSpPr/>
          <p:nvPr/>
        </p:nvCxnSpPr>
        <p:spPr>
          <a:xfrm flipH="1">
            <a:off x="6948264" y="1628800"/>
            <a:ext cx="288032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4 CuadroTexto">
            <a:extLst>
              <a:ext uri="{FF2B5EF4-FFF2-40B4-BE49-F238E27FC236}">
                <a16:creationId xmlns:a16="http://schemas.microsoft.com/office/drawing/2014/main" id="{EF17000E-B608-AD24-C25D-85C7DA27BA69}"/>
              </a:ext>
            </a:extLst>
          </p:cNvPr>
          <p:cNvSpPr txBox="1"/>
          <p:nvPr/>
        </p:nvSpPr>
        <p:spPr>
          <a:xfrm>
            <a:off x="7187768" y="1246302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Alias</a:t>
            </a:r>
          </a:p>
        </p:txBody>
      </p:sp>
    </p:spTree>
    <p:extLst>
      <p:ext uri="{BB962C8B-B14F-4D97-AF65-F5344CB8AC3E}">
        <p14:creationId xmlns:p14="http://schemas.microsoft.com/office/powerpoint/2010/main" val="3496145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6477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01D998-2674-55F2-2311-7F77BAD4A56F}"/>
              </a:ext>
            </a:extLst>
          </p:cNvPr>
          <p:cNvSpPr txBox="1"/>
          <p:nvPr/>
        </p:nvSpPr>
        <p:spPr>
          <a:xfrm>
            <a:off x="2286000" y="3246553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21" name="4 CuadroTexto">
            <a:extLst>
              <a:ext uri="{FF2B5EF4-FFF2-40B4-BE49-F238E27FC236}">
                <a16:creationId xmlns:a16="http://schemas.microsoft.com/office/drawing/2014/main" id="{A2348CF6-05D0-8BE5-6331-612212CA620C}"/>
              </a:ext>
            </a:extLst>
          </p:cNvPr>
          <p:cNvSpPr txBox="1"/>
          <p:nvPr/>
        </p:nvSpPr>
        <p:spPr>
          <a:xfrm>
            <a:off x="293884" y="836237"/>
            <a:ext cx="2048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Entonces usando: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E9692B-AD3B-95B0-C083-48B446521237}"/>
                  </a:ext>
                </a:extLst>
              </p:cNvPr>
              <p:cNvSpPr txBox="1"/>
              <p:nvPr/>
            </p:nvSpPr>
            <p:spPr>
              <a:xfrm>
                <a:off x="683568" y="814366"/>
                <a:ext cx="4572000" cy="9859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𝑇𝑠</m:t>
                          </m:r>
                        </m:e>
                      </m:d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𝑇𝑠</m:t>
                      </m:r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=1/40</m:t>
                      </m:r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𝐻𝑧</m:t>
                      </m:r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E9692B-AD3B-95B0-C083-48B4465212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814366"/>
                <a:ext cx="4572000" cy="98591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4 CuadroTexto">
            <a:extLst>
              <a:ext uri="{FF2B5EF4-FFF2-40B4-BE49-F238E27FC236}">
                <a16:creationId xmlns:a16="http://schemas.microsoft.com/office/drawing/2014/main" id="{EB997C48-5D92-39C2-F47D-63AC9C68E82B}"/>
              </a:ext>
            </a:extLst>
          </p:cNvPr>
          <p:cNvSpPr txBox="1"/>
          <p:nvPr/>
        </p:nvSpPr>
        <p:spPr>
          <a:xfrm>
            <a:off x="293884" y="1698815"/>
            <a:ext cx="11766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Tenemos: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9D7429-32A3-151A-E14C-074E4F59CAB3}"/>
                  </a:ext>
                </a:extLst>
              </p:cNvPr>
              <p:cNvSpPr txBox="1"/>
              <p:nvPr/>
            </p:nvSpPr>
            <p:spPr>
              <a:xfrm>
                <a:off x="2195228" y="1865726"/>
                <a:ext cx="6120680" cy="17802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s-A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s-A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  <m:r>
                                    <a:rPr lang="es-A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s-A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40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s-A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s-A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marR="0">
                  <a:lnSpc>
                    <a:spcPct val="115000"/>
                  </a:lnSpc>
                  <a:spcBef>
                    <a:spcPts val="0"/>
                  </a:spcBef>
                  <a:spcAft>
                    <a:spcPts val="10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AR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e>
                      </m:d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func>
                            <m:func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AR" sz="1800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s-A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s-A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s-A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50</m:t>
                                      </m:r>
                                      <m:r>
                                        <a:rPr lang="es-A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𝑛</m:t>
                                      </m:r>
                                    </m:num>
                                    <m:den>
                                      <m:r>
                                        <a:rPr lang="es-AR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40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  <m:r>
                            <a:rPr lang="es-AR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s-AR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  <m:r>
                                    <a:rPr lang="es-A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s-A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s-A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s-AR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AR" sz="180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A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𝜋</m:t>
                                  </m:r>
                                  <m:r>
                                    <a:rPr lang="es-A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num>
                                <m:den>
                                  <m:r>
                                    <a:rPr lang="es-AR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79D7429-32A3-151A-E14C-074E4F59C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228" y="1865726"/>
                <a:ext cx="6120680" cy="17802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8F345E-E455-0A51-D2C5-DD1D46B6552B}"/>
              </a:ext>
            </a:extLst>
          </p:cNvPr>
          <p:cNvCxnSpPr/>
          <p:nvPr/>
        </p:nvCxnSpPr>
        <p:spPr>
          <a:xfrm flipH="1">
            <a:off x="5724128" y="1628800"/>
            <a:ext cx="1512168" cy="648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500038-22D3-DD48-FE42-41BDF18079A2}"/>
              </a:ext>
            </a:extLst>
          </p:cNvPr>
          <p:cNvCxnSpPr/>
          <p:nvPr/>
        </p:nvCxnSpPr>
        <p:spPr>
          <a:xfrm flipH="1">
            <a:off x="6948264" y="1628800"/>
            <a:ext cx="288032" cy="129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4 CuadroTexto">
            <a:extLst>
              <a:ext uri="{FF2B5EF4-FFF2-40B4-BE49-F238E27FC236}">
                <a16:creationId xmlns:a16="http://schemas.microsoft.com/office/drawing/2014/main" id="{EF17000E-B608-AD24-C25D-85C7DA27BA69}"/>
              </a:ext>
            </a:extLst>
          </p:cNvPr>
          <p:cNvSpPr txBox="1"/>
          <p:nvPr/>
        </p:nvSpPr>
        <p:spPr>
          <a:xfrm>
            <a:off x="7187768" y="1246302"/>
            <a:ext cx="7248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Alias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EFB9D5-C8C6-775C-5FD4-D51F8088544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" y="3561230"/>
            <a:ext cx="4572000" cy="3195909"/>
          </a:xfrm>
          <a:prstGeom prst="rect">
            <a:avLst/>
          </a:prstGeom>
        </p:spPr>
      </p:pic>
      <p:sp>
        <p:nvSpPr>
          <p:cNvPr id="7" name="4 CuadroTexto">
            <a:extLst>
              <a:ext uri="{FF2B5EF4-FFF2-40B4-BE49-F238E27FC236}">
                <a16:creationId xmlns:a16="http://schemas.microsoft.com/office/drawing/2014/main" id="{826A4006-9AFC-C9EF-A0E9-328C7B642293}"/>
              </a:ext>
            </a:extLst>
          </p:cNvPr>
          <p:cNvSpPr txBox="1"/>
          <p:nvPr/>
        </p:nvSpPr>
        <p:spPr>
          <a:xfrm>
            <a:off x="5890669" y="4594386"/>
            <a:ext cx="240322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Las muestras generan</a:t>
            </a:r>
          </a:p>
          <a:p>
            <a:r>
              <a:rPr lang="es-E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dos señales idénticas</a:t>
            </a:r>
          </a:p>
        </p:txBody>
      </p:sp>
    </p:spTree>
    <p:extLst>
      <p:ext uri="{BB962C8B-B14F-4D97-AF65-F5344CB8AC3E}">
        <p14:creationId xmlns:p14="http://schemas.microsoft.com/office/powerpoint/2010/main" val="2215299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28596" y="1466528"/>
            <a:ext cx="4976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Ejemplo: Señal de corriente sobre un capacitor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195989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A77497-234C-DD62-97D6-B2547A9A2A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5" y="2097814"/>
            <a:ext cx="4259145" cy="2952819"/>
          </a:xfrm>
          <a:prstGeom prst="rect">
            <a:avLst/>
          </a:prstGeom>
        </p:spPr>
      </p:pic>
      <p:sp>
        <p:nvSpPr>
          <p:cNvPr id="7" name="4 CuadroTexto">
            <a:extLst>
              <a:ext uri="{FF2B5EF4-FFF2-40B4-BE49-F238E27FC236}">
                <a16:creationId xmlns:a16="http://schemas.microsoft.com/office/drawing/2014/main" id="{0FD1C45C-AAE2-B615-72AC-9122FE632F29}"/>
              </a:ext>
            </a:extLst>
          </p:cNvPr>
          <p:cNvSpPr txBox="1"/>
          <p:nvPr/>
        </p:nvSpPr>
        <p:spPr>
          <a:xfrm>
            <a:off x="428596" y="858639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MUESTREO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89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28596" y="1466528"/>
            <a:ext cx="4976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Ejemplo: Señal de corriente sobre un capacitor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195989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A77497-234C-DD62-97D6-B2547A9A2AF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5" y="2097814"/>
            <a:ext cx="4259145" cy="2952819"/>
          </a:xfrm>
          <a:prstGeom prst="rect">
            <a:avLst/>
          </a:prstGeom>
        </p:spPr>
      </p:pic>
      <p:sp>
        <p:nvSpPr>
          <p:cNvPr id="8" name="4 CuadroTexto">
            <a:extLst>
              <a:ext uri="{FF2B5EF4-FFF2-40B4-BE49-F238E27FC236}">
                <a16:creationId xmlns:a16="http://schemas.microsoft.com/office/drawing/2014/main" id="{45373C76-688E-D2AF-33F3-2444C625EECB}"/>
              </a:ext>
            </a:extLst>
          </p:cNvPr>
          <p:cNvSpPr txBox="1"/>
          <p:nvPr/>
        </p:nvSpPr>
        <p:spPr>
          <a:xfrm>
            <a:off x="5220072" y="2191387"/>
            <a:ext cx="15792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Supongamos:</a:t>
            </a:r>
          </a:p>
        </p:txBody>
      </p:sp>
      <p:sp>
        <p:nvSpPr>
          <p:cNvPr id="9" name="4 CuadroTexto">
            <a:extLst>
              <a:ext uri="{FF2B5EF4-FFF2-40B4-BE49-F238E27FC236}">
                <a16:creationId xmlns:a16="http://schemas.microsoft.com/office/drawing/2014/main" id="{3EBB8962-70BF-5A16-4E9E-5CD4C6A3D13F}"/>
              </a:ext>
            </a:extLst>
          </p:cNvPr>
          <p:cNvSpPr txBox="1"/>
          <p:nvPr/>
        </p:nvSpPr>
        <p:spPr>
          <a:xfrm>
            <a:off x="5220072" y="2725127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V/R = 1 mA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D6BDCF-C3B0-8047-3305-6A0E1AEC4C45}"/>
              </a:ext>
            </a:extLst>
          </p:cNvPr>
          <p:cNvSpPr txBox="1"/>
          <p:nvPr/>
        </p:nvSpPr>
        <p:spPr>
          <a:xfrm>
            <a:off x="5220072" y="3140968"/>
            <a:ext cx="457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dirty="0">
                <a:latin typeface="Times New Roman" pitchFamily="18" charset="0"/>
                <a:cs typeface="Times New Roman" pitchFamily="18" charset="0"/>
              </a:rPr>
              <a:t>τ</a:t>
            </a:r>
            <a:endParaRPr lang="es-AR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4 CuadroTexto">
            <a:extLst>
              <a:ext uri="{FF2B5EF4-FFF2-40B4-BE49-F238E27FC236}">
                <a16:creationId xmlns:a16="http://schemas.microsoft.com/office/drawing/2014/main" id="{05FA1188-B187-C40A-F52C-AF835CD2134E}"/>
              </a:ext>
            </a:extLst>
          </p:cNvPr>
          <p:cNvSpPr txBox="1"/>
          <p:nvPr/>
        </p:nvSpPr>
        <p:spPr>
          <a:xfrm>
            <a:off x="5508104" y="3264791"/>
            <a:ext cx="8130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= 0.5s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46D762-6179-96A2-725F-86CF43441423}"/>
                  </a:ext>
                </a:extLst>
              </p:cNvPr>
              <p:cNvSpPr txBox="1"/>
              <p:nvPr/>
            </p:nvSpPr>
            <p:spPr>
              <a:xfrm>
                <a:off x="2123983" y="5743142"/>
                <a:ext cx="4896034" cy="7101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&lt;0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i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D46D762-6179-96A2-725F-86CF43441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983" y="5743142"/>
                <a:ext cx="4896034" cy="71019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4 CuadroTexto">
            <a:extLst>
              <a:ext uri="{FF2B5EF4-FFF2-40B4-BE49-F238E27FC236}">
                <a16:creationId xmlns:a16="http://schemas.microsoft.com/office/drawing/2014/main" id="{0FD1C45C-AAE2-B615-72AC-9122FE632F29}"/>
              </a:ext>
            </a:extLst>
          </p:cNvPr>
          <p:cNvSpPr txBox="1"/>
          <p:nvPr/>
        </p:nvSpPr>
        <p:spPr>
          <a:xfrm>
            <a:off x="428596" y="858639"/>
            <a:ext cx="15696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Times New Roman" pitchFamily="18" charset="0"/>
                <a:cs typeface="Times New Roman" pitchFamily="18" charset="0"/>
              </a:rPr>
              <a:t>MUESTREO</a:t>
            </a:r>
            <a:endParaRPr lang="es-AR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772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428596" y="357166"/>
            <a:ext cx="4933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Times New Roman" pitchFamily="18" charset="0"/>
                <a:cs typeface="Times New Roman" pitchFamily="18" charset="0"/>
              </a:rPr>
              <a:t>SISTEMAS Y PROCESAMIENTO DE SEÑALES</a:t>
            </a:r>
            <a:endParaRPr lang="es-A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3" name="Rectangle 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3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0" name="Rectangle 16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1" name="Rectangle 17"/>
          <p:cNvSpPr>
            <a:spLocks noChangeArrowheads="1"/>
          </p:cNvSpPr>
          <p:nvPr/>
        </p:nvSpPr>
        <p:spPr bwMode="auto">
          <a:xfrm>
            <a:off x="0" y="134076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2" name="Rectangle 18"/>
          <p:cNvSpPr>
            <a:spLocks noChangeArrowheads="1"/>
          </p:cNvSpPr>
          <p:nvPr/>
        </p:nvSpPr>
        <p:spPr bwMode="auto">
          <a:xfrm>
            <a:off x="0" y="195989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4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5" name="Rectangle 21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47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48" name="Rectangle 24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0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1" name="Rectangle 27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53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AR"/>
          </a:p>
        </p:txBody>
      </p:sp>
      <p:sp>
        <p:nvSpPr>
          <p:cNvPr id="1054" name="Rectangle 30"/>
          <p:cNvSpPr>
            <a:spLocks noChangeArrowheads="1"/>
          </p:cNvSpPr>
          <p:nvPr/>
        </p:nvSpPr>
        <p:spPr bwMode="auto">
          <a:xfrm>
            <a:off x="0" y="10858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4 CuadroTexto">
            <a:extLst>
              <a:ext uri="{FF2B5EF4-FFF2-40B4-BE49-F238E27FC236}">
                <a16:creationId xmlns:a16="http://schemas.microsoft.com/office/drawing/2014/main" id="{BE62AB20-5D9E-FF45-6A43-86BF98BDCAE9}"/>
              </a:ext>
            </a:extLst>
          </p:cNvPr>
          <p:cNvSpPr txBox="1"/>
          <p:nvPr/>
        </p:nvSpPr>
        <p:spPr>
          <a:xfrm>
            <a:off x="428596" y="940658"/>
            <a:ext cx="66479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Para determinar la frecuencia de muestreo requerimos saber el ancho de banda</a:t>
            </a:r>
          </a:p>
          <a:p>
            <a:r>
              <a:rPr lang="es-ES" sz="1600" dirty="0">
                <a:latin typeface="Times New Roman" pitchFamily="18" charset="0"/>
                <a:cs typeface="Times New Roman" pitchFamily="18" charset="0"/>
              </a:rPr>
              <a:t>útil del espectro de la señal.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0280F9-F24D-A989-1650-EED2DAE6634C}"/>
                  </a:ext>
                </a:extLst>
              </p:cNvPr>
              <p:cNvSpPr txBox="1"/>
              <p:nvPr/>
            </p:nvSpPr>
            <p:spPr>
              <a:xfrm>
                <a:off x="-540568" y="1595686"/>
                <a:ext cx="4572000" cy="704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US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  <m:r>
                        <a:rPr lang="en-US" i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C0280F9-F24D-A989-1650-EED2DAE66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0568" y="1595686"/>
                <a:ext cx="4572000" cy="7045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5390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3485</TotalTime>
  <Words>940</Words>
  <Application>Microsoft Office PowerPoint</Application>
  <PresentationFormat>On-screen Show (4:3)</PresentationFormat>
  <Paragraphs>174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Cambria Math</vt:lpstr>
      <vt:lpstr>Times New Roman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Pablodc</dc:creator>
  <cp:lastModifiedBy>Pablodc</cp:lastModifiedBy>
  <cp:revision>114</cp:revision>
  <dcterms:created xsi:type="dcterms:W3CDTF">2024-04-03T14:41:12Z</dcterms:created>
  <dcterms:modified xsi:type="dcterms:W3CDTF">2024-05-15T16:40:26Z</dcterms:modified>
</cp:coreProperties>
</file>