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D4"/>
    <a:srgbClr val="EE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564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IIR – Sistemas que se definen en diferencias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4EBDBC-9F5C-7FA1-12CE-91DC91347E12}"/>
                  </a:ext>
                </a:extLst>
              </p:cNvPr>
              <p:cNvSpPr txBox="1"/>
              <p:nvPr/>
            </p:nvSpPr>
            <p:spPr>
              <a:xfrm>
                <a:off x="2123728" y="2140388"/>
                <a:ext cx="4572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4EBDBC-9F5C-7FA1-12CE-91DC91347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140388"/>
                <a:ext cx="4572000" cy="848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5 CuadroTexto">
            <a:extLst>
              <a:ext uri="{FF2B5EF4-FFF2-40B4-BE49-F238E27FC236}">
                <a16:creationId xmlns:a16="http://schemas.microsoft.com/office/drawing/2014/main" id="{8352D56F-4995-99B5-102A-D40C6D166A55}"/>
              </a:ext>
            </a:extLst>
          </p:cNvPr>
          <p:cNvSpPr txBox="1"/>
          <p:nvPr/>
        </p:nvSpPr>
        <p:spPr>
          <a:xfrm>
            <a:off x="441412" y="160488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Ejemplo: Media acumulada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1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564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IIR – Sistemas que se definen en diferencias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4EBDBC-9F5C-7FA1-12CE-91DC91347E12}"/>
                  </a:ext>
                </a:extLst>
              </p:cNvPr>
              <p:cNvSpPr txBox="1"/>
              <p:nvPr/>
            </p:nvSpPr>
            <p:spPr>
              <a:xfrm>
                <a:off x="2123728" y="2140388"/>
                <a:ext cx="4572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4EBDBC-9F5C-7FA1-12CE-91DC91347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140388"/>
                <a:ext cx="4572000" cy="848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5 CuadroTexto">
            <a:extLst>
              <a:ext uri="{FF2B5EF4-FFF2-40B4-BE49-F238E27FC236}">
                <a16:creationId xmlns:a16="http://schemas.microsoft.com/office/drawing/2014/main" id="{8352D56F-4995-99B5-102A-D40C6D166A55}"/>
              </a:ext>
            </a:extLst>
          </p:cNvPr>
          <p:cNvSpPr txBox="1"/>
          <p:nvPr/>
        </p:nvSpPr>
        <p:spPr>
          <a:xfrm>
            <a:off x="441412" y="160488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Ejemplo: Media acumulada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C84AD-5643-6605-5399-74A669A41D91}"/>
                  </a:ext>
                </a:extLst>
              </p:cNvPr>
              <p:cNvSpPr txBox="1"/>
              <p:nvPr/>
            </p:nvSpPr>
            <p:spPr>
              <a:xfrm>
                <a:off x="2286000" y="3212976"/>
                <a:ext cx="4572000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C84AD-5643-6605-5399-74A669A41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12976"/>
                <a:ext cx="4572000" cy="870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46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564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IIR – Sistemas que se definen en diferencias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4EBDBC-9F5C-7FA1-12CE-91DC91347E12}"/>
                  </a:ext>
                </a:extLst>
              </p:cNvPr>
              <p:cNvSpPr txBox="1"/>
              <p:nvPr/>
            </p:nvSpPr>
            <p:spPr>
              <a:xfrm>
                <a:off x="2123728" y="2140388"/>
                <a:ext cx="4572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4EBDBC-9F5C-7FA1-12CE-91DC91347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140388"/>
                <a:ext cx="4572000" cy="848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5 CuadroTexto">
            <a:extLst>
              <a:ext uri="{FF2B5EF4-FFF2-40B4-BE49-F238E27FC236}">
                <a16:creationId xmlns:a16="http://schemas.microsoft.com/office/drawing/2014/main" id="{8352D56F-4995-99B5-102A-D40C6D166A55}"/>
              </a:ext>
            </a:extLst>
          </p:cNvPr>
          <p:cNvSpPr txBox="1"/>
          <p:nvPr/>
        </p:nvSpPr>
        <p:spPr>
          <a:xfrm>
            <a:off x="441412" y="160488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Ejemplo: Media acumulada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C84AD-5643-6605-5399-74A669A41D91}"/>
                  </a:ext>
                </a:extLst>
              </p:cNvPr>
              <p:cNvSpPr txBox="1"/>
              <p:nvPr/>
            </p:nvSpPr>
            <p:spPr>
              <a:xfrm>
                <a:off x="2286000" y="3212976"/>
                <a:ext cx="4572000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7C84AD-5643-6605-5399-74A669A41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12976"/>
                <a:ext cx="4572000" cy="870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8CFAE-EA92-8EDC-570F-B985423397EB}"/>
                  </a:ext>
                </a:extLst>
              </p:cNvPr>
              <p:cNvSpPr txBox="1"/>
              <p:nvPr/>
            </p:nvSpPr>
            <p:spPr>
              <a:xfrm>
                <a:off x="2339752" y="446154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8CFAE-EA92-8EDC-570F-B9854233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461542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4715EF3E-4D32-152C-3B50-D584BA3F8201}"/>
              </a:ext>
            </a:extLst>
          </p:cNvPr>
          <p:cNvSpPr/>
          <p:nvPr/>
        </p:nvSpPr>
        <p:spPr>
          <a:xfrm>
            <a:off x="1931373" y="5694296"/>
            <a:ext cx="936104" cy="2644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C2CA26-FC1A-E55C-5963-E615791F2A77}"/>
                  </a:ext>
                </a:extLst>
              </p:cNvPr>
              <p:cNvSpPr txBox="1"/>
              <p:nvPr/>
            </p:nvSpPr>
            <p:spPr>
              <a:xfrm>
                <a:off x="2555776" y="5446563"/>
                <a:ext cx="4572000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C2CA26-FC1A-E55C-5963-E615791F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446563"/>
                <a:ext cx="4572000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85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928670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Correlación de señales discretas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643050"/>
            <a:ext cx="666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Interesa una operación similar a la convolución que se emplea para la </a:t>
            </a:r>
          </a:p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comparación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00034" y="1000108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4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137E9553-75EA-A42A-D61F-4EF9C3E7B3DD}"/>
              </a:ext>
            </a:extLst>
          </p:cNvPr>
          <p:cNvSpPr txBox="1"/>
          <p:nvPr/>
        </p:nvSpPr>
        <p:spPr>
          <a:xfrm>
            <a:off x="428596" y="2708920"/>
            <a:ext cx="346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itchFamily="18" charset="0"/>
                <a:cs typeface="Times New Roman" pitchFamily="18" charset="0"/>
              </a:rPr>
              <a:t>Secuencia de correlación cruzada</a:t>
            </a:r>
            <a:endParaRPr lang="es-AR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CF3902-4846-C36F-2215-935223BBEAF9}"/>
                  </a:ext>
                </a:extLst>
              </p:cNvPr>
              <p:cNvSpPr txBox="1"/>
              <p:nvPr/>
            </p:nvSpPr>
            <p:spPr>
              <a:xfrm>
                <a:off x="1402317" y="3348637"/>
                <a:ext cx="6339365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     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0 ,±1 , ±2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CF3902-4846-C36F-2215-935223BB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17" y="3348637"/>
                <a:ext cx="6339365" cy="862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5 CuadroTexto">
            <a:extLst>
              <a:ext uri="{FF2B5EF4-FFF2-40B4-BE49-F238E27FC236}">
                <a16:creationId xmlns:a16="http://schemas.microsoft.com/office/drawing/2014/main" id="{1C8FAFE2-1BC0-F1C7-A4A1-86C565846111}"/>
              </a:ext>
            </a:extLst>
          </p:cNvPr>
          <p:cNvSpPr txBox="1"/>
          <p:nvPr/>
        </p:nvSpPr>
        <p:spPr>
          <a:xfrm>
            <a:off x="489177" y="436510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O equivalentemente: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912388-3FFF-DDE4-7DAD-557B86E76013}"/>
                  </a:ext>
                </a:extLst>
              </p:cNvPr>
              <p:cNvSpPr txBox="1"/>
              <p:nvPr/>
            </p:nvSpPr>
            <p:spPr>
              <a:xfrm>
                <a:off x="1259632" y="4882065"/>
                <a:ext cx="6696744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     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0 ,±1 , ±2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912388-3FFF-DDE4-7DAD-557B86E7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882065"/>
                <a:ext cx="6696744" cy="862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4A4D17-CCAB-3928-2F89-84F978DB9960}"/>
                  </a:ext>
                </a:extLst>
              </p:cNvPr>
              <p:cNvSpPr txBox="1"/>
              <p:nvPr/>
            </p:nvSpPr>
            <p:spPr>
              <a:xfrm>
                <a:off x="2026885" y="6046105"/>
                <a:ext cx="45720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4A4D17-CCAB-3928-2F89-84F978DB9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885" y="6046105"/>
                <a:ext cx="4572000" cy="39126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470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Correlación normalizada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79DA5F6-D0B1-A298-03BE-8C6EC00ACF87}"/>
              </a:ext>
            </a:extLst>
          </p:cNvPr>
          <p:cNvSpPr/>
          <p:nvPr/>
        </p:nvSpPr>
        <p:spPr>
          <a:xfrm>
            <a:off x="2614318" y="1800184"/>
            <a:ext cx="576064" cy="99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26444F-D0DE-16D7-CB52-14C6A630431B}"/>
                  </a:ext>
                </a:extLst>
              </p:cNvPr>
              <p:cNvSpPr txBox="1"/>
              <p:nvPr/>
            </p:nvSpPr>
            <p:spPr>
              <a:xfrm>
                <a:off x="2285999" y="1420358"/>
                <a:ext cx="4572000" cy="754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26444F-D0DE-16D7-CB52-14C6A6304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1420358"/>
                <a:ext cx="4572000" cy="754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07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470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Ejercicios.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F15F91A2-D8B4-491D-BEB5-EC09427FE6F6}"/>
              </a:ext>
            </a:extLst>
          </p:cNvPr>
          <p:cNvSpPr txBox="1"/>
          <p:nvPr/>
        </p:nvSpPr>
        <p:spPr>
          <a:xfrm>
            <a:off x="428596" y="1832196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1) Dada la respuesta al impulso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34C520-86AF-247E-F98B-F748C82A6694}"/>
                  </a:ext>
                </a:extLst>
              </p:cNvPr>
              <p:cNvSpPr txBox="1"/>
              <p:nvPr/>
            </p:nvSpPr>
            <p:spPr>
              <a:xfrm>
                <a:off x="2286000" y="2515184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34C520-86AF-247E-F98B-F748C82A6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515184"/>
                <a:ext cx="4572000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5 CuadroTexto">
            <a:extLst>
              <a:ext uri="{FF2B5EF4-FFF2-40B4-BE49-F238E27FC236}">
                <a16:creationId xmlns:a16="http://schemas.microsoft.com/office/drawing/2014/main" id="{CA8917D1-6E27-276D-BD93-2046BBBE5853}"/>
              </a:ext>
            </a:extLst>
          </p:cNvPr>
          <p:cNvSpPr txBox="1"/>
          <p:nvPr/>
        </p:nvSpPr>
        <p:spPr>
          <a:xfrm>
            <a:off x="741346" y="3376816"/>
            <a:ext cx="72763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Hallar y[n] empleando la convolución con una entrada coseno de 1Hz desde </a:t>
            </a:r>
          </a:p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-4 hasta 4 segundos. 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= 100.</a:t>
            </a:r>
          </a:p>
          <a:p>
            <a:endParaRPr lang="es-E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¿El sistema es causal? ¿Es estable?</a:t>
            </a:r>
          </a:p>
          <a:p>
            <a:endParaRPr lang="es-E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Graficar la entrada y la salida. ¿Qué efecto produce h sobre x?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5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470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Ejercicios.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F15F91A2-D8B4-491D-BEB5-EC09427FE6F6}"/>
              </a:ext>
            </a:extLst>
          </p:cNvPr>
          <p:cNvSpPr txBox="1"/>
          <p:nvPr/>
        </p:nvSpPr>
        <p:spPr>
          <a:xfrm>
            <a:off x="428596" y="1832196"/>
            <a:ext cx="755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2) Computar la media acumulada de una señal U[0,200] empleando ecuaciones </a:t>
            </a:r>
          </a:p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en diferencias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3E784C-0FF1-1D12-A5B5-1EE1A2F50FE6}"/>
                  </a:ext>
                </a:extLst>
              </p:cNvPr>
              <p:cNvSpPr txBox="1"/>
              <p:nvPr/>
            </p:nvSpPr>
            <p:spPr>
              <a:xfrm>
                <a:off x="2051720" y="2852936"/>
                <a:ext cx="4572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3E784C-0FF1-1D12-A5B5-1EE1A2F5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852936"/>
                <a:ext cx="4572000" cy="848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5 CuadroTexto">
            <a:extLst>
              <a:ext uri="{FF2B5EF4-FFF2-40B4-BE49-F238E27FC236}">
                <a16:creationId xmlns:a16="http://schemas.microsoft.com/office/drawing/2014/main" id="{72AD456C-1B15-8FB0-7688-0A90E49C3680}"/>
              </a:ext>
            </a:extLst>
          </p:cNvPr>
          <p:cNvSpPr txBox="1"/>
          <p:nvPr/>
        </p:nvSpPr>
        <p:spPr>
          <a:xfrm>
            <a:off x="251520" y="4010142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AR" dirty="0">
                <a:latin typeface="Times New Roman" pitchFamily="18" charset="0"/>
                <a:cs typeface="Times New Roman" pitchFamily="18" charset="0"/>
              </a:rPr>
              <a:t>Graficar entrada y salida.</a:t>
            </a:r>
          </a:p>
        </p:txBody>
      </p:sp>
    </p:spTree>
    <p:extLst>
      <p:ext uri="{BB962C8B-B14F-4D97-AF65-F5344CB8AC3E}">
        <p14:creationId xmlns:p14="http://schemas.microsoft.com/office/powerpoint/2010/main" val="381177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470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Ejercicios.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03917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F15F91A2-D8B4-491D-BEB5-EC09427FE6F6}"/>
              </a:ext>
            </a:extLst>
          </p:cNvPr>
          <p:cNvSpPr txBox="1"/>
          <p:nvPr/>
        </p:nvSpPr>
        <p:spPr>
          <a:xfrm>
            <a:off x="428596" y="1556792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3) Dada una señal de ECG con ruido senoidal (sintetizamos ruido similar a la respiración)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5CEFD01B-48CB-B045-F82A-BD9A9AAD45C1}"/>
              </a:ext>
            </a:extLst>
          </p:cNvPr>
          <p:cNvSpPr txBox="1"/>
          <p:nvPr/>
        </p:nvSpPr>
        <p:spPr>
          <a:xfrm>
            <a:off x="428596" y="2057511"/>
            <a:ext cx="839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Determinar los puntos donde se encuentran los complejos QRS (picos grandes) luego de </a:t>
            </a:r>
          </a:p>
          <a:p>
            <a:r>
              <a:rPr lang="es-ES" dirty="0" err="1">
                <a:latin typeface="Times New Roman" pitchFamily="18" charset="0"/>
                <a:cs typeface="Times New Roman" pitchFamily="18" charset="0"/>
              </a:rPr>
              <a:t>convolucionar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la señal con un h[n]: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C327DB-EF88-4908-A933-89464DDE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37572"/>
            <a:ext cx="3763337" cy="2878792"/>
          </a:xfrm>
          <a:prstGeom prst="rect">
            <a:avLst/>
          </a:prstGeom>
        </p:spPr>
      </p:pic>
      <p:sp>
        <p:nvSpPr>
          <p:cNvPr id="10" name="5 CuadroTexto">
            <a:extLst>
              <a:ext uri="{FF2B5EF4-FFF2-40B4-BE49-F238E27FC236}">
                <a16:creationId xmlns:a16="http://schemas.microsoft.com/office/drawing/2014/main" id="{A3FEBB90-5060-BC0C-0589-774FB7EB71A7}"/>
              </a:ext>
            </a:extLst>
          </p:cNvPr>
          <p:cNvSpPr txBox="1"/>
          <p:nvPr/>
        </p:nvSpPr>
        <p:spPr>
          <a:xfrm>
            <a:off x="428596" y="594928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Graficar todas las señales.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94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398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Pablodc</dc:creator>
  <cp:lastModifiedBy>Pablodc</cp:lastModifiedBy>
  <cp:revision>123</cp:revision>
  <dcterms:created xsi:type="dcterms:W3CDTF">2024-04-03T14:41:12Z</dcterms:created>
  <dcterms:modified xsi:type="dcterms:W3CDTF">2024-05-22T19:27:04Z</dcterms:modified>
</cp:coreProperties>
</file>