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94" r:id="rId3"/>
    <p:sldId id="295" r:id="rId4"/>
    <p:sldId id="289" r:id="rId5"/>
    <p:sldId id="316" r:id="rId6"/>
    <p:sldId id="318" r:id="rId7"/>
    <p:sldId id="327" r:id="rId8"/>
    <p:sldId id="317" r:id="rId9"/>
    <p:sldId id="296" r:id="rId10"/>
    <p:sldId id="297" r:id="rId11"/>
    <p:sldId id="298" r:id="rId12"/>
    <p:sldId id="319" r:id="rId13"/>
    <p:sldId id="293" r:id="rId14"/>
    <p:sldId id="323" r:id="rId15"/>
    <p:sldId id="292" r:id="rId16"/>
    <p:sldId id="280" r:id="rId17"/>
    <p:sldId id="287" r:id="rId18"/>
    <p:sldId id="281" r:id="rId19"/>
    <p:sldId id="300" r:id="rId20"/>
    <p:sldId id="328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20" r:id="rId31"/>
    <p:sldId id="329" r:id="rId32"/>
    <p:sldId id="310" r:id="rId33"/>
    <p:sldId id="321" r:id="rId34"/>
    <p:sldId id="311" r:id="rId35"/>
    <p:sldId id="313" r:id="rId36"/>
    <p:sldId id="314" r:id="rId37"/>
    <p:sldId id="324" r:id="rId38"/>
    <p:sldId id="325" r:id="rId39"/>
    <p:sldId id="330" r:id="rId40"/>
    <p:sldId id="299" r:id="rId41"/>
    <p:sldId id="331" r:id="rId4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5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7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39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78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58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00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73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67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126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01FC-FF87-4C03-AB1A-C6AFF3C431A8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EB8D-37E9-46C8-89C7-8CFB808B5D7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3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51.png"/><Relationship Id="rId7" Type="http://schemas.openxmlformats.org/officeDocument/2006/relationships/image" Target="../media/image2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6.emf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10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9.png"/><Relationship Id="rId3" Type="http://schemas.openxmlformats.org/officeDocument/2006/relationships/image" Target="../media/image53.png"/><Relationship Id="rId7" Type="http://schemas.openxmlformats.org/officeDocument/2006/relationships/image" Target="../media/image52.pn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9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image" Target="../media/image75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0.emf"/><Relationship Id="rId5" Type="http://schemas.openxmlformats.org/officeDocument/2006/relationships/image" Target="../media/image720.png"/><Relationship Id="rId10" Type="http://schemas.openxmlformats.org/officeDocument/2006/relationships/image" Target="../media/image79.emf"/><Relationship Id="rId4" Type="http://schemas.openxmlformats.org/officeDocument/2006/relationships/image" Target="../media/image710.png"/><Relationship Id="rId9" Type="http://schemas.openxmlformats.org/officeDocument/2006/relationships/image" Target="../media/image7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1.emf"/><Relationship Id="rId5" Type="http://schemas.openxmlformats.org/officeDocument/2006/relationships/image" Target="../media/image84.png"/><Relationship Id="rId10" Type="http://schemas.openxmlformats.org/officeDocument/2006/relationships/image" Target="../media/image90.emf"/><Relationship Id="rId4" Type="http://schemas.openxmlformats.org/officeDocument/2006/relationships/image" Target="../media/image83.png"/><Relationship Id="rId9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10" Type="http://schemas.openxmlformats.org/officeDocument/2006/relationships/image" Target="../media/image96.png"/><Relationship Id="rId4" Type="http://schemas.openxmlformats.org/officeDocument/2006/relationships/image" Target="../media/image94.png"/><Relationship Id="rId9" Type="http://schemas.openxmlformats.org/officeDocument/2006/relationships/image" Target="../media/image9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062446"/>
            <a:ext cx="12192000" cy="1915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5631" y="24896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/>
              <a:t>Análisis de señales</a:t>
            </a:r>
            <a:br>
              <a:rPr lang="en-US" sz="5300" b="1" dirty="0" smtClean="0"/>
            </a:br>
            <a:r>
              <a:rPr lang="en-US" sz="5300" b="1" dirty="0"/>
              <a:t>Introducción 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5300" b="1" dirty="0" smtClean="0"/>
              <a:t>Pedro D. Arini y Pablo D. Cruces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58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4804" y="213851"/>
            <a:ext cx="218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+mj-lt"/>
              </a:rPr>
              <a:t>Señal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discreta</a:t>
            </a:r>
            <a:endParaRPr lang="es-AR" sz="28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23" y="1119720"/>
            <a:ext cx="5379212" cy="52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67792" y="1376306"/>
                <a:ext cx="5629746" cy="1061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AR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36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2" y="1376306"/>
                <a:ext cx="5629746" cy="1061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67792" y="2940617"/>
                <a:ext cx="67946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36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2" y="2940617"/>
                <a:ext cx="679461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367792" y="4376648"/>
                <a:ext cx="57640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[−1] 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[0]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[1]  </m:t>
                          </m:r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3600" i="0">
                              <a:latin typeface="Cambria Math" panose="02040503050406030204" pitchFamily="18" charset="0"/>
                            </a:rPr>
                            <m:t>[2]…</m:t>
                          </m:r>
                        </m:e>
                      </m:d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2" y="4376648"/>
                <a:ext cx="57640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1367792" y="427458"/>
            <a:ext cx="8510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latin typeface="+mj-lt"/>
              </a:rPr>
              <a:t>El caso </a:t>
            </a:r>
            <a:r>
              <a:rPr lang="es-AR" sz="3200" dirty="0" smtClean="0">
                <a:latin typeface="+mj-lt"/>
              </a:rPr>
              <a:t>más </a:t>
            </a:r>
            <a:r>
              <a:rPr lang="es-AR" sz="3200" dirty="0">
                <a:latin typeface="+mj-lt"/>
              </a:rPr>
              <a:t>frecuente, cuando </a:t>
            </a:r>
            <a:r>
              <a:rPr lang="es-AR" sz="3200" dirty="0" smtClean="0">
                <a:latin typeface="+mj-lt"/>
              </a:rPr>
              <a:t>se toman muestras </a:t>
            </a:r>
            <a:endParaRPr lang="es-A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0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872549" y="998357"/>
            <a:ext cx="2690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s-AR" sz="17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t=0:0.01:20;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n=0:20;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x1=(0.8).^n;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x2=(0.8).^t;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(n,x1);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(t,x2)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8" y="1523852"/>
            <a:ext cx="5563535" cy="33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Tratamiento</a:t>
            </a:r>
            <a:r>
              <a:rPr lang="en-US" sz="3600" dirty="0" smtClean="0"/>
              <a:t> de </a:t>
            </a:r>
            <a:r>
              <a:rPr lang="en-US" sz="3600" dirty="0" err="1" smtClean="0"/>
              <a:t>señales</a:t>
            </a:r>
            <a:r>
              <a:rPr lang="en-US" sz="3600" dirty="0" smtClean="0"/>
              <a:t> </a:t>
            </a:r>
            <a:r>
              <a:rPr lang="en-US" sz="3600" dirty="0" err="1" smtClean="0"/>
              <a:t>continuas</a:t>
            </a:r>
            <a:r>
              <a:rPr lang="en-US" sz="3600" dirty="0" smtClean="0"/>
              <a:t> y </a:t>
            </a:r>
            <a:r>
              <a:rPr lang="en-US" sz="3600" dirty="0" err="1" smtClean="0"/>
              <a:t>discretas</a:t>
            </a:r>
            <a:r>
              <a:rPr lang="en-US" sz="3600" dirty="0" smtClean="0"/>
              <a:t>  </a:t>
            </a:r>
            <a:endParaRPr lang="es-AR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Calculo</a:t>
            </a:r>
            <a:r>
              <a:rPr lang="en-US" dirty="0" smtClean="0"/>
              <a:t> infinitesimal:</a:t>
            </a:r>
          </a:p>
          <a:p>
            <a:r>
              <a:rPr lang="en-US" dirty="0" err="1" smtClean="0"/>
              <a:t>Derivadas</a:t>
            </a:r>
            <a:endParaRPr lang="en-US" dirty="0" smtClean="0"/>
          </a:p>
          <a:p>
            <a:r>
              <a:rPr lang="en-US" dirty="0" err="1" smtClean="0"/>
              <a:t>Integrales</a:t>
            </a:r>
            <a:endParaRPr lang="en-US" dirty="0" smtClean="0"/>
          </a:p>
          <a:p>
            <a:r>
              <a:rPr lang="en-US" dirty="0" err="1" smtClean="0"/>
              <a:t>Ecuaciones</a:t>
            </a:r>
            <a:r>
              <a:rPr lang="en-US" dirty="0" smtClean="0"/>
              <a:t> </a:t>
            </a:r>
            <a:r>
              <a:rPr lang="en-US" dirty="0" err="1" smtClean="0"/>
              <a:t>Diferenciales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Calculo</a:t>
            </a:r>
            <a:r>
              <a:rPr lang="en-US" dirty="0" smtClean="0"/>
              <a:t> </a:t>
            </a:r>
            <a:r>
              <a:rPr lang="en-US" dirty="0" err="1"/>
              <a:t>finito</a:t>
            </a:r>
            <a:r>
              <a:rPr lang="en-US" dirty="0"/>
              <a:t>:</a:t>
            </a:r>
          </a:p>
          <a:p>
            <a:r>
              <a:rPr lang="en-US" dirty="0" err="1"/>
              <a:t>Diferencias</a:t>
            </a:r>
            <a:endParaRPr lang="en-US" dirty="0"/>
          </a:p>
          <a:p>
            <a:r>
              <a:rPr lang="en-US" dirty="0" err="1"/>
              <a:t>Sumatorias</a:t>
            </a:r>
            <a:endParaRPr lang="en-US" dirty="0"/>
          </a:p>
          <a:p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diferencias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38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2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deterministas</a:t>
            </a:r>
            <a:r>
              <a:rPr lang="en-US" dirty="0" smtClean="0"/>
              <a:t>: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0459"/>
            <a:ext cx="10515600" cy="4351338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especificados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instante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son </a:t>
            </a:r>
            <a:r>
              <a:rPr lang="en-US" dirty="0" err="1" smtClean="0"/>
              <a:t>predecibles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modelar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,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12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32" y="0"/>
            <a:ext cx="10162903" cy="1053737"/>
          </a:xfrm>
        </p:spPr>
        <p:txBody>
          <a:bodyPr/>
          <a:lstStyle/>
          <a:p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deterministas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827315" y="1903712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n=0:10;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t=0:0.01:10;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Fa1=200;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Fa2=400;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=1000;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xt1=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(2*pi*Fa1*t/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xt2=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(2*pi*Fa2*t/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(2,1,1);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(t,xt1)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(2,1,2);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(t,xt2)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11149"/>
            <a:ext cx="5231251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aleatorias</a:t>
            </a:r>
            <a:r>
              <a:rPr lang="en-US" dirty="0" smtClean="0"/>
              <a:t>: </a:t>
            </a:r>
            <a:r>
              <a:rPr lang="en-US" dirty="0" err="1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Valores aleatorios en cada instante de tiempo,</a:t>
            </a:r>
          </a:p>
          <a:p>
            <a:endParaRPr lang="es-AR" dirty="0" smtClean="0"/>
          </a:p>
          <a:p>
            <a:r>
              <a:rPr lang="es-AR" dirty="0" smtClean="0"/>
              <a:t>Los valores están </a:t>
            </a:r>
            <a:r>
              <a:rPr lang="es-AR" dirty="0" err="1" smtClean="0"/>
              <a:t>descorrelacionas</a:t>
            </a:r>
            <a:r>
              <a:rPr lang="es-AR" dirty="0" smtClean="0"/>
              <a:t>,</a:t>
            </a:r>
          </a:p>
          <a:p>
            <a:endParaRPr lang="es-AR" dirty="0"/>
          </a:p>
          <a:p>
            <a:r>
              <a:rPr lang="es-AR" dirty="0" smtClean="0"/>
              <a:t>Solo se pueden caracterizar de manera estadística,</a:t>
            </a:r>
          </a:p>
          <a:p>
            <a:endParaRPr lang="es-AR" dirty="0"/>
          </a:p>
          <a:p>
            <a:r>
              <a:rPr lang="es-AR" dirty="0" smtClean="0"/>
              <a:t>No se puede inferir valores futuros desde los presentes,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20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78" y="1959430"/>
            <a:ext cx="10118022" cy="35866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2374" y="2299063"/>
            <a:ext cx="2364517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x1=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(1,500);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y1=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(1,500);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(2,2,1)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(1:500,x1)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(2,2,2)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histogram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(2,2,3)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(1:500,y1)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(2,2,4)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histogram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(y1)</a:t>
            </a:r>
          </a:p>
          <a:p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es-AR" dirty="0" smtClean="0"/>
              <a:t>ñ</a:t>
            </a:r>
            <a:r>
              <a:rPr lang="en-US" dirty="0" smtClean="0"/>
              <a:t>ales </a:t>
            </a:r>
            <a:r>
              <a:rPr lang="en-US" dirty="0" err="1" smtClean="0"/>
              <a:t>aleatorias</a:t>
            </a:r>
            <a:r>
              <a:rPr lang="en-US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160757" y="2449846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latin typeface="+mj-lt"/>
              </a:rPr>
              <a:t>movimiento periódico  </a:t>
            </a:r>
            <a:endParaRPr lang="es-AR" sz="3600" dirty="0">
              <a:latin typeface="+mj-lt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7995649" y="2239891"/>
            <a:ext cx="24945" cy="24790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398001" y="3317855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+mj-lt"/>
              </a:rPr>
              <a:t>o</a:t>
            </a:r>
            <a:r>
              <a:rPr lang="en-US" sz="3600" i="1" dirty="0" err="1" smtClean="0">
                <a:latin typeface="+mj-lt"/>
              </a:rPr>
              <a:t>scilaci</a:t>
            </a:r>
            <a:r>
              <a:rPr lang="es-AR" sz="3600" i="1" dirty="0">
                <a:latin typeface="+mj-lt"/>
              </a:rPr>
              <a:t>ó</a:t>
            </a:r>
            <a:r>
              <a:rPr lang="en-US" sz="3600" i="1" dirty="0" smtClean="0">
                <a:latin typeface="+mj-lt"/>
              </a:rPr>
              <a:t>n </a:t>
            </a:r>
            <a:r>
              <a:rPr lang="en-US" sz="3600" i="1" dirty="0" err="1" smtClean="0">
                <a:latin typeface="+mj-lt"/>
              </a:rPr>
              <a:t>armónica</a:t>
            </a:r>
            <a:endParaRPr lang="es-AR" sz="3600" i="1" dirty="0"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60757" y="1803515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i="1" dirty="0">
                <a:latin typeface="+mj-lt"/>
              </a:rPr>
              <a:t>c</a:t>
            </a:r>
            <a:r>
              <a:rPr lang="es-AR" sz="3600" i="1" dirty="0" smtClean="0">
                <a:latin typeface="+mj-lt"/>
              </a:rPr>
              <a:t>oncepto de frecuencia</a:t>
            </a:r>
            <a:endParaRPr lang="es-AR" sz="3600" i="1" dirty="0">
              <a:latin typeface="+mj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60757" y="407265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funciones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sinusoidales</a:t>
            </a:r>
            <a:r>
              <a:rPr lang="en-US" sz="3600" dirty="0" smtClean="0">
                <a:latin typeface="+mj-lt"/>
              </a:rPr>
              <a:t> </a:t>
            </a:r>
            <a:endParaRPr lang="es-A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56" y="3066274"/>
            <a:ext cx="1972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smtClean="0">
                <a:latin typeface="+mj-lt"/>
              </a:rPr>
              <a:t>Señales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596969" y="1842887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</a:t>
            </a:r>
            <a:r>
              <a:rPr lang="es-AR" sz="4000" dirty="0" smtClean="0"/>
              <a:t>ontinuas</a:t>
            </a:r>
            <a:r>
              <a:rPr lang="es-AR" sz="4400" dirty="0" smtClean="0"/>
              <a:t> </a:t>
            </a:r>
            <a:endParaRPr lang="es-AR" sz="4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692347" y="4361769"/>
            <a:ext cx="239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d</a:t>
            </a:r>
            <a:r>
              <a:rPr lang="es-AR" sz="4000" dirty="0" smtClean="0"/>
              <a:t>iscretas</a:t>
            </a:r>
            <a:r>
              <a:rPr lang="es-AR" sz="4400" dirty="0" smtClean="0"/>
              <a:t> </a:t>
            </a:r>
            <a:endParaRPr lang="es-AR" sz="4400" dirty="0"/>
          </a:p>
        </p:txBody>
      </p:sp>
      <p:sp>
        <p:nvSpPr>
          <p:cNvPr id="19" name="Abrir llave 18"/>
          <p:cNvSpPr/>
          <p:nvPr/>
        </p:nvSpPr>
        <p:spPr>
          <a:xfrm>
            <a:off x="2940148" y="1842887"/>
            <a:ext cx="464234" cy="32777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6548645" y="1915502"/>
                <a:ext cx="3153236" cy="557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45" y="1915502"/>
                <a:ext cx="3153236" cy="5577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6548645" y="4462794"/>
                <a:ext cx="51294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={…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45" y="4462794"/>
                <a:ext cx="51294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386988" y="1328449"/>
                <a:ext cx="34881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AR" sz="28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88" y="1328449"/>
                <a:ext cx="34881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532680" y="1328449"/>
                <a:ext cx="22516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∞&lt;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80" y="1328449"/>
                <a:ext cx="22516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2386988" y="1994531"/>
                <a:ext cx="1845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Amplitud,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88" y="1994531"/>
                <a:ext cx="1845442" cy="552459"/>
              </a:xfrm>
              <a:prstGeom prst="rect">
                <a:avLst/>
              </a:prstGeom>
              <a:blipFill>
                <a:blip r:embed="rId4"/>
                <a:stretch>
                  <a:fillRect l="-5960" t="-5495" b="-208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2386988" y="2689852"/>
                <a:ext cx="7820297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Frecuencia angular,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≡2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</m:oMath>
                </a14:m>
                <a:r>
                  <a:rPr lang="es-A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rad/</a:t>
                </a:r>
                <a:r>
                  <a:rPr lang="es-AR" sz="2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seg</a:t>
                </a:r>
                <a14:m>
                  <m:oMath xmlns:m="http://schemas.openxmlformats.org/officeDocument/2006/math"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88" y="2689852"/>
                <a:ext cx="7820297" cy="552459"/>
              </a:xfrm>
              <a:prstGeom prst="rect">
                <a:avLst/>
              </a:prstGeom>
              <a:blipFill>
                <a:blip r:embed="rId5"/>
                <a:stretch>
                  <a:fillRect l="-1404" t="-5495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2386988" y="3466279"/>
                <a:ext cx="193463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Fase,</a:t>
                </a:r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88" y="3466279"/>
                <a:ext cx="1934632" cy="552459"/>
              </a:xfrm>
              <a:prstGeom prst="rect">
                <a:avLst/>
              </a:prstGeom>
              <a:blipFill>
                <a:blip r:embed="rId6"/>
                <a:stretch>
                  <a:fillRect l="-5678" t="-6667" r="-2208" b="-2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4819786" y="3909109"/>
            <a:ext cx="4959940" cy="2822343"/>
            <a:chOff x="3748632" y="3299509"/>
            <a:chExt cx="4959940" cy="282234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8632" y="3299509"/>
              <a:ext cx="4959940" cy="28223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6382935" y="3626853"/>
                  <a:ext cx="902811" cy="5967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sz="16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16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AR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AR" sz="1600" dirty="0"/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935" y="3626853"/>
                  <a:ext cx="902811" cy="5967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brir llave 1"/>
          <p:cNvSpPr/>
          <p:nvPr/>
        </p:nvSpPr>
        <p:spPr>
          <a:xfrm>
            <a:off x="2020388" y="2090057"/>
            <a:ext cx="366600" cy="1820092"/>
          </a:xfrm>
          <a:prstGeom prst="lef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1489166" y="470263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Seales</a:t>
            </a:r>
            <a:r>
              <a:rPr lang="en-US" dirty="0" smtClean="0"/>
              <a:t> </a:t>
            </a:r>
            <a:r>
              <a:rPr lang="en-US" dirty="0" err="1" smtClean="0"/>
              <a:t>periodicas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continuo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256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7602" y="332298"/>
            <a:ext cx="6167073" cy="523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 SEÑALES CONTINUAS  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7601" y="1042393"/>
            <a:ext cx="9643981" cy="5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para cada valor fijo de frecuencia la señal es </a:t>
            </a:r>
            <a:r>
              <a:rPr lang="es-AR" sz="26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periódica, si </a:t>
            </a:r>
            <a:endParaRPr lang="es-AR" sz="1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904336" y="1803825"/>
                <a:ext cx="2816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36" y="1803825"/>
                <a:ext cx="28162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904336" y="2408805"/>
                <a:ext cx="1440587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36" y="2408805"/>
                <a:ext cx="1440587" cy="974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607601" y="3465513"/>
            <a:ext cx="11975058" cy="52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señales sinusoidales de tiempo continuo con ≠ frecuencias son señales ≠</a:t>
            </a:r>
            <a:endParaRPr lang="es-AR" sz="1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7601" y="4411611"/>
            <a:ext cx="11176568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incrementar la frecuencia de la señal implica aumentar/incrementar la tasa de oscilación de la </a:t>
            </a:r>
            <a:r>
              <a:rPr lang="es-AR" sz="26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endParaRPr lang="es-AR" sz="1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034964" y="5853179"/>
                <a:ext cx="27998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64" y="5853179"/>
                <a:ext cx="2799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5255" y="567631"/>
            <a:ext cx="10951337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Podemos extender las propiedades a exponenciales complejas (detallar porque complejas)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75255" y="1895634"/>
                <a:ext cx="2871042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5" y="1895634"/>
                <a:ext cx="2871042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575255" y="2598979"/>
                <a:ext cx="5148204" cy="572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Por Euler será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s-A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s-AR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𝑗𝑠𝑒𝑛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5" y="2598979"/>
                <a:ext cx="5148204" cy="572657"/>
              </a:xfrm>
              <a:prstGeom prst="rect">
                <a:avLst/>
              </a:prstGeom>
              <a:blipFill rotWithShape="0">
                <a:blip r:embed="rId3"/>
                <a:stretch>
                  <a:fillRect l="-2130" t="-2128" b="-202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75255" y="3621533"/>
                <a:ext cx="507889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5" y="3621533"/>
                <a:ext cx="5078891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7741601" y="2277237"/>
            <a:ext cx="1133644" cy="49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asores</a:t>
            </a:r>
            <a:r>
              <a:rPr lang="es-AR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923" y="2767436"/>
            <a:ext cx="4515001" cy="39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7227" y="282539"/>
            <a:ext cx="10152845" cy="52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</a:t>
            </a:r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sucede con una sinusoidal discreta?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070879" y="1145077"/>
                <a:ext cx="4069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1145077"/>
                <a:ext cx="406996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070879" y="1900702"/>
                <a:ext cx="18492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s-AR" sz="3200" i="0">
                          <a:latin typeface="Cambria Math" panose="02040503050406030204" pitchFamily="18" charset="0"/>
                        </a:rPr>
                        <m:t>≡2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1900702"/>
                <a:ext cx="18492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070879" y="2720960"/>
                <a:ext cx="3933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2720960"/>
                <a:ext cx="39332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359956" y="1145076"/>
                <a:ext cx="26177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3200" i="0">
                          <a:latin typeface="Cambria Math" panose="02040503050406030204" pitchFamily="18" charset="0"/>
                        </a:rPr>
                        <m:t>∞&lt;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3200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56" y="1145076"/>
                <a:ext cx="26177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1070879" y="3897198"/>
                <a:ext cx="3781548" cy="587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s-AR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una variable entera  </a:t>
                </a:r>
                <a:endParaRPr lang="es-AR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3897198"/>
                <a:ext cx="3781548" cy="587853"/>
              </a:xfrm>
              <a:prstGeom prst="rect">
                <a:avLst/>
              </a:prstGeom>
              <a:blipFill>
                <a:blip r:embed="rId6"/>
                <a:stretch>
                  <a:fillRect t="-6186" r="-2419" b="-206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072770" y="4610993"/>
                <a:ext cx="1845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Amplitud,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70" y="4610993"/>
                <a:ext cx="1845442" cy="552459"/>
              </a:xfrm>
              <a:prstGeom prst="rect">
                <a:avLst/>
              </a:prstGeom>
              <a:blipFill>
                <a:blip r:embed="rId7"/>
                <a:stretch>
                  <a:fillRect l="-5941" t="-5495" b="-208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070879" y="5347594"/>
                <a:ext cx="935276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Frecuencia, </a:t>
                </a:r>
                <a14:m>
                  <m:oMath xmlns:m="http://schemas.openxmlformats.org/officeDocument/2006/math"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≡2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</m:oMath>
                </a14:m>
                <a:r>
                  <a:rPr lang="es-A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rad/muestras</a:t>
                </a:r>
                <a14:m>
                  <m:oMath xmlns:m="http://schemas.openxmlformats.org/officeDocument/2006/math"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s-AR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ciclos</m:t>
                    </m:r>
                    <m:r>
                      <a:rPr lang="es-AR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AR" sz="2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muestras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5347594"/>
                <a:ext cx="9352762" cy="552459"/>
              </a:xfrm>
              <a:prstGeom prst="rect">
                <a:avLst/>
              </a:prstGeom>
              <a:blipFill>
                <a:blip r:embed="rId8"/>
                <a:stretch>
                  <a:fillRect l="-1173" t="-5495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1070879" y="6082597"/>
                <a:ext cx="193463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Fase,</a:t>
                </a:r>
                <a:r>
                  <a:rPr lang="es-AR" sz="2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s-AR" sz="2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9" y="6082597"/>
                <a:ext cx="1934632" cy="552459"/>
              </a:xfrm>
              <a:prstGeom prst="rect">
                <a:avLst/>
              </a:prstGeom>
              <a:blipFill>
                <a:blip r:embed="rId9"/>
                <a:stretch>
                  <a:fillRect l="-5678" t="-5556" r="-2208" b="-2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/>
          <p:cNvSpPr/>
          <p:nvPr/>
        </p:nvSpPr>
        <p:spPr>
          <a:xfrm>
            <a:off x="653143" y="3897198"/>
            <a:ext cx="496388" cy="2737858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8840" y="1943653"/>
            <a:ext cx="5496059" cy="28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323" y="286327"/>
            <a:ext cx="11658248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PROPIEDADES</a:t>
            </a:r>
            <a:endParaRPr lang="es-A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es-AR" sz="26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sinusoidal </a:t>
            </a:r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tiempo discreto es periódica si </a:t>
            </a:r>
            <a:r>
              <a:rPr lang="es-AR" sz="26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frecuencia es un número racional </a:t>
            </a:r>
            <a:endParaRPr lang="es-AR" sz="1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95622" y="1502958"/>
                <a:ext cx="55431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𝑡𝑜𝑑𝑜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" y="1502958"/>
                <a:ext cx="55431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392380" y="2141783"/>
            <a:ext cx="3256020" cy="552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periodicidad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381353" y="2732145"/>
                <a:ext cx="65621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" y="2732145"/>
                <a:ext cx="65621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415288" y="3371575"/>
                <a:ext cx="11105882" cy="552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AR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AR" sz="2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 </a:t>
                </a:r>
                <a:r>
                  <a:rPr lang="es-AR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relación es verdadera si y solo si, existe un </a:t>
                </a:r>
                <a14:m>
                  <m:oMath xmlns:m="http://schemas.openxmlformats.org/officeDocument/2006/math"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s-AR" sz="2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cumple </a:t>
                </a:r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8" y="3371575"/>
                <a:ext cx="11105882" cy="552459"/>
              </a:xfrm>
              <a:prstGeom prst="rect">
                <a:avLst/>
              </a:prstGeom>
              <a:blipFill>
                <a:blip r:embed="rId4"/>
                <a:stretch>
                  <a:fillRect l="-988" t="-5495" b="-208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15288" y="4122727"/>
                <a:ext cx="2471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8" y="4122727"/>
                <a:ext cx="24718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3377992" y="3970601"/>
                <a:ext cx="1367041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92" y="3970601"/>
                <a:ext cx="1367041" cy="827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53" y="5199788"/>
            <a:ext cx="11046909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72506" y="450402"/>
            <a:ext cx="1158240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 las sinusoides en tiempo discreto cuyas frecuencias están separadas por un múltiplo entero de 2π son idénticas, consideremos</a:t>
            </a:r>
            <a:endParaRPr lang="es-AR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372506" y="1738700"/>
                <a:ext cx="2391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6" y="1738700"/>
                <a:ext cx="23916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-197615" y="3190601"/>
                <a:ext cx="106835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A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28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AR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s-AR" sz="2800" i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s-AR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AR" sz="28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sz="2800" i="0">
                              <a:latin typeface="Cambria Math" panose="02040503050406030204" pitchFamily="18" charset="0"/>
                            </a:rPr>
                            <m:t>co</m:t>
                          </m:r>
                          <m:func>
                            <m:func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615" y="3190601"/>
                <a:ext cx="106835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372506" y="4642503"/>
                <a:ext cx="3161891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6" y="4642503"/>
                <a:ext cx="3161891" cy="82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9802" y="295418"/>
            <a:ext cx="10307391" cy="55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resultado, todas las secuencias sinusoidales serán 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29802" y="1009738"/>
                <a:ext cx="66681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=0, 1, 2,…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02" y="1009738"/>
                <a:ext cx="666817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879795" y="1888883"/>
            <a:ext cx="1082348" cy="552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donde 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991594" y="1861579"/>
                <a:ext cx="457022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s-AR" sz="2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s-AR" sz="2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94" y="1861579"/>
                <a:ext cx="4570225" cy="552459"/>
              </a:xfrm>
              <a:prstGeom prst="rect">
                <a:avLst/>
              </a:prstGeom>
              <a:blipFill>
                <a:blip r:embed="rId3"/>
                <a:stretch>
                  <a:fillRect t="-5495" b="-208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808526" y="3067068"/>
                <a:ext cx="485248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s-AR" sz="280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800" i="0">
                          <a:latin typeface="Cambria Math" panose="02040503050406030204" pitchFamily="18" charset="0"/>
                        </a:rPr>
                        <m:t>sino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   , 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26" y="3067068"/>
                <a:ext cx="4852482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050658" y="3912418"/>
            <a:ext cx="3719287" cy="552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entonces todas las señales 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263462" y="3912418"/>
                <a:ext cx="318478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AR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s-AR" sz="2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o sino, </a:t>
                </a:r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462" y="3912418"/>
                <a:ext cx="3184782" cy="552459"/>
              </a:xfrm>
              <a:prstGeom prst="rect">
                <a:avLst/>
              </a:prstGeom>
              <a:blipFill rotWithShape="0">
                <a:blip r:embed="rId5"/>
                <a:stretch>
                  <a:fillRect t="-5556" r="-3059" b="-2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8448244" y="3739165"/>
                <a:ext cx="215450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44" y="3739165"/>
                <a:ext cx="2154501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872342" y="4729834"/>
            <a:ext cx="32712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Todas las obtenidas de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4236723" y="4710281"/>
                <a:ext cx="15231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s-A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s-AR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s-AR" sz="28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endParaRPr lang="es-A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3" y="4710281"/>
                <a:ext cx="1523109" cy="523220"/>
              </a:xfrm>
              <a:prstGeom prst="rect">
                <a:avLst/>
              </a:prstGeom>
              <a:blipFill>
                <a:blip r:embed="rId7"/>
                <a:stretch>
                  <a:fillRect t="-12791" r="-7200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6011376" y="4522409"/>
                <a:ext cx="138659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76" y="4522409"/>
                <a:ext cx="1386598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879795" y="5567389"/>
            <a:ext cx="2608406" cy="552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Serán idénticas de</a:t>
            </a:r>
            <a:endParaRPr lang="es-A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4118228" y="5567389"/>
                <a:ext cx="1470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228" y="5567389"/>
                <a:ext cx="14702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6011376" y="5355070"/>
                <a:ext cx="138659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76" y="5355070"/>
                <a:ext cx="1386598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7578771" y="5596628"/>
            <a:ext cx="104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FF0000"/>
                </a:solidFill>
                <a:latin typeface="+mj-lt"/>
              </a:rPr>
              <a:t>alias </a:t>
            </a:r>
            <a:endParaRPr lang="es-AR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20969" y="6322916"/>
            <a:ext cx="4709944" cy="5232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sz="26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Recordar que en tiempo continuo </a:t>
            </a:r>
            <a:endParaRPr lang="es-AR" sz="1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6274084" y="6324982"/>
                <a:ext cx="23454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∞&lt;</m:t>
                      </m:r>
                      <m:r>
                        <m:rPr>
                          <m:nor/>
                        </m:rPr>
                        <a:rPr lang="es-AR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AR" sz="280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sz="28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084" y="6324982"/>
                <a:ext cx="234545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8619534" y="6313867"/>
                <a:ext cx="23354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∞&lt;</m:t>
                      </m:r>
                      <m:r>
                        <a:rPr lang="es-AR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280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34" y="6313867"/>
                <a:ext cx="233544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899794" y="2468155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on </a:t>
            </a:r>
            <a:r>
              <a:rPr lang="en-US" sz="2800" dirty="0" err="1" smtClean="0">
                <a:latin typeface="+mj-lt"/>
              </a:rPr>
              <a:t>indistinguibles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decir</a:t>
            </a:r>
            <a:r>
              <a:rPr lang="en-US" sz="2800" dirty="0" smtClean="0">
                <a:latin typeface="+mj-lt"/>
              </a:rPr>
              <a:t> id</a:t>
            </a:r>
            <a:r>
              <a:rPr lang="es-AR" sz="2800" dirty="0" smtClean="0">
                <a:latin typeface="+mj-lt"/>
              </a:rPr>
              <a:t>é</a:t>
            </a:r>
            <a:r>
              <a:rPr lang="en-US" sz="2800" dirty="0" err="1" smtClean="0">
                <a:latin typeface="+mj-lt"/>
              </a:rPr>
              <a:t>nticas</a:t>
            </a:r>
            <a:r>
              <a:rPr lang="en-US" sz="2800" dirty="0" smtClean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  <p:sp>
        <p:nvSpPr>
          <p:cNvPr id="21" name="Abrir llave 20"/>
          <p:cNvSpPr/>
          <p:nvPr/>
        </p:nvSpPr>
        <p:spPr>
          <a:xfrm>
            <a:off x="729802" y="4710281"/>
            <a:ext cx="142540" cy="138032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2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7462" y="303918"/>
            <a:ext cx="114407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600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3) la mayor tasa de oscilación de una señal sinusoidal en tiempo discreto se alcanza en</a:t>
            </a:r>
            <a:endParaRPr lang="es-AR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557035" y="1862136"/>
                <a:ext cx="35896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35" y="1862136"/>
                <a:ext cx="35896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3557035" y="3248330"/>
                <a:ext cx="3599062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35" y="3248330"/>
                <a:ext cx="3599062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1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7" y="155573"/>
            <a:ext cx="1511939" cy="701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26563" y="838076"/>
                <a:ext cx="26219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3" y="838076"/>
                <a:ext cx="26219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26563" y="1457445"/>
                <a:ext cx="3993016" cy="587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=0,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3" y="1457445"/>
                <a:ext cx="3993016" cy="587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26563" y="2141127"/>
                <a:ext cx="4322145" cy="65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=0,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3" y="2141127"/>
                <a:ext cx="4322145" cy="655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42807" y="2892584"/>
                <a:ext cx="28572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=∞, 16, 8, 4, 2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7" y="2892584"/>
                <a:ext cx="28572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4919455" y="228322"/>
            <a:ext cx="6864691" cy="5578323"/>
            <a:chOff x="5232683" y="626642"/>
            <a:chExt cx="6864691" cy="557832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2683" y="626642"/>
              <a:ext cx="6864691" cy="55783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/>
                <p:cNvSpPr/>
                <p:nvPr/>
              </p:nvSpPr>
              <p:spPr>
                <a:xfrm>
                  <a:off x="9775579" y="2255975"/>
                  <a:ext cx="739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79" y="2255975"/>
                  <a:ext cx="7395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6193391" y="2314892"/>
                  <a:ext cx="739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391" y="2314892"/>
                  <a:ext cx="73950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/>
                <p:cNvSpPr/>
                <p:nvPr/>
              </p:nvSpPr>
              <p:spPr>
                <a:xfrm>
                  <a:off x="6193390" y="4259928"/>
                  <a:ext cx="739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11" name="Rectá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390" y="4259928"/>
                  <a:ext cx="73950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9575466" y="4334419"/>
                  <a:ext cx="739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466" y="4334419"/>
                  <a:ext cx="73950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8504775" y="626642"/>
                  <a:ext cx="739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775" y="626642"/>
                  <a:ext cx="73950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564" y="4541484"/>
            <a:ext cx="3164098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8048" y="231639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Exponencial tiempo continuo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32042" y="1006562"/>
                <a:ext cx="2129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2" y="1006562"/>
                <a:ext cx="21294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923445" y="2537589"/>
                <a:ext cx="116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45" y="2537589"/>
                <a:ext cx="11608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980284" y="5246666"/>
                <a:ext cx="116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84" y="5246666"/>
                <a:ext cx="11608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3330494" y="975458"/>
            <a:ext cx="4410348" cy="540941"/>
            <a:chOff x="945620" y="850576"/>
            <a:chExt cx="4410348" cy="540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/>
                <p:cNvSpPr/>
                <p:nvPr/>
              </p:nvSpPr>
              <p:spPr>
                <a:xfrm>
                  <a:off x="2699402" y="868297"/>
                  <a:ext cx="10874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AR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AR" sz="2800" dirty="0"/>
                </a:p>
              </p:txBody>
            </p:sp>
          </mc:Choice>
          <mc:Fallback xmlns="">
            <p:sp>
              <p:nvSpPr>
                <p:cNvPr id="6" name="Rectá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402" y="868297"/>
                  <a:ext cx="108741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uadroTexto 2"/>
            <p:cNvSpPr txBox="1"/>
            <p:nvPr/>
          </p:nvSpPr>
          <p:spPr>
            <a:xfrm>
              <a:off x="945620" y="850576"/>
              <a:ext cx="1946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+mj-lt"/>
                </a:rPr>
                <a:t>c</a:t>
              </a:r>
              <a:r>
                <a:rPr lang="en-US" sz="2800" dirty="0" err="1" smtClean="0">
                  <a:latin typeface="+mj-lt"/>
                </a:rPr>
                <a:t>aso</a:t>
              </a:r>
              <a:r>
                <a:rPr lang="en-US" sz="2800" dirty="0" smtClean="0">
                  <a:latin typeface="+mj-lt"/>
                </a:rPr>
                <a:t> </a:t>
              </a:r>
              <a:r>
                <a:rPr lang="en-US" sz="2800" dirty="0" err="1" smtClean="0">
                  <a:latin typeface="+mj-lt"/>
                </a:rPr>
                <a:t>en</a:t>
              </a:r>
              <a:r>
                <a:rPr lang="en-US" sz="2800" dirty="0" smtClean="0">
                  <a:latin typeface="+mj-lt"/>
                </a:rPr>
                <a:t> que </a:t>
              </a:r>
              <a:endParaRPr lang="es-AR" sz="2800" dirty="0">
                <a:latin typeface="+mj-lt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658067" y="865385"/>
              <a:ext cx="1697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s</a:t>
              </a:r>
              <a:r>
                <a:rPr lang="en-US" sz="2800" dirty="0" smtClean="0">
                  <a:latin typeface="+mj-lt"/>
                </a:rPr>
                <a:t>on </a:t>
              </a:r>
              <a:r>
                <a:rPr lang="en-US" sz="2800" dirty="0" err="1" smtClean="0">
                  <a:latin typeface="+mj-lt"/>
                </a:rPr>
                <a:t>reales</a:t>
              </a:r>
              <a:r>
                <a:rPr lang="en-US" sz="2800" dirty="0" smtClean="0">
                  <a:latin typeface="+mj-lt"/>
                </a:rPr>
                <a:t>,</a:t>
              </a:r>
              <a:endParaRPr lang="es-AR" sz="2800" dirty="0">
                <a:latin typeface="+mj-lt"/>
              </a:endParaRPr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7651074" y="990267"/>
            <a:ext cx="265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+mj-lt"/>
              </a:rPr>
              <a:t>e</a:t>
            </a:r>
            <a:r>
              <a:rPr lang="en-US" sz="2800" i="1" dirty="0" err="1" smtClean="0">
                <a:latin typeface="+mj-lt"/>
              </a:rPr>
              <a:t>xponencial</a:t>
            </a:r>
            <a:r>
              <a:rPr lang="en-US" sz="2800" i="1" dirty="0" smtClean="0">
                <a:latin typeface="+mj-lt"/>
              </a:rPr>
              <a:t> real </a:t>
            </a:r>
            <a:endParaRPr lang="es-AR" sz="2800" i="1" dirty="0">
              <a:latin typeface="+mj-lt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82494" y="1967642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t = -5:0.5:10;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C=7;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a=0.1;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 = C*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(a*t);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a=-0.1;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 = C*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(a*t);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591" y="1548912"/>
            <a:ext cx="4624122" cy="25005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780" y="4267411"/>
            <a:ext cx="4579121" cy="24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3875" y="421382"/>
            <a:ext cx="6164250" cy="13255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Señales</a:t>
            </a:r>
            <a:r>
              <a:rPr lang="en-US" sz="4000" dirty="0" smtClean="0"/>
              <a:t> </a:t>
            </a:r>
            <a:r>
              <a:rPr lang="en-US" sz="4000" dirty="0" err="1" smtClean="0"/>
              <a:t>continuas</a:t>
            </a:r>
            <a:r>
              <a:rPr lang="en-US" sz="4000" dirty="0" smtClean="0"/>
              <a:t> y </a:t>
            </a:r>
            <a:r>
              <a:rPr lang="en-US" sz="4000" dirty="0" err="1" smtClean="0"/>
              <a:t>discretas</a:t>
            </a:r>
            <a:r>
              <a:rPr lang="en-US" sz="4000" dirty="0" smtClean="0"/>
              <a:t> </a:t>
            </a:r>
            <a:endParaRPr lang="es-AR" sz="40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51486" y="2508903"/>
            <a:ext cx="1506583" cy="1410789"/>
            <a:chOff x="949234" y="2621280"/>
            <a:chExt cx="1506583" cy="1410789"/>
          </a:xfrm>
        </p:grpSpPr>
        <p:cxnSp>
          <p:nvCxnSpPr>
            <p:cNvPr id="7" name="Conector recto de flecha 6"/>
            <p:cNvCxnSpPr/>
            <p:nvPr/>
          </p:nvCxnSpPr>
          <p:spPr>
            <a:xfrm flipH="1" flipV="1">
              <a:off x="949234" y="2621280"/>
              <a:ext cx="26126" cy="1410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975360" y="4032069"/>
              <a:ext cx="14804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9689160" y="2555424"/>
            <a:ext cx="1506583" cy="1410789"/>
            <a:chOff x="949234" y="2621280"/>
            <a:chExt cx="1506583" cy="1410789"/>
          </a:xfrm>
        </p:grpSpPr>
        <p:cxnSp>
          <p:nvCxnSpPr>
            <p:cNvPr id="14" name="Conector recto de flecha 13"/>
            <p:cNvCxnSpPr/>
            <p:nvPr/>
          </p:nvCxnSpPr>
          <p:spPr>
            <a:xfrm flipH="1" flipV="1">
              <a:off x="949234" y="2621280"/>
              <a:ext cx="26126" cy="1410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975360" y="4032069"/>
              <a:ext cx="14804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4266849" y="2555424"/>
            <a:ext cx="1506583" cy="1410789"/>
            <a:chOff x="949234" y="2621280"/>
            <a:chExt cx="1506583" cy="1410789"/>
          </a:xfrm>
        </p:grpSpPr>
        <p:cxnSp>
          <p:nvCxnSpPr>
            <p:cNvPr id="17" name="Conector recto de flecha 16"/>
            <p:cNvCxnSpPr/>
            <p:nvPr/>
          </p:nvCxnSpPr>
          <p:spPr>
            <a:xfrm flipH="1" flipV="1">
              <a:off x="949234" y="2621280"/>
              <a:ext cx="26126" cy="1410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975360" y="4032069"/>
              <a:ext cx="148045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 rot="16200000">
            <a:off x="264617" y="3029627"/>
            <a:ext cx="109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/>
              </a:rPr>
              <a:t>ontinuo 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130321" y="409821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/>
              </a:rPr>
              <a:t>ontinuo 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525359" y="2555424"/>
            <a:ext cx="1935086" cy="1801891"/>
            <a:chOff x="2998320" y="5056109"/>
            <a:chExt cx="1935086" cy="1801891"/>
          </a:xfrm>
        </p:grpSpPr>
        <p:grpSp>
          <p:nvGrpSpPr>
            <p:cNvPr id="19" name="Grupo 18"/>
            <p:cNvGrpSpPr/>
            <p:nvPr/>
          </p:nvGrpSpPr>
          <p:grpSpPr>
            <a:xfrm>
              <a:off x="3426823" y="5056109"/>
              <a:ext cx="1506583" cy="1410789"/>
              <a:chOff x="949234" y="2621280"/>
              <a:chExt cx="1506583" cy="1410789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949234" y="2621280"/>
                <a:ext cx="26126" cy="14107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>
                <a:off x="975360" y="4032069"/>
                <a:ext cx="14804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uadroTexto 22"/>
            <p:cNvSpPr txBox="1"/>
            <p:nvPr/>
          </p:nvSpPr>
          <p:spPr>
            <a:xfrm rot="16200000">
              <a:off x="2725168" y="566053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  <a:latin typeface="Times New Roman" panose="02020603050405020304"/>
                </a:rPr>
                <a:t>discreto</a:t>
              </a:r>
              <a:endParaRPr lang="es-AR" dirty="0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548583" y="648866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Times New Roman" panose="02020603050405020304"/>
                </a:rPr>
                <a:t>c</a:t>
              </a:r>
              <a:r>
                <a:rPr lang="en-US" dirty="0" smtClean="0">
                  <a:solidFill>
                    <a:prstClr val="black"/>
                  </a:solidFill>
                  <a:latin typeface="Times New Roman" panose="02020603050405020304"/>
                </a:rPr>
                <a:t>ontinuo </a:t>
              </a:r>
              <a:endParaRPr lang="es-AR" dirty="0">
                <a:solidFill>
                  <a:prstClr val="black"/>
                </a:solidFill>
                <a:latin typeface="Times New Roman" panose="02020603050405020304"/>
              </a:endParaRPr>
            </a:p>
          </p:txBody>
        </p:sp>
      </p:grpSp>
      <p:sp>
        <p:nvSpPr>
          <p:cNvPr id="32" name="CuadroTexto 31"/>
          <p:cNvSpPr txBox="1"/>
          <p:nvPr/>
        </p:nvSpPr>
        <p:spPr>
          <a:xfrm rot="16200000">
            <a:off x="3422177" y="3087558"/>
            <a:ext cx="103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c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/>
              </a:rPr>
              <a:t>ontinuo 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33" name="CuadroTexto 32"/>
          <p:cNvSpPr txBox="1"/>
          <p:nvPr/>
        </p:nvSpPr>
        <p:spPr>
          <a:xfrm rot="16200000">
            <a:off x="8799367" y="3037171"/>
            <a:ext cx="112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Times New Roman" panose="02020603050405020304"/>
              </a:rPr>
              <a:t>discreto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484563" y="4144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Times New Roman" panose="02020603050405020304"/>
              </a:rPr>
              <a:t>discreto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997696" y="41447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Times New Roman" panose="02020603050405020304"/>
              </a:rPr>
              <a:t>discreto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986212" y="3159849"/>
            <a:ext cx="8515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+mj-lt"/>
              </a:rPr>
              <a:t>d</a:t>
            </a:r>
            <a:r>
              <a:rPr lang="en-US" i="1" dirty="0" smtClean="0">
                <a:solidFill>
                  <a:prstClr val="black"/>
                </a:solidFill>
                <a:latin typeface="+mj-lt"/>
              </a:rPr>
              <a:t>igital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s-AR" dirty="0">
              <a:solidFill>
                <a:prstClr val="black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44872" y="3159848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i="1" dirty="0">
                <a:latin typeface="+mj-lt"/>
              </a:rPr>
              <a:t>a</a:t>
            </a:r>
            <a:r>
              <a:rPr lang="es-AR" i="1" dirty="0" smtClean="0">
                <a:latin typeface="+mj-lt"/>
              </a:rPr>
              <a:t>nalógica</a:t>
            </a:r>
            <a:endParaRPr lang="es-AR" i="1" dirty="0">
              <a:latin typeface="+mj-l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46991" y="1942952"/>
            <a:ext cx="2794283" cy="29120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/>
          <p:cNvSpPr/>
          <p:nvPr/>
        </p:nvSpPr>
        <p:spPr>
          <a:xfrm>
            <a:off x="9093549" y="1816217"/>
            <a:ext cx="2794283" cy="29120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Elipse 2"/>
          <p:cNvSpPr/>
          <p:nvPr/>
        </p:nvSpPr>
        <p:spPr>
          <a:xfrm>
            <a:off x="3463897" y="2011281"/>
            <a:ext cx="2685408" cy="2775355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4484563" y="3145791"/>
            <a:ext cx="9775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d</a:t>
            </a:r>
            <a:r>
              <a:rPr lang="en-US" i="1" dirty="0" smtClean="0">
                <a:latin typeface="+mj-lt"/>
              </a:rPr>
              <a:t>iscreta </a:t>
            </a:r>
            <a:endParaRPr lang="es-AR" i="1" dirty="0">
              <a:latin typeface="+mj-l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27" y="2034883"/>
            <a:ext cx="2719052" cy="2804403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7265654" y="3159848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+mj-lt"/>
              </a:rPr>
              <a:t>multinivel</a:t>
            </a:r>
            <a:endParaRPr lang="es-AR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7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3" y="1202128"/>
            <a:ext cx="2243522" cy="6035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402" y="6026227"/>
            <a:ext cx="2536156" cy="6035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88" y="2622075"/>
            <a:ext cx="1841152" cy="6174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724" y="3707354"/>
            <a:ext cx="3487214" cy="5243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724" y="4682047"/>
            <a:ext cx="6456224" cy="97544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89463" y="232821"/>
            <a:ext cx="10052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800" dirty="0">
                <a:solidFill>
                  <a:prstClr val="black"/>
                </a:solidFill>
                <a:latin typeface="Times New Roman" panose="02020603050405020304"/>
              </a:rPr>
              <a:t>Exponencial tiempo </a:t>
            </a:r>
            <a:r>
              <a:rPr lang="es-AR" sz="2800" dirty="0" smtClean="0">
                <a:solidFill>
                  <a:prstClr val="black"/>
                </a:solidFill>
                <a:latin typeface="Times New Roman" panose="02020603050405020304"/>
              </a:rPr>
              <a:t>continuo, considerando que sea solo </a:t>
            </a:r>
            <a:r>
              <a:rPr lang="es-AR" sz="2800" dirty="0" smtClean="0">
                <a:solidFill>
                  <a:prstClr val="black"/>
                </a:solidFill>
                <a:latin typeface="Times New Roman" panose="02020603050405020304"/>
              </a:rPr>
              <a:t>imaginaria </a:t>
            </a:r>
          </a:p>
          <a:p>
            <a:pPr lvl="0"/>
            <a:r>
              <a:rPr lang="es-AR" sz="2800" dirty="0" smtClean="0">
                <a:solidFill>
                  <a:prstClr val="black"/>
                </a:solidFill>
                <a:latin typeface="Times New Roman" panose="02020603050405020304"/>
              </a:rPr>
              <a:t>(propiedad es que es periódica) </a:t>
            </a:r>
            <a:endParaRPr lang="es-AR" sz="2800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187988" y="1858427"/>
            <a:ext cx="3031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para que se </a:t>
            </a:r>
            <a:r>
              <a:rPr lang="en-US" sz="2800" dirty="0" err="1">
                <a:latin typeface="+mj-lt"/>
              </a:rPr>
              <a:t>cumpla</a:t>
            </a:r>
            <a:r>
              <a:rPr lang="en-US" sz="2800" dirty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4044007" y="1820885"/>
                <a:ext cx="3803862" cy="598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07" y="1820885"/>
                <a:ext cx="3803862" cy="598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04293" y="1820885"/>
                <a:ext cx="3622082" cy="598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3" y="1820885"/>
                <a:ext cx="3622082" cy="598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435256" y="3690968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Entonces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si</a:t>
            </a:r>
            <a:r>
              <a:rPr lang="en-US" sz="2800" dirty="0" smtClean="0">
                <a:latin typeface="+mj-lt"/>
              </a:rPr>
              <a:t>,  </a:t>
            </a:r>
            <a:endParaRPr lang="es-AR" sz="2800" dirty="0">
              <a:latin typeface="+mj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115050" y="3707354"/>
            <a:ext cx="520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periódica</a:t>
            </a:r>
            <a:r>
              <a:rPr lang="en-US" sz="2800" dirty="0" smtClean="0">
                <a:latin typeface="+mj-lt"/>
              </a:rPr>
              <a:t> para </a:t>
            </a:r>
            <a:r>
              <a:rPr lang="en-US" sz="2800" dirty="0" err="1" smtClean="0">
                <a:latin typeface="+mj-lt"/>
              </a:rPr>
              <a:t>cualquier</a:t>
            </a:r>
            <a:r>
              <a:rPr lang="en-US" sz="2800" dirty="0" smtClean="0">
                <a:latin typeface="+mj-lt"/>
              </a:rPr>
              <a:t> valor de T</a:t>
            </a:r>
            <a:endParaRPr lang="es-AR" sz="2800" dirty="0">
              <a:latin typeface="+mj-lt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04293" y="4961665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+mj-lt"/>
              </a:rPr>
              <a:t>p</a:t>
            </a:r>
            <a:r>
              <a:rPr lang="es-AR" sz="2800" dirty="0" smtClean="0">
                <a:latin typeface="+mj-lt"/>
              </a:rPr>
              <a:t>ero si </a:t>
            </a:r>
            <a:endParaRPr lang="es-AR" sz="2800" dirty="0">
              <a:latin typeface="+mj-lt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001161" y="6076211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módulo cumple para, </a:t>
            </a:r>
            <a:endParaRPr lang="es-A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511278" y="974796"/>
                <a:ext cx="2129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8" y="974796"/>
                <a:ext cx="2129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511278" y="235974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Exponencial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compleja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511278" y="1802765"/>
                <a:ext cx="1946495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8" y="1802765"/>
                <a:ext cx="19464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40521" y="2477419"/>
                <a:ext cx="22710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s-AR" sz="28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1" y="2477419"/>
                <a:ext cx="22710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2767675" y="1821681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Forma polar</a:t>
            </a:r>
            <a:endParaRPr lang="es-AR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767675" y="2477419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Forma rectangular </a:t>
            </a:r>
            <a:endParaRPr lang="es-AR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9855" y="311835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Utilizando</a:t>
            </a:r>
            <a:r>
              <a:rPr lang="en-US" sz="2800" dirty="0" smtClean="0">
                <a:latin typeface="+mj-lt"/>
              </a:rPr>
              <a:t> Euler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509855" y="3641574"/>
                <a:ext cx="875098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func>
                        <m:func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s-A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func>
                        <m:func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" y="3641574"/>
                <a:ext cx="8750985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735" y="4607600"/>
            <a:ext cx="6037201" cy="22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1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00174" y="236297"/>
                <a:ext cx="4992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800" dirty="0" smtClean="0">
                    <a:latin typeface="+mj-lt"/>
                  </a:rPr>
                  <a:t>Exponencial discreta, para </a:t>
                </a:r>
                <a14:m>
                  <m:oMath xmlns:m="http://schemas.openxmlformats.org/officeDocument/2006/math">
                    <m:r>
                      <a:rPr lang="es-AR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AR" sz="2800" dirty="0" smtClean="0">
                    <a:latin typeface="+mj-lt"/>
                  </a:rPr>
                  <a:t> real </a:t>
                </a:r>
                <a:endParaRPr lang="es-A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4" y="236297"/>
                <a:ext cx="4992842" cy="523220"/>
              </a:xfrm>
              <a:prstGeom prst="rect">
                <a:avLst/>
              </a:prstGeom>
              <a:blipFill>
                <a:blip r:embed="rId2"/>
                <a:stretch>
                  <a:fillRect l="-2442" t="-12791" r="-1587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0174" y="842979"/>
                <a:ext cx="18158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4" y="842979"/>
                <a:ext cx="18158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985850" y="4549526"/>
                <a:ext cx="14285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&lt;−1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50" y="4549526"/>
                <a:ext cx="14285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269685" y="4549526"/>
                <a:ext cx="20961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685" y="4549526"/>
                <a:ext cx="20961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244004" y="4560592"/>
                <a:ext cx="1828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04" y="4560592"/>
                <a:ext cx="18284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9306285" y="4538752"/>
                <a:ext cx="116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285" y="4538752"/>
                <a:ext cx="11608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/>
          <p:cNvCxnSpPr/>
          <p:nvPr/>
        </p:nvCxnSpPr>
        <p:spPr>
          <a:xfrm>
            <a:off x="300174" y="2160576"/>
            <a:ext cx="11082201" cy="3902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682188" y="2068027"/>
            <a:ext cx="182677" cy="1768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/>
          <p:cNvSpPr/>
          <p:nvPr/>
        </p:nvSpPr>
        <p:spPr>
          <a:xfrm>
            <a:off x="8336779" y="2076913"/>
            <a:ext cx="182677" cy="1768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/>
          <p:cNvSpPr/>
          <p:nvPr/>
        </p:nvSpPr>
        <p:spPr>
          <a:xfrm>
            <a:off x="2948513" y="2072151"/>
            <a:ext cx="182677" cy="1768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/>
          <p:cNvSpPr txBox="1"/>
          <p:nvPr/>
        </p:nvSpPr>
        <p:spPr>
          <a:xfrm>
            <a:off x="5617073" y="157955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844926" y="15795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279152" y="1599354"/>
            <a:ext cx="2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s-AR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091" y="2648870"/>
            <a:ext cx="2468026" cy="1973802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304" y="2700798"/>
            <a:ext cx="2344337" cy="1869945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9660" y="2640951"/>
            <a:ext cx="2548248" cy="191249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946" y="2643240"/>
            <a:ext cx="2498153" cy="19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65" y="109324"/>
            <a:ext cx="493819" cy="5243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5" y="952132"/>
            <a:ext cx="1652159" cy="5425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27" y="1021730"/>
            <a:ext cx="2469094" cy="5425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853" y="1021730"/>
            <a:ext cx="3785944" cy="5243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5424" y="2782935"/>
            <a:ext cx="2987299" cy="5182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003" y="5085775"/>
            <a:ext cx="2950720" cy="51820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38650" y="109324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Cuando </a:t>
            </a:r>
            <a:endParaRPr lang="es-AR" sz="28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80857" y="109324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+mj-lt"/>
              </a:rPr>
              <a:t>s</a:t>
            </a:r>
            <a:r>
              <a:rPr lang="es-AR" sz="2800" dirty="0" smtClean="0">
                <a:latin typeface="+mj-lt"/>
              </a:rPr>
              <a:t>ea compleja </a:t>
            </a:r>
            <a:endParaRPr lang="es-AR" sz="2800" dirty="0"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84" y="1851158"/>
            <a:ext cx="1402202" cy="524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6494" y="1851158"/>
            <a:ext cx="1719221" cy="59136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5545" y="1939239"/>
            <a:ext cx="5908673" cy="216038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9494" y="4561087"/>
            <a:ext cx="5840777" cy="20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17225" y="991981"/>
                <a:ext cx="2384564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5" y="991981"/>
                <a:ext cx="2384564" cy="974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8023" y="2255753"/>
                <a:ext cx="4316887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" y="2255753"/>
                <a:ext cx="4316887" cy="974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8023" y="3566968"/>
                <a:ext cx="31857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AR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800" i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AR" sz="2800" dirty="0" smtClean="0"/>
                  <a:t>,</a:t>
                </a:r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" y="3566968"/>
                <a:ext cx="3185744" cy="523220"/>
              </a:xfrm>
              <a:prstGeom prst="rect">
                <a:avLst/>
              </a:prstGeom>
              <a:blipFill>
                <a:blip r:embed="rId4"/>
                <a:stretch>
                  <a:fillRect t="-11628" r="-2677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43514" y="4550834"/>
                <a:ext cx="55681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       0≤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14" y="4550834"/>
                <a:ext cx="55681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17225" y="324011"/>
            <a:ext cx="944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Alternativamente podemos expresar la señal con amplitud y fase</a:t>
            </a:r>
            <a:endParaRPr lang="es-AR" sz="2800" dirty="0"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93326" y="6000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grpSp>
        <p:nvGrpSpPr>
          <p:cNvPr id="16" name="Grupo 15"/>
          <p:cNvGrpSpPr/>
          <p:nvPr/>
        </p:nvGrpSpPr>
        <p:grpSpPr>
          <a:xfrm>
            <a:off x="6756032" y="1430324"/>
            <a:ext cx="5435967" cy="3908030"/>
            <a:chOff x="6756033" y="1430324"/>
            <a:chExt cx="5400630" cy="389061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6033" y="1430324"/>
              <a:ext cx="5400630" cy="38906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/>
                <p:cNvSpPr txBox="1"/>
                <p:nvPr/>
              </p:nvSpPr>
              <p:spPr>
                <a:xfrm>
                  <a:off x="8865326" y="1430324"/>
                  <a:ext cx="69551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3" name="Cuadro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326" y="1430324"/>
                  <a:ext cx="6955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/>
            <p:cNvSpPr/>
            <p:nvPr/>
          </p:nvSpPr>
          <p:spPr>
            <a:xfrm>
              <a:off x="8212183" y="2964593"/>
              <a:ext cx="2351314" cy="266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72144" y="3375630"/>
              <a:ext cx="688692" cy="384675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227428" y="3562109"/>
                <a:ext cx="34057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=∅(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28" y="3562109"/>
                <a:ext cx="340574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7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4063" y="335552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rgbClr val="0070C0"/>
                </a:solidFill>
                <a:latin typeface="+mj-lt"/>
              </a:rPr>
              <a:t>Exponenciales complejas </a:t>
            </a:r>
            <a:r>
              <a:rPr lang="es-AR" sz="2800" u="sng" dirty="0" smtClean="0">
                <a:solidFill>
                  <a:srgbClr val="0070C0"/>
                </a:solidFill>
                <a:latin typeface="+mj-lt"/>
              </a:rPr>
              <a:t>relacionadas armónicamente </a:t>
            </a:r>
            <a:endParaRPr lang="es-AR" sz="2800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4063" y="1196513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rgbClr val="0070C0"/>
                </a:solidFill>
                <a:latin typeface="+mj-lt"/>
              </a:rPr>
              <a:t>Continuo:</a:t>
            </a:r>
            <a:r>
              <a:rPr lang="es-AR" sz="2800" dirty="0" smtClean="0">
                <a:latin typeface="+mj-lt"/>
              </a:rPr>
              <a:t> 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821627" y="1121428"/>
                <a:ext cx="4286110" cy="598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27" y="1121428"/>
                <a:ext cx="4286110" cy="598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736411" y="1121428"/>
                <a:ext cx="2762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=0,±1,±2,…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411" y="1121428"/>
                <a:ext cx="27622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94063" y="2255519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ara </a:t>
            </a:r>
            <a:r>
              <a:rPr lang="en-US" sz="2800" dirty="0" err="1" smtClean="0">
                <a:latin typeface="+mj-lt"/>
              </a:rPr>
              <a:t>cada</a:t>
            </a:r>
            <a:r>
              <a:rPr lang="en-US" sz="2800" dirty="0" smtClean="0">
                <a:latin typeface="+mj-lt"/>
              </a:rPr>
              <a:t> valor de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2990089" y="2255519"/>
                <a:ext cx="4933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89" y="2255519"/>
                <a:ext cx="4933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3286201" y="2255519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</a:rPr>
              <a:t>e</a:t>
            </a:r>
            <a:r>
              <a:rPr lang="en-US" sz="2800" dirty="0" err="1" smtClean="0"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periódica</a:t>
            </a:r>
            <a:r>
              <a:rPr lang="en-US" sz="2800" dirty="0" smtClean="0">
                <a:latin typeface="+mj-lt"/>
              </a:rPr>
              <a:t> con </a:t>
            </a:r>
            <a:r>
              <a:rPr lang="en-US" sz="2800" dirty="0" err="1" smtClean="0">
                <a:latin typeface="+mj-lt"/>
              </a:rPr>
              <a:t>período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6986253" y="2029655"/>
                <a:ext cx="1964833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253" y="2029655"/>
                <a:ext cx="1964833" cy="974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394063" y="3913876"/>
            <a:ext cx="349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+mj-lt"/>
              </a:rPr>
              <a:t>también lo será en 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374078" y="3645244"/>
                <a:ext cx="2125838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s-AR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s-AR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8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78" y="3645244"/>
                <a:ext cx="2125838" cy="1060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2062640" y="5128868"/>
                <a:ext cx="14748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40" y="5128868"/>
                <a:ext cx="147489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4436997" y="5128868"/>
                <a:ext cx="30566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)≠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97" y="5128868"/>
                <a:ext cx="30566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/>
          <p:cNvCxnSpPr/>
          <p:nvPr/>
        </p:nvCxnSpPr>
        <p:spPr>
          <a:xfrm>
            <a:off x="3607199" y="5451438"/>
            <a:ext cx="10780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9303" y="522514"/>
            <a:ext cx="7399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Combinación lineal de las señales fundamentales 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450889" y="522514"/>
                <a:ext cx="10695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89" y="522514"/>
                <a:ext cx="10695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09303" y="1770347"/>
                <a:ext cx="6322308" cy="1267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8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" y="1770347"/>
                <a:ext cx="6322308" cy="1267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546024" y="3427567"/>
                <a:ext cx="40488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=0, ±1, ±2, …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24" y="3427567"/>
                <a:ext cx="40488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409303" y="3427567"/>
            <a:ext cx="155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+mj-lt"/>
              </a:rPr>
              <a:t>d</a:t>
            </a:r>
            <a:r>
              <a:rPr lang="es-AR" sz="2800" dirty="0" smtClean="0">
                <a:latin typeface="+mj-lt"/>
              </a:rPr>
              <a:t>onde </a:t>
            </a:r>
            <a:endParaRPr lang="es-AR" sz="2800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33271" y="3427566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latin typeface="+mj-lt"/>
              </a:rPr>
              <a:t>s</a:t>
            </a:r>
            <a:r>
              <a:rPr lang="es-AR" sz="2800" dirty="0" smtClean="0">
                <a:latin typeface="+mj-lt"/>
              </a:rPr>
              <a:t>on constantes complejas arbitrarias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09303" y="4833257"/>
                <a:ext cx="5408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800" dirty="0" smtClean="0">
                    <a:latin typeface="+mj-lt"/>
                  </a:rPr>
                  <a:t> expansión en serie de Fourier </a:t>
                </a:r>
                <a:endParaRPr lang="es-A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" y="4833257"/>
                <a:ext cx="5408019" cy="523220"/>
              </a:xfrm>
              <a:prstGeom prst="rect">
                <a:avLst/>
              </a:prstGeom>
              <a:blipFill>
                <a:blip r:embed="rId5"/>
                <a:stretch>
                  <a:fillRect t="-12791" r="-1353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5100" y="373625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+mj-lt"/>
              </a:rPr>
              <a:t>Discreto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:</a:t>
            </a:r>
            <a:endParaRPr lang="es-AR" sz="28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925697" y="1160207"/>
                <a:ext cx="17288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97" y="1160207"/>
                <a:ext cx="17288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425100" y="1160207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periódica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es</a:t>
            </a:r>
            <a:r>
              <a:rPr lang="en-US" sz="2800" dirty="0" smtClean="0">
                <a:latin typeface="+mj-lt"/>
              </a:rPr>
              <a:t> un </a:t>
            </a:r>
            <a:r>
              <a:rPr lang="en-US" sz="2800" dirty="0" err="1" smtClean="0">
                <a:latin typeface="+mj-lt"/>
              </a:rPr>
              <a:t>número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racional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elegimos</a:t>
            </a:r>
            <a:r>
              <a:rPr lang="en-US" sz="2800" dirty="0" smtClean="0">
                <a:latin typeface="+mj-lt"/>
              </a:rPr>
              <a:t> 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25100" y="3161220"/>
                <a:ext cx="6228308" cy="537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=0,±1,±2,…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0" y="3161220"/>
                <a:ext cx="6228308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425100" y="2200042"/>
            <a:ext cx="800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Entonces el conjunto relacionado armónicamente será </a:t>
            </a:r>
            <a:endParaRPr lang="es-AR" sz="28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5100" y="4136313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+mj-lt"/>
              </a:rPr>
              <a:t>En contraste con el tiempo continuo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25100" y="5097491"/>
                <a:ext cx="9832259" cy="549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type m:val="lin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type m:val="lin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0" y="5097491"/>
                <a:ext cx="9832259" cy="549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6018539" y="6072584"/>
                <a:ext cx="5543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𝑡𝑜𝑑𝑜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39" y="6072584"/>
                <a:ext cx="55431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3260338" y="6072584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</a:rPr>
              <a:t>c</a:t>
            </a:r>
            <a:r>
              <a:rPr lang="en-US" sz="2800" dirty="0" err="1" smtClean="0">
                <a:latin typeface="+mj-lt"/>
              </a:rPr>
              <a:t>onsistente</a:t>
            </a:r>
            <a:r>
              <a:rPr lang="en-US" sz="2800" dirty="0" smtClean="0">
                <a:latin typeface="+mj-lt"/>
              </a:rPr>
              <a:t> con </a:t>
            </a:r>
            <a:endParaRPr lang="es-A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5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45809" y="652217"/>
                <a:ext cx="13345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9" y="652217"/>
                <a:ext cx="1334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354283" y="634887"/>
                <a:ext cx="26594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sz="28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83" y="634887"/>
                <a:ext cx="26594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818834" y="634887"/>
                <a:ext cx="17288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34" y="634887"/>
                <a:ext cx="17288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12200" y="1487851"/>
                <a:ext cx="5848652" cy="570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s-A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𝑘𝑛</m:t>
                        </m:r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s-A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AR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1, 2,…,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AR" sz="2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0" y="1487851"/>
                <a:ext cx="5848652" cy="570605"/>
              </a:xfrm>
              <a:prstGeom prst="rect">
                <a:avLst/>
              </a:prstGeom>
              <a:blipFill>
                <a:blip r:embed="rId5"/>
                <a:stretch>
                  <a:fillRect t="-6383" b="-244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83476" y="3718256"/>
                <a:ext cx="6045758" cy="13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A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type m:val="lin"/>
                              <m:ctrlPr>
                                <a:rPr lang="es-A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A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76" y="3718256"/>
                <a:ext cx="6045758" cy="1304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599507" y="111667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Podemos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considerar</a:t>
            </a:r>
            <a:endParaRPr lang="es-AR" sz="2800" dirty="0"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12200" y="2306420"/>
            <a:ext cx="7582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Esto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quiere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decir</a:t>
            </a:r>
            <a:r>
              <a:rPr lang="en-US" sz="2800" dirty="0" smtClean="0">
                <a:latin typeface="+mj-lt"/>
              </a:rPr>
              <a:t> que hay N </a:t>
            </a:r>
            <a:r>
              <a:rPr lang="en-US" sz="2800" dirty="0" err="1" smtClean="0">
                <a:latin typeface="+mj-lt"/>
              </a:rPr>
              <a:t>exponenciales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distintas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8200371" y="2279685"/>
                <a:ext cx="29476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371" y="2279685"/>
                <a:ext cx="294760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712200" y="3246881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Puedo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combinarlas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linealmente</a:t>
            </a:r>
            <a:r>
              <a:rPr lang="en-US" sz="2800" dirty="0" smtClean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0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621709"/>
                  </p:ext>
                </p:extLst>
              </p:nvPr>
            </p:nvGraphicFramePr>
            <p:xfrm>
              <a:off x="2422861" y="935215"/>
              <a:ext cx="7169299" cy="438201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9611">
                      <a:extLst>
                        <a:ext uri="{9D8B030D-6E8A-4147-A177-3AD203B41FA5}">
                          <a16:colId xmlns:a16="http://schemas.microsoft.com/office/drawing/2014/main" val="3112940019"/>
                        </a:ext>
                      </a:extLst>
                    </a:gridCol>
                    <a:gridCol w="2389611">
                      <a:extLst>
                        <a:ext uri="{9D8B030D-6E8A-4147-A177-3AD203B41FA5}">
                          <a16:colId xmlns:a16="http://schemas.microsoft.com/office/drawing/2014/main" val="2741365078"/>
                        </a:ext>
                      </a:extLst>
                    </a:gridCol>
                    <a:gridCol w="2390077">
                      <a:extLst>
                        <a:ext uri="{9D8B030D-6E8A-4147-A177-3AD203B41FA5}">
                          <a16:colId xmlns:a16="http://schemas.microsoft.com/office/drawing/2014/main" val="552428974"/>
                        </a:ext>
                      </a:extLst>
                    </a:gridCol>
                  </a:tblGrid>
                  <a:tr h="66996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Señales tiempo continuo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Señales tiempo discreto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608558"/>
                      </a:ext>
                    </a:extLst>
                  </a:tr>
                  <a:tr h="33498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πF</m:t>
                                </m:r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9775669"/>
                      </a:ext>
                    </a:extLst>
                  </a:tr>
                  <a:tr h="73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𝑠𝑒𝑔</m:t>
                                    </m:r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        </m:t>
                                    </m:r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𝐻𝑧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𝑟𝑎𝑑</m:t>
                                    </m:r>
                                  </m:num>
                                  <m:den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𝑚𝑢𝑒𝑠𝑡𝑟𝑎</m:t>
                                    </m:r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  <m:r>
                                  <a:rPr lang="es-A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</m:t>
                                </m:r>
                                <m:f>
                                  <m:fPr>
                                    <m:ctrlP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𝑐𝑖𝑐𝑙𝑜𝑠</m:t>
                                    </m:r>
                                  </m:num>
                                  <m:den>
                                    <m:r>
                                      <a:rPr lang="es-AR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𝑚𝑢𝑒𝑠𝑡𝑟𝑎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3059015"/>
                      </a:ext>
                    </a:extLst>
                  </a:tr>
                  <a:tr h="7025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AR" sz="2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AR" sz="2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s-AR" sz="2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9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9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  <m:r>
                                <m:rPr>
                                  <m:nor/>
                                </m:rP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19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s-AR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19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5205013"/>
                      </a:ext>
                    </a:extLst>
                  </a:tr>
                  <a:tr h="7556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9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  <m:r>
                                <m:rPr>
                                  <m:nor/>
                                </m:rPr>
                                <a:rPr lang="en-US" sz="19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s-AR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1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s-AR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5248963"/>
                      </a:ext>
                    </a:extLst>
                  </a:tr>
                  <a:tr h="11566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−∞&lt;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&lt;∞</m:t>
                                </m:r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−∞&lt;</m:t>
                                </m:r>
                                <m:r>
                                  <m:rPr>
                                    <m:nor/>
                                  </m:rPr>
                                  <a:rPr lang="en-US" sz="19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&lt;∞</m:t>
                                </m:r>
                              </m:oMath>
                            </m:oMathPara>
                          </a14:m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s-AR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sz="19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  <m:r>
                                  <m:rPr>
                                    <m:nor/>
                                  </m:rPr>
                                  <a:rPr lang="en-US" sz="19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≤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s-AR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9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9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s-A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A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s-AR" sz="21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s-A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s-AR" sz="2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AR" sz="2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1213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621709"/>
                  </p:ext>
                </p:extLst>
              </p:nvPr>
            </p:nvGraphicFramePr>
            <p:xfrm>
              <a:off x="2422861" y="935215"/>
              <a:ext cx="7169299" cy="438201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9611">
                      <a:extLst>
                        <a:ext uri="{9D8B030D-6E8A-4147-A177-3AD203B41FA5}">
                          <a16:colId xmlns:a16="http://schemas.microsoft.com/office/drawing/2014/main" val="3112940019"/>
                        </a:ext>
                      </a:extLst>
                    </a:gridCol>
                    <a:gridCol w="2389611">
                      <a:extLst>
                        <a:ext uri="{9D8B030D-6E8A-4147-A177-3AD203B41FA5}">
                          <a16:colId xmlns:a16="http://schemas.microsoft.com/office/drawing/2014/main" val="2741365078"/>
                        </a:ext>
                      </a:extLst>
                    </a:gridCol>
                    <a:gridCol w="2390077">
                      <a:extLst>
                        <a:ext uri="{9D8B030D-6E8A-4147-A177-3AD203B41FA5}">
                          <a16:colId xmlns:a16="http://schemas.microsoft.com/office/drawing/2014/main" val="552428974"/>
                        </a:ext>
                      </a:extLst>
                    </a:gridCol>
                  </a:tblGrid>
                  <a:tr h="68491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Señales tiempo continuo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Señales tiempo discreto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0608558"/>
                      </a:ext>
                    </a:extLst>
                  </a:tr>
                  <a:tr h="34245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5" t="-223214" r="-200765" b="-10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10" t="-223214" r="-510" b="-102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775669"/>
                      </a:ext>
                    </a:extLst>
                  </a:tr>
                  <a:tr h="731466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5" t="-150833" r="-200765" b="-3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10" t="-150833" r="-510" b="-3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3059015"/>
                      </a:ext>
                    </a:extLst>
                  </a:tr>
                  <a:tr h="7025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AR" sz="21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61739" r="-100254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10" t="-261739" r="-510" b="-2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205013"/>
                      </a:ext>
                    </a:extLst>
                  </a:tr>
                  <a:tr h="75569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32800" r="-100254" b="-1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5248963"/>
                      </a:ext>
                    </a:extLst>
                  </a:tr>
                  <a:tr h="1164908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5" t="-283246" r="-200765" b="-12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21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s-AR" sz="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50317" marR="50317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10" t="-283246" r="-510" b="-12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2135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22936" y="9346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7" name="Flecha derecha 6"/>
          <p:cNvSpPr/>
          <p:nvPr/>
        </p:nvSpPr>
        <p:spPr>
          <a:xfrm>
            <a:off x="4890837" y="3001103"/>
            <a:ext cx="2233407" cy="35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sp>
        <p:nvSpPr>
          <p:cNvPr id="8" name="Flecha derecha 7"/>
          <p:cNvSpPr/>
          <p:nvPr/>
        </p:nvSpPr>
        <p:spPr>
          <a:xfrm rot="10800000">
            <a:off x="4890838" y="3775904"/>
            <a:ext cx="2233344" cy="35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735091" y="558441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dirty="0" err="1">
                <a:solidFill>
                  <a:prstClr val="black"/>
                </a:solidFill>
              </a:rPr>
              <a:t>Fs</a:t>
            </a:r>
            <a:r>
              <a:rPr lang="en-US" dirty="0">
                <a:solidFill>
                  <a:prstClr val="black"/>
                </a:solidFill>
              </a:rPr>
              <a:t>=1/T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7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s-AR">
              <a:solidFill>
                <a:prstClr val="black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AR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6457" y="1352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AR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6216" y="29212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/>
              </a:rPr>
              <a:t>Señales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/>
              </a:rPr>
              <a:t>continuas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/>
              </a:rPr>
              <a:t>: </a:t>
            </a:r>
            <a:endParaRPr lang="es-AR" sz="3600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6216" y="475211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+mj-lt"/>
              </a:rPr>
              <a:t>Podría ser que </a:t>
            </a:r>
            <a:endParaRPr lang="es-AR" sz="3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724105" y="4752109"/>
                <a:ext cx="70030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i="1">
                          <a:latin typeface="Cambria Math" panose="02040503050406030204" pitchFamily="18" charset="0"/>
                        </a:rPr>
                        <m:t>𝑣𝑎𝑟𝑖𝑒𝑛</m:t>
                      </m:r>
                      <m:r>
                        <a:rPr lang="es-AR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6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sz="3600" i="0">
                          <a:latin typeface="Cambria Math" panose="02040503050406030204" pitchFamily="18" charset="0"/>
                        </a:rPr>
                        <m:t>−∞ </m:t>
                      </m:r>
                      <m:r>
                        <a:rPr lang="es-AR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3600" i="0">
                          <a:latin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05" y="4752109"/>
                <a:ext cx="700309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876895" y="1704740"/>
                <a:ext cx="360560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A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s-AR" sz="40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sz="4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AR" sz="40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sz="4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95" y="1704740"/>
                <a:ext cx="360560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5133172" y="2874481"/>
                <a:ext cx="21849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40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A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4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72" y="2874481"/>
                <a:ext cx="218495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486216" y="5512525"/>
            <a:ext cx="7481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+mj-lt"/>
              </a:rPr>
              <a:t>Potencialidad</a:t>
            </a:r>
            <a:r>
              <a:rPr lang="en-US" sz="2800" i="1" dirty="0" smtClean="0">
                <a:latin typeface="+mj-lt"/>
              </a:rPr>
              <a:t> de </a:t>
            </a:r>
            <a:r>
              <a:rPr lang="en-US" sz="2800" i="1" dirty="0" err="1" smtClean="0">
                <a:latin typeface="+mj-lt"/>
              </a:rPr>
              <a:t>expresarlas</a:t>
            </a:r>
            <a:r>
              <a:rPr lang="en-US" sz="2800" i="1" dirty="0" smtClean="0">
                <a:latin typeface="+mj-lt"/>
              </a:rPr>
              <a:t> de </a:t>
            </a:r>
            <a:r>
              <a:rPr lang="en-US" sz="2800" i="1" dirty="0" err="1" smtClean="0">
                <a:latin typeface="+mj-lt"/>
              </a:rPr>
              <a:t>manera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i="1" dirty="0" err="1" smtClean="0">
                <a:latin typeface="+mj-lt"/>
              </a:rPr>
              <a:t>compleja</a:t>
            </a:r>
            <a:r>
              <a:rPr lang="en-US" sz="2800" i="1" dirty="0" smtClean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0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16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09303" y="195420"/>
                <a:ext cx="11251474" cy="376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Problema exponenciales </a:t>
                </a:r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señal exponencial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𝑎𝑡</m:t>
                        </m:r>
                      </m:sup>
                    </m:sSup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(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 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0" lang="es-AR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 otro caso ) es muy común en señales de tiempo continuo. Del mismo </a:t>
                </a:r>
                <a:r>
                  <a:rPr kumimoji="0" lang="es-A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modo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muy común en señales de tiempo discretas. Veamos cómo se relacionan entre ellas </a:t>
                </a:r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=−0.5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grafique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grafique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Comparar la tendencia a cero de ambas.</a:t>
                </a:r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si se muestrea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utilizando una </a:t>
                </a:r>
                <a:r>
                  <a:rPr kumimoji="0" lang="es-AR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 como debería ser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kumimoji="0" lang="es-A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s-A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s-A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y cómo se relaciona a 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A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es decir qué valor debe tomar </a:t>
                </a:r>
                <a14:m>
                  <m:oMath xmlns:m="http://schemas.openxmlformats.org/officeDocument/2006/math">
                    <m:r>
                      <a:rPr kumimoji="0" lang="es-A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kumimoji="0" lang="es-AR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s-A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que ambas sean iguales. </a:t>
                </a:r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kumimoji="0" lang="es-A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" y="195420"/>
                <a:ext cx="11251474" cy="3764107"/>
              </a:xfrm>
              <a:prstGeom prst="rect">
                <a:avLst/>
              </a:prstGeom>
              <a:blipFill>
                <a:blip r:embed="rId2"/>
                <a:stretch>
                  <a:fillRect l="-271" r="-3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48" y="1295225"/>
            <a:ext cx="5920149" cy="469627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38157" y="206654"/>
            <a:ext cx="5343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Señales continuas</a:t>
            </a:r>
            <a:r>
              <a:rPr lang="en-US" sz="2800" dirty="0" smtClean="0"/>
              <a:t>:</a:t>
            </a:r>
            <a:r>
              <a:rPr lang="es-AR" sz="2800" dirty="0" smtClean="0"/>
              <a:t> señal de voz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717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940526" y="148250"/>
                <a:ext cx="91352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s-AR" sz="24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s-AR" sz="24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AR" sz="2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s-AR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6" y="148250"/>
                <a:ext cx="9135290" cy="461665"/>
              </a:xfrm>
              <a:prstGeom prst="rect">
                <a:avLst/>
              </a:prstGeom>
              <a:blipFill>
                <a:blip r:embed="rId2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295107" y="1012290"/>
                <a:ext cx="60897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es-A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&lt;−3 </m:t>
                      </m:r>
                      <m:r>
                        <a:rPr lang="es-A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s-AR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AR" sz="24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s-A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s-AR" sz="24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1" i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240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AR" sz="2400" dirty="0" smtClean="0"/>
                  <a:t> </a:t>
                </a:r>
                <a:endParaRPr lang="es-AR" sz="2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07" y="1012290"/>
                <a:ext cx="6089762" cy="738664"/>
              </a:xfrm>
              <a:prstGeom prst="rect">
                <a:avLst/>
              </a:prstGeom>
              <a:blipFill>
                <a:blip r:embed="rId3"/>
                <a:stretch>
                  <a:fillRect l="-300" b="-82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7706762" y="951285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</a:t>
            </a:r>
            <a:r>
              <a:rPr lang="en-US" sz="2400" dirty="0" err="1" smtClean="0">
                <a:latin typeface="+mj-lt"/>
              </a:rPr>
              <a:t>oporte</a:t>
            </a:r>
            <a:r>
              <a:rPr lang="en-US" sz="2400" dirty="0" smtClean="0">
                <a:latin typeface="+mj-lt"/>
              </a:rPr>
              <a:t> de la se</a:t>
            </a:r>
            <a:r>
              <a:rPr lang="es-AR" sz="2400" dirty="0">
                <a:latin typeface="+mj-lt"/>
              </a:rPr>
              <a:t>ñ</a:t>
            </a:r>
            <a:r>
              <a:rPr lang="en-US" sz="2400" dirty="0" smtClean="0">
                <a:latin typeface="+mj-lt"/>
              </a:rPr>
              <a:t>al </a:t>
            </a:r>
            <a:endParaRPr lang="es-AR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094811" y="1695029"/>
                <a:ext cx="9405257" cy="96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−3≤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≤−1</m:t>
                      </m:r>
                    </m:oMath>
                  </m:oMathPara>
                </a14:m>
                <a:endParaRPr lang="es-AR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d>
                      <m:dPr>
                        <m:ctrlPr>
                          <a:rPr lang="es-AR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𝒓</m:t>
                    </m:r>
                    <m:d>
                      <m:dPr>
                        <m:ctrlPr>
                          <a:rPr lang="es-AR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d>
                      <m:dPr>
                        <m:ctrlPr>
                          <a:rPr lang="es-AR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AR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𝑝𝑎𝑟𝑎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=−3,  6 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𝑝𝑎𝑟𝑎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=−1;</m:t>
                    </m:r>
                  </m:oMath>
                </a14:m>
                <a:endParaRPr lang="es-A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11" y="1695029"/>
                <a:ext cx="9405257" cy="963854"/>
              </a:xfrm>
              <a:prstGeom prst="rect">
                <a:avLst/>
              </a:prstGeom>
              <a:blipFill>
                <a:blip r:embed="rId4"/>
                <a:stretch>
                  <a:fillRect b="-18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0" y="2723521"/>
                <a:ext cx="11183952" cy="1645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𝑝𝑎𝑟𝑎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−1≤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≤0</m:t>
                    </m:r>
                  </m:oMath>
                </a14:m>
                <a:endParaRPr lang="es-AR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d>
                        <m:dPr>
                          <m:ctrlPr>
                            <a:rPr lang="es-AR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=−3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+3,  </m:t>
                      </m:r>
                    </m:oMath>
                  </m:oMathPara>
                </a14:m>
                <a:endParaRPr lang="es-AR" sz="2400" b="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=−1,  3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=0;</m:t>
                      </m:r>
                    </m:oMath>
                  </m:oMathPara>
                </a14:m>
                <a:endParaRPr lang="es-A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3521"/>
                <a:ext cx="11183952" cy="1645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13509" y="4226442"/>
                <a:ext cx="9170125" cy="1092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   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0≤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≤3</m:t>
                      </m:r>
                    </m:oMath>
                  </m:oMathPara>
                </a14:m>
                <a:endParaRPr lang="es-AR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=−3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+3+3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s-A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9" y="4226442"/>
                <a:ext cx="9170125" cy="1092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41811" y="5390099"/>
                <a:ext cx="10332720" cy="1092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𝑝𝑎𝑟𝑎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≥3</m:t>
                      </m:r>
                    </m:oMath>
                  </m:oMathPara>
                </a14:m>
                <a:endParaRPr lang="es-AR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d>
                        <m:dPr>
                          <m:ctrlPr>
                            <a:rPr lang="es-AR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=3−3=0</m:t>
                      </m:r>
                    </m:oMath>
                  </m:oMathPara>
                </a14:m>
                <a:endParaRPr lang="es-A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" y="5390099"/>
                <a:ext cx="10332720" cy="1092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6" y="1892207"/>
            <a:ext cx="6133108" cy="38225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05" y="2117778"/>
            <a:ext cx="6108721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9005" y="357051"/>
            <a:ext cx="525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Síntesis</a:t>
            </a:r>
            <a:r>
              <a:rPr lang="en-US" sz="2800" dirty="0" smtClean="0">
                <a:latin typeface="+mj-lt"/>
              </a:rPr>
              <a:t> de </a:t>
            </a:r>
            <a:r>
              <a:rPr lang="en-US" sz="2800" dirty="0" err="1" smtClean="0">
                <a:latin typeface="+mj-lt"/>
              </a:rPr>
              <a:t>algunas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señales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básicas</a:t>
            </a:r>
            <a:r>
              <a:rPr lang="en-US" sz="2800" dirty="0" smtClean="0">
                <a:latin typeface="+mj-lt"/>
              </a:rPr>
              <a:t> </a:t>
            </a:r>
            <a:endParaRPr lang="es-AR" sz="2800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085" y="2466317"/>
            <a:ext cx="58434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y=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unitstep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t,ad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generation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 of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unit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step</a:t>
            </a:r>
            <a:endParaRPr lang="es-AR" sz="17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t: time</a:t>
            </a:r>
          </a:p>
          <a:p>
            <a:r>
              <a:rPr lang="en-US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ad : advance (positive), delay (negative)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USE y=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unitstep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t,ad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(t);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(1,N);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i=1:N,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t(i)&gt;=-ad,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y(i)=1;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930536" y="2363595"/>
            <a:ext cx="626146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y=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ramp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t,m,ad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ramp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generation</a:t>
            </a:r>
            <a:endParaRPr lang="es-AR" sz="17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t: time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support</a:t>
            </a:r>
            <a:endParaRPr lang="es-AR" sz="17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m: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slope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 of 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ramp</a:t>
            </a:r>
            <a:endParaRPr lang="es-AR" sz="17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ad : advance (positive), delay (negative) factor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USE: y=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ramp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t,m,ad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(t);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(1,N);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i=1:N,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t(i)&gt;=-ad,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y(i)=m*(t(i)+ad);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9005" y="199426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Escalon </a:t>
            </a:r>
            <a:r>
              <a:rPr lang="en-US" dirty="0" err="1" smtClean="0">
                <a:latin typeface="+mj-lt"/>
              </a:rPr>
              <a:t>unitario</a:t>
            </a:r>
            <a:r>
              <a:rPr lang="en-US" dirty="0" smtClean="0">
                <a:latin typeface="+mj-lt"/>
              </a:rPr>
              <a:t> </a:t>
            </a:r>
            <a:endParaRPr lang="es-AR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70171" y="199426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Rampa</a:t>
            </a:r>
            <a:r>
              <a:rPr lang="en-US" dirty="0" smtClean="0">
                <a:latin typeface="+mj-lt"/>
              </a:rPr>
              <a:t> </a:t>
            </a:r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8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30287" y="1572939"/>
                <a:ext cx="6096000" cy="20831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s-AR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40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endParaRPr lang="en-US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n-US" sz="2600" dirty="0" smtClean="0">
                    <a:solidFill>
                      <a:prstClr val="black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     </a:t>
                </a:r>
                <a14:m>
                  <m:oMath xmlns:m="http://schemas.openxmlformats.org/officeDocument/2006/math">
                    <m:r>
                      <a:rPr lang="en-US" sz="4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AR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87" y="1572939"/>
                <a:ext cx="6096000" cy="2083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558996" y="501610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prstClr val="black"/>
                </a:solidFill>
                <a:latin typeface="Times New Roman" panose="02020603050405020304"/>
              </a:rPr>
              <a:t>Señales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anose="02020603050405020304"/>
              </a:rPr>
              <a:t>discretas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/>
              </a:rPr>
              <a:t>:  </a:t>
            </a:r>
            <a:endParaRPr lang="es-AR" sz="3600" dirty="0">
              <a:solidFill>
                <a:prstClr val="black"/>
              </a:solidFill>
              <a:latin typeface="Times New Roman" panose="02020603050405020304"/>
            </a:endParaRP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719521" y="5395350"/>
                <a:ext cx="6798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21" y="5395350"/>
                <a:ext cx="6798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164254" y="5325683"/>
                <a:ext cx="1250919" cy="928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4" y="5325683"/>
                <a:ext cx="1250919" cy="928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930892" y="5395350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Podr</a:t>
            </a:r>
            <a:r>
              <a:rPr lang="es-AR" sz="3600" dirty="0" smtClean="0">
                <a:latin typeface="+mj-lt"/>
              </a:rPr>
              <a:t>í</a:t>
            </a:r>
            <a:r>
              <a:rPr lang="en-US" sz="3600" dirty="0" smtClean="0">
                <a:latin typeface="+mj-lt"/>
              </a:rPr>
              <a:t>a </a:t>
            </a:r>
            <a:r>
              <a:rPr lang="en-US" sz="3600" dirty="0" err="1" smtClean="0">
                <a:latin typeface="+mj-lt"/>
              </a:rPr>
              <a:t>ser</a:t>
            </a:r>
            <a:r>
              <a:rPr lang="en-US" sz="3600" dirty="0" smtClean="0">
                <a:latin typeface="+mj-lt"/>
              </a:rPr>
              <a:t> que </a:t>
            </a:r>
            <a:endParaRPr lang="es-AR" sz="36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94812" y="5395349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>
                <a:latin typeface="+mj-lt"/>
              </a:rPr>
              <a:t>sean de diversos orígenes</a:t>
            </a:r>
            <a:endParaRPr lang="es-A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0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empos nuevo romano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7357</TotalTime>
  <Words>1009</Words>
  <Application>Microsoft Office PowerPoint</Application>
  <PresentationFormat>Panorámica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Times New Roman</vt:lpstr>
      <vt:lpstr>Office Theme</vt:lpstr>
      <vt:lpstr>Análisis de señales Introducción   Pedro D. Arini y Pablo D. Cruces </vt:lpstr>
      <vt:lpstr>Presentación de PowerPoint</vt:lpstr>
      <vt:lpstr>Señales continuas y discretas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Tratamiento de señales continuas y discretas  </vt:lpstr>
      <vt:lpstr>Presentación de PowerPoint</vt:lpstr>
      <vt:lpstr>Señales deterministas: propiedades </vt:lpstr>
      <vt:lpstr>Señales deterministas </vt:lpstr>
      <vt:lpstr>Señales aleatorias: propiedades</vt:lpstr>
      <vt:lpstr>Señales aleatorias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247</cp:revision>
  <dcterms:created xsi:type="dcterms:W3CDTF">2024-03-25T18:50:19Z</dcterms:created>
  <dcterms:modified xsi:type="dcterms:W3CDTF">2024-05-15T17:05:39Z</dcterms:modified>
</cp:coreProperties>
</file>