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0" r:id="rId9"/>
    <p:sldId id="261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9" autoAdjust="0"/>
  </p:normalViewPr>
  <p:slideViewPr>
    <p:cSldViewPr snapToGrid="0" snapToObjects="1"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6287"/>
            <a:ext cx="7772400" cy="1829761"/>
          </a:xfrm>
        </p:spPr>
        <p:txBody>
          <a:bodyPr>
            <a:normAutofit fontScale="90000"/>
          </a:bodyPr>
          <a:lstStyle/>
          <a:p>
            <a:r>
              <a:rPr dirty="0" err="1"/>
              <a:t>Diseño</a:t>
            </a:r>
            <a:r>
              <a:rPr dirty="0"/>
              <a:t>, </a:t>
            </a:r>
            <a:r>
              <a:rPr dirty="0" err="1"/>
              <a:t>Caracterización</a:t>
            </a:r>
            <a:r>
              <a:rPr dirty="0"/>
              <a:t> y Control de </a:t>
            </a:r>
            <a:r>
              <a:rPr dirty="0" err="1"/>
              <a:t>Sensores</a:t>
            </a:r>
            <a:r>
              <a:rPr dirty="0"/>
              <a:t>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11826"/>
            <a:ext cx="7772400" cy="1199704"/>
          </a:xfrm>
        </p:spPr>
        <p:txBody>
          <a:bodyPr/>
          <a:lstStyle/>
          <a:p>
            <a:r>
              <a:rPr lang="es-AR" dirty="0" err="1" smtClean="0"/>
              <a:t>Tesista</a:t>
            </a:r>
            <a:r>
              <a:rPr dirty="0" smtClean="0"/>
              <a:t>: </a:t>
            </a:r>
            <a:r>
              <a:rPr lang="es-AR" dirty="0" smtClean="0"/>
              <a:t>Ing. </a:t>
            </a:r>
            <a:r>
              <a:rPr dirty="0" smtClean="0"/>
              <a:t>Mariano</a:t>
            </a:r>
            <a:r>
              <a:rPr lang="es-AR" dirty="0" smtClean="0"/>
              <a:t> </a:t>
            </a:r>
            <a:r>
              <a:rPr lang="es-AR" dirty="0" smtClean="0"/>
              <a:t>Morel</a:t>
            </a:r>
          </a:p>
          <a:p>
            <a:r>
              <a:rPr lang="es-AR" dirty="0" smtClean="0"/>
              <a:t>Director: Dr. Nicolás </a:t>
            </a:r>
            <a:r>
              <a:rPr lang="es-AR" dirty="0" err="1" smtClean="0"/>
              <a:t>Calarco</a:t>
            </a:r>
            <a:endParaRPr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14" y="4311530"/>
            <a:ext cx="2427516" cy="188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Uso</a:t>
            </a:r>
            <a:r>
              <a:rPr dirty="0"/>
              <a:t> de la </a:t>
            </a:r>
            <a:r>
              <a:rPr dirty="0" err="1"/>
              <a:t>técnica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 de speckle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Dinámica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de </a:t>
            </a:r>
            <a:r>
              <a:rPr dirty="0" err="1"/>
              <a:t>píxeles</a:t>
            </a:r>
            <a:r>
              <a:rPr dirty="0"/>
              <a:t> para </a:t>
            </a:r>
            <a:r>
              <a:rPr dirty="0" err="1"/>
              <a:t>correlación</a:t>
            </a:r>
            <a:r>
              <a:rPr dirty="0"/>
              <a:t> </a:t>
            </a:r>
            <a:r>
              <a:rPr dirty="0" err="1"/>
              <a:t>instantánea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Mide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rotación</a:t>
            </a:r>
            <a:r>
              <a:rPr dirty="0"/>
              <a:t> y </a:t>
            </a:r>
            <a:r>
              <a:rPr dirty="0" err="1"/>
              <a:t>posición</a:t>
            </a:r>
            <a:r>
              <a:rPr dirty="0"/>
              <a:t> angular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ejes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Multipropósito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otras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Innovación</a:t>
            </a:r>
            <a:r>
              <a:rPr dirty="0"/>
              <a:t> </a:t>
            </a:r>
            <a:r>
              <a:rPr dirty="0" err="1"/>
              <a:t>Propuesta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s-AR" sz="2000" dirty="0" smtClean="0"/>
              <a:t>La </a:t>
            </a:r>
            <a:r>
              <a:rPr lang="es-AR" sz="2000" dirty="0"/>
              <a:t>precisión depende de la resolución espacial del sensor, la estabilidad de la fuente de luz, y la calidad de interconexión de los píxeles</a:t>
            </a:r>
            <a:r>
              <a:rPr lang="es-AR" sz="2000" dirty="0" smtClean="0"/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s-AR" sz="2000" dirty="0" smtClean="0"/>
              <a:t>Reto en optimizar que el </a:t>
            </a:r>
            <a:r>
              <a:rPr lang="es-AR" sz="2000" dirty="0"/>
              <a:t>diseño </a:t>
            </a:r>
            <a:r>
              <a:rPr lang="es-AR" sz="2000" dirty="0" smtClean="0"/>
              <a:t>del </a:t>
            </a:r>
            <a:r>
              <a:rPr lang="es-AR" sz="2000" dirty="0"/>
              <a:t>sensor </a:t>
            </a:r>
            <a:r>
              <a:rPr lang="es-AR" sz="2000" dirty="0" smtClean="0"/>
              <a:t>responda </a:t>
            </a:r>
            <a:r>
              <a:rPr lang="es-AR" sz="2000" dirty="0"/>
              <a:t>de manera estable a frecuencias elevadas, manteniendo precisión y confiabilidad en el seguimiento de vibraciones rápidas.</a:t>
            </a:r>
            <a:endParaRPr lang="es-AR" sz="20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FF0000"/>
                </a:solidFill>
              </a:rPr>
              <a:t>Se buscará que el chip pueda reconfigurar su patrón en tiempo real al </a:t>
            </a:r>
            <a:r>
              <a:rPr lang="es-AR" sz="2000" dirty="0" smtClean="0">
                <a:solidFill>
                  <a:srgbClr val="FF0000"/>
                </a:solidFill>
              </a:rPr>
              <a:t>movimiento. </a:t>
            </a:r>
            <a:endParaRPr lang="es-AR" sz="2000" dirty="0">
              <a:solidFill>
                <a:srgbClr val="FF0000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s-AR" sz="20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s-A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Desafío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3"/>
          <a:stretch/>
        </p:blipFill>
        <p:spPr bwMode="auto">
          <a:xfrm>
            <a:off x="3274558" y="4411727"/>
            <a:ext cx="2491468" cy="206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3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Medición</a:t>
            </a:r>
            <a:r>
              <a:rPr dirty="0"/>
              <a:t> de </a:t>
            </a:r>
            <a:r>
              <a:rPr dirty="0" err="1"/>
              <a:t>posición</a:t>
            </a:r>
            <a:r>
              <a:rPr dirty="0"/>
              <a:t> angular y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giro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Expectativas</a:t>
            </a:r>
            <a:r>
              <a:rPr dirty="0"/>
              <a:t> de </a:t>
            </a:r>
            <a:r>
              <a:rPr dirty="0" err="1"/>
              <a:t>linealidad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fotorespuesta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Respuesta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 smtClean="0"/>
              <a:t>frecuencia</a:t>
            </a:r>
            <a:r>
              <a:rPr lang="es-AR" dirty="0" smtClean="0"/>
              <a:t>s media-alta</a:t>
            </a:r>
            <a:r>
              <a:rPr dirty="0" smtClean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El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culminará</a:t>
            </a:r>
            <a:r>
              <a:rPr dirty="0"/>
              <a:t> con el </a:t>
            </a:r>
            <a:r>
              <a:rPr dirty="0" err="1"/>
              <a:t>diseño</a:t>
            </a:r>
            <a:r>
              <a:rPr dirty="0"/>
              <a:t> del sensor</a:t>
            </a:r>
            <a:r>
              <a:rPr dirty="0" smtClean="0"/>
              <a:t>.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 algn="r">
              <a:buNone/>
            </a:pPr>
            <a:r>
              <a:rPr lang="es-AR" b="1" i="1" dirty="0" smtClean="0"/>
              <a:t>Muchas gracias por la atención!</a:t>
            </a:r>
            <a:endParaRPr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Alcance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sensores</a:t>
            </a:r>
            <a:r>
              <a:rPr dirty="0"/>
              <a:t> CMOS </a:t>
            </a:r>
            <a:r>
              <a:rPr dirty="0" err="1"/>
              <a:t>versátiles</a:t>
            </a:r>
            <a:r>
              <a:rPr dirty="0"/>
              <a:t>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Detectan</a:t>
            </a:r>
            <a:r>
              <a:rPr dirty="0" smtClean="0"/>
              <a:t> </a:t>
            </a:r>
            <a:r>
              <a:rPr dirty="0" err="1"/>
              <a:t>cambios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smtClean="0"/>
              <a:t>luz, </a:t>
            </a:r>
            <a:r>
              <a:rPr dirty="0" err="1"/>
              <a:t>como</a:t>
            </a:r>
            <a:r>
              <a:rPr dirty="0"/>
              <a:t> el </a:t>
            </a:r>
            <a:r>
              <a:rPr dirty="0" err="1"/>
              <a:t>patrón</a:t>
            </a:r>
            <a:r>
              <a:rPr dirty="0"/>
              <a:t> de </a:t>
            </a:r>
            <a:r>
              <a:rPr dirty="0" err="1"/>
              <a:t>interferencia</a:t>
            </a:r>
            <a:r>
              <a:rPr dirty="0"/>
              <a:t> </a:t>
            </a:r>
            <a:r>
              <a:rPr b="1" dirty="0"/>
              <a:t>'speckle</a:t>
            </a:r>
            <a:r>
              <a:rPr b="1" dirty="0" smtClean="0"/>
              <a:t>'</a:t>
            </a:r>
            <a:r>
              <a:rPr lang="es-AR" b="1" dirty="0" smtClean="0"/>
              <a:t> </a:t>
            </a:r>
            <a:r>
              <a:rPr lang="es-AR" dirty="0" smtClean="0"/>
              <a:t>(moteado)</a:t>
            </a:r>
            <a:endParaRPr b="1" dirty="0"/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Miden</a:t>
            </a:r>
            <a:r>
              <a:rPr dirty="0" smtClean="0"/>
              <a:t>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salida</a:t>
            </a:r>
            <a:r>
              <a:rPr dirty="0"/>
              <a:t> </a:t>
            </a:r>
            <a:r>
              <a:rPr dirty="0" err="1"/>
              <a:t>analógica</a:t>
            </a:r>
            <a:r>
              <a:rPr dirty="0"/>
              <a:t> </a:t>
            </a:r>
            <a:r>
              <a:rPr dirty="0" err="1" smtClean="0"/>
              <a:t>proporcional</a:t>
            </a:r>
            <a:r>
              <a:rPr lang="es-AR" dirty="0" smtClean="0"/>
              <a:t>, </a:t>
            </a:r>
            <a:r>
              <a:rPr lang="es-AR" dirty="0" smtClean="0"/>
              <a:t>sin procesamiento digital: produce mejoras energéticas, de sensibilidad y rapidez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Resumen</a:t>
            </a: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7" y="4943476"/>
            <a:ext cx="5737679" cy="177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20" y="5350735"/>
            <a:ext cx="16668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Diseñar</a:t>
            </a:r>
            <a:r>
              <a:rPr dirty="0" smtClean="0"/>
              <a:t>, </a:t>
            </a:r>
            <a:r>
              <a:rPr dirty="0" err="1" smtClean="0"/>
              <a:t>simular</a:t>
            </a:r>
            <a:r>
              <a:rPr dirty="0" smtClean="0"/>
              <a:t> y </a:t>
            </a:r>
            <a:r>
              <a:rPr dirty="0" err="1" smtClean="0"/>
              <a:t>fabricar</a:t>
            </a:r>
            <a:r>
              <a:rPr dirty="0" smtClean="0"/>
              <a:t> un sensor </a:t>
            </a:r>
            <a:r>
              <a:rPr dirty="0" err="1" smtClean="0"/>
              <a:t>fotodetector</a:t>
            </a:r>
            <a:r>
              <a:rPr dirty="0" smtClean="0"/>
              <a:t> de </a:t>
            </a:r>
            <a:r>
              <a:rPr dirty="0" err="1" smtClean="0"/>
              <a:t>píxeles</a:t>
            </a:r>
            <a:r>
              <a:rPr dirty="0" smtClean="0"/>
              <a:t> </a:t>
            </a:r>
            <a:r>
              <a:rPr dirty="0" err="1" smtClean="0"/>
              <a:t>interconectables</a:t>
            </a:r>
            <a:r>
              <a:rPr lang="es-AR" dirty="0" smtClean="0"/>
              <a:t> de alta precisión</a:t>
            </a:r>
            <a:r>
              <a:rPr dirty="0" smtClean="0"/>
              <a:t>.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 smtClean="0"/>
              <a:t>en</a:t>
            </a:r>
            <a:r>
              <a:rPr dirty="0" smtClean="0"/>
              <a:t> </a:t>
            </a:r>
            <a:r>
              <a:rPr dirty="0" err="1" smtClean="0"/>
              <a:t>detección</a:t>
            </a:r>
            <a:r>
              <a:rPr dirty="0" smtClean="0"/>
              <a:t> de </a:t>
            </a:r>
            <a:r>
              <a:rPr dirty="0" err="1" smtClean="0"/>
              <a:t>posición</a:t>
            </a:r>
            <a:r>
              <a:rPr dirty="0" smtClean="0"/>
              <a:t>, </a:t>
            </a:r>
            <a:r>
              <a:rPr dirty="0" err="1" smtClean="0"/>
              <a:t>velocidad</a:t>
            </a:r>
            <a:r>
              <a:rPr dirty="0" smtClean="0"/>
              <a:t> y </a:t>
            </a:r>
            <a:r>
              <a:rPr dirty="0" err="1" smtClean="0"/>
              <a:t>vibraciones</a:t>
            </a:r>
            <a:r>
              <a:rPr dirty="0" smtClean="0"/>
              <a:t> de superficies </a:t>
            </a:r>
            <a:r>
              <a:rPr dirty="0" err="1" smtClean="0"/>
              <a:t>rugosas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Mediciones</a:t>
            </a:r>
            <a:r>
              <a:rPr dirty="0" smtClean="0"/>
              <a:t> sin </a:t>
            </a:r>
            <a:r>
              <a:rPr dirty="0" err="1" smtClean="0"/>
              <a:t>necesidad</a:t>
            </a:r>
            <a:r>
              <a:rPr dirty="0" smtClean="0"/>
              <a:t> de </a:t>
            </a:r>
            <a:r>
              <a:rPr dirty="0" err="1" smtClean="0"/>
              <a:t>marcas</a:t>
            </a:r>
            <a:r>
              <a:rPr dirty="0" smtClean="0"/>
              <a:t> </a:t>
            </a:r>
            <a:r>
              <a:rPr dirty="0" err="1" smtClean="0"/>
              <a:t>en</a:t>
            </a:r>
            <a:r>
              <a:rPr dirty="0" smtClean="0"/>
              <a:t> la </a:t>
            </a:r>
            <a:r>
              <a:rPr dirty="0" err="1" smtClean="0"/>
              <a:t>pieza</a:t>
            </a:r>
            <a:r>
              <a:rPr lang="es-AR" dirty="0" smtClean="0"/>
              <a:t>, sin contacto físico</a:t>
            </a:r>
            <a:r>
              <a:rPr lang="es-AR" dirty="0"/>
              <a:t>, sin componentes adicionales en las </a:t>
            </a:r>
            <a:r>
              <a:rPr lang="es-AR" dirty="0" smtClean="0"/>
              <a:t>superficies, sin condiciones </a:t>
            </a:r>
            <a:r>
              <a:rPr lang="es-AR" dirty="0" smtClean="0"/>
              <a:t>ambientales adversas</a:t>
            </a:r>
            <a:r>
              <a:rPr lang="es-AR" dirty="0" smtClean="0"/>
              <a:t> e interferencias electromagnéticas.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</a:t>
            </a:r>
            <a:r>
              <a:rPr dirty="0" smtClean="0"/>
              <a:t>- </a:t>
            </a:r>
            <a:r>
              <a:rPr dirty="0" err="1" smtClean="0"/>
              <a:t>Salida</a:t>
            </a:r>
            <a:r>
              <a:rPr dirty="0" smtClean="0"/>
              <a:t> </a:t>
            </a:r>
            <a:r>
              <a:rPr dirty="0" err="1" smtClean="0"/>
              <a:t>analógica</a:t>
            </a:r>
            <a:r>
              <a:rPr dirty="0" smtClean="0"/>
              <a:t> para registrar </a:t>
            </a:r>
            <a:r>
              <a:rPr dirty="0" err="1" smtClean="0"/>
              <a:t>variaciones</a:t>
            </a:r>
            <a:r>
              <a:rPr dirty="0" smtClean="0"/>
              <a:t> de mayor </a:t>
            </a:r>
            <a:r>
              <a:rPr dirty="0" err="1" smtClean="0"/>
              <a:t>frecuencia</a:t>
            </a:r>
            <a:r>
              <a:rPr dirty="0" smtClean="0"/>
              <a:t>.</a:t>
            </a:r>
            <a:endParaRPr lang="es-A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Determinar</a:t>
            </a:r>
            <a:r>
              <a:rPr dirty="0"/>
              <a:t> </a:t>
            </a:r>
            <a:r>
              <a:rPr dirty="0" err="1"/>
              <a:t>especificaciones</a:t>
            </a:r>
            <a:r>
              <a:rPr dirty="0"/>
              <a:t> del sensor.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experimentales</a:t>
            </a:r>
            <a:r>
              <a:rPr dirty="0"/>
              <a:t> con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actuales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Diseñar</a:t>
            </a:r>
            <a:r>
              <a:rPr dirty="0"/>
              <a:t> y </a:t>
            </a:r>
            <a:r>
              <a:rPr dirty="0" err="1"/>
              <a:t>simular</a:t>
            </a:r>
            <a:r>
              <a:rPr dirty="0"/>
              <a:t> el sensor (pre y post layout).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Enviar</a:t>
            </a:r>
            <a:r>
              <a:rPr dirty="0"/>
              <a:t> el </a:t>
            </a:r>
            <a:r>
              <a:rPr dirty="0" err="1"/>
              <a:t>diseño</a:t>
            </a:r>
            <a:r>
              <a:rPr dirty="0"/>
              <a:t> para </a:t>
            </a:r>
            <a:r>
              <a:rPr dirty="0" err="1"/>
              <a:t>fabricación</a:t>
            </a:r>
            <a:r>
              <a:rPr dirty="0" smtClean="0"/>
              <a:t>.</a:t>
            </a:r>
            <a:endParaRPr lang="es-AR" dirty="0" smtClean="0"/>
          </a:p>
          <a:p>
            <a:pPr marL="0" indent="0">
              <a:buNone/>
            </a:pPr>
            <a:r>
              <a:rPr lang="es-ES" dirty="0"/>
              <a:t>• </a:t>
            </a:r>
            <a:r>
              <a:rPr lang="es-AR" dirty="0" smtClean="0"/>
              <a:t>Caracterización </a:t>
            </a:r>
            <a:r>
              <a:rPr lang="es-AR" dirty="0"/>
              <a:t>y pruebas aplicadas para futuras </a:t>
            </a:r>
            <a:r>
              <a:rPr lang="es-AR" dirty="0" smtClean="0"/>
              <a:t>etapas.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Específicos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s-AR" dirty="0" smtClean="0"/>
              <a:t>Detección </a:t>
            </a:r>
            <a:r>
              <a:rPr lang="es-AR" dirty="0"/>
              <a:t>de vibraciones en pruebas no destructivas, </a:t>
            </a:r>
            <a:r>
              <a:rPr lang="es-AR" dirty="0" smtClean="0"/>
              <a:t>medición de velocidad </a:t>
            </a:r>
            <a:r>
              <a:rPr lang="es-AR" dirty="0"/>
              <a:t>de ejes de motores, y la detección de </a:t>
            </a:r>
            <a:r>
              <a:rPr lang="es-AR" dirty="0" smtClean="0"/>
              <a:t>desplazamientos </a:t>
            </a:r>
            <a:r>
              <a:rPr lang="es-AR" dirty="0"/>
              <a:t>angulares en </a:t>
            </a:r>
            <a:r>
              <a:rPr lang="es-AR" dirty="0" smtClean="0"/>
              <a:t>maquinaria </a:t>
            </a:r>
            <a:r>
              <a:rPr lang="es-AR" dirty="0"/>
              <a:t>industrial. </a:t>
            </a:r>
            <a:endParaRPr lang="es-A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000" b="1" dirty="0" smtClean="0"/>
          </a:p>
          <a:p>
            <a:pPr marL="0" indent="0" algn="ctr">
              <a:buNone/>
            </a:pPr>
            <a:r>
              <a:rPr lang="es-AR" sz="2000" b="1" u="sng" dirty="0" smtClean="0"/>
              <a:t>Ventaja</a:t>
            </a:r>
            <a:r>
              <a:rPr lang="es-AR" sz="2000" b="1" dirty="0" smtClean="0"/>
              <a:t>: </a:t>
            </a:r>
          </a:p>
          <a:p>
            <a:pPr marL="0" indent="0" algn="ctr">
              <a:buNone/>
            </a:pPr>
            <a:r>
              <a:rPr lang="es-AR" sz="2000" i="1" dirty="0" smtClean="0"/>
              <a:t>Permite </a:t>
            </a:r>
            <a:r>
              <a:rPr lang="es-AR" sz="2000" i="1" dirty="0" smtClean="0"/>
              <a:t>registrar </a:t>
            </a:r>
            <a:r>
              <a:rPr lang="es-AR" sz="2000" i="1" dirty="0"/>
              <a:t>las variaciones de </a:t>
            </a:r>
            <a:r>
              <a:rPr lang="es-AR" sz="2000" i="1" dirty="0" err="1" smtClean="0"/>
              <a:t>speckle</a:t>
            </a:r>
            <a:endParaRPr lang="es-AR" sz="2000" i="1" dirty="0" smtClean="0"/>
          </a:p>
          <a:p>
            <a:pPr marL="0" indent="0" algn="ctr">
              <a:buNone/>
            </a:pPr>
            <a:r>
              <a:rPr lang="es-AR" sz="2000" i="1" dirty="0" smtClean="0"/>
              <a:t> </a:t>
            </a:r>
            <a:r>
              <a:rPr lang="es-AR" sz="2000" i="1" dirty="0"/>
              <a:t>sin necesidad de procesamiento digital, logrando </a:t>
            </a:r>
            <a:endParaRPr lang="es-AR" sz="2000" i="1" dirty="0" smtClean="0"/>
          </a:p>
          <a:p>
            <a:pPr marL="0" indent="0" algn="ctr">
              <a:buNone/>
            </a:pPr>
            <a:r>
              <a:rPr lang="es-AR" sz="2000" i="1" dirty="0" smtClean="0"/>
              <a:t>mediciones </a:t>
            </a:r>
            <a:r>
              <a:rPr lang="es-AR" sz="2000" i="1" dirty="0"/>
              <a:t>mucho más rápidas y eficientes en </a:t>
            </a:r>
            <a:endParaRPr lang="es-AR" sz="2000" i="1" dirty="0" smtClean="0"/>
          </a:p>
          <a:p>
            <a:pPr marL="0" indent="0" algn="ctr">
              <a:buNone/>
            </a:pPr>
            <a:r>
              <a:rPr lang="es-AR" sz="2000" i="1" dirty="0" smtClean="0"/>
              <a:t>consumo energético</a:t>
            </a:r>
            <a:endParaRPr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Sensores CMOS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8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553"/>
            <a:ext cx="7302500" cy="3268472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s-ES" dirty="0"/>
              <a:t>Cada pixel esta compuesto por un fotodiodo y un circuito </a:t>
            </a:r>
            <a:r>
              <a:rPr lang="es-ES" dirty="0" err="1"/>
              <a:t>electronico</a:t>
            </a:r>
            <a:r>
              <a:rPr lang="es-ES" dirty="0"/>
              <a:t>. El fotodiodo </a:t>
            </a:r>
            <a:r>
              <a:rPr lang="es-ES" dirty="0" smtClean="0"/>
              <a:t>es decir</a:t>
            </a:r>
            <a:r>
              <a:rPr lang="es-ES" dirty="0"/>
              <a:t>, la superficie sensible a la </a:t>
            </a:r>
            <a:r>
              <a:rPr lang="es-ES" dirty="0" smtClean="0"/>
              <a:t>luz, esta </a:t>
            </a:r>
            <a:r>
              <a:rPr lang="es-ES" dirty="0"/>
              <a:t>hecho de un implante n+ sobre el sustrato </a:t>
            </a:r>
            <a:r>
              <a:rPr lang="es-ES" dirty="0" smtClean="0"/>
              <a:t>p-, ocupa </a:t>
            </a:r>
            <a:r>
              <a:rPr lang="es-ES" dirty="0"/>
              <a:t>el 60% del </a:t>
            </a:r>
            <a:r>
              <a:rPr lang="es-ES" dirty="0" err="1"/>
              <a:t>area</a:t>
            </a:r>
            <a:r>
              <a:rPr lang="es-ES" dirty="0"/>
              <a:t> del pixel; el circuito </a:t>
            </a:r>
            <a:r>
              <a:rPr lang="es-ES" dirty="0" err="1"/>
              <a:t>electronico</a:t>
            </a:r>
            <a:r>
              <a:rPr lang="es-ES" dirty="0"/>
              <a:t> ocupa </a:t>
            </a:r>
            <a:r>
              <a:rPr lang="es-ES" dirty="0" err="1" smtClean="0"/>
              <a:t>practicamente</a:t>
            </a:r>
            <a:r>
              <a:rPr lang="es-ES" dirty="0" smtClean="0"/>
              <a:t> el </a:t>
            </a:r>
            <a:r>
              <a:rPr lang="es-ES" dirty="0"/>
              <a:t>40% del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smtClean="0"/>
              <a:t>restante, </a:t>
            </a:r>
            <a:r>
              <a:rPr lang="es-ES" dirty="0"/>
              <a:t>y consta de transistores y celdas de memoria </a:t>
            </a:r>
            <a:r>
              <a:rPr lang="es-AR" dirty="0" smtClean="0"/>
              <a:t>SRAM </a:t>
            </a:r>
            <a:r>
              <a:rPr lang="es-AR" dirty="0"/>
              <a:t>que permiten interconectar </a:t>
            </a:r>
            <a:r>
              <a:rPr lang="es-AR" dirty="0" smtClean="0"/>
              <a:t>cada pixel vecinos</a:t>
            </a:r>
            <a:r>
              <a:rPr lang="es-AR" dirty="0"/>
              <a:t>.</a:t>
            </a:r>
            <a:endParaRPr lang="es-AR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PIXEL: Definición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21956"/>
            <a:ext cx="4223657" cy="205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r="13754"/>
          <a:stretch/>
        </p:blipFill>
        <p:spPr bwMode="auto">
          <a:xfrm>
            <a:off x="4991100" y="4137421"/>
            <a:ext cx="3543300" cy="243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928"/>
            <a:ext cx="8229600" cy="4525963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s-AR" sz="2500" dirty="0" smtClean="0"/>
              <a:t>Este </a:t>
            </a:r>
            <a:r>
              <a:rPr lang="es-AR" sz="2500" dirty="0"/>
              <a:t>sensor </a:t>
            </a:r>
            <a:r>
              <a:rPr lang="es-AR" sz="2500" dirty="0" smtClean="0"/>
              <a:t>consiste </a:t>
            </a:r>
            <a:r>
              <a:rPr lang="es-ES" sz="2500" dirty="0" smtClean="0"/>
              <a:t>en </a:t>
            </a:r>
            <a:r>
              <a:rPr lang="es-ES" sz="2500" dirty="0"/>
              <a:t>un arreglo de pixeles programables que tiene la capacidad de formar el </a:t>
            </a:r>
            <a:r>
              <a:rPr lang="es-ES" sz="2500" dirty="0" smtClean="0"/>
              <a:t>patrón de detección </a:t>
            </a:r>
            <a:r>
              <a:rPr lang="es-ES" sz="2500" dirty="0"/>
              <a:t>en el lugar indicado una vez que el haz incide sobre el, evitando la necesidad </a:t>
            </a:r>
            <a:r>
              <a:rPr lang="es-ES" sz="2500" dirty="0" smtClean="0"/>
              <a:t>de </a:t>
            </a:r>
            <a:r>
              <a:rPr lang="es-AR" sz="2500" dirty="0" smtClean="0"/>
              <a:t>complejos alineamientos mecánicos micrométricos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5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Sensor CMOS: pixeles </a:t>
            </a:r>
            <a:r>
              <a:rPr lang="es-AR" dirty="0" err="1" smtClean="0"/>
              <a:t>interconectables</a:t>
            </a:r>
            <a:r>
              <a:rPr lang="es-AR" dirty="0" smtClean="0"/>
              <a:t> - programables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31" y="4591800"/>
            <a:ext cx="25431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8" y="4667200"/>
            <a:ext cx="2198915" cy="174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39" y="4592292"/>
            <a:ext cx="2601232" cy="189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7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sz="2500" dirty="0" err="1" smtClean="0"/>
              <a:t>Sensores</a:t>
            </a:r>
            <a:r>
              <a:rPr sz="2500" dirty="0" smtClean="0"/>
              <a:t> </a:t>
            </a:r>
            <a:r>
              <a:rPr sz="2500" dirty="0"/>
              <a:t>de luz CMOS con </a:t>
            </a:r>
            <a:r>
              <a:rPr sz="2500" dirty="0" err="1"/>
              <a:t>píxeles</a:t>
            </a:r>
            <a:r>
              <a:rPr sz="2500" dirty="0"/>
              <a:t> </a:t>
            </a:r>
            <a:r>
              <a:rPr sz="2500" dirty="0" err="1"/>
              <a:t>interconectables</a:t>
            </a:r>
            <a:r>
              <a:rPr sz="2500" dirty="0"/>
              <a:t> </a:t>
            </a:r>
            <a:r>
              <a:rPr sz="2500" dirty="0" err="1"/>
              <a:t>ya</a:t>
            </a:r>
            <a:r>
              <a:rPr sz="2500" dirty="0"/>
              <a:t> </a:t>
            </a:r>
            <a:r>
              <a:rPr sz="2500" dirty="0" err="1" smtClean="0"/>
              <a:t>existen</a:t>
            </a:r>
            <a:r>
              <a:rPr sz="2500" dirty="0" smtClean="0"/>
              <a:t>.</a:t>
            </a:r>
            <a:endParaRPr lang="es-AR" sz="2500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sz="2500" dirty="0" smtClean="0"/>
              <a:t>Se </a:t>
            </a:r>
            <a:r>
              <a:rPr sz="2500" dirty="0" err="1"/>
              <a:t>enfocan</a:t>
            </a:r>
            <a:r>
              <a:rPr sz="2500" dirty="0"/>
              <a:t> </a:t>
            </a:r>
            <a:r>
              <a:rPr sz="2500" dirty="0" err="1"/>
              <a:t>en</a:t>
            </a:r>
            <a:r>
              <a:rPr sz="2500" dirty="0"/>
              <a:t> </a:t>
            </a:r>
            <a:r>
              <a:rPr sz="2500" dirty="0" err="1"/>
              <a:t>mejorar</a:t>
            </a:r>
            <a:r>
              <a:rPr sz="2500" dirty="0"/>
              <a:t> </a:t>
            </a:r>
            <a:r>
              <a:rPr sz="2500" dirty="0" err="1"/>
              <a:t>sensibilidad</a:t>
            </a:r>
            <a:r>
              <a:rPr sz="2500" dirty="0"/>
              <a:t> o </a:t>
            </a:r>
            <a:r>
              <a:rPr sz="2500" dirty="0" err="1"/>
              <a:t>resolución</a:t>
            </a:r>
            <a:r>
              <a:rPr sz="2500" dirty="0"/>
              <a:t> de imagen.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sz="2500" dirty="0" smtClean="0"/>
              <a:t>La </a:t>
            </a:r>
            <a:r>
              <a:rPr sz="2500" dirty="0" err="1"/>
              <a:t>propuesta</a:t>
            </a:r>
            <a:r>
              <a:rPr sz="2500" dirty="0"/>
              <a:t> actual </a:t>
            </a:r>
            <a:r>
              <a:rPr sz="2500" dirty="0" err="1"/>
              <a:t>incluye</a:t>
            </a:r>
            <a:r>
              <a:rPr sz="2500" dirty="0"/>
              <a:t> </a:t>
            </a:r>
            <a:r>
              <a:rPr sz="2500" dirty="0" err="1"/>
              <a:t>interconexión</a:t>
            </a:r>
            <a:r>
              <a:rPr sz="2500" dirty="0"/>
              <a:t> </a:t>
            </a:r>
            <a:r>
              <a:rPr sz="2500" dirty="0" err="1"/>
              <a:t>dinámica</a:t>
            </a:r>
            <a:r>
              <a:rPr sz="2500" dirty="0"/>
              <a:t> y </a:t>
            </a:r>
            <a:r>
              <a:rPr sz="2500" dirty="0" err="1"/>
              <a:t>procesamiento</a:t>
            </a:r>
            <a:r>
              <a:rPr sz="2500" dirty="0"/>
              <a:t> local a </a:t>
            </a:r>
            <a:r>
              <a:rPr sz="2500" dirty="0" err="1"/>
              <a:t>nivel</a:t>
            </a:r>
            <a:r>
              <a:rPr sz="2500" dirty="0"/>
              <a:t> de </a:t>
            </a:r>
            <a:r>
              <a:rPr sz="2500" dirty="0" err="1"/>
              <a:t>píxel</a:t>
            </a:r>
            <a:r>
              <a:rPr sz="2500" dirty="0"/>
              <a:t>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sz="2500" dirty="0" err="1" smtClean="0"/>
              <a:t>Aplicaciones</a:t>
            </a:r>
            <a:r>
              <a:rPr sz="2500" dirty="0" smtClean="0"/>
              <a:t> </a:t>
            </a:r>
            <a:r>
              <a:rPr sz="2500" dirty="0" err="1"/>
              <a:t>anteriores</a:t>
            </a:r>
            <a:r>
              <a:rPr sz="2500" dirty="0"/>
              <a:t> </a:t>
            </a:r>
            <a:r>
              <a:rPr sz="2500" dirty="0" err="1"/>
              <a:t>en</a:t>
            </a:r>
            <a:r>
              <a:rPr sz="2500" dirty="0"/>
              <a:t> </a:t>
            </a:r>
            <a:r>
              <a:rPr sz="2500" dirty="0" err="1"/>
              <a:t>detección</a:t>
            </a:r>
            <a:r>
              <a:rPr sz="2500" dirty="0"/>
              <a:t> de </a:t>
            </a:r>
            <a:r>
              <a:rPr sz="2500" dirty="0" err="1"/>
              <a:t>ultrasonido</a:t>
            </a:r>
            <a:r>
              <a:rPr sz="2500" dirty="0"/>
              <a:t> y </a:t>
            </a:r>
            <a:r>
              <a:rPr sz="2500" dirty="0" err="1"/>
              <a:t>desplazamientos</a:t>
            </a:r>
            <a:r>
              <a:rPr sz="2500" dirty="0"/>
              <a:t> </a:t>
            </a:r>
            <a:r>
              <a:rPr sz="2500" dirty="0" err="1"/>
              <a:t>rápidos</a:t>
            </a:r>
            <a:r>
              <a:rPr sz="2500" dirty="0" smtClean="0"/>
              <a:t>.</a:t>
            </a:r>
            <a:endParaRPr lang="es-AR" sz="2500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lang="es-ES" sz="2500" dirty="0"/>
              <a:t>Este proyecto extiende la </a:t>
            </a:r>
            <a:r>
              <a:rPr lang="es-ES" sz="2500" dirty="0" smtClean="0"/>
              <a:t>aplicación a </a:t>
            </a:r>
            <a:r>
              <a:rPr lang="es-ES" sz="2500" dirty="0"/>
              <a:t>medir rotación y vibración en piezas industriales.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Antecedentes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 smtClean="0"/>
              <a:t>Aplicaciones</a:t>
            </a:r>
            <a:r>
              <a:rPr b="1" dirty="0" smtClean="0"/>
              <a:t> </a:t>
            </a:r>
            <a:r>
              <a:rPr b="1" dirty="0" err="1"/>
              <a:t>en</a:t>
            </a:r>
            <a:r>
              <a:rPr b="1" dirty="0"/>
              <a:t> la </a:t>
            </a:r>
            <a:r>
              <a:rPr b="1" dirty="0" err="1"/>
              <a:t>industria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Automotriz</a:t>
            </a:r>
            <a:r>
              <a:rPr dirty="0"/>
              <a:t>: </a:t>
            </a:r>
            <a:r>
              <a:rPr dirty="0" err="1"/>
              <a:t>posición</a:t>
            </a:r>
            <a:r>
              <a:rPr dirty="0"/>
              <a:t> de </a:t>
            </a:r>
            <a:r>
              <a:rPr dirty="0" err="1"/>
              <a:t>acelerador</a:t>
            </a:r>
            <a:r>
              <a:rPr dirty="0"/>
              <a:t>, volante y </a:t>
            </a:r>
            <a:r>
              <a:rPr dirty="0" err="1"/>
              <a:t>partes</a:t>
            </a:r>
            <a:r>
              <a:rPr dirty="0"/>
              <a:t> del motor.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Robótica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ángulos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articulaciones</a:t>
            </a:r>
            <a:r>
              <a:rPr dirty="0"/>
              <a:t> y </a:t>
            </a:r>
            <a:r>
              <a:rPr dirty="0" err="1"/>
              <a:t>ruedas</a:t>
            </a:r>
            <a:r>
              <a:rPr dirty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r>
              <a:rPr sz="2000" b="1" u="sng" dirty="0" err="1" smtClean="0"/>
              <a:t>Ventajas</a:t>
            </a:r>
            <a:r>
              <a:rPr sz="2000" b="1" u="sng" dirty="0" smtClean="0"/>
              <a:t> </a:t>
            </a:r>
            <a:r>
              <a:rPr sz="2000" b="1" u="sng" dirty="0"/>
              <a:t>de </a:t>
            </a:r>
            <a:r>
              <a:rPr sz="2000" b="1" u="sng" dirty="0" err="1"/>
              <a:t>los</a:t>
            </a:r>
            <a:r>
              <a:rPr sz="2000" b="1" u="sng" dirty="0"/>
              <a:t> </a:t>
            </a:r>
            <a:r>
              <a:rPr sz="2000" b="1" u="sng" dirty="0" err="1"/>
              <a:t>sensores</a:t>
            </a:r>
            <a:r>
              <a:rPr sz="2000" b="1" u="sng" dirty="0"/>
              <a:t> </a:t>
            </a:r>
            <a:r>
              <a:rPr sz="2000" b="1" u="sng" dirty="0" err="1"/>
              <a:t>ópticos</a:t>
            </a:r>
            <a:r>
              <a:rPr sz="2000" b="1" u="sng" dirty="0"/>
              <a:t>: </a:t>
            </a:r>
            <a:endParaRPr lang="es-AR" sz="2000" b="1" u="sng" dirty="0" smtClean="0"/>
          </a:p>
          <a:p>
            <a:pPr marL="0" indent="0" algn="ctr">
              <a:buNone/>
            </a:pPr>
            <a:r>
              <a:rPr lang="es-AR" sz="2000" i="1" dirty="0" smtClean="0"/>
              <a:t>A</a:t>
            </a:r>
            <a:r>
              <a:rPr sz="2000" i="1" dirty="0" err="1" smtClean="0"/>
              <a:t>lta</a:t>
            </a:r>
            <a:r>
              <a:rPr sz="2000" i="1" dirty="0" smtClean="0"/>
              <a:t> </a:t>
            </a:r>
            <a:r>
              <a:rPr sz="2000" i="1" dirty="0" err="1"/>
              <a:t>sensibilidad</a:t>
            </a:r>
            <a:r>
              <a:rPr sz="2000" i="1" dirty="0"/>
              <a:t> y </a:t>
            </a:r>
            <a:r>
              <a:rPr sz="2000" i="1" dirty="0" err="1"/>
              <a:t>resolución</a:t>
            </a:r>
            <a:r>
              <a:rPr sz="2000" i="1" dirty="0"/>
              <a:t>, </a:t>
            </a:r>
            <a:r>
              <a:rPr lang="es-AR" sz="2000" i="1" dirty="0"/>
              <a:t>i</a:t>
            </a:r>
            <a:r>
              <a:rPr sz="2000" i="1" dirty="0" err="1" smtClean="0"/>
              <a:t>nmunes</a:t>
            </a:r>
            <a:r>
              <a:rPr sz="2000" i="1" dirty="0" smtClean="0"/>
              <a:t> </a:t>
            </a:r>
            <a:r>
              <a:rPr sz="2000" i="1" dirty="0"/>
              <a:t>a </a:t>
            </a:r>
            <a:r>
              <a:rPr sz="2000" i="1" dirty="0" err="1"/>
              <a:t>interferencias</a:t>
            </a:r>
            <a:r>
              <a:rPr sz="2000" i="1" dirty="0" smtClean="0"/>
              <a:t>.</a:t>
            </a:r>
            <a:endParaRPr lang="es-AR" sz="2000" i="1" dirty="0" smtClean="0"/>
          </a:p>
          <a:p>
            <a:pPr marL="0" indent="0" algn="ctr">
              <a:buNone/>
            </a:pPr>
            <a:r>
              <a:rPr lang="es-AR" sz="2000" i="1" dirty="0" smtClean="0"/>
              <a:t>Puede </a:t>
            </a:r>
            <a:r>
              <a:rPr lang="es-AR" sz="2000" i="1" dirty="0"/>
              <a:t>encapsularse </a:t>
            </a:r>
            <a:r>
              <a:rPr lang="es-AR" sz="2000" i="1" dirty="0" smtClean="0"/>
              <a:t>para </a:t>
            </a:r>
            <a:r>
              <a:rPr lang="es-AR" sz="2000" i="1" dirty="0"/>
              <a:t>resistir polvo y altas temperaturas, especialmente en aplicaciones automotrices.</a:t>
            </a:r>
          </a:p>
          <a:p>
            <a:pPr marL="0" indent="0" algn="ctr">
              <a:buNone/>
            </a:pPr>
            <a:endParaRPr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Desarrollo Tecnológico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</TotalTime>
  <Words>653</Words>
  <Application>Microsoft Office PowerPoint</Application>
  <PresentationFormat>Presentación en pantalla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Diseño, Caracterización y Control de Sensores CMOS con Píxeles Interconectables</vt:lpstr>
      <vt:lpstr>Resumen</vt:lpstr>
      <vt:lpstr>Objetivo General</vt:lpstr>
      <vt:lpstr>Objetivos Específicos</vt:lpstr>
      <vt:lpstr>Sensores CMOS</vt:lpstr>
      <vt:lpstr>PIXEL: Definición</vt:lpstr>
      <vt:lpstr>Sensor CMOS: pixeles interconectables - programables</vt:lpstr>
      <vt:lpstr>Antecedentes</vt:lpstr>
      <vt:lpstr>Desarrollo Tecnológico</vt:lpstr>
      <vt:lpstr>Innovación Propuesta</vt:lpstr>
      <vt:lpstr>Desafío</vt:lpstr>
      <vt:lpstr>Alcance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Caracterización y Control de Sensores CMOS con Píxeles Interconectables</dc:title>
  <dc:creator>Mariano</dc:creator>
  <dc:description>generated using python-pptx</dc:description>
  <cp:lastModifiedBy>Yo</cp:lastModifiedBy>
  <cp:revision>25</cp:revision>
  <dcterms:created xsi:type="dcterms:W3CDTF">2013-01-27T09:14:16Z</dcterms:created>
  <dcterms:modified xsi:type="dcterms:W3CDTF">2024-11-26T18:31:08Z</dcterms:modified>
</cp:coreProperties>
</file>