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10.png" ContentType="image/png"/>
  <Override PartName="/ppt/media/image2.jpeg" ContentType="image/jpeg"/>
  <Override PartName="/ppt/media/image3.jpeg" ContentType="image/jpeg"/>
  <Override PartName="/ppt/media/image4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F4DBF4-AB53-485E-AB03-FD64C4AB4E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A5A6D2-86BE-4250-AE90-9AF85070AC7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7BBBDB-1A08-4DA6-9A99-B70CB47815A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3239640" y="14814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22080" y="14814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/>
          </p:nvPr>
        </p:nvSpPr>
        <p:spPr>
          <a:xfrm>
            <a:off x="457200" y="38455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/>
          </p:nvPr>
        </p:nvSpPr>
        <p:spPr>
          <a:xfrm>
            <a:off x="3239640" y="38455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/>
          </p:nvPr>
        </p:nvSpPr>
        <p:spPr>
          <a:xfrm>
            <a:off x="6022080" y="38455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797962-3F7E-45F5-A89F-9C7CD4D968A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1D3090-5B09-48D6-9A7B-8A9A3E3B6DC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976A2F-704B-4339-820D-8BC718F62A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931646A-6F87-4820-AFBA-B33035875F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465621-F1DB-40EB-93FC-995E3B7E55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C78F7EA-8E96-4741-9ECE-17C83119DF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FA5E8B-99FF-4E2C-9242-40BD8DC999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7D2A223-0F5A-4488-A991-4CD5C65631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C1BD62-A47C-4536-A012-07659CF145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C3D39D0-4159-4E34-9A9D-BD18C53039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BE5C5A6-A2BB-4E1B-BEA4-12C4D394ED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DCB6FDE-EB07-409E-9C70-907C65A7F69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1B8A05D-3A74-4144-ADE4-F4D5B62A8D5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3239640" y="14814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6022080" y="14814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/>
          </p:nvPr>
        </p:nvSpPr>
        <p:spPr>
          <a:xfrm>
            <a:off x="457200" y="38455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/>
          </p:nvPr>
        </p:nvSpPr>
        <p:spPr>
          <a:xfrm>
            <a:off x="3239640" y="38455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/>
          </p:nvPr>
        </p:nvSpPr>
        <p:spPr>
          <a:xfrm>
            <a:off x="6022080" y="38455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2A0185D-B54F-4162-BE92-4CF58D976B2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90E667-49B0-418E-8A4D-0E45105F89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A39921-9BDF-4464-8202-B2675256FB9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AE3B8C-53B4-43D9-ACC9-1B5F985297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A024F0-C17F-47E6-99BF-66AA543C2C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4814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38455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90F27C-4A5C-4B66-B23D-7801163FC7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674240" y="38455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2CF511-FBD8-4E10-9F24-4462D6BFC5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4814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57200" y="38455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1DB61A-9985-4F4C-8E9A-7FEB0EB56E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12 Forma libre" hidden="1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11 Forma libre" hidden="1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13 Triángulo rectángulo" hidden="1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 rotWithShape="0">
            <a:blip r:embed="rId2">
              <a:alphaModFix amt="50000"/>
            </a:blip>
            <a:srcRect/>
            <a:tile/>
          </a:blipFill>
          <a:ln w="12700">
            <a:noFill/>
          </a:ln>
          <a:effectLst>
            <a:outerShdw blurRad="50760" dir="5400000" dist="381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14 Conector recto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065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9 Triángulo rectángulo"/>
          <p:cNvSpPr/>
          <p:nvPr/>
        </p:nvSpPr>
        <p:spPr>
          <a:xfrm>
            <a:off x="0" y="4664160"/>
            <a:ext cx="9150840" cy="360"/>
          </a:xfrm>
          <a:prstGeom prst="rtTriangle">
            <a:avLst/>
          </a:prstGeom>
          <a:gradFill rotWithShape="0">
            <a:gsLst>
              <a:gs pos="0">
                <a:srgbClr val="007795"/>
              </a:gs>
              <a:gs pos="100000">
                <a:srgbClr val="4bbade"/>
              </a:gs>
            </a:gsLst>
            <a:lin ang="3000000"/>
          </a:gradFill>
          <a:ln w="12700">
            <a:noFill/>
          </a:ln>
          <a:effectLst>
            <a:outerShdw blurRad="50760" dir="5400000" dist="381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1000"/>
          </a:bodyPr>
          <a:p>
            <a:pPr algn="r">
              <a:lnSpc>
                <a:spcPct val="100000"/>
              </a:lnSpc>
              <a:buNone/>
            </a:pP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H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a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g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a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 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c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l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i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c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 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p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a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r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a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 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m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o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d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i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f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i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c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a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r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 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e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l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 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e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s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t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i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l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o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 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d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e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 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t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í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t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u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l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o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 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d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e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l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 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p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a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t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r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ó</a:t>
            </a:r>
            <a:r>
              <a:rPr b="1" lang="es-ES" sz="4800" spc="-1" strike="noStrike">
                <a:solidFill>
                  <a:srgbClr val="464646"/>
                </a:solidFill>
                <a:latin typeface="Lucida Sans Unicode"/>
              </a:rPr>
              <a:t>n</a:t>
            </a:r>
            <a:endParaRPr b="0" lang="en-US" sz="4800" spc="-1" strike="noStrike">
              <a:solidFill>
                <a:srgbClr val="000000"/>
              </a:solidFill>
              <a:latin typeface="Lucida Sans Unicode"/>
            </a:endParaRPr>
          </a:p>
        </p:txBody>
      </p:sp>
      <p:grpSp>
        <p:nvGrpSpPr>
          <p:cNvPr id="6" name="1 Grupo"/>
          <p:cNvGrpSpPr/>
          <p:nvPr/>
        </p:nvGrpSpPr>
        <p:grpSpPr>
          <a:xfrm>
            <a:off x="-3600" y="4952880"/>
            <a:ext cx="9147600" cy="1911960"/>
            <a:chOff x="-3600" y="4952880"/>
            <a:chExt cx="9147600" cy="1911960"/>
          </a:xfrm>
        </p:grpSpPr>
        <p:sp>
          <p:nvSpPr>
            <p:cNvPr id="7" name="6 Forma libre"/>
            <p:cNvSpPr/>
            <p:nvPr/>
          </p:nvSpPr>
          <p:spPr>
            <a:xfrm>
              <a:off x="1687680" y="4952880"/>
              <a:ext cx="7455960" cy="487800"/>
            </a:xfrm>
            <a:custGeom>
              <a:avLst/>
              <a:gdLst/>
              <a:ahLst/>
              <a:rect l="l" t="t" r="r" b="b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7 Forma libre"/>
            <p:cNvSpPr/>
            <p:nvPr/>
          </p:nvSpPr>
          <p:spPr>
            <a:xfrm>
              <a:off x="35280" y="5237640"/>
              <a:ext cx="9108360" cy="788400"/>
            </a:xfrm>
            <a:custGeom>
              <a:avLst/>
              <a:gdLst/>
              <a:ahLst/>
              <a:rect l="l" t="t" r="r" b="b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10 Forma libre"/>
            <p:cNvSpPr/>
            <p:nvPr/>
          </p:nvSpPr>
          <p:spPr>
            <a:xfrm>
              <a:off x="0" y="5001120"/>
              <a:ext cx="9143640" cy="1863720"/>
            </a:xfrm>
            <a:custGeom>
              <a:avLst/>
              <a:gdLst/>
              <a:ahLst/>
              <a:rect l="l" t="t" r="r" b="b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>
                <a:alphaModFix amt="50000"/>
              </a:blip>
              <a:srcRect/>
              <a:tile/>
            </a:blipFill>
            <a:ln w="12700">
              <a:noFill/>
            </a:ln>
            <a:effectLst>
              <a:outerShdw blurRad="50760" dir="5400000" dist="3816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" name="11 Conector recto"/>
            <p:cNvSpPr/>
            <p:nvPr/>
          </p:nvSpPr>
          <p:spPr>
            <a:xfrm>
              <a:off x="-3600" y="4997520"/>
              <a:ext cx="9147600" cy="790200"/>
            </a:xfrm>
            <a:prstGeom prst="line">
              <a:avLst/>
            </a:prstGeom>
            <a:ln w="12065">
              <a:solidFill>
                <a:srgbClr val="196f85"/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1" name="PlaceHolder 2"/>
          <p:cNvSpPr>
            <a:spLocks noGrp="1"/>
          </p:cNvSpPr>
          <p:nvPr>
            <p:ph type="dt" idx="1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Lucida Sans Unicod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Lucida Sans Unicode"/>
              </a:rPr>
              <a:t>&lt;fecha/hora&gt;</a:t>
            </a:r>
            <a:endParaRPr b="0" lang="es-AR" sz="1000" spc="-1" strike="noStrike"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ftr" idx="2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ctr">
              <a:buNone/>
              <a:defRPr b="0" lang="es-A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sldNum" idx="3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Lucida Sans Unicod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BAD629-E152-4991-8127-85E2410C84C6}" type="slidenum">
              <a:rPr b="0" lang="en-US" sz="1000" spc="-1" strike="noStrike">
                <a:solidFill>
                  <a:srgbClr val="ffffff"/>
                </a:solidFill>
                <a:latin typeface="Lucida Sans Unicode"/>
              </a:rPr>
              <a:t>&lt;número&gt;</a:t>
            </a:fld>
            <a:endParaRPr b="0" lang="es-AR" sz="1000" spc="-1" strike="noStrike"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Pulse para editar el formato de texto del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esquema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Lucida Sans Unicode"/>
              </a:rPr>
              <a:t>Segundo nivel del esquema</a:t>
            </a:r>
            <a:endParaRPr b="0" lang="en-US" sz="2100" spc="-1" strike="noStrike">
              <a:solidFill>
                <a:srgbClr val="000000"/>
              </a:solidFill>
              <a:latin typeface="Lucida Sans Unicode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pc="-1" strike="noStrike">
                <a:solidFill>
                  <a:srgbClr val="000000"/>
                </a:solidFill>
                <a:latin typeface="Lucida Sans Unicode"/>
              </a:rPr>
              <a:t>Tercer nivel del esquema</a:t>
            </a:r>
            <a:endParaRPr b="0" lang="en-US" sz="1900" spc="-1" strike="noStrike">
              <a:solidFill>
                <a:srgbClr val="000000"/>
              </a:solidFill>
              <a:latin typeface="Lucida Sans Unicode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Lucida Sans Unicode"/>
              </a:rPr>
              <a:t>Cuarto nivel del esquema</a:t>
            </a:r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Quinto nivel del esquema</a:t>
            </a: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Sexto nivel del esquema</a:t>
            </a: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Lucida Sans Unicode"/>
              </a:rPr>
              <a:t>Séptimo nivel del esquema</a:t>
            </a: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12 Forma libre"/>
          <p:cNvSpPr/>
          <p:nvPr/>
        </p:nvSpPr>
        <p:spPr>
          <a:xfrm>
            <a:off x="499320" y="5945040"/>
            <a:ext cx="4940280" cy="920880"/>
          </a:xfrm>
          <a:custGeom>
            <a:avLst/>
            <a:gdLst/>
            <a:ah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11 Forma libre"/>
          <p:cNvSpPr/>
          <p:nvPr/>
        </p:nvSpPr>
        <p:spPr>
          <a:xfrm>
            <a:off x="485640" y="5938920"/>
            <a:ext cx="3690000" cy="933120"/>
          </a:xfrm>
          <a:custGeom>
            <a:avLst/>
            <a:gdLst/>
            <a:ah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13 Triángulo rectángulo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 rotWithShape="0">
            <a:blip r:embed="rId2">
              <a:alphaModFix amt="50000"/>
            </a:blip>
            <a:srcRect/>
            <a:tile/>
          </a:blipFill>
          <a:ln w="12700">
            <a:noFill/>
          </a:ln>
          <a:effectLst>
            <a:outerShdw blurRad="50760" dir="5400000" dist="3816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4" name="14 Conector recto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065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65760" indent="-25596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b="0" lang="es-ES" sz="2700" spc="-1" strike="noStrike">
                <a:solidFill>
                  <a:srgbClr val="000000"/>
                </a:solidFill>
                <a:latin typeface="Lucida Sans Unicode"/>
              </a:rPr>
              <a:t>Haga clic para modificar el estilo de texto del patrón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lvl="1" marL="621720" indent="-228600">
              <a:lnSpc>
                <a:spcPct val="100000"/>
              </a:lnSpc>
              <a:spcBef>
                <a:spcPts val="323"/>
              </a:spcBef>
              <a:buClr>
                <a:srgbClr val="2da2bf"/>
              </a:buClr>
              <a:buFont typeface="Verdana"/>
              <a:buChar char="◦"/>
            </a:pPr>
            <a:r>
              <a:rPr b="0" lang="es-ES" sz="2300" spc="-1" strike="noStrike">
                <a:solidFill>
                  <a:srgbClr val="000000"/>
                </a:solidFill>
                <a:latin typeface="Lucida Sans Unicode"/>
              </a:rPr>
              <a:t>Segundo nivel</a:t>
            </a:r>
            <a:endParaRPr b="0" lang="en-US" sz="2300" spc="-1" strike="noStrike">
              <a:solidFill>
                <a:srgbClr val="000000"/>
              </a:solidFill>
              <a:latin typeface="Lucida Sans Unicode"/>
            </a:endParaRPr>
          </a:p>
          <a:p>
            <a:pPr lvl="2" marL="859680" indent="-22860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b="0" lang="es-ES" sz="2100" spc="-1" strike="noStrike">
                <a:solidFill>
                  <a:srgbClr val="000000"/>
                </a:solidFill>
                <a:latin typeface="Lucida Sans Unicode"/>
              </a:rPr>
              <a:t>Tercer nivel</a:t>
            </a:r>
            <a:endParaRPr b="0" lang="en-US" sz="2100" spc="-1" strike="noStrike">
              <a:solidFill>
                <a:srgbClr val="000000"/>
              </a:solidFill>
              <a:latin typeface="Lucida Sans Unicode"/>
            </a:endParaRPr>
          </a:p>
          <a:p>
            <a:pPr lvl="3" marL="1143000" indent="-22860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b="0" lang="es-ES" sz="1900" spc="-1" strike="noStrike">
                <a:solidFill>
                  <a:srgbClr val="000000"/>
                </a:solidFill>
                <a:latin typeface="Lucida Sans Unicode"/>
              </a:rPr>
              <a:t>Cuarto nivel</a:t>
            </a:r>
            <a:endParaRPr b="0" lang="en-US" sz="1900" spc="-1" strike="noStrike">
              <a:solidFill>
                <a:srgbClr val="000000"/>
              </a:solidFill>
              <a:latin typeface="Lucida Sans Unicode"/>
            </a:endParaRPr>
          </a:p>
          <a:p>
            <a:pPr lvl="4" marL="1371600" indent="-22860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b="0" lang="es-ES" sz="1800" spc="-1" strike="noStrike">
                <a:solidFill>
                  <a:srgbClr val="000000"/>
                </a:solidFill>
                <a:latin typeface="Lucida Sans Unicode"/>
              </a:rPr>
              <a:t>Quinto nivel</a:t>
            </a:r>
            <a:endParaRPr b="0" lang="en-US" sz="1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dt" idx="4"/>
          </p:nvPr>
        </p:nvSpPr>
        <p:spPr>
          <a:xfrm>
            <a:off x="6726960" y="6408000"/>
            <a:ext cx="191988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Lucida Sans Unicod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&lt;fecha/hora&gt;</a:t>
            </a:r>
            <a:endParaRPr b="0" lang="es-AR" sz="1000" spc="-1" strike="noStrike"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ftr" idx="5"/>
          </p:nvPr>
        </p:nvSpPr>
        <p:spPr>
          <a:xfrm>
            <a:off x="4380120" y="6408000"/>
            <a:ext cx="2350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ctr">
              <a:buNone/>
              <a:defRPr b="0" lang="es-A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s-AR" sz="1400" spc="-1" strike="noStrike">
                <a:latin typeface="Times New Roman"/>
              </a:rPr>
              <a:t>&lt;pie de página&gt;</a:t>
            </a:r>
            <a:endParaRPr b="0" lang="es-AR" sz="1400" spc="-1" strike="noStrike"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sldNum" idx="6"/>
          </p:nvPr>
        </p:nvSpPr>
        <p:spPr>
          <a:xfrm>
            <a:off x="8647200" y="6408000"/>
            <a:ext cx="3654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000" spc="-1" strike="noStrike">
                <a:solidFill>
                  <a:srgbClr val="000000"/>
                </a:solidFill>
                <a:latin typeface="Lucida Sans Unicod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922CB9-F2E3-42B3-B88A-82600EC81B6F}" type="slidenum">
              <a:rPr b="0" lang="en-US" sz="1000" spc="-1" strike="noStrike">
                <a:solidFill>
                  <a:srgbClr val="000000"/>
                </a:solidFill>
                <a:latin typeface="Lucida Sans Unicode"/>
              </a:rPr>
              <a:t>&lt;número&gt;</a:t>
            </a:fld>
            <a:endParaRPr b="0" lang="es-AR" sz="1000" spc="-1" strike="noStrike"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4100" spc="-1" strike="noStrike">
                <a:solidFill>
                  <a:srgbClr val="464646"/>
                </a:solidFill>
                <a:latin typeface="Lucida Sans Unicode"/>
              </a:rPr>
              <a:t>Haga clic para modificar el estilo de título del patrón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85800" y="1306440"/>
            <a:ext cx="7772040" cy="182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76000"/>
          </a:bodyPr>
          <a:p>
            <a:pPr algn="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464646"/>
                </a:solidFill>
                <a:latin typeface="Lucida Sans Unicode"/>
              </a:rPr>
              <a:t>Diseño, Caracterización y Control de Sensores CMOS con Píxeles Interconectables</a:t>
            </a:r>
            <a:endParaRPr b="0" lang="en-US" sz="48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85800" y="3111840"/>
            <a:ext cx="7772040" cy="11995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s-AR" sz="2700" spc="-1" strike="noStrike">
                <a:solidFill>
                  <a:srgbClr val="464646"/>
                </a:solidFill>
                <a:latin typeface="Lucida Sans Unicode"/>
              </a:rPr>
              <a:t>Tesista: Ing. Mariano Morel</a:t>
            </a:r>
            <a:endParaRPr b="0" lang="es-AR" sz="27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s-AR" sz="2700" spc="-1" strike="noStrike">
                <a:solidFill>
                  <a:srgbClr val="464646"/>
                </a:solidFill>
                <a:latin typeface="Lucida Sans Unicode"/>
              </a:rPr>
              <a:t>Director: Dr. Nicolás Calarco</a:t>
            </a:r>
            <a:endParaRPr b="0" lang="es-AR" sz="2700" spc="-1" strike="noStrike">
              <a:latin typeface="Arial"/>
            </a:endParaRPr>
          </a:p>
        </p:txBody>
      </p:sp>
      <p:pic>
        <p:nvPicPr>
          <p:cNvPr id="98" name="Picture 3" descr=""/>
          <p:cNvPicPr/>
          <p:nvPr/>
        </p:nvPicPr>
        <p:blipFill>
          <a:blip r:embed="rId1"/>
          <a:stretch/>
        </p:blipFill>
        <p:spPr>
          <a:xfrm>
            <a:off x="3418200" y="4311360"/>
            <a:ext cx="2427120" cy="188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Arial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Lucida Sans Unicode"/>
              </a:rPr>
              <a:t>Sensores de luz CMOS con píxeles interconectables ya existen.</a:t>
            </a:r>
            <a:endParaRPr b="0" lang="en-US" sz="2500" spc="-1" strike="noStrike">
              <a:solidFill>
                <a:srgbClr val="000000"/>
              </a:solidFill>
              <a:latin typeface="Lucida Sans Unicode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Arial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Lucida Sans Unicode"/>
              </a:rPr>
              <a:t>Se enfocan en mejorar sensibilidad o resolución de imagen.</a:t>
            </a:r>
            <a:endParaRPr b="0" lang="en-US" sz="2500" spc="-1" strike="noStrike">
              <a:solidFill>
                <a:srgbClr val="000000"/>
              </a:solidFill>
              <a:latin typeface="Lucida Sans Unicode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Arial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Lucida Sans Unicode"/>
              </a:rPr>
              <a:t>La propuesta actual incluye interconexión dinámica y procesamiento local a nivel de píxel.</a:t>
            </a:r>
            <a:endParaRPr b="0" lang="en-US" sz="2500" spc="-1" strike="noStrike">
              <a:solidFill>
                <a:srgbClr val="000000"/>
              </a:solidFill>
              <a:latin typeface="Lucida Sans Unicode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Arial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Lucida Sans Unicode"/>
              </a:rPr>
              <a:t>Aplicaciones anteriores en detección de ultrasonido y desplazamientos rápidos.</a:t>
            </a:r>
            <a:endParaRPr b="0" lang="en-US" sz="2500" spc="-1" strike="noStrike">
              <a:solidFill>
                <a:srgbClr val="000000"/>
              </a:solidFill>
              <a:latin typeface="Lucida Sans Unicode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85000"/>
              <a:buFont typeface="Arial"/>
              <a:buChar char="•"/>
            </a:pPr>
            <a:r>
              <a:rPr b="0" lang="es-ES" sz="2500" spc="-1" strike="noStrike">
                <a:solidFill>
                  <a:srgbClr val="000000"/>
                </a:solidFill>
                <a:latin typeface="Lucida Sans Unicode"/>
              </a:rPr>
              <a:t>Este proyecto extiende la aplicación a medir rotación y vibración en piezas industriales.</a:t>
            </a:r>
            <a:endParaRPr b="0" lang="en-US" sz="25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Antecedentes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•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Uso de la técnica de correlación de speckle en tiempo real: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- Dinámica interconexión de píxeles para correlación instantánea.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- Mide velocidad de rotación y posición angular en ejes.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- Multipropósito: detección de ultrasonido y otras aplicaciones industriales.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Innovación Propuesta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s-AR" sz="4100" spc="-1" strike="noStrike">
                <a:solidFill>
                  <a:srgbClr val="464646"/>
                </a:solidFill>
                <a:latin typeface="Lucida Sans Unicode"/>
              </a:rPr>
              <a:t>Desafío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  <p:pic>
        <p:nvPicPr>
          <p:cNvPr id="127" name="Picture 2" descr=""/>
          <p:cNvPicPr/>
          <p:nvPr/>
        </p:nvPicPr>
        <p:blipFill>
          <a:blip r:embed="rId1"/>
          <a:srcRect l="0" t="11024" r="0" b="0"/>
          <a:stretch/>
        </p:blipFill>
        <p:spPr>
          <a:xfrm>
            <a:off x="6414840" y="4680000"/>
            <a:ext cx="2585160" cy="2142000"/>
          </a:xfrm>
          <a:prstGeom prst="rect">
            <a:avLst/>
          </a:prstGeom>
          <a:ln w="0">
            <a:noFill/>
          </a:ln>
        </p:spPr>
      </p:pic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es-AR" sz="2700" spc="-1" strike="noStrike">
                <a:solidFill>
                  <a:srgbClr val="000000"/>
                </a:solidFill>
                <a:latin typeface="Lucida Sans Unicode"/>
              </a:rPr>
              <a:t>• </a:t>
            </a:r>
            <a:r>
              <a:rPr b="0" lang="es-AR" sz="2000" spc="-1" strike="noStrike">
                <a:solidFill>
                  <a:srgbClr val="000000"/>
                </a:solidFill>
                <a:latin typeface="Lucida Sans Unicode"/>
              </a:rPr>
              <a:t>La precisión depende de la resolución espacial del sensor, la estabilidad de la fuente de luz, y la calidad de interconexión de los píxeles.</a:t>
            </a: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0" lang="es-AR" sz="2700" spc="-1" strike="noStrike">
                <a:solidFill>
                  <a:srgbClr val="000000"/>
                </a:solidFill>
                <a:latin typeface="Lucida Sans Unicode"/>
              </a:rPr>
              <a:t>• </a:t>
            </a:r>
            <a:r>
              <a:rPr b="0" lang="es-AR" sz="2000" spc="-1" strike="noStrike">
                <a:solidFill>
                  <a:srgbClr val="000000"/>
                </a:solidFill>
                <a:latin typeface="Lucida Sans Unicode"/>
              </a:rPr>
              <a:t>Reto en optimizar que el diseño del sensor responda de manera estable a frecuencias elevadas, manteniendo precisión y confiabilidad en el seguimiento de vibraciones rápidas.</a:t>
            </a: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r>
              <a:rPr b="1" lang="es-AR" sz="2700" spc="-1" strike="noStrike">
                <a:solidFill>
                  <a:srgbClr val="000000"/>
                </a:solidFill>
                <a:latin typeface="Lucida Sans Unicode"/>
              </a:rPr>
              <a:t>• </a:t>
            </a:r>
            <a:r>
              <a:rPr b="1" lang="es-AR" sz="2000" spc="-1" strike="noStrike">
                <a:solidFill>
                  <a:srgbClr val="ff0000"/>
                </a:solidFill>
                <a:latin typeface="Lucida Sans Unicode"/>
              </a:rPr>
              <a:t>SE BUSCARÁ QUE EL CHIP PUEDA RE-CONFIGURAR SU PATRÓN EN TIEMPO REAL AL MOVIMIENTO. </a:t>
            </a: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•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Medición de posición angular y velocidad de giro.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•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Expectativas de linealidad en la fotorespuesta.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•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Respuesta en frecuencia</a:t>
            </a:r>
            <a:r>
              <a:rPr b="0" lang="es-AR" sz="2700" spc="-1" strike="noStrike">
                <a:solidFill>
                  <a:srgbClr val="000000"/>
                </a:solidFill>
                <a:latin typeface="Lucida Sans Unicode"/>
              </a:rPr>
              <a:t>s media-alta.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s-AR" sz="2700" spc="-1" strike="noStrike">
                <a:solidFill>
                  <a:srgbClr val="000000"/>
                </a:solidFill>
                <a:latin typeface="Lucida Sans Unicode"/>
              </a:rPr>
              <a:t>• </a:t>
            </a:r>
            <a:r>
              <a:rPr b="0" lang="es-AR" sz="2700" spc="-1" strike="noStrike">
                <a:solidFill>
                  <a:srgbClr val="000000"/>
                </a:solidFill>
                <a:latin typeface="Lucida Sans Unicode"/>
              </a:rPr>
              <a:t>El proyecto culminará con el diseño del sensor.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i="1" lang="es-AR" sz="2700" spc="-1" strike="noStrike">
                <a:solidFill>
                  <a:srgbClr val="000000"/>
                </a:solidFill>
                <a:latin typeface="Lucida Sans Unicode"/>
              </a:rPr>
              <a:t>Muchas gracias por la atención!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Alcance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/>
          </p:nvPr>
        </p:nvSpPr>
        <p:spPr>
          <a:xfrm>
            <a:off x="457200" y="1481400"/>
            <a:ext cx="7822800" cy="319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0000"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•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Diseño de sensores CMOS versátiles con píxeles interconectables.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•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Detectan cambios en la luz, como el patrón de interferencia </a:t>
            </a:r>
            <a:r>
              <a:rPr b="1" lang="en-US" sz="2700" spc="-1" strike="noStrike">
                <a:solidFill>
                  <a:srgbClr val="000000"/>
                </a:solidFill>
                <a:latin typeface="Lucida Sans Unicode"/>
              </a:rPr>
              <a:t>'speckle'</a:t>
            </a:r>
            <a:r>
              <a:rPr b="1" lang="es-AR" sz="27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lang="es-AR" sz="2700" spc="-1" strike="noStrike">
                <a:solidFill>
                  <a:srgbClr val="000000"/>
                </a:solidFill>
                <a:latin typeface="Lucida Sans Unicode"/>
              </a:rPr>
              <a:t>(moteado)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s-AR" sz="2700" spc="-1" strike="noStrike">
                <a:solidFill>
                  <a:srgbClr val="000000"/>
                </a:solidFill>
                <a:latin typeface="Lucida Sans Unicode"/>
              </a:rPr>
              <a:t>• </a:t>
            </a:r>
            <a:r>
              <a:rPr b="0" lang="es-AR" sz="2700" spc="-1" strike="noStrike">
                <a:solidFill>
                  <a:srgbClr val="000000"/>
                </a:solidFill>
                <a:latin typeface="Lucida Sans Unicode"/>
              </a:rPr>
              <a:t>Miden desplazamientos en tiempo real con una salida analógica proporcional (</a:t>
            </a:r>
            <a:r>
              <a:rPr b="1" lang="es-AR" sz="2700" spc="-1" strike="noStrike">
                <a:solidFill>
                  <a:srgbClr val="000000"/>
                </a:solidFill>
                <a:latin typeface="Lucida Sans Unicode"/>
              </a:rPr>
              <a:t>correlación</a:t>
            </a:r>
            <a:r>
              <a:rPr b="0" lang="es-AR" sz="2700" spc="-1" strike="noStrike">
                <a:solidFill>
                  <a:srgbClr val="000000"/>
                </a:solidFill>
                <a:latin typeface="Lucida Sans Unicode"/>
              </a:rPr>
              <a:t>), sin procesamiento digital: produce mejoras energéticas, de sensibilidad y rapidez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Resumen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  <p:pic>
        <p:nvPicPr>
          <p:cNvPr id="101" name="Picture 2" descr=""/>
          <p:cNvPicPr/>
          <p:nvPr/>
        </p:nvPicPr>
        <p:blipFill>
          <a:blip r:embed="rId1"/>
          <a:stretch/>
        </p:blipFill>
        <p:spPr>
          <a:xfrm>
            <a:off x="597960" y="4943520"/>
            <a:ext cx="5737320" cy="1776240"/>
          </a:xfrm>
          <a:prstGeom prst="rect">
            <a:avLst/>
          </a:prstGeom>
          <a:ln w="0">
            <a:noFill/>
          </a:ln>
        </p:spPr>
      </p:pic>
      <p:pic>
        <p:nvPicPr>
          <p:cNvPr id="102" name="Picture 4" descr=""/>
          <p:cNvPicPr/>
          <p:nvPr/>
        </p:nvPicPr>
        <p:blipFill>
          <a:blip r:embed="rId2"/>
          <a:stretch/>
        </p:blipFill>
        <p:spPr>
          <a:xfrm>
            <a:off x="6743160" y="5350680"/>
            <a:ext cx="1666440" cy="96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•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Diseñar, simular y fabricar un sensor fotodetector de píxeles interconectables</a:t>
            </a:r>
            <a:r>
              <a:rPr b="0" lang="es-AR" sz="2700" spc="-1" strike="noStrike">
                <a:solidFill>
                  <a:srgbClr val="000000"/>
                </a:solidFill>
                <a:latin typeface="Lucida Sans Unicode"/>
              </a:rPr>
              <a:t> de alta precisión.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s-AR" sz="2700" spc="-1" strike="noStrike">
                <a:solidFill>
                  <a:srgbClr val="000000"/>
                </a:solidFill>
                <a:latin typeface="Lucida Sans Unicode"/>
              </a:rPr>
              <a:t>• </a:t>
            </a:r>
            <a:r>
              <a:rPr b="0" lang="es-AR" sz="2700" spc="-1" strike="noStrike">
                <a:solidFill>
                  <a:srgbClr val="000000"/>
                </a:solidFill>
                <a:latin typeface="Lucida Sans Unicode"/>
              </a:rPr>
              <a:t>Aplicaciones en detección de posición, velocidad y vibraciones de superficies rugosas.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s-AR" sz="2700" spc="-1" strike="noStrike">
                <a:solidFill>
                  <a:srgbClr val="000000"/>
                </a:solidFill>
                <a:latin typeface="Lucida Sans Unicode"/>
              </a:rPr>
              <a:t>  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Objetivo General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•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Determinar especificaciones del sensor.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•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Realizar pruebas experimentales con sensores actuales.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•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Diseñar y simular el sensor (pre y post layout).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•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Enviar el diseño para fabricación.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s-ES" sz="2700" spc="-1" strike="noStrike">
                <a:solidFill>
                  <a:srgbClr val="000000"/>
                </a:solidFill>
                <a:latin typeface="Lucida Sans Unicode"/>
              </a:rPr>
              <a:t>• </a:t>
            </a:r>
            <a:r>
              <a:rPr b="0" lang="es-AR" sz="2700" spc="-1" strike="noStrike">
                <a:solidFill>
                  <a:srgbClr val="000000"/>
                </a:solidFill>
                <a:latin typeface="Lucida Sans Unicode"/>
              </a:rPr>
              <a:t>Caracterización y pruebas aplicadas para futuras etapas.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Objetivos Específicos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/>
          </p:nvPr>
        </p:nvSpPr>
        <p:spPr>
          <a:xfrm>
            <a:off x="457200" y="21344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s-AR" sz="2700" spc="-1" strike="noStrike">
                <a:solidFill>
                  <a:srgbClr val="000000"/>
                </a:solidFill>
                <a:latin typeface="Lucida Sans Unicode"/>
              </a:rPr>
              <a:t>• </a:t>
            </a:r>
            <a:r>
              <a:rPr b="0" lang="es-AR" sz="2700" spc="-1" strike="noStrike">
                <a:solidFill>
                  <a:srgbClr val="000000"/>
                </a:solidFill>
                <a:latin typeface="Lucida Sans Unicode"/>
              </a:rPr>
              <a:t>Mediciones sin necesidad de marcas en la pieza, sin contacto físico, sin componentes adicionales en las superficies, sin condiciones ambientales adversas e interferencias electromagnéticas.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s-AR" sz="2700" spc="-1" strike="noStrike">
                <a:solidFill>
                  <a:srgbClr val="000000"/>
                </a:solidFill>
                <a:latin typeface="Lucida Sans Unicode"/>
              </a:rPr>
              <a:t>• </a:t>
            </a:r>
            <a:r>
              <a:rPr b="0" lang="es-AR" sz="2700" spc="-1" strike="noStrike">
                <a:solidFill>
                  <a:srgbClr val="000000"/>
                </a:solidFill>
                <a:latin typeface="Lucida Sans Unicode"/>
              </a:rPr>
              <a:t>Salida analógica para registrar variaciones de mayor frecuencia.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s-AR" sz="2700" spc="-1" strike="noStrike">
                <a:solidFill>
                  <a:srgbClr val="000000"/>
                </a:solidFill>
                <a:latin typeface="Lucida Sans Unicode"/>
              </a:rPr>
              <a:t>  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title"/>
          </p:nvPr>
        </p:nvSpPr>
        <p:spPr>
          <a:xfrm>
            <a:off x="457200" y="540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Ventajas de sensores ópticos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s-AR" sz="2700" spc="-1" strike="noStrike">
                <a:solidFill>
                  <a:srgbClr val="000000"/>
                </a:solidFill>
                <a:latin typeface="Lucida Sans Unicode"/>
              </a:rPr>
              <a:t>• </a:t>
            </a:r>
            <a:r>
              <a:rPr b="1" lang="en-US" sz="2700" spc="-1" strike="noStrike">
                <a:solidFill>
                  <a:srgbClr val="000000"/>
                </a:solidFill>
                <a:latin typeface="Lucida Sans Unicode"/>
              </a:rPr>
              <a:t>Aplicaciones en la industria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: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- Automotriz: posición de acelerador, volante y partes del motor.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  </a:t>
            </a:r>
            <a:r>
              <a:rPr b="0" lang="en-US" sz="2700" spc="-1" strike="noStrike">
                <a:solidFill>
                  <a:srgbClr val="000000"/>
                </a:solidFill>
                <a:latin typeface="Lucida Sans Unicode"/>
              </a:rPr>
              <a:t>- Robótica: detección de ángulos en articulaciones y ruedas.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s-AR" sz="2000" spc="-1" strike="noStrike" u="sng">
                <a:solidFill>
                  <a:srgbClr val="000000"/>
                </a:solidFill>
                <a:uFillTx/>
                <a:latin typeface="Lucida Sans Unicode"/>
              </a:rPr>
              <a:t>Ventajas</a:t>
            </a:r>
            <a:r>
              <a:rPr b="1" lang="es-AR" sz="2000" spc="-1" strike="noStrike">
                <a:solidFill>
                  <a:srgbClr val="000000"/>
                </a:solidFill>
                <a:latin typeface="Lucida Sans Unicode"/>
              </a:rPr>
              <a:t>: </a:t>
            </a: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i="1" lang="es-AR" sz="2000" spc="-1" strike="noStrike">
                <a:solidFill>
                  <a:srgbClr val="000000"/>
                </a:solidFill>
                <a:latin typeface="Lucida Sans Unicode"/>
              </a:rPr>
              <a:t>Alta sensibilidad y resolución, inmunes a interferencias.</a:t>
            </a: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i="1" lang="es-AR" sz="2000" spc="-1" strike="noStrike">
                <a:solidFill>
                  <a:srgbClr val="000000"/>
                </a:solidFill>
                <a:latin typeface="Lucida Sans Unicode"/>
              </a:rPr>
              <a:t>Puede encapsularse para resistir polvo y altas temperaturas, especialmente en aplicaciones automotrices.</a:t>
            </a: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100" spc="-1" strike="noStrike">
                <a:solidFill>
                  <a:srgbClr val="464646"/>
                </a:solidFill>
                <a:latin typeface="Lucida Sans Unicode"/>
              </a:rPr>
              <a:t>Desarrollo Tecnológico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/>
          </p:nvPr>
        </p:nvSpPr>
        <p:spPr>
          <a:xfrm>
            <a:off x="457200" y="14814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s-AR" sz="2700" spc="-1" strike="noStrike">
                <a:solidFill>
                  <a:srgbClr val="000000"/>
                </a:solidFill>
                <a:latin typeface="Lucida Sans Unicode"/>
              </a:rPr>
              <a:t>Detección de vibraciones en pruebas no destructivas, medición de velocidad de ejes de motores, y la detección de desplazamientos angulares en maquinaria industrial. 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s-AR" sz="2000" spc="-1" strike="noStrike" u="sng">
                <a:solidFill>
                  <a:srgbClr val="000000"/>
                </a:solidFill>
                <a:uFillTx/>
                <a:latin typeface="Lucida Sans Unicode"/>
              </a:rPr>
              <a:t>Ventaja</a:t>
            </a:r>
            <a:r>
              <a:rPr b="1" lang="es-AR" sz="2000" spc="-1" strike="noStrike">
                <a:solidFill>
                  <a:srgbClr val="000000"/>
                </a:solidFill>
                <a:latin typeface="Lucida Sans Unicode"/>
              </a:rPr>
              <a:t>: </a:t>
            </a: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i="1" lang="es-AR" sz="2000" spc="-1" strike="noStrike">
                <a:solidFill>
                  <a:srgbClr val="000000"/>
                </a:solidFill>
                <a:latin typeface="Lucida Sans Unicode"/>
              </a:rPr>
              <a:t>Permite registrar las variaciones de speckle</a:t>
            </a: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i="1" lang="es-AR" sz="2000" spc="-1" strike="noStrike">
                <a:solidFill>
                  <a:srgbClr val="000000"/>
                </a:solidFill>
                <a:latin typeface="Lucida Sans Unicode"/>
              </a:rPr>
              <a:t> </a:t>
            </a:r>
            <a:r>
              <a:rPr b="0" i="1" lang="es-AR" sz="2000" spc="-1" strike="noStrike">
                <a:solidFill>
                  <a:srgbClr val="000000"/>
                </a:solidFill>
                <a:latin typeface="Lucida Sans Unicode"/>
              </a:rPr>
              <a:t>sin necesidad de procesamiento digital, logrando </a:t>
            </a: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i="1" lang="es-AR" sz="2000" spc="-1" strike="noStrike">
                <a:solidFill>
                  <a:srgbClr val="000000"/>
                </a:solidFill>
                <a:latin typeface="Lucida Sans Unicode"/>
              </a:rPr>
              <a:t>mediciones mucho más rápidas y eficientes en </a:t>
            </a: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i="1" lang="es-AR" sz="2000" spc="-1" strike="noStrike">
                <a:solidFill>
                  <a:srgbClr val="000000"/>
                </a:solidFill>
                <a:latin typeface="Lucida Sans Unicode"/>
              </a:rPr>
              <a:t>consumo energético</a:t>
            </a:r>
            <a:endParaRPr b="0" lang="en-US" sz="20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AR" sz="4100" spc="-1" strike="noStrike">
                <a:solidFill>
                  <a:srgbClr val="464646"/>
                </a:solidFill>
                <a:latin typeface="Lucida Sans Unicode"/>
              </a:rPr>
              <a:t>Sensores CMOS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/>
          </p:nvPr>
        </p:nvSpPr>
        <p:spPr>
          <a:xfrm>
            <a:off x="457200" y="1122480"/>
            <a:ext cx="7302240" cy="3268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0000"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9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700" spc="-1" strike="noStrike">
                <a:solidFill>
                  <a:srgbClr val="000000"/>
                </a:solidFill>
                <a:latin typeface="Lucida Sans Unicode"/>
              </a:rPr>
              <a:t>Cada pixel esta compuesto por un fotodiodo y un circuito electrónico. El fotodiodo es decir, la superficie sensible a la luz, esta hecho de un implante n+ sobre el sustrato p-, ocupa el 60% del área del pixel; el circuito electrónico ocupa prácticamente el 40% del área restante, y consta de transistores y celdas de memoria </a:t>
            </a:r>
            <a:r>
              <a:rPr b="0" lang="es-AR" sz="2700" spc="-1" strike="noStrike">
                <a:solidFill>
                  <a:srgbClr val="000000"/>
                </a:solidFill>
                <a:latin typeface="Lucida Sans Unicode"/>
              </a:rPr>
              <a:t>SRAM que permiten interconectar cada pixel vecinos.</a:t>
            </a: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s-AR" sz="4100" spc="-1" strike="noStrike">
                <a:solidFill>
                  <a:srgbClr val="464646"/>
                </a:solidFill>
                <a:latin typeface="Lucida Sans Unicode"/>
              </a:rPr>
              <a:t>PIXEL: Definición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  <p:pic>
        <p:nvPicPr>
          <p:cNvPr id="115" name="Picture 2" descr=""/>
          <p:cNvPicPr/>
          <p:nvPr/>
        </p:nvPicPr>
        <p:blipFill>
          <a:blip r:embed="rId1"/>
          <a:stretch/>
        </p:blipFill>
        <p:spPr>
          <a:xfrm>
            <a:off x="457200" y="4222080"/>
            <a:ext cx="4223160" cy="2059560"/>
          </a:xfrm>
          <a:prstGeom prst="rect">
            <a:avLst/>
          </a:prstGeom>
          <a:ln w="0">
            <a:noFill/>
          </a:ln>
        </p:spPr>
      </p:pic>
      <p:pic>
        <p:nvPicPr>
          <p:cNvPr id="116" name="Picture 3" descr=""/>
          <p:cNvPicPr/>
          <p:nvPr/>
        </p:nvPicPr>
        <p:blipFill>
          <a:blip r:embed="rId2"/>
          <a:srcRect l="5467" t="0" r="13752" b="0"/>
          <a:stretch/>
        </p:blipFill>
        <p:spPr>
          <a:xfrm>
            <a:off x="4991040" y="4137480"/>
            <a:ext cx="3543120" cy="243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/>
          </p:nvPr>
        </p:nvSpPr>
        <p:spPr>
          <a:xfrm>
            <a:off x="457200" y="17100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b="0" lang="en-US" sz="2700" spc="-1" strike="noStrike">
              <a:solidFill>
                <a:srgbClr val="000000"/>
              </a:solidFill>
              <a:latin typeface="Lucida Sans Unicode"/>
            </a:endParaRPr>
          </a:p>
          <a:p>
            <a:pPr marL="365760" indent="-2559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s-AR" sz="2500" spc="-1" strike="noStrike">
                <a:solidFill>
                  <a:srgbClr val="000000"/>
                </a:solidFill>
                <a:latin typeface="Lucida Sans Unicode"/>
              </a:rPr>
              <a:t>Este sensor consiste </a:t>
            </a:r>
            <a:r>
              <a:rPr b="0" lang="es-ES" sz="2500" spc="-1" strike="noStrike">
                <a:solidFill>
                  <a:srgbClr val="000000"/>
                </a:solidFill>
                <a:latin typeface="Lucida Sans Unicode"/>
              </a:rPr>
              <a:t>en un arreglo de pixeles programables que tiene la capacidad de formar el patrón de detección en el lugar indicado una vez que el haz incide sobre el, evitando la necesidad de </a:t>
            </a:r>
            <a:r>
              <a:rPr b="0" lang="es-AR" sz="2500" spc="-1" strike="noStrike">
                <a:solidFill>
                  <a:srgbClr val="000000"/>
                </a:solidFill>
                <a:latin typeface="Lucida Sans Unicode"/>
              </a:rPr>
              <a:t>complejos alineamientos mecánicos micrométricos</a:t>
            </a:r>
            <a:endParaRPr b="0" lang="en-US" sz="2500" spc="-1" strike="noStrike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457200" y="6566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3000"/>
          </a:bodyPr>
          <a:p>
            <a:pPr>
              <a:lnSpc>
                <a:spcPct val="100000"/>
              </a:lnSpc>
              <a:buNone/>
            </a:pPr>
            <a:r>
              <a:rPr b="1" lang="es-AR" sz="4100" spc="-1" strike="noStrike">
                <a:solidFill>
                  <a:srgbClr val="464646"/>
                </a:solidFill>
                <a:latin typeface="Lucida Sans Unicode"/>
              </a:rPr>
              <a:t>Sensor CMOS: pixeles interconectables - programables</a:t>
            </a:r>
            <a:endParaRPr b="0" lang="en-US" sz="4100" spc="-1" strike="noStrike">
              <a:solidFill>
                <a:srgbClr val="000000"/>
              </a:solidFill>
              <a:latin typeface="Lucida Sans Unicode"/>
            </a:endParaRPr>
          </a:p>
        </p:txBody>
      </p:sp>
      <p:pic>
        <p:nvPicPr>
          <p:cNvPr id="119" name="Picture 2" descr=""/>
          <p:cNvPicPr/>
          <p:nvPr/>
        </p:nvPicPr>
        <p:blipFill>
          <a:blip r:embed="rId1"/>
          <a:stretch/>
        </p:blipFill>
        <p:spPr>
          <a:xfrm>
            <a:off x="3601080" y="4591800"/>
            <a:ext cx="2542680" cy="1895040"/>
          </a:xfrm>
          <a:prstGeom prst="rect">
            <a:avLst/>
          </a:prstGeom>
          <a:ln w="0">
            <a:noFill/>
          </a:ln>
        </p:spPr>
      </p:pic>
      <p:pic>
        <p:nvPicPr>
          <p:cNvPr id="120" name="Picture 3" descr=""/>
          <p:cNvPicPr/>
          <p:nvPr/>
        </p:nvPicPr>
        <p:blipFill>
          <a:blip r:embed="rId2"/>
          <a:stretch/>
        </p:blipFill>
        <p:spPr>
          <a:xfrm>
            <a:off x="6379200" y="4667040"/>
            <a:ext cx="2198520" cy="1744200"/>
          </a:xfrm>
          <a:prstGeom prst="rect">
            <a:avLst/>
          </a:prstGeom>
          <a:ln w="0">
            <a:noFill/>
          </a:ln>
        </p:spPr>
      </p:pic>
      <p:pic>
        <p:nvPicPr>
          <p:cNvPr id="121" name="Picture 2" descr=""/>
          <p:cNvPicPr/>
          <p:nvPr/>
        </p:nvPicPr>
        <p:blipFill>
          <a:blip r:embed="rId3"/>
          <a:stretch/>
        </p:blipFill>
        <p:spPr>
          <a:xfrm>
            <a:off x="696960" y="4592160"/>
            <a:ext cx="2601000" cy="189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384</TotalTime>
  <Application>LibreOffice/7.3.7.2$Linux_X86_64 LibreOffice_project/30$Build-2</Application>
  <AppVersion>15.0000</AppVersion>
  <Words>653</Words>
  <Paragraphs>62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>Mariano</dc:creator>
  <dc:description>generated using python-pptx</dc:description>
  <dc:language>es-AR</dc:language>
  <cp:lastModifiedBy/>
  <dcterms:modified xsi:type="dcterms:W3CDTF">2024-11-28T10:43:02Z</dcterms:modified>
  <cp:revision>28</cp:revision>
  <dc:subject/>
  <dc:title>Diseño, Caracterización y Control de Sensores CMOS con Píxeles Interconectables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Presentación en pantalla (4:3)</vt:lpwstr>
  </property>
  <property fmtid="{D5CDD505-2E9C-101B-9397-08002B2CF9AE}" pid="3" name="Slides">
    <vt:i4>12</vt:i4>
  </property>
</Properties>
</file>