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1"/>
  </p:sldMasterIdLst>
  <p:sldIdLst>
    <p:sldId id="256" r:id="rId2"/>
    <p:sldId id="280" r:id="rId3"/>
    <p:sldId id="257" r:id="rId4"/>
    <p:sldId id="274" r:id="rId5"/>
    <p:sldId id="278" r:id="rId6"/>
    <p:sldId id="279" r:id="rId7"/>
    <p:sldId id="275" r:id="rId8"/>
    <p:sldId id="281" r:id="rId9"/>
    <p:sldId id="276" r:id="rId10"/>
    <p:sldId id="282" r:id="rId11"/>
    <p:sldId id="286" r:id="rId12"/>
    <p:sldId id="288" r:id="rId13"/>
    <p:sldId id="287" r:id="rId14"/>
    <p:sldId id="277" r:id="rId15"/>
    <p:sldId id="273" r:id="rId16"/>
    <p:sldId id="283" r:id="rId17"/>
    <p:sldId id="272" r:id="rId18"/>
    <p:sldId id="284" r:id="rId19"/>
    <p:sldId id="285" r:id="rId20"/>
    <p:sldId id="259" r:id="rId21"/>
    <p:sldId id="261" r:id="rId22"/>
    <p:sldId id="262" r:id="rId23"/>
    <p:sldId id="264" r:id="rId24"/>
    <p:sldId id="265" r:id="rId25"/>
    <p:sldId id="266" r:id="rId26"/>
    <p:sldId id="267" r:id="rId27"/>
    <p:sldId id="268" r:id="rId28"/>
    <p:sldId id="263" r:id="rId29"/>
    <p:sldId id="269" r:id="rId30"/>
    <p:sldId id="270" r:id="rId31"/>
    <p:sldId id="271" r:id="rId3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C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69F4B-9109-4D48-9FBC-2CD87555328B}" v="7" dt="2025-03-06T12:10:22.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95"/>
    <p:restoredTop sz="93300"/>
  </p:normalViewPr>
  <p:slideViewPr>
    <p:cSldViewPr snapToGrid="0" snapToObjects="1">
      <p:cViewPr varScale="1">
        <p:scale>
          <a:sx n="102" d="100"/>
          <a:sy n="102" d="100"/>
        </p:scale>
        <p:origin x="137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Pedro" userId="7450e442-901f-474a-8fe5-fb3bc89354d9" providerId="ADAL" clId="{E2E69F4B-9109-4D48-9FBC-2CD87555328B}"/>
    <pc:docChg chg="custSel modSld modMainMaster">
      <pc:chgData name="Julian, Pedro" userId="7450e442-901f-474a-8fe5-fb3bc89354d9" providerId="ADAL" clId="{E2E69F4B-9109-4D48-9FBC-2CD87555328B}" dt="2025-03-06T12:13:35.013" v="82" actId="115"/>
      <pc:docMkLst>
        <pc:docMk/>
      </pc:docMkLst>
      <pc:sldChg chg="modSp mod">
        <pc:chgData name="Julian, Pedro" userId="7450e442-901f-474a-8fe5-fb3bc89354d9" providerId="ADAL" clId="{E2E69F4B-9109-4D48-9FBC-2CD87555328B}" dt="2025-03-06T11:59:34.958" v="65" actId="20577"/>
        <pc:sldMkLst>
          <pc:docMk/>
          <pc:sldMk cId="1440650791" sldId="256"/>
        </pc:sldMkLst>
        <pc:spChg chg="mod">
          <ac:chgData name="Julian, Pedro" userId="7450e442-901f-474a-8fe5-fb3bc89354d9" providerId="ADAL" clId="{E2E69F4B-9109-4D48-9FBC-2CD87555328B}" dt="2025-03-06T11:59:34.958" v="65" actId="20577"/>
          <ac:spMkLst>
            <pc:docMk/>
            <pc:sldMk cId="1440650791" sldId="256"/>
            <ac:spMk id="3" creationId="{00000000-0000-0000-0000-000000000000}"/>
          </ac:spMkLst>
        </pc:spChg>
      </pc:sldChg>
      <pc:sldChg chg="modSp mod">
        <pc:chgData name="Julian, Pedro" userId="7450e442-901f-474a-8fe5-fb3bc89354d9" providerId="ADAL" clId="{E2E69F4B-9109-4D48-9FBC-2CD87555328B}" dt="2025-03-06T12:12:28.726" v="80" actId="115"/>
        <pc:sldMkLst>
          <pc:docMk/>
          <pc:sldMk cId="1148566313" sldId="257"/>
        </pc:sldMkLst>
        <pc:spChg chg="mod">
          <ac:chgData name="Julian, Pedro" userId="7450e442-901f-474a-8fe5-fb3bc89354d9" providerId="ADAL" clId="{E2E69F4B-9109-4D48-9FBC-2CD87555328B}" dt="2025-03-06T12:12:28.726" v="80" actId="115"/>
          <ac:spMkLst>
            <pc:docMk/>
            <pc:sldMk cId="1148566313" sldId="257"/>
            <ac:spMk id="3" creationId="{00000000-0000-0000-0000-000000000000}"/>
          </ac:spMkLst>
        </pc:spChg>
      </pc:sldChg>
      <pc:sldChg chg="modSp mod">
        <pc:chgData name="Julian, Pedro" userId="7450e442-901f-474a-8fe5-fb3bc89354d9" providerId="ADAL" clId="{E2E69F4B-9109-4D48-9FBC-2CD87555328B}" dt="2025-03-06T12:13:35.013" v="82" actId="115"/>
        <pc:sldMkLst>
          <pc:docMk/>
          <pc:sldMk cId="1991291909" sldId="274"/>
        </pc:sldMkLst>
        <pc:spChg chg="mod">
          <ac:chgData name="Julian, Pedro" userId="7450e442-901f-474a-8fe5-fb3bc89354d9" providerId="ADAL" clId="{E2E69F4B-9109-4D48-9FBC-2CD87555328B}" dt="2025-03-06T12:13:35.013" v="82" actId="115"/>
          <ac:spMkLst>
            <pc:docMk/>
            <pc:sldMk cId="1991291909" sldId="274"/>
            <ac:spMk id="3" creationId="{00000000-0000-0000-0000-000000000000}"/>
          </ac:spMkLst>
        </pc:spChg>
      </pc:sldChg>
      <pc:sldChg chg="modSp mod">
        <pc:chgData name="Julian, Pedro" userId="7450e442-901f-474a-8fe5-fb3bc89354d9" providerId="ADAL" clId="{E2E69F4B-9109-4D48-9FBC-2CD87555328B}" dt="2025-03-06T12:10:22.582" v="78" actId="115"/>
        <pc:sldMkLst>
          <pc:docMk/>
          <pc:sldMk cId="1774462338" sldId="280"/>
        </pc:sldMkLst>
        <pc:spChg chg="mod">
          <ac:chgData name="Julian, Pedro" userId="7450e442-901f-474a-8fe5-fb3bc89354d9" providerId="ADAL" clId="{E2E69F4B-9109-4D48-9FBC-2CD87555328B}" dt="2025-03-06T12:09:01.162" v="77" actId="115"/>
          <ac:spMkLst>
            <pc:docMk/>
            <pc:sldMk cId="1774462338" sldId="280"/>
            <ac:spMk id="3" creationId="{00000000-0000-0000-0000-000000000000}"/>
          </ac:spMkLst>
        </pc:spChg>
        <pc:spChg chg="mod">
          <ac:chgData name="Julian, Pedro" userId="7450e442-901f-474a-8fe5-fb3bc89354d9" providerId="ADAL" clId="{E2E69F4B-9109-4D48-9FBC-2CD87555328B}" dt="2025-03-06T12:10:22.582" v="78" actId="115"/>
          <ac:spMkLst>
            <pc:docMk/>
            <pc:sldMk cId="1774462338" sldId="280"/>
            <ac:spMk id="4" creationId="{00000000-0000-0000-0000-000000000000}"/>
          </ac:spMkLst>
        </pc:spChg>
      </pc:sldChg>
      <pc:sldMasterChg chg="modSp mod modSldLayout">
        <pc:chgData name="Julian, Pedro" userId="7450e442-901f-474a-8fe5-fb3bc89354d9" providerId="ADAL" clId="{E2E69F4B-9109-4D48-9FBC-2CD87555328B}" dt="2025-03-06T12:05:58.516" v="71" actId="207"/>
        <pc:sldMasterMkLst>
          <pc:docMk/>
          <pc:sldMasterMk cId="1137670358" sldId="2147483856"/>
        </pc:sldMasterMkLst>
        <pc:spChg chg="mod">
          <ac:chgData name="Julian, Pedro" userId="7450e442-901f-474a-8fe5-fb3bc89354d9" providerId="ADAL" clId="{E2E69F4B-9109-4D48-9FBC-2CD87555328B}" dt="2025-03-06T12:05:58.516" v="71" actId="207"/>
          <ac:spMkLst>
            <pc:docMk/>
            <pc:sldMasterMk cId="1137670358" sldId="2147483856"/>
            <ac:spMk id="10" creationId="{00000000-0000-0000-0000-000000000000}"/>
          </ac:spMkLst>
        </pc:spChg>
        <pc:sldLayoutChg chg="setBg">
          <pc:chgData name="Julian, Pedro" userId="7450e442-901f-474a-8fe5-fb3bc89354d9" providerId="ADAL" clId="{E2E69F4B-9109-4D48-9FBC-2CD87555328B}" dt="2025-03-06T12:05:31.979" v="70"/>
          <pc:sldLayoutMkLst>
            <pc:docMk/>
            <pc:sldMasterMk cId="1137670358" sldId="2147483856"/>
            <pc:sldLayoutMk cId="0" sldId="214748385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5FFB7-D584-924C-B0F5-69051EC05734}" type="doc">
      <dgm:prSet loTypeId="urn:microsoft.com/office/officeart/2005/8/layout/hProcess10" loCatId="" qsTypeId="urn:microsoft.com/office/officeart/2005/8/quickstyle/simple4" qsCatId="simple" csTypeId="urn:microsoft.com/office/officeart/2005/8/colors/accent1_2" csCatId="accent1" phldr="1"/>
      <dgm:spPr/>
      <dgm:t>
        <a:bodyPr/>
        <a:lstStyle/>
        <a:p>
          <a:endParaRPr lang="en-US"/>
        </a:p>
      </dgm:t>
    </dgm:pt>
    <dgm:pt modelId="{9F4409F7-BDEE-8440-8DA8-4015AA083823}">
      <dgm:prSet phldrT="[Text]"/>
      <dgm:spPr/>
      <dgm:t>
        <a:bodyPr/>
        <a:lstStyle/>
        <a:p>
          <a:r>
            <a:rPr lang="en-US" dirty="0"/>
            <a:t>Problem definition</a:t>
          </a:r>
        </a:p>
      </dgm:t>
    </dgm:pt>
    <dgm:pt modelId="{E691C0A4-F400-B44C-A333-435D9036F1FE}" type="parTrans" cxnId="{69209BE6-4419-CA40-A8A8-07746117FAA0}">
      <dgm:prSet/>
      <dgm:spPr/>
      <dgm:t>
        <a:bodyPr/>
        <a:lstStyle/>
        <a:p>
          <a:endParaRPr lang="en-US"/>
        </a:p>
      </dgm:t>
    </dgm:pt>
    <dgm:pt modelId="{A736A010-F83B-8E44-8964-0CFD09ECA82C}" type="sibTrans" cxnId="{69209BE6-4419-CA40-A8A8-07746117FAA0}">
      <dgm:prSet/>
      <dgm:spPr/>
      <dgm:t>
        <a:bodyPr/>
        <a:lstStyle/>
        <a:p>
          <a:endParaRPr lang="en-US"/>
        </a:p>
      </dgm:t>
    </dgm:pt>
    <dgm:pt modelId="{0984F1FD-D418-4C4F-BEF7-B574D8043297}">
      <dgm:prSet phldrT="[Text]" phldr="1"/>
      <dgm:spPr/>
      <dgm:t>
        <a:bodyPr/>
        <a:lstStyle/>
        <a:p>
          <a:endParaRPr lang="en-US" dirty="0"/>
        </a:p>
      </dgm:t>
    </dgm:pt>
    <dgm:pt modelId="{59EC2714-F1F1-2B4C-8E45-F00892A4A551}" type="parTrans" cxnId="{A0325A46-AA03-E842-81BF-734961ACE9E7}">
      <dgm:prSet/>
      <dgm:spPr/>
      <dgm:t>
        <a:bodyPr/>
        <a:lstStyle/>
        <a:p>
          <a:endParaRPr lang="en-US"/>
        </a:p>
      </dgm:t>
    </dgm:pt>
    <dgm:pt modelId="{DA9E55C8-AD50-F341-A519-0F31D9B6DCDF}" type="sibTrans" cxnId="{A0325A46-AA03-E842-81BF-734961ACE9E7}">
      <dgm:prSet/>
      <dgm:spPr/>
      <dgm:t>
        <a:bodyPr/>
        <a:lstStyle/>
        <a:p>
          <a:endParaRPr lang="en-US"/>
        </a:p>
      </dgm:t>
    </dgm:pt>
    <dgm:pt modelId="{83950EAE-0750-7C4C-A547-3989797D81C1}">
      <dgm:prSet phldrT="[Text]"/>
      <dgm:spPr/>
      <dgm:t>
        <a:bodyPr/>
        <a:lstStyle/>
        <a:p>
          <a:r>
            <a:rPr lang="en-US" dirty="0"/>
            <a:t>Conceptual Design</a:t>
          </a:r>
        </a:p>
      </dgm:t>
    </dgm:pt>
    <dgm:pt modelId="{744F3F75-07ED-444A-8C00-091F5FF59016}" type="parTrans" cxnId="{068725DF-61DC-B548-90A5-113A18300461}">
      <dgm:prSet/>
      <dgm:spPr/>
      <dgm:t>
        <a:bodyPr/>
        <a:lstStyle/>
        <a:p>
          <a:endParaRPr lang="en-US"/>
        </a:p>
      </dgm:t>
    </dgm:pt>
    <dgm:pt modelId="{F1C8CE65-E913-9540-8CCD-25D84BAA3E9E}" type="sibTrans" cxnId="{068725DF-61DC-B548-90A5-113A18300461}">
      <dgm:prSet/>
      <dgm:spPr/>
      <dgm:t>
        <a:bodyPr/>
        <a:lstStyle/>
        <a:p>
          <a:endParaRPr lang="en-US"/>
        </a:p>
      </dgm:t>
    </dgm:pt>
    <dgm:pt modelId="{E4FE32A7-D4B3-674C-91D7-E93365AAB784}">
      <dgm:prSet phldrT="[Text]" phldr="1"/>
      <dgm:spPr/>
      <dgm:t>
        <a:bodyPr/>
        <a:lstStyle/>
        <a:p>
          <a:endParaRPr lang="en-US"/>
        </a:p>
      </dgm:t>
    </dgm:pt>
    <dgm:pt modelId="{D1E135CE-2604-0347-9B2F-0A5705A747BB}" type="parTrans" cxnId="{EEA0CB77-98C0-2A43-AD00-4CF0C393AEAA}">
      <dgm:prSet/>
      <dgm:spPr/>
      <dgm:t>
        <a:bodyPr/>
        <a:lstStyle/>
        <a:p>
          <a:endParaRPr lang="en-US"/>
        </a:p>
      </dgm:t>
    </dgm:pt>
    <dgm:pt modelId="{F6B1F259-1D22-4545-BA1B-7A680BA1F7C2}" type="sibTrans" cxnId="{EEA0CB77-98C0-2A43-AD00-4CF0C393AEAA}">
      <dgm:prSet/>
      <dgm:spPr/>
      <dgm:t>
        <a:bodyPr/>
        <a:lstStyle/>
        <a:p>
          <a:endParaRPr lang="en-US"/>
        </a:p>
      </dgm:t>
    </dgm:pt>
    <dgm:pt modelId="{31AE166D-AF8A-784B-8220-E799F506F4AC}">
      <dgm:prSet phldrT="[Text]"/>
      <dgm:spPr/>
      <dgm:t>
        <a:bodyPr/>
        <a:lstStyle/>
        <a:p>
          <a:r>
            <a:rPr lang="en-US" dirty="0"/>
            <a:t>Preliminary Design</a:t>
          </a:r>
        </a:p>
      </dgm:t>
    </dgm:pt>
    <dgm:pt modelId="{E47B23BE-A181-0441-9661-021C0F920315}" type="parTrans" cxnId="{411A8BAB-87EE-4948-A2AE-D288E65FC6F0}">
      <dgm:prSet/>
      <dgm:spPr/>
      <dgm:t>
        <a:bodyPr/>
        <a:lstStyle/>
        <a:p>
          <a:endParaRPr lang="en-US"/>
        </a:p>
      </dgm:t>
    </dgm:pt>
    <dgm:pt modelId="{E1143B7E-3E99-CC47-9E40-A251E8902D09}" type="sibTrans" cxnId="{411A8BAB-87EE-4948-A2AE-D288E65FC6F0}">
      <dgm:prSet/>
      <dgm:spPr/>
      <dgm:t>
        <a:bodyPr/>
        <a:lstStyle/>
        <a:p>
          <a:endParaRPr lang="en-US"/>
        </a:p>
      </dgm:t>
    </dgm:pt>
    <dgm:pt modelId="{AA75DE40-E310-8F4A-AB64-C3715A5B71C2}">
      <dgm:prSet phldrT="[Text]" phldr="1"/>
      <dgm:spPr/>
      <dgm:t>
        <a:bodyPr/>
        <a:lstStyle/>
        <a:p>
          <a:endParaRPr lang="en-US"/>
        </a:p>
      </dgm:t>
    </dgm:pt>
    <dgm:pt modelId="{2ADC4501-6B4A-3243-AD67-3495551FC9FF}" type="parTrans" cxnId="{709D2427-4F51-2741-9956-C49442A2D3CB}">
      <dgm:prSet/>
      <dgm:spPr/>
      <dgm:t>
        <a:bodyPr/>
        <a:lstStyle/>
        <a:p>
          <a:endParaRPr lang="en-US"/>
        </a:p>
      </dgm:t>
    </dgm:pt>
    <dgm:pt modelId="{83A0B0C7-1B1B-894E-B2A2-42A9CC3B3144}" type="sibTrans" cxnId="{709D2427-4F51-2741-9956-C49442A2D3CB}">
      <dgm:prSet/>
      <dgm:spPr/>
      <dgm:t>
        <a:bodyPr/>
        <a:lstStyle/>
        <a:p>
          <a:endParaRPr lang="en-US"/>
        </a:p>
      </dgm:t>
    </dgm:pt>
    <dgm:pt modelId="{FA7DEA8A-7CCA-2643-AB9E-E15C4F9760BF}">
      <dgm:prSet/>
      <dgm:spPr/>
      <dgm:t>
        <a:bodyPr/>
        <a:lstStyle/>
        <a:p>
          <a:r>
            <a:rPr lang="en-US" dirty="0"/>
            <a:t>Detail Design</a:t>
          </a:r>
        </a:p>
      </dgm:t>
    </dgm:pt>
    <dgm:pt modelId="{0C95CD11-F21D-A446-A3EB-A90DF3E76365}" type="parTrans" cxnId="{7E3B7E0B-56C3-9345-BECF-9DB1A4A87702}">
      <dgm:prSet/>
      <dgm:spPr/>
      <dgm:t>
        <a:bodyPr/>
        <a:lstStyle/>
        <a:p>
          <a:endParaRPr lang="en-US"/>
        </a:p>
      </dgm:t>
    </dgm:pt>
    <dgm:pt modelId="{D6C672FD-5F40-B34C-989F-8A7EB280FE3B}" type="sibTrans" cxnId="{7E3B7E0B-56C3-9345-BECF-9DB1A4A87702}">
      <dgm:prSet/>
      <dgm:spPr/>
      <dgm:t>
        <a:bodyPr/>
        <a:lstStyle/>
        <a:p>
          <a:endParaRPr lang="en-US"/>
        </a:p>
      </dgm:t>
    </dgm:pt>
    <dgm:pt modelId="{F4E43429-F01D-214B-82A2-E7C0AD3A1CC8}">
      <dgm:prSet/>
      <dgm:spPr/>
      <dgm:t>
        <a:bodyPr/>
        <a:lstStyle/>
        <a:p>
          <a:endParaRPr lang="en-US"/>
        </a:p>
      </dgm:t>
    </dgm:pt>
    <dgm:pt modelId="{CF0FAD02-F2E3-DC45-BCF4-4E044CC33AE6}" type="parTrans" cxnId="{510AD301-EFEA-3349-84D1-3BE35076472D}">
      <dgm:prSet/>
      <dgm:spPr/>
      <dgm:t>
        <a:bodyPr/>
        <a:lstStyle/>
        <a:p>
          <a:endParaRPr lang="en-US"/>
        </a:p>
      </dgm:t>
    </dgm:pt>
    <dgm:pt modelId="{BE6B01E3-BC9F-0A41-B411-7C9BAC7A929F}" type="sibTrans" cxnId="{510AD301-EFEA-3349-84D1-3BE35076472D}">
      <dgm:prSet/>
      <dgm:spPr/>
      <dgm:t>
        <a:bodyPr/>
        <a:lstStyle/>
        <a:p>
          <a:endParaRPr lang="en-US"/>
        </a:p>
      </dgm:t>
    </dgm:pt>
    <dgm:pt modelId="{33ADDE4E-8B35-C441-A92D-A6F9E7A1DB45}">
      <dgm:prSet/>
      <dgm:spPr/>
      <dgm:t>
        <a:bodyPr/>
        <a:lstStyle/>
        <a:p>
          <a:r>
            <a:rPr lang="en-US" dirty="0"/>
            <a:t>Research</a:t>
          </a:r>
        </a:p>
      </dgm:t>
    </dgm:pt>
    <dgm:pt modelId="{0950306D-29C8-1043-969B-85446CD16022}" type="parTrans" cxnId="{4E651C51-125E-E948-A3F6-0AD3A3381ECB}">
      <dgm:prSet/>
      <dgm:spPr/>
      <dgm:t>
        <a:bodyPr/>
        <a:lstStyle/>
        <a:p>
          <a:endParaRPr lang="en-US"/>
        </a:p>
      </dgm:t>
    </dgm:pt>
    <dgm:pt modelId="{9F3DB083-B729-2242-A731-2B31C4054793}" type="sibTrans" cxnId="{4E651C51-125E-E948-A3F6-0AD3A3381ECB}">
      <dgm:prSet/>
      <dgm:spPr/>
      <dgm:t>
        <a:bodyPr/>
        <a:lstStyle/>
        <a:p>
          <a:endParaRPr lang="en-US"/>
        </a:p>
      </dgm:t>
    </dgm:pt>
    <dgm:pt modelId="{4D41A989-B604-A444-9C70-4CE1AE1A7DC8}">
      <dgm:prSet/>
      <dgm:spPr/>
      <dgm:t>
        <a:bodyPr/>
        <a:lstStyle/>
        <a:p>
          <a:endParaRPr lang="en-US"/>
        </a:p>
      </dgm:t>
    </dgm:pt>
    <dgm:pt modelId="{1748B0EC-3CD7-4E4C-89B0-F93FFB9BFF21}" type="parTrans" cxnId="{C437B673-7B0A-F64E-B73F-3C18701A74DC}">
      <dgm:prSet/>
      <dgm:spPr/>
      <dgm:t>
        <a:bodyPr/>
        <a:lstStyle/>
        <a:p>
          <a:endParaRPr lang="en-US"/>
        </a:p>
      </dgm:t>
    </dgm:pt>
    <dgm:pt modelId="{9D6DEE85-41DC-FA47-8FA8-FF8DCEADBCA0}" type="sibTrans" cxnId="{C437B673-7B0A-F64E-B73F-3C18701A74DC}">
      <dgm:prSet/>
      <dgm:spPr/>
      <dgm:t>
        <a:bodyPr/>
        <a:lstStyle/>
        <a:p>
          <a:endParaRPr lang="en-US"/>
        </a:p>
      </dgm:t>
    </dgm:pt>
    <dgm:pt modelId="{9D1BA712-B155-D046-B42E-789DB70778FA}" type="pres">
      <dgm:prSet presAssocID="{B0D5FFB7-D584-924C-B0F5-69051EC05734}" presName="Name0" presStyleCnt="0">
        <dgm:presLayoutVars>
          <dgm:dir/>
          <dgm:resizeHandles val="exact"/>
        </dgm:presLayoutVars>
      </dgm:prSet>
      <dgm:spPr/>
    </dgm:pt>
    <dgm:pt modelId="{3B790533-16BE-1841-A21C-3FBDF593F32A}" type="pres">
      <dgm:prSet presAssocID="{33ADDE4E-8B35-C441-A92D-A6F9E7A1DB45}" presName="composite" presStyleCnt="0"/>
      <dgm:spPr/>
    </dgm:pt>
    <dgm:pt modelId="{233F7351-FF1B-5744-A1DB-11EC73E64664}" type="pres">
      <dgm:prSet presAssocID="{33ADDE4E-8B35-C441-A92D-A6F9E7A1DB45}" presName="imagSh" presStyleLbl="bgImgPlace1" presStyleIdx="0" presStyleCnt="5"/>
      <dgm:spPr/>
    </dgm:pt>
    <dgm:pt modelId="{FF620AAB-5195-FD4A-A044-A024DA02E18E}" type="pres">
      <dgm:prSet presAssocID="{33ADDE4E-8B35-C441-A92D-A6F9E7A1DB45}" presName="txNode" presStyleLbl="node1" presStyleIdx="0" presStyleCnt="5">
        <dgm:presLayoutVars>
          <dgm:bulletEnabled val="1"/>
        </dgm:presLayoutVars>
      </dgm:prSet>
      <dgm:spPr/>
    </dgm:pt>
    <dgm:pt modelId="{7D5FD71A-6ECF-F94D-89F3-9AEA9B20C4AA}" type="pres">
      <dgm:prSet presAssocID="{9F3DB083-B729-2242-A731-2B31C4054793}" presName="sibTrans" presStyleLbl="sibTrans2D1" presStyleIdx="0" presStyleCnt="4"/>
      <dgm:spPr/>
    </dgm:pt>
    <dgm:pt modelId="{C506BE3B-0717-5E4A-938B-86D190BB6C18}" type="pres">
      <dgm:prSet presAssocID="{9F3DB083-B729-2242-A731-2B31C4054793}" presName="connTx" presStyleLbl="sibTrans2D1" presStyleIdx="0" presStyleCnt="4"/>
      <dgm:spPr/>
    </dgm:pt>
    <dgm:pt modelId="{6239CF1D-D971-5243-B996-FB6D500A1399}" type="pres">
      <dgm:prSet presAssocID="{9F4409F7-BDEE-8440-8DA8-4015AA083823}" presName="composite" presStyleCnt="0"/>
      <dgm:spPr/>
    </dgm:pt>
    <dgm:pt modelId="{FABDA2E8-81BF-E845-86CA-85DBB35D7E90}" type="pres">
      <dgm:prSet presAssocID="{9F4409F7-BDEE-8440-8DA8-4015AA083823}" presName="imagSh" presStyleLbl="bgImgPlace1" presStyleIdx="1" presStyleCnt="5"/>
      <dgm:spPr/>
    </dgm:pt>
    <dgm:pt modelId="{55CA0CD5-504B-DB49-81B3-F4A3C51929A5}" type="pres">
      <dgm:prSet presAssocID="{9F4409F7-BDEE-8440-8DA8-4015AA083823}" presName="txNode" presStyleLbl="node1" presStyleIdx="1" presStyleCnt="5">
        <dgm:presLayoutVars>
          <dgm:bulletEnabled val="1"/>
        </dgm:presLayoutVars>
      </dgm:prSet>
      <dgm:spPr/>
    </dgm:pt>
    <dgm:pt modelId="{D0D53F6F-7944-1243-92B3-506820728BB3}" type="pres">
      <dgm:prSet presAssocID="{A736A010-F83B-8E44-8964-0CFD09ECA82C}" presName="sibTrans" presStyleLbl="sibTrans2D1" presStyleIdx="1" presStyleCnt="4"/>
      <dgm:spPr/>
    </dgm:pt>
    <dgm:pt modelId="{B68A6109-4893-674E-9AD8-29DE687F5C4F}" type="pres">
      <dgm:prSet presAssocID="{A736A010-F83B-8E44-8964-0CFD09ECA82C}" presName="connTx" presStyleLbl="sibTrans2D1" presStyleIdx="1" presStyleCnt="4"/>
      <dgm:spPr/>
    </dgm:pt>
    <dgm:pt modelId="{269CE30C-6F12-194D-BFD4-3F5D19997A31}" type="pres">
      <dgm:prSet presAssocID="{83950EAE-0750-7C4C-A547-3989797D81C1}" presName="composite" presStyleCnt="0"/>
      <dgm:spPr/>
    </dgm:pt>
    <dgm:pt modelId="{ACCBFACE-BB7E-094B-B252-D750E8D615BD}" type="pres">
      <dgm:prSet presAssocID="{83950EAE-0750-7C4C-A547-3989797D81C1}" presName="imagSh" presStyleLbl="bgImgPlace1" presStyleIdx="2" presStyleCnt="5"/>
      <dgm:spPr/>
    </dgm:pt>
    <dgm:pt modelId="{D9CB9A03-AB3B-6E46-98C8-9299D00F5198}" type="pres">
      <dgm:prSet presAssocID="{83950EAE-0750-7C4C-A547-3989797D81C1}" presName="txNode" presStyleLbl="node1" presStyleIdx="2" presStyleCnt="5">
        <dgm:presLayoutVars>
          <dgm:bulletEnabled val="1"/>
        </dgm:presLayoutVars>
      </dgm:prSet>
      <dgm:spPr/>
    </dgm:pt>
    <dgm:pt modelId="{8B850459-F015-E545-A139-6A3385816341}" type="pres">
      <dgm:prSet presAssocID="{F1C8CE65-E913-9540-8CCD-25D84BAA3E9E}" presName="sibTrans" presStyleLbl="sibTrans2D1" presStyleIdx="2" presStyleCnt="4"/>
      <dgm:spPr/>
    </dgm:pt>
    <dgm:pt modelId="{9771B308-FC7F-A345-81CB-071D52E7D8C4}" type="pres">
      <dgm:prSet presAssocID="{F1C8CE65-E913-9540-8CCD-25D84BAA3E9E}" presName="connTx" presStyleLbl="sibTrans2D1" presStyleIdx="2" presStyleCnt="4"/>
      <dgm:spPr/>
    </dgm:pt>
    <dgm:pt modelId="{15FDEBA3-2977-F449-9600-D3AC7C36485F}" type="pres">
      <dgm:prSet presAssocID="{31AE166D-AF8A-784B-8220-E799F506F4AC}" presName="composite" presStyleCnt="0"/>
      <dgm:spPr/>
    </dgm:pt>
    <dgm:pt modelId="{9653E169-6D45-7A43-9EEF-FFE4E922F117}" type="pres">
      <dgm:prSet presAssocID="{31AE166D-AF8A-784B-8220-E799F506F4AC}" presName="imagSh" presStyleLbl="bgImgPlace1" presStyleIdx="3" presStyleCnt="5"/>
      <dgm:spPr/>
    </dgm:pt>
    <dgm:pt modelId="{4D8BAAEA-CD1E-1E4F-B89C-8766B17B942E}" type="pres">
      <dgm:prSet presAssocID="{31AE166D-AF8A-784B-8220-E799F506F4AC}" presName="txNode" presStyleLbl="node1" presStyleIdx="3" presStyleCnt="5">
        <dgm:presLayoutVars>
          <dgm:bulletEnabled val="1"/>
        </dgm:presLayoutVars>
      </dgm:prSet>
      <dgm:spPr/>
    </dgm:pt>
    <dgm:pt modelId="{7ACEF332-B049-0243-864C-47514F5ECCB1}" type="pres">
      <dgm:prSet presAssocID="{E1143B7E-3E99-CC47-9E40-A251E8902D09}" presName="sibTrans" presStyleLbl="sibTrans2D1" presStyleIdx="3" presStyleCnt="4"/>
      <dgm:spPr/>
    </dgm:pt>
    <dgm:pt modelId="{699AC9D3-A24F-344C-8DCD-3F82A67706CD}" type="pres">
      <dgm:prSet presAssocID="{E1143B7E-3E99-CC47-9E40-A251E8902D09}" presName="connTx" presStyleLbl="sibTrans2D1" presStyleIdx="3" presStyleCnt="4"/>
      <dgm:spPr/>
    </dgm:pt>
    <dgm:pt modelId="{CD819899-26A1-0E4C-8B84-79688D055414}" type="pres">
      <dgm:prSet presAssocID="{FA7DEA8A-7CCA-2643-AB9E-E15C4F9760BF}" presName="composite" presStyleCnt="0"/>
      <dgm:spPr/>
    </dgm:pt>
    <dgm:pt modelId="{43082040-E3DD-E944-B893-6B4E57BC856A}" type="pres">
      <dgm:prSet presAssocID="{FA7DEA8A-7CCA-2643-AB9E-E15C4F9760BF}" presName="imagSh" presStyleLbl="bgImgPlace1" presStyleIdx="4" presStyleCnt="5"/>
      <dgm:spPr/>
    </dgm:pt>
    <dgm:pt modelId="{641FE382-9899-F943-8005-63DF0B88463B}" type="pres">
      <dgm:prSet presAssocID="{FA7DEA8A-7CCA-2643-AB9E-E15C4F9760BF}" presName="txNode" presStyleLbl="node1" presStyleIdx="4" presStyleCnt="5">
        <dgm:presLayoutVars>
          <dgm:bulletEnabled val="1"/>
        </dgm:presLayoutVars>
      </dgm:prSet>
      <dgm:spPr/>
    </dgm:pt>
  </dgm:ptLst>
  <dgm:cxnLst>
    <dgm:cxn modelId="{510AD301-EFEA-3349-84D1-3BE35076472D}" srcId="{FA7DEA8A-7CCA-2643-AB9E-E15C4F9760BF}" destId="{F4E43429-F01D-214B-82A2-E7C0AD3A1CC8}" srcOrd="0" destOrd="0" parTransId="{CF0FAD02-F2E3-DC45-BCF4-4E044CC33AE6}" sibTransId="{BE6B01E3-BC9F-0A41-B411-7C9BAC7A929F}"/>
    <dgm:cxn modelId="{7E3B7E0B-56C3-9345-BECF-9DB1A4A87702}" srcId="{B0D5FFB7-D584-924C-B0F5-69051EC05734}" destId="{FA7DEA8A-7CCA-2643-AB9E-E15C4F9760BF}" srcOrd="4" destOrd="0" parTransId="{0C95CD11-F21D-A446-A3EB-A90DF3E76365}" sibTransId="{D6C672FD-5F40-B34C-989F-8A7EB280FE3B}"/>
    <dgm:cxn modelId="{EC6F0C20-1872-B849-A278-49253B68868C}" type="presOf" srcId="{31AE166D-AF8A-784B-8220-E799F506F4AC}" destId="{4D8BAAEA-CD1E-1E4F-B89C-8766B17B942E}" srcOrd="0" destOrd="0" presId="urn:microsoft.com/office/officeart/2005/8/layout/hProcess10"/>
    <dgm:cxn modelId="{D9E73F24-902B-0440-9445-BEB6AAECB86C}" type="presOf" srcId="{FA7DEA8A-7CCA-2643-AB9E-E15C4F9760BF}" destId="{641FE382-9899-F943-8005-63DF0B88463B}" srcOrd="0" destOrd="0" presId="urn:microsoft.com/office/officeart/2005/8/layout/hProcess10"/>
    <dgm:cxn modelId="{709D2427-4F51-2741-9956-C49442A2D3CB}" srcId="{31AE166D-AF8A-784B-8220-E799F506F4AC}" destId="{AA75DE40-E310-8F4A-AB64-C3715A5B71C2}" srcOrd="0" destOrd="0" parTransId="{2ADC4501-6B4A-3243-AD67-3495551FC9FF}" sibTransId="{83A0B0C7-1B1B-894E-B2A2-42A9CC3B3144}"/>
    <dgm:cxn modelId="{286C475C-67ED-DE4A-ACD5-7B4D7AF25C8F}" type="presOf" srcId="{A736A010-F83B-8E44-8964-0CFD09ECA82C}" destId="{D0D53F6F-7944-1243-92B3-506820728BB3}" srcOrd="0" destOrd="0" presId="urn:microsoft.com/office/officeart/2005/8/layout/hProcess10"/>
    <dgm:cxn modelId="{7B2DCA5C-94D5-1D4E-BA87-6920E67023E2}" type="presOf" srcId="{B0D5FFB7-D584-924C-B0F5-69051EC05734}" destId="{9D1BA712-B155-D046-B42E-789DB70778FA}" srcOrd="0" destOrd="0" presId="urn:microsoft.com/office/officeart/2005/8/layout/hProcess10"/>
    <dgm:cxn modelId="{A0325A46-AA03-E842-81BF-734961ACE9E7}" srcId="{9F4409F7-BDEE-8440-8DA8-4015AA083823}" destId="{0984F1FD-D418-4C4F-BEF7-B574D8043297}" srcOrd="0" destOrd="0" parTransId="{59EC2714-F1F1-2B4C-8E45-F00892A4A551}" sibTransId="{DA9E55C8-AD50-F341-A519-0F31D9B6DCDF}"/>
    <dgm:cxn modelId="{9D0A786B-E061-1F42-A9B5-6564C993AF0D}" type="presOf" srcId="{F1C8CE65-E913-9540-8CCD-25D84BAA3E9E}" destId="{8B850459-F015-E545-A139-6A3385816341}" srcOrd="0" destOrd="0" presId="urn:microsoft.com/office/officeart/2005/8/layout/hProcess10"/>
    <dgm:cxn modelId="{4E651C51-125E-E948-A3F6-0AD3A3381ECB}" srcId="{B0D5FFB7-D584-924C-B0F5-69051EC05734}" destId="{33ADDE4E-8B35-C441-A92D-A6F9E7A1DB45}" srcOrd="0" destOrd="0" parTransId="{0950306D-29C8-1043-969B-85446CD16022}" sibTransId="{9F3DB083-B729-2242-A731-2B31C4054793}"/>
    <dgm:cxn modelId="{A82F3051-E282-2949-8F9C-F82CD08B45E8}" type="presOf" srcId="{0984F1FD-D418-4C4F-BEF7-B574D8043297}" destId="{55CA0CD5-504B-DB49-81B3-F4A3C51929A5}" srcOrd="0" destOrd="1" presId="urn:microsoft.com/office/officeart/2005/8/layout/hProcess10"/>
    <dgm:cxn modelId="{609A4651-3989-E547-B7FD-7C7DCCB18ACE}" type="presOf" srcId="{4D41A989-B604-A444-9C70-4CE1AE1A7DC8}" destId="{FF620AAB-5195-FD4A-A044-A024DA02E18E}" srcOrd="0" destOrd="1" presId="urn:microsoft.com/office/officeart/2005/8/layout/hProcess10"/>
    <dgm:cxn modelId="{C437B673-7B0A-F64E-B73F-3C18701A74DC}" srcId="{33ADDE4E-8B35-C441-A92D-A6F9E7A1DB45}" destId="{4D41A989-B604-A444-9C70-4CE1AE1A7DC8}" srcOrd="0" destOrd="0" parTransId="{1748B0EC-3CD7-4E4C-89B0-F93FFB9BFF21}" sibTransId="{9D6DEE85-41DC-FA47-8FA8-FF8DCEADBCA0}"/>
    <dgm:cxn modelId="{EEA0CB77-98C0-2A43-AD00-4CF0C393AEAA}" srcId="{83950EAE-0750-7C4C-A547-3989797D81C1}" destId="{E4FE32A7-D4B3-674C-91D7-E93365AAB784}" srcOrd="0" destOrd="0" parTransId="{D1E135CE-2604-0347-9B2F-0A5705A747BB}" sibTransId="{F6B1F259-1D22-4545-BA1B-7A680BA1F7C2}"/>
    <dgm:cxn modelId="{0E45CC58-279A-1446-ACA5-019A2132C017}" type="presOf" srcId="{9F3DB083-B729-2242-A731-2B31C4054793}" destId="{C506BE3B-0717-5E4A-938B-86D190BB6C18}" srcOrd="1" destOrd="0" presId="urn:microsoft.com/office/officeart/2005/8/layout/hProcess10"/>
    <dgm:cxn modelId="{E602C189-D0F0-B045-AA07-6256CB854D87}" type="presOf" srcId="{E4FE32A7-D4B3-674C-91D7-E93365AAB784}" destId="{D9CB9A03-AB3B-6E46-98C8-9299D00F5198}" srcOrd="0" destOrd="1" presId="urn:microsoft.com/office/officeart/2005/8/layout/hProcess10"/>
    <dgm:cxn modelId="{13E21EA1-A53F-EE4E-B315-49EB7EE2299D}" type="presOf" srcId="{AA75DE40-E310-8F4A-AB64-C3715A5B71C2}" destId="{4D8BAAEA-CD1E-1E4F-B89C-8766B17B942E}" srcOrd="0" destOrd="1" presId="urn:microsoft.com/office/officeart/2005/8/layout/hProcess10"/>
    <dgm:cxn modelId="{411A8BAB-87EE-4948-A2AE-D288E65FC6F0}" srcId="{B0D5FFB7-D584-924C-B0F5-69051EC05734}" destId="{31AE166D-AF8A-784B-8220-E799F506F4AC}" srcOrd="3" destOrd="0" parTransId="{E47B23BE-A181-0441-9661-021C0F920315}" sibTransId="{E1143B7E-3E99-CC47-9E40-A251E8902D09}"/>
    <dgm:cxn modelId="{911825AD-EE65-D64D-92F3-8C7CBEC09CD8}" type="presOf" srcId="{9F3DB083-B729-2242-A731-2B31C4054793}" destId="{7D5FD71A-6ECF-F94D-89F3-9AEA9B20C4AA}" srcOrd="0" destOrd="0" presId="urn:microsoft.com/office/officeart/2005/8/layout/hProcess10"/>
    <dgm:cxn modelId="{6651FDB8-E08B-E347-B230-95AD9588F3E1}" type="presOf" srcId="{A736A010-F83B-8E44-8964-0CFD09ECA82C}" destId="{B68A6109-4893-674E-9AD8-29DE687F5C4F}" srcOrd="1" destOrd="0" presId="urn:microsoft.com/office/officeart/2005/8/layout/hProcess10"/>
    <dgm:cxn modelId="{8A0F96BB-2B82-7149-B84D-1CA435C48D0D}" type="presOf" srcId="{9F4409F7-BDEE-8440-8DA8-4015AA083823}" destId="{55CA0CD5-504B-DB49-81B3-F4A3C51929A5}" srcOrd="0" destOrd="0" presId="urn:microsoft.com/office/officeart/2005/8/layout/hProcess10"/>
    <dgm:cxn modelId="{C4D52FBF-5875-AC45-A6B6-C08CCAA8CB1D}" type="presOf" srcId="{E1143B7E-3E99-CC47-9E40-A251E8902D09}" destId="{7ACEF332-B049-0243-864C-47514F5ECCB1}" srcOrd="0" destOrd="0" presId="urn:microsoft.com/office/officeart/2005/8/layout/hProcess10"/>
    <dgm:cxn modelId="{76C6D7CA-3D0F-0F4F-B914-ED9CC2D6C301}" type="presOf" srcId="{F1C8CE65-E913-9540-8CCD-25D84BAA3E9E}" destId="{9771B308-FC7F-A345-81CB-071D52E7D8C4}" srcOrd="1" destOrd="0" presId="urn:microsoft.com/office/officeart/2005/8/layout/hProcess10"/>
    <dgm:cxn modelId="{83F818CC-A35B-0E45-939E-4654966B325E}" type="presOf" srcId="{83950EAE-0750-7C4C-A547-3989797D81C1}" destId="{D9CB9A03-AB3B-6E46-98C8-9299D00F5198}" srcOrd="0" destOrd="0" presId="urn:microsoft.com/office/officeart/2005/8/layout/hProcess10"/>
    <dgm:cxn modelId="{068725DF-61DC-B548-90A5-113A18300461}" srcId="{B0D5FFB7-D584-924C-B0F5-69051EC05734}" destId="{83950EAE-0750-7C4C-A547-3989797D81C1}" srcOrd="2" destOrd="0" parTransId="{744F3F75-07ED-444A-8C00-091F5FF59016}" sibTransId="{F1C8CE65-E913-9540-8CCD-25D84BAA3E9E}"/>
    <dgm:cxn modelId="{B63C37E5-14CB-A944-9DBA-38FD93429202}" type="presOf" srcId="{33ADDE4E-8B35-C441-A92D-A6F9E7A1DB45}" destId="{FF620AAB-5195-FD4A-A044-A024DA02E18E}" srcOrd="0" destOrd="0" presId="urn:microsoft.com/office/officeart/2005/8/layout/hProcess10"/>
    <dgm:cxn modelId="{69209BE6-4419-CA40-A8A8-07746117FAA0}" srcId="{B0D5FFB7-D584-924C-B0F5-69051EC05734}" destId="{9F4409F7-BDEE-8440-8DA8-4015AA083823}" srcOrd="1" destOrd="0" parTransId="{E691C0A4-F400-B44C-A333-435D9036F1FE}" sibTransId="{A736A010-F83B-8E44-8964-0CFD09ECA82C}"/>
    <dgm:cxn modelId="{BF5FDDE6-6A54-CC42-B8AC-3A5B1CF75D12}" type="presOf" srcId="{E1143B7E-3E99-CC47-9E40-A251E8902D09}" destId="{699AC9D3-A24F-344C-8DCD-3F82A67706CD}" srcOrd="1" destOrd="0" presId="urn:microsoft.com/office/officeart/2005/8/layout/hProcess10"/>
    <dgm:cxn modelId="{C643ACF6-ADAA-624B-8B45-F48735EE60EB}" type="presOf" srcId="{F4E43429-F01D-214B-82A2-E7C0AD3A1CC8}" destId="{641FE382-9899-F943-8005-63DF0B88463B}" srcOrd="0" destOrd="1" presId="urn:microsoft.com/office/officeart/2005/8/layout/hProcess10"/>
    <dgm:cxn modelId="{7D016E23-2FB4-6541-BA70-7F1CC5DBE873}" type="presParOf" srcId="{9D1BA712-B155-D046-B42E-789DB70778FA}" destId="{3B790533-16BE-1841-A21C-3FBDF593F32A}" srcOrd="0" destOrd="0" presId="urn:microsoft.com/office/officeart/2005/8/layout/hProcess10"/>
    <dgm:cxn modelId="{58775C23-954B-AC43-8AF9-A8070FFC26AE}" type="presParOf" srcId="{3B790533-16BE-1841-A21C-3FBDF593F32A}" destId="{233F7351-FF1B-5744-A1DB-11EC73E64664}" srcOrd="0" destOrd="0" presId="urn:microsoft.com/office/officeart/2005/8/layout/hProcess10"/>
    <dgm:cxn modelId="{9B6A82D3-96AC-BD42-B23D-927DACC5507F}" type="presParOf" srcId="{3B790533-16BE-1841-A21C-3FBDF593F32A}" destId="{FF620AAB-5195-FD4A-A044-A024DA02E18E}" srcOrd="1" destOrd="0" presId="urn:microsoft.com/office/officeart/2005/8/layout/hProcess10"/>
    <dgm:cxn modelId="{208747E3-1CD9-1C47-9C19-178BA01E1F03}" type="presParOf" srcId="{9D1BA712-B155-D046-B42E-789DB70778FA}" destId="{7D5FD71A-6ECF-F94D-89F3-9AEA9B20C4AA}" srcOrd="1" destOrd="0" presId="urn:microsoft.com/office/officeart/2005/8/layout/hProcess10"/>
    <dgm:cxn modelId="{E146B8D8-0DF7-4F4D-9208-F0DB01C0C0AD}" type="presParOf" srcId="{7D5FD71A-6ECF-F94D-89F3-9AEA9B20C4AA}" destId="{C506BE3B-0717-5E4A-938B-86D190BB6C18}" srcOrd="0" destOrd="0" presId="urn:microsoft.com/office/officeart/2005/8/layout/hProcess10"/>
    <dgm:cxn modelId="{3B325B39-932B-784B-910A-DB3956F8C5DD}" type="presParOf" srcId="{9D1BA712-B155-D046-B42E-789DB70778FA}" destId="{6239CF1D-D971-5243-B996-FB6D500A1399}" srcOrd="2" destOrd="0" presId="urn:microsoft.com/office/officeart/2005/8/layout/hProcess10"/>
    <dgm:cxn modelId="{102FA021-BCC7-4544-9751-5976A243031D}" type="presParOf" srcId="{6239CF1D-D971-5243-B996-FB6D500A1399}" destId="{FABDA2E8-81BF-E845-86CA-85DBB35D7E90}" srcOrd="0" destOrd="0" presId="urn:microsoft.com/office/officeart/2005/8/layout/hProcess10"/>
    <dgm:cxn modelId="{7E3EB26B-1613-234D-ADB9-C5BA3E7C5740}" type="presParOf" srcId="{6239CF1D-D971-5243-B996-FB6D500A1399}" destId="{55CA0CD5-504B-DB49-81B3-F4A3C51929A5}" srcOrd="1" destOrd="0" presId="urn:microsoft.com/office/officeart/2005/8/layout/hProcess10"/>
    <dgm:cxn modelId="{28157049-F8B2-6A4D-AE02-1A21B96A0FFA}" type="presParOf" srcId="{9D1BA712-B155-D046-B42E-789DB70778FA}" destId="{D0D53F6F-7944-1243-92B3-506820728BB3}" srcOrd="3" destOrd="0" presId="urn:microsoft.com/office/officeart/2005/8/layout/hProcess10"/>
    <dgm:cxn modelId="{4E4B4C2D-1C04-4449-AE5C-DE228872BA1E}" type="presParOf" srcId="{D0D53F6F-7944-1243-92B3-506820728BB3}" destId="{B68A6109-4893-674E-9AD8-29DE687F5C4F}" srcOrd="0" destOrd="0" presId="urn:microsoft.com/office/officeart/2005/8/layout/hProcess10"/>
    <dgm:cxn modelId="{7291AA3E-2E10-E445-9093-B764F7ECE219}" type="presParOf" srcId="{9D1BA712-B155-D046-B42E-789DB70778FA}" destId="{269CE30C-6F12-194D-BFD4-3F5D19997A31}" srcOrd="4" destOrd="0" presId="urn:microsoft.com/office/officeart/2005/8/layout/hProcess10"/>
    <dgm:cxn modelId="{1A703EC2-F828-1E46-A36C-649F744A6BD3}" type="presParOf" srcId="{269CE30C-6F12-194D-BFD4-3F5D19997A31}" destId="{ACCBFACE-BB7E-094B-B252-D750E8D615BD}" srcOrd="0" destOrd="0" presId="urn:microsoft.com/office/officeart/2005/8/layout/hProcess10"/>
    <dgm:cxn modelId="{3041C802-4854-A849-93C9-0DA51DA9D0A8}" type="presParOf" srcId="{269CE30C-6F12-194D-BFD4-3F5D19997A31}" destId="{D9CB9A03-AB3B-6E46-98C8-9299D00F5198}" srcOrd="1" destOrd="0" presId="urn:microsoft.com/office/officeart/2005/8/layout/hProcess10"/>
    <dgm:cxn modelId="{D02E705E-04A6-2647-90E8-C14685277E20}" type="presParOf" srcId="{9D1BA712-B155-D046-B42E-789DB70778FA}" destId="{8B850459-F015-E545-A139-6A3385816341}" srcOrd="5" destOrd="0" presId="urn:microsoft.com/office/officeart/2005/8/layout/hProcess10"/>
    <dgm:cxn modelId="{A6EEF5FC-4EF7-9B40-842E-038BF6A48729}" type="presParOf" srcId="{8B850459-F015-E545-A139-6A3385816341}" destId="{9771B308-FC7F-A345-81CB-071D52E7D8C4}" srcOrd="0" destOrd="0" presId="urn:microsoft.com/office/officeart/2005/8/layout/hProcess10"/>
    <dgm:cxn modelId="{2D53F101-ACAB-F341-AA1B-E4ED5076F968}" type="presParOf" srcId="{9D1BA712-B155-D046-B42E-789DB70778FA}" destId="{15FDEBA3-2977-F449-9600-D3AC7C36485F}" srcOrd="6" destOrd="0" presId="urn:microsoft.com/office/officeart/2005/8/layout/hProcess10"/>
    <dgm:cxn modelId="{A19823CB-C876-0049-A88A-76842A1FC307}" type="presParOf" srcId="{15FDEBA3-2977-F449-9600-D3AC7C36485F}" destId="{9653E169-6D45-7A43-9EEF-FFE4E922F117}" srcOrd="0" destOrd="0" presId="urn:microsoft.com/office/officeart/2005/8/layout/hProcess10"/>
    <dgm:cxn modelId="{BC323636-868A-F64B-AC97-3606249EED8A}" type="presParOf" srcId="{15FDEBA3-2977-F449-9600-D3AC7C36485F}" destId="{4D8BAAEA-CD1E-1E4F-B89C-8766B17B942E}" srcOrd="1" destOrd="0" presId="urn:microsoft.com/office/officeart/2005/8/layout/hProcess10"/>
    <dgm:cxn modelId="{836A5811-70EB-754A-98A3-3520E52986D9}" type="presParOf" srcId="{9D1BA712-B155-D046-B42E-789DB70778FA}" destId="{7ACEF332-B049-0243-864C-47514F5ECCB1}" srcOrd="7" destOrd="0" presId="urn:microsoft.com/office/officeart/2005/8/layout/hProcess10"/>
    <dgm:cxn modelId="{FF16445A-1AF7-8D49-92F3-B00C6FA1BFE6}" type="presParOf" srcId="{7ACEF332-B049-0243-864C-47514F5ECCB1}" destId="{699AC9D3-A24F-344C-8DCD-3F82A67706CD}" srcOrd="0" destOrd="0" presId="urn:microsoft.com/office/officeart/2005/8/layout/hProcess10"/>
    <dgm:cxn modelId="{1099AAC5-293B-5D4D-A727-A9E6DEA9F0E0}" type="presParOf" srcId="{9D1BA712-B155-D046-B42E-789DB70778FA}" destId="{CD819899-26A1-0E4C-8B84-79688D055414}" srcOrd="8" destOrd="0" presId="urn:microsoft.com/office/officeart/2005/8/layout/hProcess10"/>
    <dgm:cxn modelId="{2B398B11-0147-9A49-A40D-68973DFF3D01}" type="presParOf" srcId="{CD819899-26A1-0E4C-8B84-79688D055414}" destId="{43082040-E3DD-E944-B893-6B4E57BC856A}" srcOrd="0" destOrd="0" presId="urn:microsoft.com/office/officeart/2005/8/layout/hProcess10"/>
    <dgm:cxn modelId="{9EA33552-79BE-224D-8F4D-BA4CE3D1B7AE}" type="presParOf" srcId="{CD819899-26A1-0E4C-8B84-79688D055414}" destId="{641FE382-9899-F943-8005-63DF0B88463B}"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F7351-FF1B-5744-A1DB-11EC73E64664}">
      <dsp:nvSpPr>
        <dsp:cNvPr id="0" name=""/>
        <dsp:cNvSpPr/>
      </dsp:nvSpPr>
      <dsp:spPr>
        <a:xfrm>
          <a:off x="5078" y="1779339"/>
          <a:ext cx="1187307" cy="1187307"/>
        </a:xfrm>
        <a:prstGeom prst="roundRect">
          <a:avLst>
            <a:gd name="adj" fmla="val 1000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F620AAB-5195-FD4A-A044-A024DA02E18E}">
      <dsp:nvSpPr>
        <dsp:cNvPr id="0" name=""/>
        <dsp:cNvSpPr/>
      </dsp:nvSpPr>
      <dsp:spPr>
        <a:xfrm>
          <a:off x="198361" y="2491723"/>
          <a:ext cx="1187307" cy="1187307"/>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Research</a:t>
          </a:r>
        </a:p>
        <a:p>
          <a:pPr marL="114300" lvl="1" indent="-114300" algn="l" defTabSz="533400">
            <a:lnSpc>
              <a:spcPct val="90000"/>
            </a:lnSpc>
            <a:spcBef>
              <a:spcPct val="0"/>
            </a:spcBef>
            <a:spcAft>
              <a:spcPct val="15000"/>
            </a:spcAft>
            <a:buChar char="•"/>
          </a:pPr>
          <a:endParaRPr lang="en-US" sz="1200" kern="1200"/>
        </a:p>
      </dsp:txBody>
      <dsp:txXfrm>
        <a:off x="233136" y="2526498"/>
        <a:ext cx="1117757" cy="1117757"/>
      </dsp:txXfrm>
    </dsp:sp>
    <dsp:sp modelId="{7D5FD71A-6ECF-F94D-89F3-9AEA9B20C4AA}">
      <dsp:nvSpPr>
        <dsp:cNvPr id="0" name=""/>
        <dsp:cNvSpPr/>
      </dsp:nvSpPr>
      <dsp:spPr>
        <a:xfrm>
          <a:off x="1421087" y="2230346"/>
          <a:ext cx="228701" cy="285293"/>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21087" y="2287405"/>
        <a:ext cx="160091" cy="171175"/>
      </dsp:txXfrm>
    </dsp:sp>
    <dsp:sp modelId="{FABDA2E8-81BF-E845-86CA-85DBB35D7E90}">
      <dsp:nvSpPr>
        <dsp:cNvPr id="0" name=""/>
        <dsp:cNvSpPr/>
      </dsp:nvSpPr>
      <dsp:spPr>
        <a:xfrm>
          <a:off x="1845818" y="1779339"/>
          <a:ext cx="1187307" cy="1187307"/>
        </a:xfrm>
        <a:prstGeom prst="roundRect">
          <a:avLst>
            <a:gd name="adj" fmla="val 1000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5CA0CD5-504B-DB49-81B3-F4A3C51929A5}">
      <dsp:nvSpPr>
        <dsp:cNvPr id="0" name=""/>
        <dsp:cNvSpPr/>
      </dsp:nvSpPr>
      <dsp:spPr>
        <a:xfrm>
          <a:off x="2039101" y="2491723"/>
          <a:ext cx="1187307" cy="1187307"/>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Problem definition</a:t>
          </a:r>
        </a:p>
        <a:p>
          <a:pPr marL="114300" lvl="1" indent="-114300" algn="l" defTabSz="533400">
            <a:lnSpc>
              <a:spcPct val="90000"/>
            </a:lnSpc>
            <a:spcBef>
              <a:spcPct val="0"/>
            </a:spcBef>
            <a:spcAft>
              <a:spcPct val="15000"/>
            </a:spcAft>
            <a:buChar char="•"/>
          </a:pPr>
          <a:endParaRPr lang="en-US" sz="1200" kern="1200" dirty="0"/>
        </a:p>
      </dsp:txBody>
      <dsp:txXfrm>
        <a:off x="2073876" y="2526498"/>
        <a:ext cx="1117757" cy="1117757"/>
      </dsp:txXfrm>
    </dsp:sp>
    <dsp:sp modelId="{D0D53F6F-7944-1243-92B3-506820728BB3}">
      <dsp:nvSpPr>
        <dsp:cNvPr id="0" name=""/>
        <dsp:cNvSpPr/>
      </dsp:nvSpPr>
      <dsp:spPr>
        <a:xfrm>
          <a:off x="3261827" y="2230346"/>
          <a:ext cx="228701" cy="285293"/>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261827" y="2287405"/>
        <a:ext cx="160091" cy="171175"/>
      </dsp:txXfrm>
    </dsp:sp>
    <dsp:sp modelId="{ACCBFACE-BB7E-094B-B252-D750E8D615BD}">
      <dsp:nvSpPr>
        <dsp:cNvPr id="0" name=""/>
        <dsp:cNvSpPr/>
      </dsp:nvSpPr>
      <dsp:spPr>
        <a:xfrm>
          <a:off x="3686559" y="1779339"/>
          <a:ext cx="1187307" cy="1187307"/>
        </a:xfrm>
        <a:prstGeom prst="roundRect">
          <a:avLst>
            <a:gd name="adj" fmla="val 1000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9CB9A03-AB3B-6E46-98C8-9299D00F5198}">
      <dsp:nvSpPr>
        <dsp:cNvPr id="0" name=""/>
        <dsp:cNvSpPr/>
      </dsp:nvSpPr>
      <dsp:spPr>
        <a:xfrm>
          <a:off x="3879841" y="2491723"/>
          <a:ext cx="1187307" cy="1187307"/>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Conceptual Design</a:t>
          </a:r>
        </a:p>
        <a:p>
          <a:pPr marL="114300" lvl="1" indent="-114300" algn="l" defTabSz="533400">
            <a:lnSpc>
              <a:spcPct val="90000"/>
            </a:lnSpc>
            <a:spcBef>
              <a:spcPct val="0"/>
            </a:spcBef>
            <a:spcAft>
              <a:spcPct val="15000"/>
            </a:spcAft>
            <a:buChar char="•"/>
          </a:pPr>
          <a:endParaRPr lang="en-US" sz="1200" kern="1200"/>
        </a:p>
      </dsp:txBody>
      <dsp:txXfrm>
        <a:off x="3914616" y="2526498"/>
        <a:ext cx="1117757" cy="1117757"/>
      </dsp:txXfrm>
    </dsp:sp>
    <dsp:sp modelId="{8B850459-F015-E545-A139-6A3385816341}">
      <dsp:nvSpPr>
        <dsp:cNvPr id="0" name=""/>
        <dsp:cNvSpPr/>
      </dsp:nvSpPr>
      <dsp:spPr>
        <a:xfrm>
          <a:off x="5102567" y="2230346"/>
          <a:ext cx="228701" cy="285293"/>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102567" y="2287405"/>
        <a:ext cx="160091" cy="171175"/>
      </dsp:txXfrm>
    </dsp:sp>
    <dsp:sp modelId="{9653E169-6D45-7A43-9EEF-FFE4E922F117}">
      <dsp:nvSpPr>
        <dsp:cNvPr id="0" name=""/>
        <dsp:cNvSpPr/>
      </dsp:nvSpPr>
      <dsp:spPr>
        <a:xfrm>
          <a:off x="5527299" y="1779339"/>
          <a:ext cx="1187307" cy="1187307"/>
        </a:xfrm>
        <a:prstGeom prst="roundRect">
          <a:avLst>
            <a:gd name="adj" fmla="val 1000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D8BAAEA-CD1E-1E4F-B89C-8766B17B942E}">
      <dsp:nvSpPr>
        <dsp:cNvPr id="0" name=""/>
        <dsp:cNvSpPr/>
      </dsp:nvSpPr>
      <dsp:spPr>
        <a:xfrm>
          <a:off x="5720581" y="2491723"/>
          <a:ext cx="1187307" cy="1187307"/>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Preliminary Design</a:t>
          </a:r>
        </a:p>
        <a:p>
          <a:pPr marL="114300" lvl="1" indent="-114300" algn="l" defTabSz="533400">
            <a:lnSpc>
              <a:spcPct val="90000"/>
            </a:lnSpc>
            <a:spcBef>
              <a:spcPct val="0"/>
            </a:spcBef>
            <a:spcAft>
              <a:spcPct val="15000"/>
            </a:spcAft>
            <a:buChar char="•"/>
          </a:pPr>
          <a:endParaRPr lang="en-US" sz="1200" kern="1200"/>
        </a:p>
      </dsp:txBody>
      <dsp:txXfrm>
        <a:off x="5755356" y="2526498"/>
        <a:ext cx="1117757" cy="1117757"/>
      </dsp:txXfrm>
    </dsp:sp>
    <dsp:sp modelId="{7ACEF332-B049-0243-864C-47514F5ECCB1}">
      <dsp:nvSpPr>
        <dsp:cNvPr id="0" name=""/>
        <dsp:cNvSpPr/>
      </dsp:nvSpPr>
      <dsp:spPr>
        <a:xfrm>
          <a:off x="6943308" y="2230346"/>
          <a:ext cx="228701" cy="285293"/>
        </a:xfrm>
        <a:prstGeom prst="rightArrow">
          <a:avLst>
            <a:gd name="adj1" fmla="val 600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943308" y="2287405"/>
        <a:ext cx="160091" cy="171175"/>
      </dsp:txXfrm>
    </dsp:sp>
    <dsp:sp modelId="{43082040-E3DD-E944-B893-6B4E57BC856A}">
      <dsp:nvSpPr>
        <dsp:cNvPr id="0" name=""/>
        <dsp:cNvSpPr/>
      </dsp:nvSpPr>
      <dsp:spPr>
        <a:xfrm>
          <a:off x="7368039" y="1779339"/>
          <a:ext cx="1187307" cy="1187307"/>
        </a:xfrm>
        <a:prstGeom prst="roundRect">
          <a:avLst>
            <a:gd name="adj" fmla="val 1000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41FE382-9899-F943-8005-63DF0B88463B}">
      <dsp:nvSpPr>
        <dsp:cNvPr id="0" name=""/>
        <dsp:cNvSpPr/>
      </dsp:nvSpPr>
      <dsp:spPr>
        <a:xfrm>
          <a:off x="7561322" y="2491723"/>
          <a:ext cx="1187307" cy="1187307"/>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Detail Design</a:t>
          </a:r>
        </a:p>
        <a:p>
          <a:pPr marL="114300" lvl="1" indent="-114300" algn="l" defTabSz="533400">
            <a:lnSpc>
              <a:spcPct val="90000"/>
            </a:lnSpc>
            <a:spcBef>
              <a:spcPct val="0"/>
            </a:spcBef>
            <a:spcAft>
              <a:spcPct val="15000"/>
            </a:spcAft>
            <a:buChar char="•"/>
          </a:pPr>
          <a:endParaRPr lang="en-US" sz="1200" kern="1200"/>
        </a:p>
      </dsp:txBody>
      <dsp:txXfrm>
        <a:off x="7596097" y="2526498"/>
        <a:ext cx="1117757" cy="11177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6DC0FF"/>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235041" y="630938"/>
            <a:ext cx="5666232"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76300" y="1098388"/>
            <a:ext cx="8383715"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799724" y="5979198"/>
            <a:ext cx="6536866"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76300" y="6375679"/>
            <a:ext cx="1892900" cy="348462"/>
          </a:xfrm>
        </p:spPr>
        <p:txBody>
          <a:bodyPr/>
          <a:lstStyle>
            <a:lvl1pPr>
              <a:defRPr baseline="0">
                <a:solidFill>
                  <a:schemeClr val="accent1">
                    <a:lumMod val="50000"/>
                  </a:schemeClr>
                </a:solidFill>
              </a:defRPr>
            </a:lvl1pPr>
          </a:lstStyle>
          <a:p>
            <a:fld id="{1D72A312-4663-B640-B7C7-77B932D1B608}" type="datetimeFigureOut">
              <a:rPr lang="en-US" smtClean="0"/>
              <a:t>3/5/2025</a:t>
            </a:fld>
            <a:endParaRPr lang="en-US"/>
          </a:p>
        </p:txBody>
      </p:sp>
      <p:sp>
        <p:nvSpPr>
          <p:cNvPr id="5" name="Footer Placeholder 4"/>
          <p:cNvSpPr>
            <a:spLocks noGrp="1"/>
          </p:cNvSpPr>
          <p:nvPr>
            <p:ph type="ftr" sz="quarter" idx="11"/>
          </p:nvPr>
        </p:nvSpPr>
        <p:spPr>
          <a:xfrm>
            <a:off x="3396520" y="6375679"/>
            <a:ext cx="3343275"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7367115" y="6375679"/>
            <a:ext cx="1892900" cy="345796"/>
          </a:xfrm>
        </p:spPr>
        <p:txBody>
          <a:bodyPr/>
          <a:lstStyle>
            <a:lvl1pPr>
              <a:defRPr baseline="0">
                <a:solidFill>
                  <a:schemeClr val="accent1">
                    <a:lumMod val="50000"/>
                  </a:schemeClr>
                </a:solidFill>
              </a:defRPr>
            </a:lvl1pPr>
          </a:lstStyle>
          <a:p>
            <a:fld id="{FF457B1E-CF3C-8943-BEAB-B5D891F6F7F2}" type="slidenum">
              <a:rPr lang="en-US" smtClean="0"/>
              <a:t>‹#›</a:t>
            </a:fld>
            <a:endParaRPr lang="en-US"/>
          </a:p>
        </p:txBody>
      </p:sp>
      <p:sp>
        <p:nvSpPr>
          <p:cNvPr id="13" name="Rectangle 12"/>
          <p:cNvSpPr/>
          <p:nvPr/>
        </p:nvSpPr>
        <p:spPr>
          <a:xfrm>
            <a:off x="0" y="0"/>
            <a:ext cx="2303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303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2A312-4663-B640-B7C7-77B932D1B608}"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57B1E-CF3C-8943-BEAB-B5D891F6F7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1654" y="382386"/>
            <a:ext cx="1919591"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1556" y="382386"/>
            <a:ext cx="6293643"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2A312-4663-B640-B7C7-77B932D1B608}"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57B1E-CF3C-8943-BEAB-B5D891F6F7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987" y="134343"/>
            <a:ext cx="8269887" cy="996047"/>
          </a:xfrm>
        </p:spPr>
        <p:txBody>
          <a:bodyPr/>
          <a:lstStyle/>
          <a:p>
            <a:r>
              <a:rPr lang="en-US"/>
              <a:t>Click to edit Master title style</a:t>
            </a:r>
            <a:endParaRPr lang="en-US" dirty="0"/>
          </a:p>
        </p:txBody>
      </p:sp>
      <p:sp>
        <p:nvSpPr>
          <p:cNvPr id="3" name="Content Placeholder 2"/>
          <p:cNvSpPr>
            <a:spLocks noGrp="1"/>
          </p:cNvSpPr>
          <p:nvPr>
            <p:ph idx="1"/>
          </p:nvPr>
        </p:nvSpPr>
        <p:spPr>
          <a:xfrm>
            <a:off x="1016988" y="1293541"/>
            <a:ext cx="8269887" cy="45860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2A312-4663-B640-B7C7-77B932D1B608}"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57B1E-CF3C-8943-BEAB-B5D891F6F7F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1" y="0"/>
            <a:ext cx="2286894"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634881" y="1073890"/>
            <a:ext cx="6651995"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34881" y="5159783"/>
            <a:ext cx="5701709"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629694" y="6375679"/>
            <a:ext cx="1213832" cy="348462"/>
          </a:xfrm>
        </p:spPr>
        <p:txBody>
          <a:bodyPr/>
          <a:lstStyle>
            <a:lvl1pPr>
              <a:defRPr baseline="0">
                <a:solidFill>
                  <a:schemeClr val="tx2"/>
                </a:solidFill>
              </a:defRPr>
            </a:lvl1pPr>
          </a:lstStyle>
          <a:p>
            <a:fld id="{1D72A312-4663-B640-B7C7-77B932D1B608}" type="datetimeFigureOut">
              <a:rPr lang="en-US" smtClean="0"/>
              <a:t>3/5/2025</a:t>
            </a:fld>
            <a:endParaRPr lang="en-US"/>
          </a:p>
        </p:txBody>
      </p:sp>
      <p:sp>
        <p:nvSpPr>
          <p:cNvPr id="5" name="Footer Placeholder 4"/>
          <p:cNvSpPr>
            <a:spLocks noGrp="1"/>
          </p:cNvSpPr>
          <p:nvPr>
            <p:ph type="ftr" sz="quarter" idx="11"/>
          </p:nvPr>
        </p:nvSpPr>
        <p:spPr>
          <a:xfrm>
            <a:off x="4289240" y="6375679"/>
            <a:ext cx="3343275"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8078228" y="6375679"/>
            <a:ext cx="1208648" cy="345796"/>
          </a:xfrm>
        </p:spPr>
        <p:txBody>
          <a:bodyPr/>
          <a:lstStyle>
            <a:lvl1pPr>
              <a:defRPr baseline="0">
                <a:solidFill>
                  <a:schemeClr val="tx2"/>
                </a:solidFill>
              </a:defRPr>
            </a:lvl1pPr>
          </a:lstStyle>
          <a:p>
            <a:fld id="{FF457B1E-CF3C-8943-BEAB-B5D891F6F7F2}" type="slidenum">
              <a:rPr lang="en-US" smtClean="0"/>
              <a:t>‹#›</a:t>
            </a:fld>
            <a:endParaRPr lang="en-US"/>
          </a:p>
        </p:txBody>
      </p:sp>
      <p:sp>
        <p:nvSpPr>
          <p:cNvPr id="16" name="Freeform 11"/>
          <p:cNvSpPr/>
          <p:nvPr/>
        </p:nvSpPr>
        <p:spPr bwMode="auto">
          <a:xfrm>
            <a:off x="710435" y="0"/>
            <a:ext cx="133756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1" y="0"/>
            <a:ext cx="2286894"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1556" y="2286000"/>
            <a:ext cx="3893058"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01333" y="2286000"/>
            <a:ext cx="3893058"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72A312-4663-B640-B7C7-77B932D1B608}"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57B1E-CF3C-8943-BEAB-B5D891F6F7F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1557" y="381002"/>
            <a:ext cx="8265319"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0318" y="2199635"/>
            <a:ext cx="391287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0318" y="2909102"/>
            <a:ext cx="391287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90015" y="2199635"/>
            <a:ext cx="391287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90015" y="2909102"/>
            <a:ext cx="391287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72A312-4663-B640-B7C7-77B932D1B608}"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57B1E-CF3C-8943-BEAB-B5D891F6F7F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72A312-4663-B640-B7C7-77B932D1B608}"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57B1E-CF3C-8943-BEAB-B5D891F6F7F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2A312-4663-B640-B7C7-77B932D1B608}"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457B1E-CF3C-8943-BEAB-B5D891F6F7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6004223" y="0"/>
            <a:ext cx="390177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774532" y="457201"/>
            <a:ext cx="2512343"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621604" y="920377"/>
            <a:ext cx="5003715"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4532" y="1741336"/>
            <a:ext cx="2512343"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1605" y="6375679"/>
            <a:ext cx="1002101" cy="348462"/>
          </a:xfrm>
        </p:spPr>
        <p:txBody>
          <a:bodyPr/>
          <a:lstStyle/>
          <a:p>
            <a:fld id="{1D72A312-4663-B640-B7C7-77B932D1B608}" type="datetimeFigureOut">
              <a:rPr lang="en-US" smtClean="0"/>
              <a:t>3/5/2025</a:t>
            </a:fld>
            <a:endParaRPr lang="en-US"/>
          </a:p>
        </p:txBody>
      </p:sp>
      <p:sp>
        <p:nvSpPr>
          <p:cNvPr id="6" name="Footer Placeholder 5"/>
          <p:cNvSpPr>
            <a:spLocks noGrp="1"/>
          </p:cNvSpPr>
          <p:nvPr>
            <p:ph type="ftr" sz="quarter" idx="11"/>
          </p:nvPr>
        </p:nvSpPr>
        <p:spPr>
          <a:xfrm>
            <a:off x="1709192" y="6375679"/>
            <a:ext cx="2829270" cy="345796"/>
          </a:xfrm>
        </p:spPr>
        <p:txBody>
          <a:bodyPr/>
          <a:lstStyle/>
          <a:p>
            <a:endParaRPr lang="en-US"/>
          </a:p>
        </p:txBody>
      </p:sp>
      <p:sp>
        <p:nvSpPr>
          <p:cNvPr id="7" name="Slide Number Placeholder 6"/>
          <p:cNvSpPr>
            <a:spLocks noGrp="1"/>
          </p:cNvSpPr>
          <p:nvPr>
            <p:ph type="sldNum" sz="quarter" idx="12"/>
          </p:nvPr>
        </p:nvSpPr>
        <p:spPr>
          <a:xfrm>
            <a:off x="4623949" y="6375679"/>
            <a:ext cx="1001371" cy="345796"/>
          </a:xfrm>
        </p:spPr>
        <p:txBody>
          <a:bodyPr/>
          <a:lstStyle/>
          <a:p>
            <a:fld id="{FF457B1E-CF3C-8943-BEAB-B5D891F6F7F2}" type="slidenum">
              <a:rPr lang="en-US" smtClean="0"/>
              <a:t>‹#›</a:t>
            </a:fld>
            <a:endParaRPr lang="en-US"/>
          </a:p>
        </p:txBody>
      </p:sp>
      <p:sp>
        <p:nvSpPr>
          <p:cNvPr id="8" name="Rectangle 7"/>
          <p:cNvSpPr/>
          <p:nvPr/>
        </p:nvSpPr>
        <p:spPr>
          <a:xfrm>
            <a:off x="0" y="0"/>
            <a:ext cx="2303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303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30315" y="2"/>
            <a:ext cx="5976413"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11" name="Freeform 11" title="right scallop background shape"/>
          <p:cNvSpPr/>
          <p:nvPr/>
        </p:nvSpPr>
        <p:spPr bwMode="auto">
          <a:xfrm>
            <a:off x="6004223" y="0"/>
            <a:ext cx="390177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303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774531" y="457200"/>
            <a:ext cx="2512345"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774531" y="1741336"/>
            <a:ext cx="2512345"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2335" y="6375679"/>
            <a:ext cx="1001371" cy="348462"/>
          </a:xfrm>
        </p:spPr>
        <p:txBody>
          <a:bodyPr/>
          <a:lstStyle/>
          <a:p>
            <a:fld id="{1D72A312-4663-B640-B7C7-77B932D1B608}" type="datetimeFigureOut">
              <a:rPr lang="en-US" smtClean="0"/>
              <a:t>3/5/2025</a:t>
            </a:fld>
            <a:endParaRPr lang="en-US"/>
          </a:p>
        </p:txBody>
      </p:sp>
      <p:sp>
        <p:nvSpPr>
          <p:cNvPr id="6" name="Footer Placeholder 5"/>
          <p:cNvSpPr>
            <a:spLocks noGrp="1"/>
          </p:cNvSpPr>
          <p:nvPr>
            <p:ph type="ftr" sz="quarter" idx="11"/>
          </p:nvPr>
        </p:nvSpPr>
        <p:spPr>
          <a:xfrm>
            <a:off x="1709192" y="6375679"/>
            <a:ext cx="2829270" cy="345796"/>
          </a:xfrm>
        </p:spPr>
        <p:txBody>
          <a:bodyPr/>
          <a:lstStyle/>
          <a:p>
            <a:endParaRPr lang="en-US"/>
          </a:p>
        </p:txBody>
      </p:sp>
      <p:sp>
        <p:nvSpPr>
          <p:cNvPr id="7" name="Slide Number Placeholder 6"/>
          <p:cNvSpPr>
            <a:spLocks noGrp="1"/>
          </p:cNvSpPr>
          <p:nvPr>
            <p:ph type="sldNum" sz="quarter" idx="12"/>
          </p:nvPr>
        </p:nvSpPr>
        <p:spPr>
          <a:xfrm>
            <a:off x="4610832" y="6375679"/>
            <a:ext cx="1026415" cy="345796"/>
          </a:xfrm>
        </p:spPr>
        <p:txBody>
          <a:bodyPr/>
          <a:lstStyle/>
          <a:p>
            <a:fld id="{FF457B1E-CF3C-8943-BEAB-B5D891F6F7F2}" type="slidenum">
              <a:rPr lang="en-US" smtClean="0"/>
              <a:t>‹#›</a:t>
            </a:fld>
            <a:endParaRPr lang="en-US"/>
          </a:p>
        </p:txBody>
      </p:sp>
      <p:sp>
        <p:nvSpPr>
          <p:cNvPr id="13" name="Rectangle 12" title="left edge border"/>
          <p:cNvSpPr/>
          <p:nvPr/>
        </p:nvSpPr>
        <p:spPr>
          <a:xfrm>
            <a:off x="0" y="0"/>
            <a:ext cx="2303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988" y="382385"/>
            <a:ext cx="8269887"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988" y="2286003"/>
            <a:ext cx="8269887"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6988" y="6375679"/>
            <a:ext cx="1892900"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1D72A312-4663-B640-B7C7-77B932D1B608}" type="datetimeFigureOut">
              <a:rPr lang="en-US" smtClean="0"/>
              <a:t>3/5/2025</a:t>
            </a:fld>
            <a:endParaRPr lang="en-US"/>
          </a:p>
        </p:txBody>
      </p:sp>
      <p:sp>
        <p:nvSpPr>
          <p:cNvPr id="5" name="Footer Placeholder 4"/>
          <p:cNvSpPr>
            <a:spLocks noGrp="1"/>
          </p:cNvSpPr>
          <p:nvPr>
            <p:ph type="ftr" sz="quarter" idx="3"/>
          </p:nvPr>
        </p:nvSpPr>
        <p:spPr>
          <a:xfrm>
            <a:off x="3281363" y="6375679"/>
            <a:ext cx="3343275"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996114" y="6375679"/>
            <a:ext cx="2290761"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FF457B1E-CF3C-8943-BEAB-B5D891F6F7F2}" type="slidenum">
              <a:rPr lang="en-US" smtClean="0"/>
              <a:t>‹#›</a:t>
            </a:fld>
            <a:endParaRPr lang="en-US"/>
          </a:p>
        </p:txBody>
      </p:sp>
      <p:sp>
        <p:nvSpPr>
          <p:cNvPr id="12" name="Rectangle 11"/>
          <p:cNvSpPr/>
          <p:nvPr/>
        </p:nvSpPr>
        <p:spPr>
          <a:xfrm>
            <a:off x="9675685" y="0"/>
            <a:ext cx="2303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9675685" y="0"/>
            <a:ext cx="230315" cy="6858000"/>
          </a:xfrm>
          <a:prstGeom prst="rect">
            <a:avLst/>
          </a:prstGeom>
          <a:solidFill>
            <a:srgbClr val="6DC0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735681"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137670358"/>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594">
          <p15:clr>
            <a:srgbClr val="F26B43"/>
          </p15:clr>
        </p15:guide>
        <p15:guide id="1" pos="792">
          <p15:clr>
            <a:srgbClr val="F26B43"/>
          </p15:clr>
        </p15:guide>
        <p15:guide id="2" pos="7200">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rawings" TargetMode="External"/><Relationship Id="rId2" Type="http://schemas.openxmlformats.org/officeDocument/2006/relationships/hyperlink" Target="https://en.wikipedia.org/wiki/Solid_modeling" TargetMode="External"/><Relationship Id="rId1" Type="http://schemas.openxmlformats.org/officeDocument/2006/relationships/slideLayout" Target="../slideLayouts/slideLayout2.xml"/><Relationship Id="rId4" Type="http://schemas.openxmlformats.org/officeDocument/2006/relationships/hyperlink" Target="https://en.wikipedia.org/wiki/Specification" TargetMode="Externa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dfs.semanticscholar.org/cc1a/edeb896c42e4c0a5e76f541f50d7424ae29d.pdf" TargetMode="External"/><Relationship Id="rId2" Type="http://schemas.openxmlformats.org/officeDocument/2006/relationships/hyperlink" Target="http://www.iems.co.kr/CPL/lecture/part2/6.%20Preliminary%20&amp;%20Detail%20Design.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equirem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Systematic approach to engineering design</a:t>
            </a:r>
          </a:p>
        </p:txBody>
      </p:sp>
      <p:sp>
        <p:nvSpPr>
          <p:cNvPr id="3" name="Subtitle 2"/>
          <p:cNvSpPr>
            <a:spLocks noGrp="1"/>
          </p:cNvSpPr>
          <p:nvPr>
            <p:ph type="subTitle" idx="1"/>
          </p:nvPr>
        </p:nvSpPr>
        <p:spPr/>
        <p:txBody>
          <a:bodyPr>
            <a:normAutofit fontScale="77500" lnSpcReduction="20000"/>
          </a:bodyPr>
          <a:lstStyle/>
          <a:p>
            <a:r>
              <a:rPr lang="en-US" dirty="0"/>
              <a:t>Laboratorio Proyecto</a:t>
            </a:r>
          </a:p>
          <a:p>
            <a:r>
              <a:rPr lang="en-US" dirty="0" err="1"/>
              <a:t>Maestría</a:t>
            </a:r>
            <a:r>
              <a:rPr lang="en-US" dirty="0"/>
              <a:t> </a:t>
            </a:r>
            <a:r>
              <a:rPr lang="en-US" dirty="0" err="1"/>
              <a:t>microelectrónica</a:t>
            </a:r>
            <a:r>
              <a:rPr lang="en-US" dirty="0"/>
              <a:t> FI-UBA </a:t>
            </a:r>
          </a:p>
          <a:p>
            <a:r>
              <a:rPr lang="en-US" dirty="0"/>
              <a:t>p. Julian 2025</a:t>
            </a:r>
          </a:p>
        </p:txBody>
      </p:sp>
    </p:spTree>
    <p:extLst>
      <p:ext uri="{BB962C8B-B14F-4D97-AF65-F5344CB8AC3E}">
        <p14:creationId xmlns:p14="http://schemas.microsoft.com/office/powerpoint/2010/main" val="144065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design</a:t>
            </a:r>
          </a:p>
        </p:txBody>
      </p:sp>
      <p:sp>
        <p:nvSpPr>
          <p:cNvPr id="3" name="Content Placeholder 2"/>
          <p:cNvSpPr>
            <a:spLocks noGrp="1"/>
          </p:cNvSpPr>
          <p:nvPr>
            <p:ph idx="1"/>
          </p:nvPr>
        </p:nvSpPr>
        <p:spPr>
          <a:xfrm>
            <a:off x="1016988" y="1293541"/>
            <a:ext cx="8269887" cy="5073805"/>
          </a:xfrm>
        </p:spPr>
        <p:txBody>
          <a:bodyPr>
            <a:normAutofit/>
          </a:bodyPr>
          <a:lstStyle/>
          <a:p>
            <a:r>
              <a:rPr lang="en-US" dirty="0"/>
              <a:t>Clear definition of the subsystems and their interfaces</a:t>
            </a:r>
          </a:p>
          <a:p>
            <a:r>
              <a:rPr lang="en-US" dirty="0"/>
              <a:t>Electronic systems</a:t>
            </a:r>
          </a:p>
          <a:p>
            <a:pPr lvl="1"/>
            <a:r>
              <a:rPr lang="en-US" dirty="0"/>
              <a:t>System Block Diagram, followed by a description of the subsystems, their interfaces and requirements. </a:t>
            </a:r>
          </a:p>
          <a:p>
            <a:r>
              <a:rPr lang="en-US" dirty="0"/>
              <a:t>Mechanical </a:t>
            </a:r>
          </a:p>
          <a:p>
            <a:pPr lvl="1"/>
            <a:r>
              <a:rPr lang="en-US" dirty="0"/>
              <a:t>3D mechanical rendering of the system with subassemblies clearly identified. (Exploded View of the system, followed by a description of the subsystems, their interfaces and requirements). </a:t>
            </a:r>
          </a:p>
          <a:p>
            <a:r>
              <a:rPr lang="en-US" dirty="0"/>
              <a:t>Software </a:t>
            </a:r>
          </a:p>
          <a:p>
            <a:pPr lvl="1"/>
            <a:r>
              <a:rPr lang="en-US" dirty="0"/>
              <a:t>Structural framework of physical components.  A hierarchical decomposition of the physical components of the solution, down to the level of individually compiled program units. </a:t>
            </a:r>
          </a:p>
          <a:p>
            <a:pPr lvl="1"/>
            <a:r>
              <a:rPr lang="en-US" dirty="0"/>
              <a:t>For every physical component: functional components, interfaces, languages and tools for implementation, diagram with flow of information). </a:t>
            </a:r>
          </a:p>
        </p:txBody>
      </p:sp>
    </p:spTree>
    <p:extLst>
      <p:ext uri="{BB962C8B-B14F-4D97-AF65-F5344CB8AC3E}">
        <p14:creationId xmlns:p14="http://schemas.microsoft.com/office/powerpoint/2010/main" val="88294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ircular Arrow 14"/>
          <p:cNvSpPr/>
          <p:nvPr/>
        </p:nvSpPr>
        <p:spPr>
          <a:xfrm>
            <a:off x="2445018" y="2407534"/>
            <a:ext cx="636608" cy="94912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dirty="0"/>
              <a:t>Electrical</a:t>
            </a:r>
          </a:p>
        </p:txBody>
      </p:sp>
      <p:sp>
        <p:nvSpPr>
          <p:cNvPr id="5" name="Can 4"/>
          <p:cNvSpPr/>
          <p:nvPr/>
        </p:nvSpPr>
        <p:spPr>
          <a:xfrm rot="14146875">
            <a:off x="1527859" y="2777925"/>
            <a:ext cx="798653" cy="8681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3"/>
          </p:cNvCxnSpPr>
          <p:nvPr/>
        </p:nvCxnSpPr>
        <p:spPr>
          <a:xfrm flipV="1">
            <a:off x="2286100" y="2407534"/>
            <a:ext cx="839065" cy="560351"/>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1612" y="2407534"/>
            <a:ext cx="784189" cy="369332"/>
          </a:xfrm>
          <a:prstGeom prst="rect">
            <a:avLst/>
          </a:prstGeom>
          <a:noFill/>
        </p:spPr>
        <p:txBody>
          <a:bodyPr wrap="none" rtlCol="0">
            <a:spAutoFit/>
          </a:bodyPr>
          <a:lstStyle/>
          <a:p>
            <a:r>
              <a:rPr lang="en-US"/>
              <a:t>motor</a:t>
            </a:r>
          </a:p>
        </p:txBody>
      </p:sp>
      <p:sp>
        <p:nvSpPr>
          <p:cNvPr id="9" name="Rectangle 8"/>
          <p:cNvSpPr/>
          <p:nvPr/>
        </p:nvSpPr>
        <p:spPr>
          <a:xfrm>
            <a:off x="1154625" y="4330929"/>
            <a:ext cx="1361925" cy="844952"/>
          </a:xfrm>
          <a:prstGeom prst="rect">
            <a:avLst/>
          </a:prstGeom>
          <a:solidFill>
            <a:schemeClr val="accent5">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Inverter</a:t>
            </a:r>
          </a:p>
          <a:p>
            <a:pPr algn="ctr"/>
            <a:r>
              <a:rPr lang="en-US" dirty="0">
                <a:solidFill>
                  <a:srgbClr val="FF0000"/>
                </a:solidFill>
              </a:rPr>
              <a:t>5/12V </a:t>
            </a:r>
          </a:p>
          <a:p>
            <a:pPr algn="ctr"/>
            <a:r>
              <a:rPr lang="en-US" dirty="0">
                <a:solidFill>
                  <a:srgbClr val="FF0000"/>
                </a:solidFill>
              </a:rPr>
              <a:t>1A</a:t>
            </a:r>
          </a:p>
        </p:txBody>
      </p:sp>
      <p:sp>
        <p:nvSpPr>
          <p:cNvPr id="12" name="Rectangle 11"/>
          <p:cNvSpPr/>
          <p:nvPr/>
        </p:nvSpPr>
        <p:spPr>
          <a:xfrm>
            <a:off x="1154625" y="5799173"/>
            <a:ext cx="1361925" cy="844952"/>
          </a:xfrm>
          <a:prstGeom prst="rect">
            <a:avLst/>
          </a:prstGeom>
          <a:solidFill>
            <a:schemeClr val="accent5">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PWM </a:t>
            </a:r>
          </a:p>
          <a:p>
            <a:pPr algn="ctr"/>
            <a:r>
              <a:rPr lang="en-US" dirty="0">
                <a:solidFill>
                  <a:srgbClr val="FF0000"/>
                </a:solidFill>
              </a:rPr>
              <a:t>100KHz</a:t>
            </a:r>
          </a:p>
        </p:txBody>
      </p:sp>
      <p:sp>
        <p:nvSpPr>
          <p:cNvPr id="13" name="Rectangle 12"/>
          <p:cNvSpPr/>
          <p:nvPr/>
        </p:nvSpPr>
        <p:spPr>
          <a:xfrm>
            <a:off x="8051273" y="5427294"/>
            <a:ext cx="1435261" cy="125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Computer</a:t>
            </a:r>
          </a:p>
        </p:txBody>
      </p:sp>
      <p:sp>
        <p:nvSpPr>
          <p:cNvPr id="14" name="Rectangle 13"/>
          <p:cNvSpPr/>
          <p:nvPr/>
        </p:nvSpPr>
        <p:spPr>
          <a:xfrm>
            <a:off x="3147271" y="1840631"/>
            <a:ext cx="1361925" cy="844952"/>
          </a:xfrm>
          <a:prstGeom prst="rect">
            <a:avLst/>
          </a:prstGeom>
          <a:solidFill>
            <a:schemeClr val="accent1">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Photosensor</a:t>
            </a:r>
            <a:endParaRPr lang="en-US" dirty="0">
              <a:solidFill>
                <a:srgbClr val="FF0000"/>
              </a:solidFill>
            </a:endParaRPr>
          </a:p>
          <a:p>
            <a:pPr algn="ctr"/>
            <a:r>
              <a:rPr lang="en-US" dirty="0">
                <a:solidFill>
                  <a:srgbClr val="FF0000"/>
                </a:solidFill>
              </a:rPr>
              <a:t>400 degrees per rev. </a:t>
            </a:r>
          </a:p>
        </p:txBody>
      </p:sp>
      <p:sp>
        <p:nvSpPr>
          <p:cNvPr id="16" name="Rectangle 15"/>
          <p:cNvSpPr/>
          <p:nvPr/>
        </p:nvSpPr>
        <p:spPr>
          <a:xfrm>
            <a:off x="5151930" y="1840631"/>
            <a:ext cx="1361925" cy="844952"/>
          </a:xfrm>
          <a:prstGeom prst="rect">
            <a:avLst/>
          </a:prstGeom>
          <a:solidFill>
            <a:schemeClr val="accent1">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Pulse counter</a:t>
            </a:r>
          </a:p>
          <a:p>
            <a:pPr algn="ctr"/>
            <a:endParaRPr lang="en-US" dirty="0">
              <a:solidFill>
                <a:srgbClr val="FF0000"/>
              </a:solidFill>
            </a:endParaRPr>
          </a:p>
        </p:txBody>
      </p:sp>
      <p:sp>
        <p:nvSpPr>
          <p:cNvPr id="17" name="Rectangle 16"/>
          <p:cNvSpPr/>
          <p:nvPr/>
        </p:nvSpPr>
        <p:spPr>
          <a:xfrm>
            <a:off x="5158822" y="3778093"/>
            <a:ext cx="1361925" cy="844952"/>
          </a:xfrm>
          <a:prstGeom prst="rect">
            <a:avLst/>
          </a:prstGeom>
          <a:solidFill>
            <a:schemeClr val="accent1">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Controller</a:t>
            </a:r>
          </a:p>
        </p:txBody>
      </p:sp>
      <p:sp>
        <p:nvSpPr>
          <p:cNvPr id="18" name="Rectangle 17"/>
          <p:cNvSpPr/>
          <p:nvPr/>
        </p:nvSpPr>
        <p:spPr>
          <a:xfrm>
            <a:off x="5839785" y="5630241"/>
            <a:ext cx="1361925" cy="844952"/>
          </a:xfrm>
          <a:prstGeom prst="rect">
            <a:avLst/>
          </a:prstGeom>
          <a:solidFill>
            <a:schemeClr val="accent1">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Comm</a:t>
            </a:r>
            <a:endParaRPr lang="en-US" dirty="0">
              <a:solidFill>
                <a:srgbClr val="FF0000"/>
              </a:solidFill>
            </a:endParaRPr>
          </a:p>
          <a:p>
            <a:pPr algn="ctr"/>
            <a:endParaRPr lang="en-US" dirty="0">
              <a:solidFill>
                <a:srgbClr val="FF0000"/>
              </a:solidFill>
            </a:endParaRPr>
          </a:p>
        </p:txBody>
      </p:sp>
      <p:sp>
        <p:nvSpPr>
          <p:cNvPr id="19" name="Rectangle 18"/>
          <p:cNvSpPr/>
          <p:nvPr/>
        </p:nvSpPr>
        <p:spPr>
          <a:xfrm>
            <a:off x="3905891" y="5932026"/>
            <a:ext cx="1361925" cy="844952"/>
          </a:xfrm>
          <a:prstGeom prst="rect">
            <a:avLst/>
          </a:prstGeom>
          <a:solidFill>
            <a:schemeClr val="accent1">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Trajectory</a:t>
            </a:r>
          </a:p>
          <a:p>
            <a:pPr algn="ctr"/>
            <a:r>
              <a:rPr lang="en-US" dirty="0">
                <a:solidFill>
                  <a:srgbClr val="FF0000"/>
                </a:solidFill>
              </a:rPr>
              <a:t>memory</a:t>
            </a:r>
          </a:p>
        </p:txBody>
      </p:sp>
      <p:cxnSp>
        <p:nvCxnSpPr>
          <p:cNvPr id="21" name="Straight Arrow Connector 20"/>
          <p:cNvCxnSpPr>
            <a:stCxn id="14" idx="3"/>
            <a:endCxn id="16" idx="1"/>
          </p:cNvCxnSpPr>
          <p:nvPr/>
        </p:nvCxnSpPr>
        <p:spPr>
          <a:xfrm>
            <a:off x="4509196" y="2263107"/>
            <a:ext cx="642734" cy="0"/>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7" idx="0"/>
          </p:cNvCxnSpPr>
          <p:nvPr/>
        </p:nvCxnSpPr>
        <p:spPr>
          <a:xfrm>
            <a:off x="5832893" y="2685583"/>
            <a:ext cx="6892" cy="1092510"/>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70584" y="2742831"/>
            <a:ext cx="811441" cy="369332"/>
          </a:xfrm>
          <a:prstGeom prst="rect">
            <a:avLst/>
          </a:prstGeom>
          <a:noFill/>
        </p:spPr>
        <p:txBody>
          <a:bodyPr wrap="none" rtlCol="0">
            <a:spAutoFit/>
          </a:bodyPr>
          <a:lstStyle/>
          <a:p>
            <a:r>
              <a:rPr lang="en-US" dirty="0"/>
              <a:t>10 bits</a:t>
            </a:r>
          </a:p>
        </p:txBody>
      </p:sp>
      <p:sp>
        <p:nvSpPr>
          <p:cNvPr id="29" name="Oval 28"/>
          <p:cNvSpPr/>
          <p:nvPr/>
        </p:nvSpPr>
        <p:spPr>
          <a:xfrm>
            <a:off x="5474824" y="3023780"/>
            <a:ext cx="729205" cy="1879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rot="16200000">
            <a:off x="7240488" y="5960441"/>
            <a:ext cx="729205" cy="1879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914429" y="2866812"/>
            <a:ext cx="1504248" cy="844952"/>
          </a:xfrm>
          <a:prstGeom prst="rect">
            <a:avLst/>
          </a:prstGeom>
          <a:solidFill>
            <a:schemeClr val="accent5">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MAIN Power </a:t>
            </a:r>
            <a:r>
              <a:rPr lang="en-US" dirty="0">
                <a:solidFill>
                  <a:srgbClr val="FF0000"/>
                </a:solidFill>
              </a:rPr>
              <a:t>Supply</a:t>
            </a:r>
          </a:p>
          <a:p>
            <a:pPr algn="ctr"/>
            <a:r>
              <a:rPr lang="en-US" dirty="0">
                <a:solidFill>
                  <a:srgbClr val="FF0000"/>
                </a:solidFill>
              </a:rPr>
              <a:t>5/12V 2A</a:t>
            </a:r>
          </a:p>
        </p:txBody>
      </p:sp>
      <p:cxnSp>
        <p:nvCxnSpPr>
          <p:cNvPr id="33" name="Straight Arrow Connector 32"/>
          <p:cNvCxnSpPr>
            <a:stCxn id="9" idx="0"/>
          </p:cNvCxnSpPr>
          <p:nvPr/>
        </p:nvCxnSpPr>
        <p:spPr>
          <a:xfrm flipH="1" flipV="1">
            <a:off x="1835587" y="3786268"/>
            <a:ext cx="1" cy="544661"/>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55561" y="3869344"/>
            <a:ext cx="364202" cy="369332"/>
          </a:xfrm>
          <a:prstGeom prst="rect">
            <a:avLst/>
          </a:prstGeom>
          <a:noFill/>
        </p:spPr>
        <p:txBody>
          <a:bodyPr wrap="none" rtlCol="0">
            <a:spAutoFit/>
          </a:bodyPr>
          <a:lstStyle/>
          <a:p>
            <a:r>
              <a:rPr lang="en-US" dirty="0"/>
              <a:t>2 </a:t>
            </a:r>
          </a:p>
        </p:txBody>
      </p:sp>
      <p:sp>
        <p:nvSpPr>
          <p:cNvPr id="35" name="Oval 34"/>
          <p:cNvSpPr/>
          <p:nvPr/>
        </p:nvSpPr>
        <p:spPr>
          <a:xfrm>
            <a:off x="1493576" y="3960014"/>
            <a:ext cx="729205" cy="1879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10460" y="1834961"/>
            <a:ext cx="979755" cy="646331"/>
          </a:xfrm>
          <a:prstGeom prst="rect">
            <a:avLst/>
          </a:prstGeom>
          <a:noFill/>
        </p:spPr>
        <p:txBody>
          <a:bodyPr wrap="none" rtlCol="0">
            <a:spAutoFit/>
          </a:bodyPr>
          <a:lstStyle/>
          <a:p>
            <a:r>
              <a:rPr lang="en-US" dirty="0"/>
              <a:t>120 rpm</a:t>
            </a:r>
          </a:p>
          <a:p>
            <a:r>
              <a:rPr lang="en-US" dirty="0"/>
              <a:t>max</a:t>
            </a:r>
          </a:p>
        </p:txBody>
      </p:sp>
      <p:sp>
        <p:nvSpPr>
          <p:cNvPr id="37" name="TextBox 36"/>
          <p:cNvSpPr txBox="1"/>
          <p:nvPr/>
        </p:nvSpPr>
        <p:spPr>
          <a:xfrm>
            <a:off x="6714569" y="1950308"/>
            <a:ext cx="2434641" cy="369332"/>
          </a:xfrm>
          <a:prstGeom prst="rect">
            <a:avLst/>
          </a:prstGeom>
          <a:noFill/>
        </p:spPr>
        <p:txBody>
          <a:bodyPr wrap="none" rtlCol="0">
            <a:spAutoFit/>
          </a:bodyPr>
          <a:lstStyle/>
          <a:p>
            <a:r>
              <a:rPr lang="en-US" dirty="0"/>
              <a:t>Integration time: 1s max</a:t>
            </a:r>
          </a:p>
        </p:txBody>
      </p:sp>
      <p:cxnSp>
        <p:nvCxnSpPr>
          <p:cNvPr id="38" name="Straight Arrow Connector 37"/>
          <p:cNvCxnSpPr>
            <a:stCxn id="13" idx="1"/>
            <a:endCxn id="18" idx="3"/>
          </p:cNvCxnSpPr>
          <p:nvPr/>
        </p:nvCxnSpPr>
        <p:spPr>
          <a:xfrm flipH="1" flipV="1">
            <a:off x="7201710" y="6052717"/>
            <a:ext cx="849563" cy="1722"/>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145343" y="5301936"/>
            <a:ext cx="845103" cy="369332"/>
          </a:xfrm>
          <a:prstGeom prst="rect">
            <a:avLst/>
          </a:prstGeom>
          <a:noFill/>
        </p:spPr>
        <p:txBody>
          <a:bodyPr wrap="none" rtlCol="0">
            <a:spAutoFit/>
          </a:bodyPr>
          <a:lstStyle/>
          <a:p>
            <a:r>
              <a:rPr lang="en-US" dirty="0"/>
              <a:t>10kbps</a:t>
            </a:r>
          </a:p>
        </p:txBody>
      </p:sp>
      <p:sp>
        <p:nvSpPr>
          <p:cNvPr id="43" name="TextBox 42"/>
          <p:cNvSpPr txBox="1"/>
          <p:nvPr/>
        </p:nvSpPr>
        <p:spPr>
          <a:xfrm>
            <a:off x="8248557" y="6258714"/>
            <a:ext cx="1149930" cy="369332"/>
          </a:xfrm>
          <a:prstGeom prst="rect">
            <a:avLst/>
          </a:prstGeom>
          <a:noFill/>
        </p:spPr>
        <p:txBody>
          <a:bodyPr wrap="none" rtlCol="0">
            <a:spAutoFit/>
          </a:bodyPr>
          <a:lstStyle/>
          <a:p>
            <a:r>
              <a:rPr lang="en-US"/>
              <a:t>Trajectory</a:t>
            </a:r>
            <a:endParaRPr lang="en-US" dirty="0"/>
          </a:p>
        </p:txBody>
      </p:sp>
      <p:sp>
        <p:nvSpPr>
          <p:cNvPr id="49" name="Rectangle 48"/>
          <p:cNvSpPr/>
          <p:nvPr/>
        </p:nvSpPr>
        <p:spPr>
          <a:xfrm>
            <a:off x="3905892" y="4793156"/>
            <a:ext cx="1361926" cy="844952"/>
          </a:xfrm>
          <a:prstGeom prst="rect">
            <a:avLst/>
          </a:prstGeom>
          <a:solidFill>
            <a:schemeClr val="accent1">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Trajectory</a:t>
            </a:r>
          </a:p>
          <a:p>
            <a:pPr algn="ctr"/>
            <a:r>
              <a:rPr lang="en-US" dirty="0">
                <a:solidFill>
                  <a:srgbClr val="FF0000"/>
                </a:solidFill>
              </a:rPr>
              <a:t>sequencer</a:t>
            </a:r>
          </a:p>
        </p:txBody>
      </p:sp>
      <p:cxnSp>
        <p:nvCxnSpPr>
          <p:cNvPr id="51" name="Elbow Connector 50"/>
          <p:cNvCxnSpPr>
            <a:stCxn id="18" idx="1"/>
            <a:endCxn id="19" idx="3"/>
          </p:cNvCxnSpPr>
          <p:nvPr/>
        </p:nvCxnSpPr>
        <p:spPr>
          <a:xfrm rot="10800000" flipV="1">
            <a:off x="5267817" y="6052716"/>
            <a:ext cx="571969" cy="301785"/>
          </a:xfrm>
          <a:prstGeom prst="bentConnector3">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9" idx="0"/>
            <a:endCxn id="49" idx="2"/>
          </p:cNvCxnSpPr>
          <p:nvPr/>
        </p:nvCxnSpPr>
        <p:spPr>
          <a:xfrm flipV="1">
            <a:off x="4586854" y="5638108"/>
            <a:ext cx="1" cy="293918"/>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9" idx="3"/>
            <a:endCxn id="17" idx="2"/>
          </p:cNvCxnSpPr>
          <p:nvPr/>
        </p:nvCxnSpPr>
        <p:spPr>
          <a:xfrm flipV="1">
            <a:off x="5267818" y="4623045"/>
            <a:ext cx="571967" cy="592587"/>
          </a:xfrm>
          <a:prstGeom prst="bentConnector2">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468289" y="4875928"/>
            <a:ext cx="729205" cy="1879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197494" y="4757648"/>
            <a:ext cx="811441" cy="646331"/>
          </a:xfrm>
          <a:prstGeom prst="rect">
            <a:avLst/>
          </a:prstGeom>
          <a:noFill/>
        </p:spPr>
        <p:txBody>
          <a:bodyPr wrap="none" rtlCol="0">
            <a:spAutoFit/>
          </a:bodyPr>
          <a:lstStyle/>
          <a:p>
            <a:r>
              <a:rPr lang="en-US" dirty="0"/>
              <a:t>10 bits</a:t>
            </a:r>
          </a:p>
          <a:p>
            <a:r>
              <a:rPr lang="en-US" dirty="0"/>
              <a:t>10Hz</a:t>
            </a:r>
          </a:p>
        </p:txBody>
      </p:sp>
      <p:cxnSp>
        <p:nvCxnSpPr>
          <p:cNvPr id="59" name="Elbow Connector 58"/>
          <p:cNvCxnSpPr>
            <a:stCxn id="17" idx="1"/>
            <a:endCxn id="12" idx="3"/>
          </p:cNvCxnSpPr>
          <p:nvPr/>
        </p:nvCxnSpPr>
        <p:spPr>
          <a:xfrm rot="10800000" flipV="1">
            <a:off x="2516550" y="4200569"/>
            <a:ext cx="2642272" cy="2021080"/>
          </a:xfrm>
          <a:prstGeom prst="bentConnector3">
            <a:avLst>
              <a:gd name="adj1" fmla="val 6095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2" idx="0"/>
            <a:endCxn id="9" idx="2"/>
          </p:cNvCxnSpPr>
          <p:nvPr/>
        </p:nvCxnSpPr>
        <p:spPr>
          <a:xfrm flipV="1">
            <a:off x="1835588" y="5175881"/>
            <a:ext cx="0" cy="623292"/>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621802" y="3994206"/>
            <a:ext cx="1047082" cy="369332"/>
          </a:xfrm>
          <a:prstGeom prst="rect">
            <a:avLst/>
          </a:prstGeom>
          <a:noFill/>
        </p:spPr>
        <p:txBody>
          <a:bodyPr wrap="none" rtlCol="0">
            <a:spAutoFit/>
          </a:bodyPr>
          <a:lstStyle/>
          <a:p>
            <a:r>
              <a:rPr lang="en-US" dirty="0"/>
              <a:t>Fs=1KHz</a:t>
            </a:r>
          </a:p>
        </p:txBody>
      </p:sp>
      <p:sp>
        <p:nvSpPr>
          <p:cNvPr id="69" name="TextBox 68"/>
          <p:cNvSpPr txBox="1"/>
          <p:nvPr/>
        </p:nvSpPr>
        <p:spPr>
          <a:xfrm>
            <a:off x="3174511" y="6407646"/>
            <a:ext cx="696024" cy="369332"/>
          </a:xfrm>
          <a:prstGeom prst="rect">
            <a:avLst/>
          </a:prstGeom>
          <a:noFill/>
        </p:spPr>
        <p:txBody>
          <a:bodyPr wrap="none" rtlCol="0">
            <a:spAutoFit/>
          </a:bodyPr>
          <a:lstStyle/>
          <a:p>
            <a:r>
              <a:rPr lang="en-US"/>
              <a:t>20KB</a:t>
            </a:r>
          </a:p>
        </p:txBody>
      </p:sp>
      <p:sp>
        <p:nvSpPr>
          <p:cNvPr id="70" name="Rectangle 69"/>
          <p:cNvSpPr/>
          <p:nvPr/>
        </p:nvSpPr>
        <p:spPr>
          <a:xfrm>
            <a:off x="2642476" y="4899657"/>
            <a:ext cx="820391" cy="866380"/>
          </a:xfrm>
          <a:prstGeom prst="rect">
            <a:avLst/>
          </a:prstGeom>
          <a:solidFill>
            <a:schemeClr val="accent1">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0000"/>
                </a:solidFill>
              </a:rPr>
              <a:t>Osc</a:t>
            </a:r>
            <a:r>
              <a:rPr lang="en-US" sz="1400" dirty="0">
                <a:solidFill>
                  <a:srgbClr val="FF0000"/>
                </a:solidFill>
              </a:rPr>
              <a:t>. </a:t>
            </a:r>
          </a:p>
          <a:p>
            <a:pPr algn="ctr"/>
            <a:r>
              <a:rPr lang="en-US" sz="1400" dirty="0">
                <a:solidFill>
                  <a:srgbClr val="FF0000"/>
                </a:solidFill>
              </a:rPr>
              <a:t>100KHz</a:t>
            </a:r>
          </a:p>
          <a:p>
            <a:pPr algn="ctr"/>
            <a:r>
              <a:rPr lang="en-US" sz="1400" dirty="0">
                <a:solidFill>
                  <a:srgbClr val="FF0000"/>
                </a:solidFill>
              </a:rPr>
              <a:t>5ppm</a:t>
            </a:r>
          </a:p>
        </p:txBody>
      </p:sp>
      <p:cxnSp>
        <p:nvCxnSpPr>
          <p:cNvPr id="71" name="Elbow Connector 70"/>
          <p:cNvCxnSpPr>
            <a:stCxn id="70" idx="2"/>
          </p:cNvCxnSpPr>
          <p:nvPr/>
        </p:nvCxnSpPr>
        <p:spPr>
          <a:xfrm rot="5400000">
            <a:off x="2660571" y="5616130"/>
            <a:ext cx="242194" cy="542008"/>
          </a:xfrm>
          <a:prstGeom prst="bentConnector2">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347068" y="2956713"/>
            <a:ext cx="1504248" cy="712040"/>
          </a:xfrm>
          <a:prstGeom prst="rect">
            <a:avLst/>
          </a:prstGeom>
          <a:solidFill>
            <a:schemeClr val="accent5">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MOTOR Supply FILTER</a:t>
            </a:r>
          </a:p>
        </p:txBody>
      </p:sp>
      <p:cxnSp>
        <p:nvCxnSpPr>
          <p:cNvPr id="75" name="Straight Arrow Connector 74"/>
          <p:cNvCxnSpPr>
            <a:stCxn id="31" idx="1"/>
            <a:endCxn id="74" idx="3"/>
          </p:cNvCxnSpPr>
          <p:nvPr/>
        </p:nvCxnSpPr>
        <p:spPr>
          <a:xfrm flipH="1">
            <a:off x="4851316" y="3289288"/>
            <a:ext cx="3063113" cy="23445"/>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7915976" y="3978502"/>
            <a:ext cx="1504248" cy="844952"/>
          </a:xfrm>
          <a:prstGeom prst="rect">
            <a:avLst/>
          </a:prstGeom>
          <a:solidFill>
            <a:schemeClr val="accent1">
              <a:lumMod val="40000"/>
              <a:lumOff val="60000"/>
            </a:schemeClr>
          </a:solid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DIG Power Supply</a:t>
            </a:r>
          </a:p>
          <a:p>
            <a:pPr algn="ctr"/>
            <a:r>
              <a:rPr lang="en-US" dirty="0">
                <a:solidFill>
                  <a:srgbClr val="FF0000"/>
                </a:solidFill>
              </a:rPr>
              <a:t>5V 0.1A</a:t>
            </a:r>
          </a:p>
        </p:txBody>
      </p:sp>
      <p:cxnSp>
        <p:nvCxnSpPr>
          <p:cNvPr id="79" name="Straight Arrow Connector 78"/>
          <p:cNvCxnSpPr>
            <a:stCxn id="31" idx="2"/>
            <a:endCxn id="78" idx="0"/>
          </p:cNvCxnSpPr>
          <p:nvPr/>
        </p:nvCxnSpPr>
        <p:spPr>
          <a:xfrm>
            <a:off x="8666553" y="3711764"/>
            <a:ext cx="1547" cy="266738"/>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4" idx="1"/>
            <a:endCxn id="9" idx="3"/>
          </p:cNvCxnSpPr>
          <p:nvPr/>
        </p:nvCxnSpPr>
        <p:spPr>
          <a:xfrm rot="10800000" flipV="1">
            <a:off x="2516550" y="3312733"/>
            <a:ext cx="830518" cy="1440672"/>
          </a:xfrm>
          <a:prstGeom prst="bentConnector3">
            <a:avLst>
              <a:gd name="adj1" fmla="val 50000"/>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556364" y="3590682"/>
            <a:ext cx="1853905" cy="369332"/>
          </a:xfrm>
          <a:prstGeom prst="rect">
            <a:avLst/>
          </a:prstGeom>
          <a:noFill/>
        </p:spPr>
        <p:txBody>
          <a:bodyPr wrap="none" rtlCol="0">
            <a:spAutoFit/>
          </a:bodyPr>
          <a:lstStyle/>
          <a:p>
            <a:r>
              <a:rPr lang="en-US" dirty="0" err="1"/>
              <a:t>Fh</a:t>
            </a:r>
            <a:r>
              <a:rPr lang="en-US" dirty="0"/>
              <a:t>=10Hz, 1% reg. </a:t>
            </a:r>
          </a:p>
        </p:txBody>
      </p:sp>
      <p:sp>
        <p:nvSpPr>
          <p:cNvPr id="95" name="TextBox 94"/>
          <p:cNvSpPr txBox="1"/>
          <p:nvPr/>
        </p:nvSpPr>
        <p:spPr>
          <a:xfrm>
            <a:off x="7611647" y="4809922"/>
            <a:ext cx="1853905" cy="369332"/>
          </a:xfrm>
          <a:prstGeom prst="rect">
            <a:avLst/>
          </a:prstGeom>
          <a:noFill/>
        </p:spPr>
        <p:txBody>
          <a:bodyPr wrap="none" rtlCol="0">
            <a:spAutoFit/>
          </a:bodyPr>
          <a:lstStyle/>
          <a:p>
            <a:r>
              <a:rPr lang="en-US" dirty="0" err="1"/>
              <a:t>Fh</a:t>
            </a:r>
            <a:r>
              <a:rPr lang="en-US"/>
              <a:t>=10Hz, 1% reg. </a:t>
            </a:r>
            <a:endParaRPr lang="en-US" dirty="0"/>
          </a:p>
        </p:txBody>
      </p:sp>
      <p:sp>
        <p:nvSpPr>
          <p:cNvPr id="3" name="TextBox 2"/>
          <p:cNvSpPr txBox="1"/>
          <p:nvPr/>
        </p:nvSpPr>
        <p:spPr>
          <a:xfrm>
            <a:off x="3462867" y="1130390"/>
            <a:ext cx="2209259" cy="369332"/>
          </a:xfrm>
          <a:prstGeom prst="rect">
            <a:avLst/>
          </a:prstGeom>
          <a:noFill/>
        </p:spPr>
        <p:txBody>
          <a:bodyPr wrap="none" rtlCol="0">
            <a:spAutoFit/>
          </a:bodyPr>
          <a:lstStyle/>
          <a:p>
            <a:r>
              <a:rPr lang="en-US" dirty="0"/>
              <a:t>System block diagram</a:t>
            </a:r>
          </a:p>
        </p:txBody>
      </p:sp>
    </p:spTree>
    <p:extLst>
      <p:ext uri="{BB962C8B-B14F-4D97-AF65-F5344CB8AC3E}">
        <p14:creationId xmlns:p14="http://schemas.microsoft.com/office/powerpoint/2010/main" val="57011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Electrical</a:t>
            </a:r>
          </a:p>
        </p:txBody>
      </p:sp>
      <p:sp>
        <p:nvSpPr>
          <p:cNvPr id="3" name="Content Placeholder 2"/>
          <p:cNvSpPr>
            <a:spLocks noGrp="1"/>
          </p:cNvSpPr>
          <p:nvPr>
            <p:ph idx="1"/>
          </p:nvPr>
        </p:nvSpPr>
        <p:spPr/>
        <p:txBody>
          <a:bodyPr/>
          <a:lstStyle/>
          <a:p>
            <a:r>
              <a:rPr lang="en-US" dirty="0"/>
              <a:t>Next, you specify the </a:t>
            </a:r>
            <a:r>
              <a:rPr lang="en-US" b="1" dirty="0"/>
              <a:t>requirements</a:t>
            </a:r>
            <a:r>
              <a:rPr lang="en-US" dirty="0"/>
              <a:t> for each block and interface.  For example, for the digital power supply: </a:t>
            </a:r>
          </a:p>
          <a:p>
            <a:r>
              <a:rPr lang="en-US" dirty="0"/>
              <a:t>1</a:t>
            </a:r>
            <a:r>
              <a:rPr lang="en-US" dirty="0">
                <a:solidFill>
                  <a:srgbClr val="0070C0"/>
                </a:solidFill>
              </a:rPr>
              <a:t>) Digital power supply requirements</a:t>
            </a:r>
          </a:p>
          <a:p>
            <a:pPr lvl="1"/>
            <a:r>
              <a:rPr lang="en-US" dirty="0">
                <a:solidFill>
                  <a:srgbClr val="0070C0"/>
                </a:solidFill>
              </a:rPr>
              <a:t>Vi = 7-20V    </a:t>
            </a:r>
          </a:p>
          <a:p>
            <a:pPr lvl="1"/>
            <a:r>
              <a:rPr lang="en-US" dirty="0">
                <a:solidFill>
                  <a:srgbClr val="0070C0"/>
                </a:solidFill>
              </a:rPr>
              <a:t>Io = 1 A</a:t>
            </a:r>
          </a:p>
          <a:p>
            <a:pPr lvl="1"/>
            <a:r>
              <a:rPr lang="en-US" dirty="0">
                <a:solidFill>
                  <a:srgbClr val="0070C0"/>
                </a:solidFill>
              </a:rPr>
              <a:t>T = 0 to 125 °C </a:t>
            </a:r>
          </a:p>
          <a:p>
            <a:pPr lvl="1"/>
            <a:r>
              <a:rPr lang="en-US" dirty="0">
                <a:solidFill>
                  <a:srgbClr val="0070C0"/>
                </a:solidFill>
              </a:rPr>
              <a:t>Load regulation: &lt; 100mV </a:t>
            </a:r>
          </a:p>
          <a:p>
            <a:pPr lvl="1"/>
            <a:r>
              <a:rPr lang="en-US" dirty="0">
                <a:solidFill>
                  <a:srgbClr val="0070C0"/>
                </a:solidFill>
              </a:rPr>
              <a:t>Quiescent current: 50mA max </a:t>
            </a:r>
          </a:p>
          <a:p>
            <a:pPr lvl="1"/>
            <a:r>
              <a:rPr lang="en-US" dirty="0">
                <a:solidFill>
                  <a:srgbClr val="0070C0"/>
                </a:solidFill>
              </a:rPr>
              <a:t>Dropout voltage: 2V </a:t>
            </a:r>
          </a:p>
          <a:p>
            <a:pPr lvl="1"/>
            <a:r>
              <a:rPr lang="en-US" dirty="0">
                <a:solidFill>
                  <a:srgbClr val="0070C0"/>
                </a:solidFill>
              </a:rPr>
              <a:t>Output noise: 50uV</a:t>
            </a:r>
          </a:p>
          <a:p>
            <a:pPr lvl="1"/>
            <a:r>
              <a:rPr lang="en-US" dirty="0">
                <a:solidFill>
                  <a:srgbClr val="0070C0"/>
                </a:solidFill>
              </a:rPr>
              <a:t>Output voltage drift: 1 mV / </a:t>
            </a:r>
            <a:r>
              <a:rPr lang="en-US" baseline="30000" dirty="0" err="1">
                <a:solidFill>
                  <a:srgbClr val="0070C0"/>
                </a:solidFill>
              </a:rPr>
              <a:t>o</a:t>
            </a:r>
            <a:r>
              <a:rPr lang="en-US" dirty="0" err="1">
                <a:solidFill>
                  <a:srgbClr val="0070C0"/>
                </a:solidFill>
              </a:rPr>
              <a:t>C</a:t>
            </a:r>
            <a:r>
              <a:rPr lang="en-US" dirty="0">
                <a:solidFill>
                  <a:srgbClr val="0070C0"/>
                </a:solidFill>
              </a:rPr>
              <a:t> </a:t>
            </a:r>
          </a:p>
          <a:p>
            <a:pPr lvl="1"/>
            <a:endParaRPr lang="en-US" dirty="0"/>
          </a:p>
          <a:p>
            <a:pPr lvl="1"/>
            <a:endParaRPr lang="en-US" dirty="0"/>
          </a:p>
        </p:txBody>
      </p:sp>
    </p:spTree>
    <p:extLst>
      <p:ext uri="{BB962C8B-B14F-4D97-AF65-F5344CB8AC3E}">
        <p14:creationId xmlns:p14="http://schemas.microsoft.com/office/powerpoint/2010/main" val="94044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ircular Arrow 14"/>
          <p:cNvSpPr/>
          <p:nvPr/>
        </p:nvSpPr>
        <p:spPr>
          <a:xfrm>
            <a:off x="2445018" y="2407534"/>
            <a:ext cx="636608" cy="949124"/>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dirty="0"/>
              <a:t>Mechanical</a:t>
            </a:r>
          </a:p>
        </p:txBody>
      </p:sp>
      <p:sp>
        <p:nvSpPr>
          <p:cNvPr id="5" name="Can 4"/>
          <p:cNvSpPr/>
          <p:nvPr/>
        </p:nvSpPr>
        <p:spPr>
          <a:xfrm rot="14146875">
            <a:off x="1527859" y="2777925"/>
            <a:ext cx="798653" cy="8681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3"/>
          </p:cNvCxnSpPr>
          <p:nvPr/>
        </p:nvCxnSpPr>
        <p:spPr>
          <a:xfrm flipV="1">
            <a:off x="2286100" y="2407534"/>
            <a:ext cx="839065" cy="560351"/>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1612" y="2407534"/>
            <a:ext cx="784189" cy="369332"/>
          </a:xfrm>
          <a:prstGeom prst="rect">
            <a:avLst/>
          </a:prstGeom>
          <a:noFill/>
        </p:spPr>
        <p:txBody>
          <a:bodyPr wrap="none" rtlCol="0">
            <a:spAutoFit/>
          </a:bodyPr>
          <a:lstStyle/>
          <a:p>
            <a:r>
              <a:rPr lang="en-US"/>
              <a:t>motor</a:t>
            </a:r>
          </a:p>
        </p:txBody>
      </p:sp>
      <p:sp>
        <p:nvSpPr>
          <p:cNvPr id="9" name="Rectangle 8"/>
          <p:cNvSpPr/>
          <p:nvPr/>
        </p:nvSpPr>
        <p:spPr>
          <a:xfrm>
            <a:off x="1154625" y="4330929"/>
            <a:ext cx="1361925"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Inverter</a:t>
            </a:r>
          </a:p>
          <a:p>
            <a:pPr algn="ctr"/>
            <a:r>
              <a:rPr lang="en-US" dirty="0">
                <a:solidFill>
                  <a:srgbClr val="FF0000"/>
                </a:solidFill>
              </a:rPr>
              <a:t>5/12V </a:t>
            </a:r>
          </a:p>
          <a:p>
            <a:pPr algn="ctr"/>
            <a:r>
              <a:rPr lang="en-US" dirty="0">
                <a:solidFill>
                  <a:srgbClr val="FF0000"/>
                </a:solidFill>
              </a:rPr>
              <a:t>1A</a:t>
            </a:r>
          </a:p>
        </p:txBody>
      </p:sp>
      <p:sp>
        <p:nvSpPr>
          <p:cNvPr id="12" name="Rectangle 11"/>
          <p:cNvSpPr/>
          <p:nvPr/>
        </p:nvSpPr>
        <p:spPr>
          <a:xfrm>
            <a:off x="1154625" y="5799173"/>
            <a:ext cx="1361925"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PWM </a:t>
            </a:r>
          </a:p>
          <a:p>
            <a:pPr algn="ctr"/>
            <a:r>
              <a:rPr lang="en-US" dirty="0">
                <a:solidFill>
                  <a:srgbClr val="FF0000"/>
                </a:solidFill>
              </a:rPr>
              <a:t>100KHz</a:t>
            </a:r>
          </a:p>
        </p:txBody>
      </p:sp>
      <p:sp>
        <p:nvSpPr>
          <p:cNvPr id="13" name="Rectangle 12"/>
          <p:cNvSpPr/>
          <p:nvPr/>
        </p:nvSpPr>
        <p:spPr>
          <a:xfrm>
            <a:off x="8051273" y="5427294"/>
            <a:ext cx="1435261" cy="125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Computer</a:t>
            </a:r>
          </a:p>
        </p:txBody>
      </p:sp>
      <p:sp>
        <p:nvSpPr>
          <p:cNvPr id="14" name="Rectangle 13"/>
          <p:cNvSpPr/>
          <p:nvPr/>
        </p:nvSpPr>
        <p:spPr>
          <a:xfrm>
            <a:off x="3147271" y="1840631"/>
            <a:ext cx="1361925"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Photosensor</a:t>
            </a:r>
            <a:endParaRPr lang="en-US" dirty="0">
              <a:solidFill>
                <a:srgbClr val="FF0000"/>
              </a:solidFill>
            </a:endParaRPr>
          </a:p>
          <a:p>
            <a:pPr algn="ctr"/>
            <a:r>
              <a:rPr lang="en-US" dirty="0">
                <a:solidFill>
                  <a:srgbClr val="FF0000"/>
                </a:solidFill>
              </a:rPr>
              <a:t>400 degrees per rev. </a:t>
            </a:r>
          </a:p>
        </p:txBody>
      </p:sp>
      <p:sp>
        <p:nvSpPr>
          <p:cNvPr id="16" name="Rectangle 15"/>
          <p:cNvSpPr/>
          <p:nvPr/>
        </p:nvSpPr>
        <p:spPr>
          <a:xfrm>
            <a:off x="5151930" y="1840631"/>
            <a:ext cx="1361925"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Pulse counter</a:t>
            </a:r>
          </a:p>
          <a:p>
            <a:pPr algn="ctr"/>
            <a:endParaRPr lang="en-US" dirty="0">
              <a:solidFill>
                <a:srgbClr val="FF0000"/>
              </a:solidFill>
            </a:endParaRPr>
          </a:p>
        </p:txBody>
      </p:sp>
      <p:sp>
        <p:nvSpPr>
          <p:cNvPr id="17" name="Rectangle 16"/>
          <p:cNvSpPr/>
          <p:nvPr/>
        </p:nvSpPr>
        <p:spPr>
          <a:xfrm>
            <a:off x="5158822" y="3778093"/>
            <a:ext cx="1361925"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Controller</a:t>
            </a:r>
          </a:p>
        </p:txBody>
      </p:sp>
      <p:sp>
        <p:nvSpPr>
          <p:cNvPr id="18" name="Rectangle 17"/>
          <p:cNvSpPr/>
          <p:nvPr/>
        </p:nvSpPr>
        <p:spPr>
          <a:xfrm>
            <a:off x="5839785" y="5630241"/>
            <a:ext cx="1361925"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Comm</a:t>
            </a:r>
            <a:endParaRPr lang="en-US" dirty="0">
              <a:solidFill>
                <a:srgbClr val="FF0000"/>
              </a:solidFill>
            </a:endParaRPr>
          </a:p>
          <a:p>
            <a:pPr algn="ctr"/>
            <a:endParaRPr lang="en-US" dirty="0">
              <a:solidFill>
                <a:srgbClr val="FF0000"/>
              </a:solidFill>
            </a:endParaRPr>
          </a:p>
        </p:txBody>
      </p:sp>
      <p:sp>
        <p:nvSpPr>
          <p:cNvPr id="19" name="Rectangle 18"/>
          <p:cNvSpPr/>
          <p:nvPr/>
        </p:nvSpPr>
        <p:spPr>
          <a:xfrm>
            <a:off x="3905891" y="5932026"/>
            <a:ext cx="1361925"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Trajectory</a:t>
            </a:r>
          </a:p>
          <a:p>
            <a:pPr algn="ctr"/>
            <a:r>
              <a:rPr lang="en-US" dirty="0">
                <a:solidFill>
                  <a:srgbClr val="FF0000"/>
                </a:solidFill>
              </a:rPr>
              <a:t>memory</a:t>
            </a:r>
          </a:p>
        </p:txBody>
      </p:sp>
      <p:cxnSp>
        <p:nvCxnSpPr>
          <p:cNvPr id="21" name="Straight Arrow Connector 20"/>
          <p:cNvCxnSpPr>
            <a:stCxn id="14" idx="3"/>
            <a:endCxn id="16" idx="1"/>
          </p:cNvCxnSpPr>
          <p:nvPr/>
        </p:nvCxnSpPr>
        <p:spPr>
          <a:xfrm>
            <a:off x="4509196" y="2263107"/>
            <a:ext cx="642734" cy="0"/>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7" idx="0"/>
          </p:cNvCxnSpPr>
          <p:nvPr/>
        </p:nvCxnSpPr>
        <p:spPr>
          <a:xfrm>
            <a:off x="5832893" y="2685583"/>
            <a:ext cx="6892" cy="1092510"/>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70584" y="2742831"/>
            <a:ext cx="811441" cy="369332"/>
          </a:xfrm>
          <a:prstGeom prst="rect">
            <a:avLst/>
          </a:prstGeom>
          <a:noFill/>
        </p:spPr>
        <p:txBody>
          <a:bodyPr wrap="none" rtlCol="0">
            <a:spAutoFit/>
          </a:bodyPr>
          <a:lstStyle/>
          <a:p>
            <a:r>
              <a:rPr lang="en-US" dirty="0"/>
              <a:t>10 bits</a:t>
            </a:r>
          </a:p>
        </p:txBody>
      </p:sp>
      <p:sp>
        <p:nvSpPr>
          <p:cNvPr id="29" name="Oval 28"/>
          <p:cNvSpPr/>
          <p:nvPr/>
        </p:nvSpPr>
        <p:spPr>
          <a:xfrm>
            <a:off x="5474824" y="3023780"/>
            <a:ext cx="729205" cy="1879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rot="16200000">
            <a:off x="7240488" y="5960441"/>
            <a:ext cx="729205" cy="1879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914429" y="2866812"/>
            <a:ext cx="1504248"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MAIN Power </a:t>
            </a:r>
            <a:r>
              <a:rPr lang="en-US" dirty="0">
                <a:solidFill>
                  <a:srgbClr val="FF0000"/>
                </a:solidFill>
              </a:rPr>
              <a:t>Supply</a:t>
            </a:r>
          </a:p>
          <a:p>
            <a:pPr algn="ctr"/>
            <a:r>
              <a:rPr lang="en-US" dirty="0">
                <a:solidFill>
                  <a:srgbClr val="FF0000"/>
                </a:solidFill>
              </a:rPr>
              <a:t>5/12V 2A</a:t>
            </a:r>
          </a:p>
        </p:txBody>
      </p:sp>
      <p:cxnSp>
        <p:nvCxnSpPr>
          <p:cNvPr id="33" name="Straight Arrow Connector 32"/>
          <p:cNvCxnSpPr>
            <a:stCxn id="9" idx="0"/>
          </p:cNvCxnSpPr>
          <p:nvPr/>
        </p:nvCxnSpPr>
        <p:spPr>
          <a:xfrm flipH="1" flipV="1">
            <a:off x="1835587" y="3786268"/>
            <a:ext cx="1" cy="544661"/>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55561" y="3869344"/>
            <a:ext cx="364202" cy="369332"/>
          </a:xfrm>
          <a:prstGeom prst="rect">
            <a:avLst/>
          </a:prstGeom>
          <a:noFill/>
        </p:spPr>
        <p:txBody>
          <a:bodyPr wrap="none" rtlCol="0">
            <a:spAutoFit/>
          </a:bodyPr>
          <a:lstStyle/>
          <a:p>
            <a:r>
              <a:rPr lang="en-US" dirty="0"/>
              <a:t>2 </a:t>
            </a:r>
          </a:p>
        </p:txBody>
      </p:sp>
      <p:sp>
        <p:nvSpPr>
          <p:cNvPr id="35" name="Oval 34"/>
          <p:cNvSpPr/>
          <p:nvPr/>
        </p:nvSpPr>
        <p:spPr>
          <a:xfrm>
            <a:off x="1493576" y="3960014"/>
            <a:ext cx="729205" cy="1879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610460" y="1834961"/>
            <a:ext cx="979755" cy="646331"/>
          </a:xfrm>
          <a:prstGeom prst="rect">
            <a:avLst/>
          </a:prstGeom>
          <a:noFill/>
        </p:spPr>
        <p:txBody>
          <a:bodyPr wrap="none" rtlCol="0">
            <a:spAutoFit/>
          </a:bodyPr>
          <a:lstStyle/>
          <a:p>
            <a:r>
              <a:rPr lang="en-US" dirty="0"/>
              <a:t>120 rpm</a:t>
            </a:r>
          </a:p>
          <a:p>
            <a:r>
              <a:rPr lang="en-US" dirty="0"/>
              <a:t>max</a:t>
            </a:r>
          </a:p>
        </p:txBody>
      </p:sp>
      <p:sp>
        <p:nvSpPr>
          <p:cNvPr id="37" name="TextBox 36"/>
          <p:cNvSpPr txBox="1"/>
          <p:nvPr/>
        </p:nvSpPr>
        <p:spPr>
          <a:xfrm>
            <a:off x="6714569" y="1950308"/>
            <a:ext cx="2434641" cy="369332"/>
          </a:xfrm>
          <a:prstGeom prst="rect">
            <a:avLst/>
          </a:prstGeom>
          <a:noFill/>
        </p:spPr>
        <p:txBody>
          <a:bodyPr wrap="none" rtlCol="0">
            <a:spAutoFit/>
          </a:bodyPr>
          <a:lstStyle/>
          <a:p>
            <a:r>
              <a:rPr lang="en-US" dirty="0"/>
              <a:t>Integration time: 1s max</a:t>
            </a:r>
          </a:p>
        </p:txBody>
      </p:sp>
      <p:cxnSp>
        <p:nvCxnSpPr>
          <p:cNvPr id="38" name="Straight Arrow Connector 37"/>
          <p:cNvCxnSpPr>
            <a:stCxn id="13" idx="1"/>
            <a:endCxn id="18" idx="3"/>
          </p:cNvCxnSpPr>
          <p:nvPr/>
        </p:nvCxnSpPr>
        <p:spPr>
          <a:xfrm flipH="1" flipV="1">
            <a:off x="7201710" y="6052717"/>
            <a:ext cx="849563" cy="1722"/>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145343" y="5301936"/>
            <a:ext cx="845103" cy="369332"/>
          </a:xfrm>
          <a:prstGeom prst="rect">
            <a:avLst/>
          </a:prstGeom>
          <a:noFill/>
        </p:spPr>
        <p:txBody>
          <a:bodyPr wrap="none" rtlCol="0">
            <a:spAutoFit/>
          </a:bodyPr>
          <a:lstStyle/>
          <a:p>
            <a:r>
              <a:rPr lang="en-US" dirty="0"/>
              <a:t>10kbps</a:t>
            </a:r>
          </a:p>
        </p:txBody>
      </p:sp>
      <p:sp>
        <p:nvSpPr>
          <p:cNvPr id="43" name="TextBox 42"/>
          <p:cNvSpPr txBox="1"/>
          <p:nvPr/>
        </p:nvSpPr>
        <p:spPr>
          <a:xfrm>
            <a:off x="8248557" y="6258714"/>
            <a:ext cx="1149930" cy="369332"/>
          </a:xfrm>
          <a:prstGeom prst="rect">
            <a:avLst/>
          </a:prstGeom>
          <a:noFill/>
        </p:spPr>
        <p:txBody>
          <a:bodyPr wrap="none" rtlCol="0">
            <a:spAutoFit/>
          </a:bodyPr>
          <a:lstStyle/>
          <a:p>
            <a:r>
              <a:rPr lang="en-US"/>
              <a:t>Trajectory</a:t>
            </a:r>
            <a:endParaRPr lang="en-US" dirty="0"/>
          </a:p>
        </p:txBody>
      </p:sp>
      <p:sp>
        <p:nvSpPr>
          <p:cNvPr id="49" name="Rectangle 48"/>
          <p:cNvSpPr/>
          <p:nvPr/>
        </p:nvSpPr>
        <p:spPr>
          <a:xfrm>
            <a:off x="3905892" y="4793156"/>
            <a:ext cx="1361926"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Trajectory</a:t>
            </a:r>
          </a:p>
          <a:p>
            <a:pPr algn="ctr"/>
            <a:r>
              <a:rPr lang="en-US" dirty="0">
                <a:solidFill>
                  <a:srgbClr val="FF0000"/>
                </a:solidFill>
              </a:rPr>
              <a:t>sequencer</a:t>
            </a:r>
          </a:p>
        </p:txBody>
      </p:sp>
      <p:cxnSp>
        <p:nvCxnSpPr>
          <p:cNvPr id="51" name="Elbow Connector 50"/>
          <p:cNvCxnSpPr>
            <a:stCxn id="18" idx="1"/>
            <a:endCxn id="19" idx="3"/>
          </p:cNvCxnSpPr>
          <p:nvPr/>
        </p:nvCxnSpPr>
        <p:spPr>
          <a:xfrm rot="10800000" flipV="1">
            <a:off x="5267817" y="6052716"/>
            <a:ext cx="571969" cy="301785"/>
          </a:xfrm>
          <a:prstGeom prst="bentConnector3">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9" idx="0"/>
            <a:endCxn id="49" idx="2"/>
          </p:cNvCxnSpPr>
          <p:nvPr/>
        </p:nvCxnSpPr>
        <p:spPr>
          <a:xfrm flipV="1">
            <a:off x="4586854" y="5638108"/>
            <a:ext cx="1" cy="293918"/>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9" idx="3"/>
            <a:endCxn id="17" idx="2"/>
          </p:cNvCxnSpPr>
          <p:nvPr/>
        </p:nvCxnSpPr>
        <p:spPr>
          <a:xfrm flipV="1">
            <a:off x="5267818" y="4623045"/>
            <a:ext cx="571967" cy="592587"/>
          </a:xfrm>
          <a:prstGeom prst="bentConnector2">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468289" y="4875928"/>
            <a:ext cx="729205" cy="1879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6197494" y="4757648"/>
            <a:ext cx="811441" cy="646331"/>
          </a:xfrm>
          <a:prstGeom prst="rect">
            <a:avLst/>
          </a:prstGeom>
          <a:noFill/>
        </p:spPr>
        <p:txBody>
          <a:bodyPr wrap="none" rtlCol="0">
            <a:spAutoFit/>
          </a:bodyPr>
          <a:lstStyle/>
          <a:p>
            <a:r>
              <a:rPr lang="en-US" dirty="0"/>
              <a:t>10 bits</a:t>
            </a:r>
          </a:p>
          <a:p>
            <a:r>
              <a:rPr lang="en-US" dirty="0"/>
              <a:t>10Hz</a:t>
            </a:r>
          </a:p>
        </p:txBody>
      </p:sp>
      <p:cxnSp>
        <p:nvCxnSpPr>
          <p:cNvPr id="59" name="Elbow Connector 58"/>
          <p:cNvCxnSpPr>
            <a:stCxn id="17" idx="1"/>
            <a:endCxn id="12" idx="3"/>
          </p:cNvCxnSpPr>
          <p:nvPr/>
        </p:nvCxnSpPr>
        <p:spPr>
          <a:xfrm rot="10800000" flipV="1">
            <a:off x="2516550" y="4200569"/>
            <a:ext cx="2642272" cy="2021080"/>
          </a:xfrm>
          <a:prstGeom prst="bentConnector3">
            <a:avLst>
              <a:gd name="adj1" fmla="val 6095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2" idx="0"/>
            <a:endCxn id="9" idx="2"/>
          </p:cNvCxnSpPr>
          <p:nvPr/>
        </p:nvCxnSpPr>
        <p:spPr>
          <a:xfrm flipV="1">
            <a:off x="1835588" y="5175881"/>
            <a:ext cx="0" cy="623292"/>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621802" y="3994206"/>
            <a:ext cx="1047082" cy="369332"/>
          </a:xfrm>
          <a:prstGeom prst="rect">
            <a:avLst/>
          </a:prstGeom>
          <a:noFill/>
        </p:spPr>
        <p:txBody>
          <a:bodyPr wrap="none" rtlCol="0">
            <a:spAutoFit/>
          </a:bodyPr>
          <a:lstStyle/>
          <a:p>
            <a:r>
              <a:rPr lang="en-US" dirty="0"/>
              <a:t>Fs=1KHz</a:t>
            </a:r>
          </a:p>
        </p:txBody>
      </p:sp>
      <p:sp>
        <p:nvSpPr>
          <p:cNvPr id="69" name="TextBox 68"/>
          <p:cNvSpPr txBox="1"/>
          <p:nvPr/>
        </p:nvSpPr>
        <p:spPr>
          <a:xfrm>
            <a:off x="3174511" y="6407646"/>
            <a:ext cx="696024" cy="369332"/>
          </a:xfrm>
          <a:prstGeom prst="rect">
            <a:avLst/>
          </a:prstGeom>
          <a:noFill/>
        </p:spPr>
        <p:txBody>
          <a:bodyPr wrap="none" rtlCol="0">
            <a:spAutoFit/>
          </a:bodyPr>
          <a:lstStyle/>
          <a:p>
            <a:r>
              <a:rPr lang="en-US"/>
              <a:t>20KB</a:t>
            </a:r>
          </a:p>
        </p:txBody>
      </p:sp>
      <p:sp>
        <p:nvSpPr>
          <p:cNvPr id="70" name="Rectangle 69"/>
          <p:cNvSpPr/>
          <p:nvPr/>
        </p:nvSpPr>
        <p:spPr>
          <a:xfrm>
            <a:off x="2642476" y="4899657"/>
            <a:ext cx="820391" cy="866380"/>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0000"/>
                </a:solidFill>
              </a:rPr>
              <a:t>Osc</a:t>
            </a:r>
            <a:r>
              <a:rPr lang="en-US" sz="1400" dirty="0">
                <a:solidFill>
                  <a:srgbClr val="FF0000"/>
                </a:solidFill>
              </a:rPr>
              <a:t>. </a:t>
            </a:r>
          </a:p>
          <a:p>
            <a:pPr algn="ctr"/>
            <a:r>
              <a:rPr lang="en-US" sz="1400" dirty="0">
                <a:solidFill>
                  <a:srgbClr val="FF0000"/>
                </a:solidFill>
              </a:rPr>
              <a:t>100KHz</a:t>
            </a:r>
          </a:p>
          <a:p>
            <a:pPr algn="ctr"/>
            <a:r>
              <a:rPr lang="en-US" sz="1400" dirty="0">
                <a:solidFill>
                  <a:schemeClr val="tx1"/>
                </a:solidFill>
              </a:rPr>
              <a:t>5ppm</a:t>
            </a:r>
          </a:p>
        </p:txBody>
      </p:sp>
      <p:cxnSp>
        <p:nvCxnSpPr>
          <p:cNvPr id="71" name="Elbow Connector 70"/>
          <p:cNvCxnSpPr>
            <a:stCxn id="70" idx="2"/>
          </p:cNvCxnSpPr>
          <p:nvPr/>
        </p:nvCxnSpPr>
        <p:spPr>
          <a:xfrm rot="5400000">
            <a:off x="2660571" y="5616130"/>
            <a:ext cx="242194" cy="542008"/>
          </a:xfrm>
          <a:prstGeom prst="bentConnector2">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347068" y="2956713"/>
            <a:ext cx="1504248" cy="712040"/>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MOTOR Supply FILTER</a:t>
            </a:r>
          </a:p>
        </p:txBody>
      </p:sp>
      <p:cxnSp>
        <p:nvCxnSpPr>
          <p:cNvPr id="75" name="Straight Arrow Connector 74"/>
          <p:cNvCxnSpPr>
            <a:stCxn id="31" idx="1"/>
            <a:endCxn id="74" idx="3"/>
          </p:cNvCxnSpPr>
          <p:nvPr/>
        </p:nvCxnSpPr>
        <p:spPr>
          <a:xfrm flipH="1">
            <a:off x="4851316" y="3289288"/>
            <a:ext cx="3063113" cy="23445"/>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7915976" y="3978502"/>
            <a:ext cx="1504248" cy="844952"/>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DIG Power Supply</a:t>
            </a:r>
          </a:p>
          <a:p>
            <a:pPr algn="ctr"/>
            <a:r>
              <a:rPr lang="en-US" dirty="0">
                <a:solidFill>
                  <a:srgbClr val="FF0000"/>
                </a:solidFill>
              </a:rPr>
              <a:t>5V 0.1A</a:t>
            </a:r>
          </a:p>
        </p:txBody>
      </p:sp>
      <p:cxnSp>
        <p:nvCxnSpPr>
          <p:cNvPr id="79" name="Straight Arrow Connector 78"/>
          <p:cNvCxnSpPr>
            <a:stCxn id="31" idx="2"/>
            <a:endCxn id="78" idx="0"/>
          </p:cNvCxnSpPr>
          <p:nvPr/>
        </p:nvCxnSpPr>
        <p:spPr>
          <a:xfrm>
            <a:off x="8666553" y="3711764"/>
            <a:ext cx="1547" cy="266738"/>
          </a:xfrm>
          <a:prstGeom prst="straightConnector1">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4" idx="1"/>
            <a:endCxn id="9" idx="3"/>
          </p:cNvCxnSpPr>
          <p:nvPr/>
        </p:nvCxnSpPr>
        <p:spPr>
          <a:xfrm rot="10800000" flipV="1">
            <a:off x="2516550" y="3312733"/>
            <a:ext cx="830518" cy="1440672"/>
          </a:xfrm>
          <a:prstGeom prst="bentConnector3">
            <a:avLst>
              <a:gd name="adj1" fmla="val 50000"/>
            </a:avLst>
          </a:prstGeom>
          <a:ln w="28575">
            <a:bevel/>
            <a:tailEnd type="triangle" w="lg" len="lg"/>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556364" y="3590682"/>
            <a:ext cx="1853905" cy="369332"/>
          </a:xfrm>
          <a:prstGeom prst="rect">
            <a:avLst/>
          </a:prstGeom>
          <a:noFill/>
        </p:spPr>
        <p:txBody>
          <a:bodyPr wrap="none" rtlCol="0">
            <a:spAutoFit/>
          </a:bodyPr>
          <a:lstStyle/>
          <a:p>
            <a:r>
              <a:rPr lang="en-US" dirty="0" err="1"/>
              <a:t>Fh</a:t>
            </a:r>
            <a:r>
              <a:rPr lang="en-US" dirty="0"/>
              <a:t>=10Hz, 1% reg. </a:t>
            </a:r>
          </a:p>
        </p:txBody>
      </p:sp>
      <p:sp>
        <p:nvSpPr>
          <p:cNvPr id="95" name="TextBox 94"/>
          <p:cNvSpPr txBox="1"/>
          <p:nvPr/>
        </p:nvSpPr>
        <p:spPr>
          <a:xfrm>
            <a:off x="7611647" y="4809922"/>
            <a:ext cx="1853905" cy="369332"/>
          </a:xfrm>
          <a:prstGeom prst="rect">
            <a:avLst/>
          </a:prstGeom>
          <a:noFill/>
        </p:spPr>
        <p:txBody>
          <a:bodyPr wrap="none" rtlCol="0">
            <a:spAutoFit/>
          </a:bodyPr>
          <a:lstStyle/>
          <a:p>
            <a:r>
              <a:rPr lang="en-US" dirty="0" err="1"/>
              <a:t>Fh</a:t>
            </a:r>
            <a:r>
              <a:rPr lang="en-US"/>
              <a:t>=10Hz, 1% reg.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209498"/>
            <a:ext cx="9906000" cy="5569415"/>
          </a:xfrm>
          <a:prstGeom prst="rect">
            <a:avLst/>
          </a:prstGeom>
        </p:spPr>
      </p:pic>
      <p:sp>
        <p:nvSpPr>
          <p:cNvPr id="4" name="TextBox 3"/>
          <p:cNvSpPr txBox="1"/>
          <p:nvPr/>
        </p:nvSpPr>
        <p:spPr>
          <a:xfrm>
            <a:off x="83842" y="1274610"/>
            <a:ext cx="5507983" cy="646331"/>
          </a:xfrm>
          <a:prstGeom prst="rect">
            <a:avLst/>
          </a:prstGeom>
          <a:noFill/>
        </p:spPr>
        <p:txBody>
          <a:bodyPr wrap="none" rtlCol="0">
            <a:spAutoFit/>
          </a:bodyPr>
          <a:lstStyle/>
          <a:p>
            <a:r>
              <a:rPr lang="en-US" dirty="0">
                <a:solidFill>
                  <a:schemeClr val="bg1"/>
                </a:solidFill>
              </a:rPr>
              <a:t>3D view of the system. In addition you will need </a:t>
            </a:r>
          </a:p>
          <a:p>
            <a:r>
              <a:rPr lang="en-US" dirty="0">
                <a:solidFill>
                  <a:schemeClr val="bg1"/>
                </a:solidFill>
              </a:rPr>
              <a:t>to describe subsystems, interfaces and </a:t>
            </a:r>
            <a:r>
              <a:rPr lang="en-US" dirty="0" err="1">
                <a:solidFill>
                  <a:schemeClr val="bg1"/>
                </a:solidFill>
              </a:rPr>
              <a:t>ther</a:t>
            </a:r>
            <a:r>
              <a:rPr lang="en-US" dirty="0">
                <a:solidFill>
                  <a:schemeClr val="bg1"/>
                </a:solidFill>
              </a:rPr>
              <a:t> requirements</a:t>
            </a:r>
          </a:p>
        </p:txBody>
      </p:sp>
    </p:spTree>
    <p:extLst>
      <p:ext uri="{BB962C8B-B14F-4D97-AF65-F5344CB8AC3E}">
        <p14:creationId xmlns:p14="http://schemas.microsoft.com/office/powerpoint/2010/main" val="204826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Detailed </a:t>
            </a:r>
            <a:r>
              <a:rPr lang="en-US" dirty="0"/>
              <a:t>design </a:t>
            </a:r>
          </a:p>
        </p:txBody>
      </p:sp>
      <p:sp>
        <p:nvSpPr>
          <p:cNvPr id="3" name="Content Placeholder 2"/>
          <p:cNvSpPr>
            <a:spLocks noGrp="1"/>
          </p:cNvSpPr>
          <p:nvPr>
            <p:ph idx="1"/>
          </p:nvPr>
        </p:nvSpPr>
        <p:spPr/>
        <p:txBody>
          <a:bodyPr>
            <a:normAutofit/>
          </a:bodyPr>
          <a:lstStyle/>
          <a:p>
            <a:r>
              <a:rPr lang="en-US" dirty="0"/>
              <a:t>Definition of system elements: </a:t>
            </a:r>
          </a:p>
          <a:p>
            <a:pPr lvl="1"/>
            <a:r>
              <a:rPr lang="en-US" dirty="0"/>
              <a:t>Subsystems, units, assemblies, lower-level component parts, software, data, and the elements of logistics support. </a:t>
            </a:r>
          </a:p>
          <a:p>
            <a:r>
              <a:rPr lang="en-US" dirty="0"/>
              <a:t>This phase further elaborates each aspect of the project/product by complete description through </a:t>
            </a:r>
            <a:r>
              <a:rPr lang="en-US" dirty="0">
                <a:hlinkClick r:id="rId2" tooltip="Solid modeling"/>
              </a:rPr>
              <a:t>solid modeling</a:t>
            </a:r>
            <a:r>
              <a:rPr lang="en-US" dirty="0"/>
              <a:t>, </a:t>
            </a:r>
            <a:r>
              <a:rPr lang="en-US" dirty="0">
                <a:hlinkClick r:id="rId3" tooltip="Drawings"/>
              </a:rPr>
              <a:t>drawings</a:t>
            </a:r>
            <a:r>
              <a:rPr lang="en-US" dirty="0"/>
              <a:t> as well as </a:t>
            </a:r>
            <a:r>
              <a:rPr lang="en-US" dirty="0">
                <a:hlinkClick r:id="rId4" tooltip="Specification"/>
              </a:rPr>
              <a:t>specifications</a:t>
            </a:r>
            <a:r>
              <a:rPr lang="en-US" dirty="0"/>
              <a:t>.</a:t>
            </a:r>
          </a:p>
          <a:p>
            <a:r>
              <a:rPr lang="en-US" dirty="0"/>
              <a:t>Preparation of design data</a:t>
            </a:r>
          </a:p>
          <a:p>
            <a:r>
              <a:rPr lang="en-US" dirty="0"/>
              <a:t>Physical models of system or major components</a:t>
            </a:r>
          </a:p>
          <a:p>
            <a:r>
              <a:rPr lang="en-US" dirty="0"/>
              <a:t>System integration and test</a:t>
            </a:r>
          </a:p>
          <a:p>
            <a:pPr lvl="1"/>
            <a:r>
              <a:rPr lang="en-US" dirty="0"/>
              <a:t>Verification that requirements have been met</a:t>
            </a:r>
          </a:p>
          <a:p>
            <a:r>
              <a:rPr lang="en-US" b="1" dirty="0">
                <a:solidFill>
                  <a:srgbClr val="C00000"/>
                </a:solidFill>
              </a:rPr>
              <a:t>Deliverable:</a:t>
            </a:r>
            <a:endParaRPr lang="en-US" b="1" dirty="0"/>
          </a:p>
        </p:txBody>
      </p:sp>
    </p:spTree>
    <p:extLst>
      <p:ext uri="{BB962C8B-B14F-4D97-AF65-F5344CB8AC3E}">
        <p14:creationId xmlns:p14="http://schemas.microsoft.com/office/powerpoint/2010/main" val="39115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78100234"/>
              </p:ext>
            </p:extLst>
          </p:nvPr>
        </p:nvGraphicFramePr>
        <p:xfrm>
          <a:off x="713678" y="1132001"/>
          <a:ext cx="8753708" cy="545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p:txBody>
          <a:bodyPr/>
          <a:lstStyle/>
          <a:p>
            <a:r>
              <a:rPr lang="en-US" dirty="0"/>
              <a:t>Design flow</a:t>
            </a:r>
          </a:p>
        </p:txBody>
      </p:sp>
      <p:sp>
        <p:nvSpPr>
          <p:cNvPr id="9" name="Bent Arrow 8"/>
          <p:cNvSpPr/>
          <p:nvPr/>
        </p:nvSpPr>
        <p:spPr>
          <a:xfrm>
            <a:off x="4036742" y="1728439"/>
            <a:ext cx="401444" cy="157232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4617485" y="1621830"/>
            <a:ext cx="94609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t>Planning</a:t>
            </a:r>
          </a:p>
        </p:txBody>
      </p:sp>
    </p:spTree>
    <p:extLst>
      <p:ext uri="{BB962C8B-B14F-4D97-AF65-F5344CB8AC3E}">
        <p14:creationId xmlns:p14="http://schemas.microsoft.com/office/powerpoint/2010/main" val="156304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txBox="1">
            <a:spLocks/>
          </p:cNvSpPr>
          <p:nvPr/>
        </p:nvSpPr>
        <p:spPr>
          <a:xfrm>
            <a:off x="1016987" y="1874517"/>
            <a:ext cx="8269887" cy="1894595"/>
          </a:xfrm>
          <a:prstGeom prst="rect">
            <a:avLst/>
          </a:prstGeom>
        </p:spPr>
        <p:txBody>
          <a:bodyPr/>
          <a:lst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Would all of this take too much time?</a:t>
            </a:r>
          </a:p>
          <a:p>
            <a:r>
              <a:rPr lang="en-US" dirty="0"/>
              <a:t>These steps will need to be examined at least implicitly as a designer prepares a design.</a:t>
            </a:r>
          </a:p>
          <a:p>
            <a:r>
              <a:rPr lang="en-US" dirty="0"/>
              <a:t>It is much better to be systematic about it rather than leave to chance whether or not some aspect of the design has been properly covered.</a:t>
            </a:r>
          </a:p>
          <a:p>
            <a:endParaRPr lang="en-US" dirty="0"/>
          </a:p>
        </p:txBody>
      </p:sp>
    </p:spTree>
    <p:extLst>
      <p:ext uri="{BB962C8B-B14F-4D97-AF65-F5344CB8AC3E}">
        <p14:creationId xmlns:p14="http://schemas.microsoft.com/office/powerpoint/2010/main" val="121431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lstStyle/>
          <a:p>
            <a:r>
              <a:rPr lang="en-US" dirty="0"/>
              <a:t>Gantt Chart</a:t>
            </a:r>
          </a:p>
          <a:p>
            <a:pPr lvl="1"/>
            <a:r>
              <a:rPr lang="en-US" dirty="0"/>
              <a:t>Create a list of all tasks</a:t>
            </a:r>
          </a:p>
          <a:p>
            <a:pPr lvl="1"/>
            <a:r>
              <a:rPr lang="en-US" dirty="0"/>
              <a:t>Estimate the duration of each task and who’s responsible</a:t>
            </a:r>
          </a:p>
          <a:p>
            <a:pPr lvl="1"/>
            <a:r>
              <a:rPr lang="en-US" dirty="0"/>
              <a:t>Identify key milestones in the project</a:t>
            </a:r>
          </a:p>
          <a:p>
            <a:pPr lvl="1"/>
            <a:r>
              <a:rPr lang="en-US" dirty="0"/>
              <a:t>Think and decide which tasks are independent (or </a:t>
            </a:r>
            <a:r>
              <a:rPr lang="en-US" b="1" dirty="0"/>
              <a:t>floating</a:t>
            </a:r>
            <a:r>
              <a:rPr lang="en-US" dirty="0"/>
              <a:t>) and which </a:t>
            </a:r>
            <a:r>
              <a:rPr lang="en-US" b="1" dirty="0"/>
              <a:t>depend</a:t>
            </a:r>
            <a:r>
              <a:rPr lang="en-US" dirty="0"/>
              <a:t> on other ones</a:t>
            </a:r>
          </a:p>
          <a:p>
            <a:endParaRPr lang="en-US" dirty="0"/>
          </a:p>
        </p:txBody>
      </p:sp>
    </p:spTree>
    <p:extLst>
      <p:ext uri="{BB962C8B-B14F-4D97-AF65-F5344CB8AC3E}">
        <p14:creationId xmlns:p14="http://schemas.microsoft.com/office/powerpoint/2010/main" val="289571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normAutofit fontScale="92500" lnSpcReduction="20000"/>
          </a:bodyPr>
          <a:lstStyle/>
          <a:p>
            <a:r>
              <a:rPr lang="en-US" dirty="0"/>
              <a:t>Gantt Chart example</a:t>
            </a:r>
          </a:p>
          <a:p>
            <a:r>
              <a:rPr lang="en-US" dirty="0"/>
              <a:t>Board design</a:t>
            </a:r>
          </a:p>
          <a:p>
            <a:pPr lvl="2"/>
            <a:r>
              <a:rPr lang="en-US" dirty="0"/>
              <a:t>Tasks</a:t>
            </a:r>
          </a:p>
          <a:p>
            <a:pPr lvl="2"/>
            <a:r>
              <a:rPr lang="en-US" dirty="0"/>
              <a:t>Simulate schematics w/Spice: 10 days - John</a:t>
            </a:r>
          </a:p>
          <a:p>
            <a:pPr lvl="2"/>
            <a:r>
              <a:rPr lang="en-US" dirty="0"/>
              <a:t>Draw PCB:  7 days - Charles</a:t>
            </a:r>
          </a:p>
          <a:p>
            <a:pPr lvl="2"/>
            <a:r>
              <a:rPr lang="en-US" dirty="0"/>
              <a:t>Fabricate PCB: 10 days - Charles</a:t>
            </a:r>
          </a:p>
          <a:p>
            <a:pPr lvl="2"/>
            <a:r>
              <a:rPr lang="en-US" dirty="0"/>
              <a:t>Order components: 4 days - John</a:t>
            </a:r>
          </a:p>
          <a:p>
            <a:pPr lvl="2"/>
            <a:r>
              <a:rPr lang="en-US" dirty="0"/>
              <a:t>Assembly PCB: 3 days - Martin</a:t>
            </a:r>
          </a:p>
          <a:p>
            <a:pPr lvl="2"/>
            <a:r>
              <a:rPr lang="en-US" dirty="0"/>
              <a:t>Test: 2 days - John</a:t>
            </a:r>
          </a:p>
          <a:p>
            <a:pPr lvl="1"/>
            <a:r>
              <a:rPr lang="en-US" dirty="0"/>
              <a:t>Milestones</a:t>
            </a:r>
          </a:p>
          <a:p>
            <a:pPr lvl="2"/>
            <a:r>
              <a:rPr lang="en-US" dirty="0"/>
              <a:t>Working Schematic</a:t>
            </a:r>
          </a:p>
          <a:p>
            <a:pPr lvl="2"/>
            <a:r>
              <a:rPr lang="en-US" dirty="0"/>
              <a:t>PCB design</a:t>
            </a:r>
          </a:p>
          <a:p>
            <a:pPr lvl="2"/>
            <a:r>
              <a:rPr lang="en-US" dirty="0"/>
              <a:t>BoM</a:t>
            </a:r>
          </a:p>
          <a:p>
            <a:pPr lvl="1"/>
            <a:r>
              <a:rPr lang="en-US" dirty="0"/>
              <a:t>Think and decide which tasks are independent (or </a:t>
            </a:r>
            <a:r>
              <a:rPr lang="en-US" b="1" dirty="0"/>
              <a:t>floating</a:t>
            </a:r>
            <a:r>
              <a:rPr lang="en-US" dirty="0"/>
              <a:t>) and which </a:t>
            </a:r>
            <a:r>
              <a:rPr lang="en-US" b="1" dirty="0"/>
              <a:t>depend</a:t>
            </a:r>
            <a:r>
              <a:rPr lang="en-US" dirty="0"/>
              <a:t> on other ones</a:t>
            </a:r>
          </a:p>
          <a:p>
            <a:endParaRPr lang="en-US" dirty="0"/>
          </a:p>
        </p:txBody>
      </p:sp>
    </p:spTree>
    <p:extLst>
      <p:ext uri="{BB962C8B-B14F-4D97-AF65-F5344CB8AC3E}">
        <p14:creationId xmlns:p14="http://schemas.microsoft.com/office/powerpoint/2010/main" val="771569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G. </a:t>
            </a:r>
            <a:r>
              <a:rPr lang="en-US" dirty="0" err="1"/>
              <a:t>Pahl</a:t>
            </a:r>
            <a:r>
              <a:rPr lang="en-US" dirty="0"/>
              <a:t>,  W. </a:t>
            </a:r>
            <a:r>
              <a:rPr lang="en-US" dirty="0" err="1"/>
              <a:t>Beitz</a:t>
            </a:r>
            <a:r>
              <a:rPr lang="en-US" dirty="0"/>
              <a:t>, </a:t>
            </a:r>
            <a:r>
              <a:rPr lang="en-US" i="1" dirty="0"/>
              <a:t>Engineering Design:  A systematic approach</a:t>
            </a:r>
            <a:r>
              <a:rPr lang="en-US" dirty="0"/>
              <a:t>, Springer, 2007</a:t>
            </a:r>
          </a:p>
          <a:p>
            <a:r>
              <a:rPr lang="en-US" dirty="0"/>
              <a:t>Dr. </a:t>
            </a:r>
            <a:r>
              <a:rPr lang="en-US" dirty="0" err="1"/>
              <a:t>Seung</a:t>
            </a:r>
            <a:r>
              <a:rPr lang="en-US" dirty="0"/>
              <a:t> Hyun Lee, </a:t>
            </a:r>
            <a:r>
              <a:rPr lang="en-US" i="1" dirty="0"/>
              <a:t>Ch.6 Preliminary &amp; Detail Design</a:t>
            </a:r>
            <a:r>
              <a:rPr lang="en-US" dirty="0"/>
              <a:t>, </a:t>
            </a:r>
            <a:r>
              <a:rPr lang="en-US" dirty="0">
                <a:hlinkClick r:id="rId2" invalidUrl="http://www.iems.co.kr/CPL/lecture/part2/6. Preliminary &amp; Detail Design.pdf"/>
              </a:rPr>
              <a:t>http://www.iems.co.kr/CPL/lecture/part2/6.%20Preliminary%20</a:t>
            </a:r>
            <a:r>
              <a:rPr lang="en-US" dirty="0">
                <a:hlinkClick r:id="rId2" invalidUrl="http://www.iems.co.kr/CPL/lecture/part2/6. Preliminary &amp; Detail Design.pdf"/>
              </a:rPr>
              <a:t>&amp;%</a:t>
            </a:r>
            <a:r>
              <a:rPr lang="en-US" dirty="0">
                <a:hlinkClick r:id="rId2" invalidUrl="http://www.iems.co.kr/CPL/lecture/part2/6. Preliminary &amp; Detail Design.pdf"/>
              </a:rPr>
              <a:t>20Detail%20Design.pdf</a:t>
            </a:r>
            <a:r>
              <a:rPr lang="en-US" dirty="0"/>
              <a:t> </a:t>
            </a:r>
            <a:r>
              <a:rPr lang="en-US" b="1" dirty="0"/>
              <a:t> </a:t>
            </a:r>
          </a:p>
          <a:p>
            <a:r>
              <a:rPr lang="tr-TR" dirty="0"/>
              <a:t>S. P. Taya, ``</a:t>
            </a:r>
            <a:r>
              <a:rPr lang="tr-TR" dirty="0" err="1"/>
              <a:t>Engineering</a:t>
            </a:r>
            <a:r>
              <a:rPr lang="tr-TR" dirty="0"/>
              <a:t> Design </a:t>
            </a:r>
            <a:r>
              <a:rPr lang="tr-TR" dirty="0" err="1"/>
              <a:t>Process</a:t>
            </a:r>
            <a:r>
              <a:rPr lang="tr-TR" dirty="0"/>
              <a:t>”, International </a:t>
            </a:r>
            <a:r>
              <a:rPr lang="tr-TR" dirty="0" err="1"/>
              <a:t>Journal</a:t>
            </a:r>
            <a:r>
              <a:rPr lang="tr-TR" dirty="0"/>
              <a:t> of </a:t>
            </a:r>
            <a:r>
              <a:rPr lang="tr-TR" dirty="0" err="1"/>
              <a:t>Computer</a:t>
            </a:r>
            <a:r>
              <a:rPr lang="tr-TR" dirty="0"/>
              <a:t> </a:t>
            </a:r>
            <a:r>
              <a:rPr lang="tr-TR" dirty="0" err="1"/>
              <a:t>Science</a:t>
            </a:r>
            <a:r>
              <a:rPr lang="tr-TR" dirty="0"/>
              <a:t> </a:t>
            </a:r>
            <a:r>
              <a:rPr lang="tr-TR" dirty="0" err="1"/>
              <a:t>and</a:t>
            </a:r>
            <a:r>
              <a:rPr lang="tr-TR" dirty="0"/>
              <a:t> </a:t>
            </a:r>
            <a:r>
              <a:rPr lang="tr-TR" dirty="0" err="1"/>
              <a:t>Communication</a:t>
            </a:r>
            <a:r>
              <a:rPr lang="tr-TR" dirty="0"/>
              <a:t> </a:t>
            </a:r>
            <a:r>
              <a:rPr lang="tr-TR" dirty="0" err="1"/>
              <a:t>Engineering</a:t>
            </a:r>
            <a:r>
              <a:rPr lang="tr-TR" dirty="0"/>
              <a:t>, NCRAET 2013. </a:t>
            </a:r>
          </a:p>
          <a:p>
            <a:r>
              <a:rPr lang="tr-TR" dirty="0"/>
              <a:t>K. </a:t>
            </a:r>
            <a:r>
              <a:rPr lang="tr-TR" dirty="0" err="1"/>
              <a:t>O'Shaughnessy</a:t>
            </a:r>
            <a:r>
              <a:rPr lang="tr-TR" dirty="0"/>
              <a:t>, R. H. </a:t>
            </a:r>
            <a:r>
              <a:rPr lang="tr-TR" dirty="0" err="1"/>
              <a:t>Sturges</a:t>
            </a:r>
            <a:r>
              <a:rPr lang="tr-TR" dirty="0"/>
              <a:t>,  ``A </a:t>
            </a:r>
            <a:r>
              <a:rPr lang="tr-TR" dirty="0" err="1"/>
              <a:t>systematic</a:t>
            </a:r>
            <a:r>
              <a:rPr lang="tr-TR" dirty="0"/>
              <a:t> </a:t>
            </a:r>
            <a:r>
              <a:rPr lang="tr-TR" dirty="0" err="1"/>
              <a:t>approach</a:t>
            </a:r>
            <a:r>
              <a:rPr lang="tr-TR" dirty="0"/>
              <a:t> </a:t>
            </a:r>
            <a:r>
              <a:rPr lang="tr-TR" dirty="0" err="1"/>
              <a:t>to</a:t>
            </a:r>
            <a:r>
              <a:rPr lang="tr-TR" dirty="0"/>
              <a:t> </a:t>
            </a:r>
            <a:r>
              <a:rPr lang="tr-TR" dirty="0" err="1"/>
              <a:t>conceptual</a:t>
            </a:r>
            <a:r>
              <a:rPr lang="tr-TR" dirty="0"/>
              <a:t> </a:t>
            </a:r>
            <a:r>
              <a:rPr lang="tr-TR" dirty="0" err="1"/>
              <a:t>engineering</a:t>
            </a:r>
            <a:r>
              <a:rPr lang="tr-TR" dirty="0"/>
              <a:t> </a:t>
            </a:r>
            <a:r>
              <a:rPr lang="tr-TR" dirty="0" err="1"/>
              <a:t>design</a:t>
            </a:r>
            <a:r>
              <a:rPr lang="tr-TR" dirty="0"/>
              <a:t>,” </a:t>
            </a:r>
            <a:r>
              <a:rPr lang="tr-TR" dirty="0">
                <a:hlinkClick r:id="rId3"/>
              </a:rPr>
              <a:t>https://pdfs.semanticscholar.org/cc1a/edeb896c42e4c0a5e76f541f50d7424ae29d.pdf</a:t>
            </a:r>
            <a:r>
              <a:rPr lang="tr-TR" dirty="0"/>
              <a:t>, 1991. </a:t>
            </a:r>
          </a:p>
          <a:p>
            <a:endParaRPr lang="tr-TR" dirty="0"/>
          </a:p>
          <a:p>
            <a:endParaRPr lang="tr-TR" dirty="0"/>
          </a:p>
          <a:p>
            <a:endParaRPr lang="tr-TR"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6300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Systematic approach</a:t>
            </a:r>
          </a:p>
        </p:txBody>
      </p:sp>
      <p:sp>
        <p:nvSpPr>
          <p:cNvPr id="3" name="Content Placeholder 2"/>
          <p:cNvSpPr>
            <a:spLocks noGrp="1"/>
          </p:cNvSpPr>
          <p:nvPr>
            <p:ph idx="1"/>
          </p:nvPr>
        </p:nvSpPr>
        <p:spPr/>
        <p:txBody>
          <a:bodyPr>
            <a:normAutofit/>
          </a:bodyPr>
          <a:lstStyle/>
          <a:p>
            <a:r>
              <a:rPr lang="en-US" sz="1800" u="sng" dirty="0"/>
              <a:t>Strategy for the development of solutions</a:t>
            </a:r>
            <a:r>
              <a:rPr lang="en-US" sz="1800" dirty="0"/>
              <a:t> which aims to increase the probability of technical and economic success of product design. </a:t>
            </a:r>
          </a:p>
          <a:p>
            <a:r>
              <a:rPr lang="en-US" sz="1800" dirty="0"/>
              <a:t>This is done by creating a </a:t>
            </a:r>
            <a:r>
              <a:rPr lang="en-US" sz="1800" u="sng" dirty="0"/>
              <a:t>dependable approach</a:t>
            </a:r>
            <a:r>
              <a:rPr lang="en-US" sz="1800" dirty="0"/>
              <a:t> which allows careful </a:t>
            </a:r>
            <a:r>
              <a:rPr lang="en-US" sz="1800" u="sng" dirty="0"/>
              <a:t>planning </a:t>
            </a:r>
            <a:r>
              <a:rPr lang="en-US" sz="1800" dirty="0"/>
              <a:t>and </a:t>
            </a:r>
            <a:r>
              <a:rPr lang="en-US" sz="1800" u="sng" dirty="0"/>
              <a:t>systematic execution </a:t>
            </a:r>
            <a:r>
              <a:rPr lang="en-US" sz="1800" dirty="0"/>
              <a:t>so that the whole design task reduces to a logical and comprehensible exercise and also allows recovery from inevitable errors. </a:t>
            </a:r>
          </a:p>
          <a:p>
            <a:r>
              <a:rPr lang="en-US" sz="1800" dirty="0"/>
              <a:t>It also allocates a time schedule for the design stages which in turn leads to a predictable project timetable.</a:t>
            </a:r>
          </a:p>
        </p:txBody>
      </p:sp>
      <p:sp>
        <p:nvSpPr>
          <p:cNvPr id="4" name="Content Placeholder 2"/>
          <p:cNvSpPr txBox="1">
            <a:spLocks/>
          </p:cNvSpPr>
          <p:nvPr/>
        </p:nvSpPr>
        <p:spPr>
          <a:xfrm>
            <a:off x="2242659" y="3983248"/>
            <a:ext cx="7147931" cy="2396400"/>
          </a:xfrm>
          <a:prstGeom prst="rect">
            <a:avLst/>
          </a:prstGeom>
        </p:spPr>
        <p:txBody>
          <a:bodyPr/>
          <a:lst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solidFill>
                  <a:srgbClr val="0070C0"/>
                </a:solidFill>
              </a:rPr>
              <a:t>Would all of this take too much time?</a:t>
            </a:r>
          </a:p>
          <a:p>
            <a:r>
              <a:rPr lang="en-US" dirty="0">
                <a:solidFill>
                  <a:srgbClr val="0070C0"/>
                </a:solidFill>
              </a:rPr>
              <a:t>These steps will need to be examined at least implicitly as a designer prepares a design.</a:t>
            </a:r>
          </a:p>
          <a:p>
            <a:r>
              <a:rPr lang="en-US" dirty="0">
                <a:solidFill>
                  <a:srgbClr val="0070C0"/>
                </a:solidFill>
              </a:rPr>
              <a:t>It is much </a:t>
            </a:r>
            <a:r>
              <a:rPr lang="en-US" u="sng" dirty="0">
                <a:solidFill>
                  <a:srgbClr val="0070C0"/>
                </a:solidFill>
              </a:rPr>
              <a:t>better to be systematic </a:t>
            </a:r>
            <a:r>
              <a:rPr lang="en-US" dirty="0">
                <a:solidFill>
                  <a:srgbClr val="0070C0"/>
                </a:solidFill>
              </a:rPr>
              <a:t>about it rather than leave to chance whether or not some aspect of the design has been properly covered.</a:t>
            </a:r>
          </a:p>
          <a:p>
            <a:endParaRPr lang="en-US" dirty="0">
              <a:solidFill>
                <a:srgbClr val="0070C0"/>
              </a:solidFill>
            </a:endParaRPr>
          </a:p>
        </p:txBody>
      </p:sp>
    </p:spTree>
    <p:extLst>
      <p:ext uri="{BB962C8B-B14F-4D97-AF65-F5344CB8AC3E}">
        <p14:creationId xmlns:p14="http://schemas.microsoft.com/office/powerpoint/2010/main" val="177446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059" y="256478"/>
            <a:ext cx="7415561" cy="4882039"/>
          </a:xfrm>
        </p:spPr>
        <p:txBody>
          <a:bodyPr>
            <a:normAutofit/>
          </a:bodyPr>
          <a:lstStyle/>
          <a:p>
            <a:r>
              <a:rPr lang="en-US" sz="4400" b="1" dirty="0"/>
              <a:t>Gerhard </a:t>
            </a:r>
            <a:r>
              <a:rPr lang="en-US" sz="4400" b="1" dirty="0" err="1"/>
              <a:t>Pahl</a:t>
            </a:r>
            <a:r>
              <a:rPr lang="en-US" sz="4400" b="1" dirty="0"/>
              <a:t> and Wolfgang </a:t>
            </a:r>
            <a:r>
              <a:rPr lang="en-US" sz="4400" b="1" dirty="0" err="1"/>
              <a:t>Beitz's</a:t>
            </a:r>
            <a:r>
              <a:rPr lang="en-US" sz="4400" b="1" dirty="0"/>
              <a:t> </a:t>
            </a:r>
            <a:br>
              <a:rPr lang="en-US" sz="4400" b="1" dirty="0"/>
            </a:br>
            <a:r>
              <a:rPr lang="en-US" sz="4400" b="1" dirty="0"/>
              <a:t>Theory of Systematic Engineering Design &amp; Practice</a:t>
            </a:r>
            <a:br>
              <a:rPr lang="en-US" sz="4400" b="1" dirty="0"/>
            </a:br>
            <a:endParaRPr lang="en-US" sz="44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07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Start off with product planning and a clarification of the task</a:t>
            </a:r>
            <a:br>
              <a:rPr lang="en-US" dirty="0"/>
            </a:br>
            <a:endParaRPr lang="en-US" dirty="0"/>
          </a:p>
        </p:txBody>
      </p:sp>
      <p:sp>
        <p:nvSpPr>
          <p:cNvPr id="3" name="Content Placeholder 2"/>
          <p:cNvSpPr>
            <a:spLocks noGrp="1"/>
          </p:cNvSpPr>
          <p:nvPr>
            <p:ph idx="1"/>
          </p:nvPr>
        </p:nvSpPr>
        <p:spPr>
          <a:xfrm>
            <a:off x="1016987" y="2271947"/>
            <a:ext cx="8269887" cy="4586053"/>
          </a:xfrm>
        </p:spPr>
        <p:txBody>
          <a:bodyPr>
            <a:normAutofit/>
          </a:bodyPr>
          <a:lstStyle/>
          <a:p>
            <a:r>
              <a:rPr lang="en-US" dirty="0"/>
              <a:t>1.1 Clarify the task and build out the specification and requirements</a:t>
            </a:r>
          </a:p>
          <a:p>
            <a:pPr lvl="1" algn="just"/>
            <a:r>
              <a:rPr lang="en-US" dirty="0"/>
              <a:t>The specification may not be comprehensive and often will require </a:t>
            </a:r>
            <a:r>
              <a:rPr lang="en-US" b="1" dirty="0"/>
              <a:t>clarification </a:t>
            </a:r>
            <a:r>
              <a:rPr lang="en-US" dirty="0"/>
              <a:t>and additional information.</a:t>
            </a:r>
          </a:p>
          <a:p>
            <a:pPr lvl="1" algn="just"/>
            <a:r>
              <a:rPr lang="en-US" dirty="0"/>
              <a:t>determine the </a:t>
            </a:r>
            <a:r>
              <a:rPr lang="en-US" b="1" dirty="0"/>
              <a:t>clear aims </a:t>
            </a:r>
            <a:r>
              <a:rPr lang="en-US" dirty="0"/>
              <a:t>that the solution needs to achieve.</a:t>
            </a:r>
          </a:p>
          <a:p>
            <a:pPr lvl="1" algn="just"/>
            <a:r>
              <a:rPr lang="en-US" dirty="0"/>
              <a:t>be sure that there will be the requisite commercial motivation and intellectual stimulation to carry the design through to fruition. </a:t>
            </a:r>
          </a:p>
          <a:p>
            <a:pPr lvl="1" algn="just"/>
            <a:r>
              <a:rPr lang="en-US" dirty="0"/>
              <a:t>At the end of this phase the </a:t>
            </a:r>
            <a:r>
              <a:rPr lang="en-US" b="1" dirty="0"/>
              <a:t>specification will be fully developed </a:t>
            </a:r>
            <a:r>
              <a:rPr lang="en-US" dirty="0"/>
              <a:t>and </a:t>
            </a:r>
            <a:r>
              <a:rPr lang="en-US" b="1" dirty="0">
                <a:solidFill>
                  <a:srgbClr val="0070C0"/>
                </a:solidFill>
              </a:rPr>
              <a:t>requirements </a:t>
            </a:r>
            <a:r>
              <a:rPr lang="en-US" b="1" dirty="0"/>
              <a:t>and </a:t>
            </a:r>
            <a:r>
              <a:rPr lang="en-US" b="1" dirty="0">
                <a:solidFill>
                  <a:srgbClr val="0070C0"/>
                </a:solidFill>
              </a:rPr>
              <a:t>constraints </a:t>
            </a:r>
            <a:r>
              <a:rPr lang="en-US" b="1" dirty="0"/>
              <a:t>compiled</a:t>
            </a:r>
            <a:r>
              <a:rPr lang="en-US" dirty="0"/>
              <a:t>.</a:t>
            </a:r>
          </a:p>
        </p:txBody>
      </p:sp>
    </p:spTree>
    <p:extLst>
      <p:ext uri="{BB962C8B-B14F-4D97-AF65-F5344CB8AC3E}">
        <p14:creationId xmlns:p14="http://schemas.microsoft.com/office/powerpoint/2010/main" val="72572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Conceptual design phase</a:t>
            </a:r>
            <a:endParaRPr lang="en-US" dirty="0"/>
          </a:p>
        </p:txBody>
      </p:sp>
      <p:sp>
        <p:nvSpPr>
          <p:cNvPr id="3" name="Content Placeholder 2"/>
          <p:cNvSpPr>
            <a:spLocks noGrp="1"/>
          </p:cNvSpPr>
          <p:nvPr>
            <p:ph idx="1"/>
          </p:nvPr>
        </p:nvSpPr>
        <p:spPr/>
        <p:txBody>
          <a:bodyPr/>
          <a:lstStyle/>
          <a:p>
            <a:r>
              <a:rPr lang="en-US" dirty="0"/>
              <a:t>Before the conceptual design stage is started a decision is needed as to whether a </a:t>
            </a:r>
            <a:r>
              <a:rPr lang="en-US" b="1" dirty="0"/>
              <a:t>conceptual elaboration is </a:t>
            </a:r>
            <a:r>
              <a:rPr lang="en-US" dirty="0"/>
              <a:t>really </a:t>
            </a:r>
            <a:r>
              <a:rPr lang="en-US" b="1" dirty="0"/>
              <a:t>needed </a:t>
            </a:r>
            <a:r>
              <a:rPr lang="en-US" dirty="0"/>
              <a:t>or whether </a:t>
            </a:r>
            <a:r>
              <a:rPr lang="en-US" b="1" dirty="0"/>
              <a:t>known solutions </a:t>
            </a:r>
            <a:r>
              <a:rPr lang="en-US" dirty="0"/>
              <a:t>allow the designer to proceed directly to the preliminary and detail design phase. If not, then a conceptual design phase needs to be undertaken.</a:t>
            </a:r>
          </a:p>
        </p:txBody>
      </p:sp>
    </p:spTree>
    <p:extLst>
      <p:ext uri="{BB962C8B-B14F-4D97-AF65-F5344CB8AC3E}">
        <p14:creationId xmlns:p14="http://schemas.microsoft.com/office/powerpoint/2010/main" val="2028573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Conceptual design phase</a:t>
            </a:r>
            <a:endParaRPr lang="en-US" dirty="0"/>
          </a:p>
        </p:txBody>
      </p:sp>
      <p:sp>
        <p:nvSpPr>
          <p:cNvPr id="3" name="Content Placeholder 2"/>
          <p:cNvSpPr>
            <a:spLocks noGrp="1"/>
          </p:cNvSpPr>
          <p:nvPr>
            <p:ph idx="1"/>
          </p:nvPr>
        </p:nvSpPr>
        <p:spPr/>
        <p:txBody>
          <a:bodyPr/>
          <a:lstStyle/>
          <a:p>
            <a:r>
              <a:rPr lang="en-US" dirty="0"/>
              <a:t>2.1 Abstract the task to identify the essential problem</a:t>
            </a:r>
          </a:p>
          <a:p>
            <a:pPr lvl="1"/>
            <a:r>
              <a:rPr lang="en-US" dirty="0"/>
              <a:t>Abstracting the task means describing it in the broadest way. This makes clear what the overall function should be. Too narrow a view of the task, or a quick prejudged one, may well lead the designer down a path to a non-optimum solution; one which would ultimately detract from the technical and economic success of the product.</a:t>
            </a:r>
          </a:p>
        </p:txBody>
      </p:sp>
    </p:spTree>
    <p:extLst>
      <p:ext uri="{BB962C8B-B14F-4D97-AF65-F5344CB8AC3E}">
        <p14:creationId xmlns:p14="http://schemas.microsoft.com/office/powerpoint/2010/main" val="1778072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Conceptual design phase</a:t>
            </a:r>
            <a:endParaRPr lang="en-US" dirty="0"/>
          </a:p>
        </p:txBody>
      </p:sp>
      <p:sp>
        <p:nvSpPr>
          <p:cNvPr id="3" name="Content Placeholder 2"/>
          <p:cNvSpPr>
            <a:spLocks noGrp="1"/>
          </p:cNvSpPr>
          <p:nvPr>
            <p:ph idx="1"/>
          </p:nvPr>
        </p:nvSpPr>
        <p:spPr/>
        <p:txBody>
          <a:bodyPr>
            <a:normAutofit/>
          </a:bodyPr>
          <a:lstStyle/>
          <a:p>
            <a:r>
              <a:rPr lang="en-US" dirty="0"/>
              <a:t>2.2 Establish the functional structures</a:t>
            </a:r>
          </a:p>
          <a:p>
            <a:pPr lvl="1" algn="just"/>
            <a:r>
              <a:rPr lang="en-US" dirty="0"/>
              <a:t>This is both an articulation of the boundaries of the solution (what is in and out of the design) and the functional way in which energy, material and signals (information) flow (are processed or converted) from input to output to meet the specification. It involves breaking down the overall function into sub-functions until the sub-function task becomes clear and simple. In essence, the development of functional structures aims to assist in discovering solutions.</a:t>
            </a:r>
          </a:p>
        </p:txBody>
      </p:sp>
    </p:spTree>
    <p:extLst>
      <p:ext uri="{BB962C8B-B14F-4D97-AF65-F5344CB8AC3E}">
        <p14:creationId xmlns:p14="http://schemas.microsoft.com/office/powerpoint/2010/main" val="1419773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Conceptual design phase</a:t>
            </a:r>
            <a:endParaRPr lang="en-US" dirty="0"/>
          </a:p>
        </p:txBody>
      </p:sp>
      <p:sp>
        <p:nvSpPr>
          <p:cNvPr id="3" name="Content Placeholder 2"/>
          <p:cNvSpPr>
            <a:spLocks noGrp="1"/>
          </p:cNvSpPr>
          <p:nvPr>
            <p:ph idx="1"/>
          </p:nvPr>
        </p:nvSpPr>
        <p:spPr/>
        <p:txBody>
          <a:bodyPr>
            <a:normAutofit/>
          </a:bodyPr>
          <a:lstStyle/>
          <a:p>
            <a:r>
              <a:rPr lang="en-US" dirty="0"/>
              <a:t>2.3 Search for solution principles</a:t>
            </a:r>
          </a:p>
          <a:p>
            <a:pPr lvl="1"/>
            <a:r>
              <a:rPr lang="en-US" dirty="0"/>
              <a:t>There may be many means and ways in which a solution to a sub-function can be achieved and the designer seeking an optimum technical and economic solution will need to elaborate a wider range of possible solutions in order to be able to assess the comparative merits of each possibility. </a:t>
            </a:r>
          </a:p>
          <a:p>
            <a:pPr lvl="1"/>
            <a:r>
              <a:rPr lang="en-US" dirty="0"/>
              <a:t>A successful solution is more likely to spring from the choice of the most appropriate principle than an exaggerated concentration on the finer points.</a:t>
            </a:r>
          </a:p>
        </p:txBody>
      </p:sp>
    </p:spTree>
    <p:extLst>
      <p:ext uri="{BB962C8B-B14F-4D97-AF65-F5344CB8AC3E}">
        <p14:creationId xmlns:p14="http://schemas.microsoft.com/office/powerpoint/2010/main" val="2032684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Conceptual design phase</a:t>
            </a:r>
            <a:endParaRPr lang="en-US" dirty="0"/>
          </a:p>
        </p:txBody>
      </p:sp>
      <p:sp>
        <p:nvSpPr>
          <p:cNvPr id="3" name="Content Placeholder 2"/>
          <p:cNvSpPr>
            <a:spLocks noGrp="1"/>
          </p:cNvSpPr>
          <p:nvPr>
            <p:ph idx="1"/>
          </p:nvPr>
        </p:nvSpPr>
        <p:spPr/>
        <p:txBody>
          <a:bodyPr>
            <a:normAutofit/>
          </a:bodyPr>
          <a:lstStyle/>
          <a:p>
            <a:r>
              <a:rPr lang="en-US" dirty="0"/>
              <a:t>2.4 Combine the solution principles into variants</a:t>
            </a:r>
          </a:p>
          <a:p>
            <a:pPr lvl="1"/>
            <a:r>
              <a:rPr lang="en-US" dirty="0"/>
              <a:t>The larger product is built up from smaller solutions proving the sub-functions. As a result there is likely to be a number of product concepts or variants which can be derived in this way.  </a:t>
            </a:r>
          </a:p>
          <a:p>
            <a:pPr lvl="1"/>
            <a:r>
              <a:rPr lang="en-US" dirty="0"/>
              <a:t>This development of solution options is the strength of the systematic approach.</a:t>
            </a:r>
          </a:p>
        </p:txBody>
      </p:sp>
    </p:spTree>
    <p:extLst>
      <p:ext uri="{BB962C8B-B14F-4D97-AF65-F5344CB8AC3E}">
        <p14:creationId xmlns:p14="http://schemas.microsoft.com/office/powerpoint/2010/main" val="1340931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Conceptual design phase</a:t>
            </a:r>
            <a:endParaRPr lang="en-US" dirty="0"/>
          </a:p>
        </p:txBody>
      </p:sp>
      <p:sp>
        <p:nvSpPr>
          <p:cNvPr id="3" name="Content Placeholder 2"/>
          <p:cNvSpPr>
            <a:spLocks noGrp="1"/>
          </p:cNvSpPr>
          <p:nvPr>
            <p:ph idx="1"/>
          </p:nvPr>
        </p:nvSpPr>
        <p:spPr/>
        <p:txBody>
          <a:bodyPr>
            <a:normAutofit/>
          </a:bodyPr>
          <a:lstStyle/>
          <a:p>
            <a:r>
              <a:rPr lang="en-US" dirty="0"/>
              <a:t>2.5 Evaluation of concept variants using technical and economic criteria</a:t>
            </a:r>
          </a:p>
          <a:p>
            <a:pPr lvl="1"/>
            <a:r>
              <a:rPr lang="en-US" dirty="0"/>
              <a:t>The designer needs to first draw up a set of evaluation criteria and then assess the relative merits of a solution using a bottom up approach starting from the sub-functions which make up each concept variant. In this way a comparative technical and economic evaluation can be built up for each concept variant and allows a decision to be made as to which particular solution should be manufactured.</a:t>
            </a:r>
          </a:p>
          <a:p>
            <a:pPr lvl="1"/>
            <a:r>
              <a:rPr lang="en-US" dirty="0"/>
              <a:t>An additional purpose of such an evaluation is to select one or two back-up solution which, while not as cost-effective, could nevertheless be deployed in place of the first choice should this turn out to be necessary.</a:t>
            </a:r>
          </a:p>
        </p:txBody>
      </p:sp>
    </p:spTree>
    <p:extLst>
      <p:ext uri="{BB962C8B-B14F-4D97-AF65-F5344CB8AC3E}">
        <p14:creationId xmlns:p14="http://schemas.microsoft.com/office/powerpoint/2010/main" val="330741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Embodiment design</a:t>
            </a:r>
            <a:endParaRPr lang="en-US" dirty="0"/>
          </a:p>
        </p:txBody>
      </p:sp>
      <p:sp>
        <p:nvSpPr>
          <p:cNvPr id="3" name="Content Placeholder 2"/>
          <p:cNvSpPr>
            <a:spLocks noGrp="1"/>
          </p:cNvSpPr>
          <p:nvPr>
            <p:ph idx="1"/>
          </p:nvPr>
        </p:nvSpPr>
        <p:spPr/>
        <p:txBody>
          <a:bodyPr/>
          <a:lstStyle/>
          <a:p>
            <a:r>
              <a:rPr lang="en-US" dirty="0"/>
              <a:t>In the embodiment design stage, many details will need to be clarified, confirmed or </a:t>
            </a:r>
            <a:r>
              <a:rPr lang="en-US" dirty="0" err="1"/>
              <a:t>optimised</a:t>
            </a:r>
            <a:r>
              <a:rPr lang="en-US" dirty="0"/>
              <a:t> and as this is done it will become more obvious whether the right solution concept has been chosen. </a:t>
            </a:r>
          </a:p>
          <a:p>
            <a:r>
              <a:rPr lang="en-US" dirty="0"/>
              <a:t>No embodiment design can hope to correct a poor solution concept. </a:t>
            </a:r>
          </a:p>
          <a:p>
            <a:r>
              <a:rPr lang="en-US" dirty="0"/>
              <a:t>The end of the embodiment design is the very latest to which assessment of financial viability of the project can be left.</a:t>
            </a:r>
          </a:p>
        </p:txBody>
      </p:sp>
    </p:spTree>
    <p:extLst>
      <p:ext uri="{BB962C8B-B14F-4D97-AF65-F5344CB8AC3E}">
        <p14:creationId xmlns:p14="http://schemas.microsoft.com/office/powerpoint/2010/main" val="744767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Embodiment design</a:t>
            </a:r>
            <a:endParaRPr lang="en-US" dirty="0"/>
          </a:p>
        </p:txBody>
      </p:sp>
      <p:sp>
        <p:nvSpPr>
          <p:cNvPr id="3" name="Content Placeholder 2"/>
          <p:cNvSpPr>
            <a:spLocks noGrp="1"/>
          </p:cNvSpPr>
          <p:nvPr>
            <p:ph idx="1"/>
          </p:nvPr>
        </p:nvSpPr>
        <p:spPr/>
        <p:txBody>
          <a:bodyPr/>
          <a:lstStyle/>
          <a:p>
            <a:r>
              <a:rPr lang="en-US" dirty="0"/>
              <a:t>3.1 Develop a definitive layout and check that the requirements are met</a:t>
            </a:r>
          </a:p>
          <a:p>
            <a:pPr lvl="1"/>
            <a:r>
              <a:rPr lang="en-US" dirty="0"/>
              <a:t>For each concept solution variant the designer will need to determine the layout which will end up being the technical product or system and check that function, strength and spatial compatibility requirements are met.</a:t>
            </a:r>
          </a:p>
        </p:txBody>
      </p:sp>
    </p:spTree>
    <p:extLst>
      <p:ext uri="{BB962C8B-B14F-4D97-AF65-F5344CB8AC3E}">
        <p14:creationId xmlns:p14="http://schemas.microsoft.com/office/powerpoint/2010/main" val="155940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p>
        </p:txBody>
      </p:sp>
      <p:sp>
        <p:nvSpPr>
          <p:cNvPr id="3" name="Content Placeholder 2"/>
          <p:cNvSpPr>
            <a:spLocks noGrp="1"/>
          </p:cNvSpPr>
          <p:nvPr>
            <p:ph idx="1"/>
          </p:nvPr>
        </p:nvSpPr>
        <p:spPr/>
        <p:txBody>
          <a:bodyPr>
            <a:normAutofit/>
          </a:bodyPr>
          <a:lstStyle/>
          <a:p>
            <a:r>
              <a:rPr lang="en-US" dirty="0"/>
              <a:t>Review existing results and products</a:t>
            </a:r>
          </a:p>
          <a:p>
            <a:r>
              <a:rPr lang="en-US" dirty="0"/>
              <a:t>Consider problems and successes associated with existing approaches, costs and marketplace needs </a:t>
            </a:r>
          </a:p>
          <a:p>
            <a:endParaRPr lang="en-US" b="1" dirty="0">
              <a:solidFill>
                <a:srgbClr val="C00000"/>
              </a:solidFill>
            </a:endParaRPr>
          </a:p>
          <a:p>
            <a:r>
              <a:rPr lang="en-US" b="1" u="sng" dirty="0">
                <a:solidFill>
                  <a:srgbClr val="C00000"/>
                </a:solidFill>
              </a:rPr>
              <a:t>Output:  </a:t>
            </a:r>
            <a:r>
              <a:rPr lang="en-US" u="sng" dirty="0"/>
              <a:t>Document with all related results and products, and considerations</a:t>
            </a:r>
          </a:p>
        </p:txBody>
      </p:sp>
    </p:spTree>
    <p:extLst>
      <p:ext uri="{BB962C8B-B14F-4D97-AF65-F5344CB8AC3E}">
        <p14:creationId xmlns:p14="http://schemas.microsoft.com/office/powerpoint/2010/main" val="1148566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Carry out a detail design</a:t>
            </a:r>
            <a:endParaRPr lang="en-US" dirty="0"/>
          </a:p>
        </p:txBody>
      </p:sp>
      <p:sp>
        <p:nvSpPr>
          <p:cNvPr id="3" name="Content Placeholder 2"/>
          <p:cNvSpPr>
            <a:spLocks noGrp="1"/>
          </p:cNvSpPr>
          <p:nvPr>
            <p:ph idx="1"/>
          </p:nvPr>
        </p:nvSpPr>
        <p:spPr/>
        <p:txBody>
          <a:bodyPr>
            <a:normAutofit/>
          </a:bodyPr>
          <a:lstStyle/>
          <a:p>
            <a:r>
              <a:rPr lang="en-US" dirty="0"/>
              <a:t>4.1 Detail design</a:t>
            </a:r>
          </a:p>
          <a:p>
            <a:pPr lvl="1"/>
            <a:r>
              <a:rPr lang="en-US" dirty="0"/>
              <a:t>The exploration of options does not finish with a conceptual solution but extends to the physical realization of the products.  Again the principle of systematic design should be applied to make the choice of suitable components, materials, forms and finishes.</a:t>
            </a:r>
          </a:p>
          <a:p>
            <a:r>
              <a:rPr lang="en-US" dirty="0"/>
              <a:t>4.2 Documentation</a:t>
            </a:r>
          </a:p>
          <a:p>
            <a:pPr lvl="1"/>
            <a:r>
              <a:rPr lang="en-US" dirty="0"/>
              <a:t>Detail design also includes the production of final design drawings which can be used to manufacture the product.  This firms up each possible product concept solution into a potentially </a:t>
            </a:r>
            <a:r>
              <a:rPr lang="en-US" dirty="0" err="1"/>
              <a:t>manufacturable</a:t>
            </a:r>
            <a:r>
              <a:rPr lang="en-US" dirty="0"/>
              <a:t> design.  At this stage, a designer can say that they have explored all of the factors which potentially could significantly impact on the design, ending up with one or more potentially </a:t>
            </a:r>
            <a:r>
              <a:rPr lang="en-US" dirty="0" err="1"/>
              <a:t>manufacturable</a:t>
            </a:r>
            <a:r>
              <a:rPr lang="en-US" dirty="0"/>
              <a:t> designs.</a:t>
            </a:r>
          </a:p>
          <a:p>
            <a:pPr lvl="1"/>
            <a:endParaRPr lang="en-US" dirty="0"/>
          </a:p>
        </p:txBody>
      </p:sp>
    </p:spTree>
    <p:extLst>
      <p:ext uri="{BB962C8B-B14F-4D97-AF65-F5344CB8AC3E}">
        <p14:creationId xmlns:p14="http://schemas.microsoft.com/office/powerpoint/2010/main" val="2127620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Would all of this take too much time?</a:t>
            </a:r>
          </a:p>
          <a:p>
            <a:r>
              <a:rPr lang="en-US" dirty="0"/>
              <a:t>These steps will need to be examined at least implicitly as a designer prepares a design.</a:t>
            </a:r>
          </a:p>
          <a:p>
            <a:r>
              <a:rPr lang="en-US" dirty="0"/>
              <a:t>It is much better to be systematic about it rather than leave to chance whether or not some aspect of the design has been properly covered.</a:t>
            </a:r>
          </a:p>
          <a:p>
            <a:endParaRPr lang="en-US" dirty="0"/>
          </a:p>
        </p:txBody>
      </p:sp>
    </p:spTree>
    <p:extLst>
      <p:ext uri="{BB962C8B-B14F-4D97-AF65-F5344CB8AC3E}">
        <p14:creationId xmlns:p14="http://schemas.microsoft.com/office/powerpoint/2010/main" val="83031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dirty="0"/>
              <a:t>Recognize the need.  </a:t>
            </a:r>
          </a:p>
          <a:p>
            <a:pPr lvl="1"/>
            <a:r>
              <a:rPr lang="en-US" dirty="0"/>
              <a:t>A need statement defines current unsatisfactory situation. </a:t>
            </a:r>
          </a:p>
          <a:p>
            <a:r>
              <a:rPr lang="en-US" dirty="0"/>
              <a:t>Define the goal</a:t>
            </a:r>
          </a:p>
          <a:p>
            <a:pPr lvl="1"/>
            <a:r>
              <a:rPr lang="en-US" dirty="0"/>
              <a:t>brief, general and ideal statement. </a:t>
            </a:r>
          </a:p>
          <a:p>
            <a:r>
              <a:rPr lang="en-US" dirty="0"/>
              <a:t>Define objectives </a:t>
            </a:r>
          </a:p>
          <a:p>
            <a:pPr lvl="1"/>
            <a:r>
              <a:rPr lang="en-US" dirty="0"/>
              <a:t>Quantifiable expectations of performance of design</a:t>
            </a:r>
          </a:p>
          <a:p>
            <a:r>
              <a:rPr lang="en-US" dirty="0"/>
              <a:t>Define constraints</a:t>
            </a:r>
          </a:p>
          <a:p>
            <a:pPr lvl="1"/>
            <a:r>
              <a:rPr lang="en-US" dirty="0"/>
              <a:t>Requirements that the design must satisfy </a:t>
            </a:r>
          </a:p>
          <a:p>
            <a:pPr lvl="1"/>
            <a:endParaRPr lang="en-US" dirty="0"/>
          </a:p>
          <a:p>
            <a:r>
              <a:rPr lang="en-US" b="1" u="sng" dirty="0">
                <a:solidFill>
                  <a:srgbClr val="C00000"/>
                </a:solidFill>
              </a:rPr>
              <a:t>Output:</a:t>
            </a:r>
            <a:r>
              <a:rPr lang="en-US" u="sng" dirty="0"/>
              <a:t> Specification document</a:t>
            </a:r>
          </a:p>
        </p:txBody>
      </p:sp>
      <p:sp>
        <p:nvSpPr>
          <p:cNvPr id="4" name="TextBox 3"/>
          <p:cNvSpPr txBox="1"/>
          <p:nvPr/>
        </p:nvSpPr>
        <p:spPr>
          <a:xfrm>
            <a:off x="1828801" y="5829415"/>
            <a:ext cx="7727796" cy="923330"/>
          </a:xfrm>
          <a:prstGeom prst="rect">
            <a:avLst/>
          </a:prstGeom>
          <a:noFill/>
        </p:spPr>
        <p:txBody>
          <a:bodyPr wrap="square" rtlCol="0">
            <a:spAutoFit/>
          </a:bodyPr>
          <a:lstStyle/>
          <a:p>
            <a:pPr marL="0" lvl="1"/>
            <a:r>
              <a:rPr lang="en-US" i="1" dirty="0"/>
              <a:t>Definition of Specification: </a:t>
            </a:r>
            <a:r>
              <a:rPr lang="en-US" dirty="0"/>
              <a:t>set of documented </a:t>
            </a:r>
            <a:r>
              <a:rPr lang="en-US" dirty="0">
                <a:hlinkClick r:id="rId2" tooltip="Requirements"/>
              </a:rPr>
              <a:t>requirements</a:t>
            </a:r>
            <a:r>
              <a:rPr lang="en-US" dirty="0"/>
              <a:t> to be satisfied by a material, design, product, or service.</a:t>
            </a:r>
          </a:p>
          <a:p>
            <a:endParaRPr lang="en-US" dirty="0"/>
          </a:p>
        </p:txBody>
      </p:sp>
    </p:spTree>
    <p:extLst>
      <p:ext uri="{BB962C8B-B14F-4D97-AF65-F5344CB8AC3E}">
        <p14:creationId xmlns:p14="http://schemas.microsoft.com/office/powerpoint/2010/main" val="199129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a:bodyPr>
          <a:lstStyle/>
          <a:p>
            <a:r>
              <a:rPr lang="en-US" dirty="0"/>
              <a:t>Example:</a:t>
            </a:r>
          </a:p>
          <a:p>
            <a:pPr lvl="1"/>
            <a:r>
              <a:rPr lang="en-US" b="1" dirty="0"/>
              <a:t>Need statement</a:t>
            </a:r>
            <a:r>
              <a:rPr lang="en-US" dirty="0"/>
              <a:t>: </a:t>
            </a:r>
          </a:p>
          <a:p>
            <a:pPr lvl="2"/>
            <a:r>
              <a:rPr lang="en-US" dirty="0">
                <a:solidFill>
                  <a:srgbClr val="C00000"/>
                </a:solidFill>
              </a:rPr>
              <a:t>Current test procedures for the ZZZ are too time intensive</a:t>
            </a:r>
          </a:p>
          <a:p>
            <a:pPr lvl="1"/>
            <a:r>
              <a:rPr lang="en-US" b="1" dirty="0"/>
              <a:t>Goal</a:t>
            </a:r>
            <a:r>
              <a:rPr lang="en-US" dirty="0"/>
              <a:t>:  How are we going to address the need</a:t>
            </a:r>
          </a:p>
          <a:p>
            <a:pPr lvl="2"/>
            <a:r>
              <a:rPr lang="en-US" dirty="0">
                <a:solidFill>
                  <a:srgbClr val="C00000"/>
                </a:solidFill>
              </a:rPr>
              <a:t>To design an improved test fixture for the ZZZ</a:t>
            </a:r>
          </a:p>
          <a:p>
            <a:pPr lvl="1"/>
            <a:r>
              <a:rPr lang="en-US" b="1" dirty="0"/>
              <a:t>Objective:</a:t>
            </a:r>
            <a:r>
              <a:rPr lang="en-US" dirty="0"/>
              <a:t> </a:t>
            </a:r>
          </a:p>
          <a:p>
            <a:pPr lvl="2"/>
            <a:r>
              <a:rPr lang="en-US" dirty="0">
                <a:solidFill>
                  <a:srgbClr val="C00000"/>
                </a:solidFill>
              </a:rPr>
              <a:t>Design a fixture that allows loading and unloading of items in less than 5 seconds, and which automatically sequences through the testing conditions </a:t>
            </a:r>
          </a:p>
          <a:p>
            <a:pPr lvl="1"/>
            <a:r>
              <a:rPr lang="en-US" b="1" dirty="0"/>
              <a:t>Constraints</a:t>
            </a:r>
            <a:r>
              <a:rPr lang="en-US" dirty="0"/>
              <a:t>:  Define permissible range of design and performance parameters </a:t>
            </a:r>
          </a:p>
          <a:p>
            <a:pPr lvl="2"/>
            <a:r>
              <a:rPr lang="en-US" dirty="0">
                <a:solidFill>
                  <a:srgbClr val="C00000"/>
                </a:solidFill>
              </a:rPr>
              <a:t>Dimensions cannot be modified</a:t>
            </a:r>
          </a:p>
          <a:p>
            <a:pPr lvl="2"/>
            <a:r>
              <a:rPr lang="en-US" dirty="0">
                <a:solidFill>
                  <a:srgbClr val="C00000"/>
                </a:solidFill>
              </a:rPr>
              <a:t>Test requires 110VAC power for the product </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4858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p>
        </p:txBody>
      </p:sp>
      <p:sp>
        <p:nvSpPr>
          <p:cNvPr id="3" name="Content Placeholder 2"/>
          <p:cNvSpPr>
            <a:spLocks noGrp="1"/>
          </p:cNvSpPr>
          <p:nvPr>
            <p:ph idx="1"/>
          </p:nvPr>
        </p:nvSpPr>
        <p:spPr/>
        <p:txBody>
          <a:bodyPr/>
          <a:lstStyle/>
          <a:p>
            <a:r>
              <a:rPr lang="en-US" dirty="0"/>
              <a:t>Schedule activities</a:t>
            </a:r>
          </a:p>
          <a:p>
            <a:pPr lvl="1"/>
            <a:r>
              <a:rPr lang="en-US" dirty="0"/>
              <a:t>Gantt chart: what tasks and in what order? </a:t>
            </a:r>
          </a:p>
          <a:p>
            <a:r>
              <a:rPr lang="en-US" dirty="0"/>
              <a:t>Cost of activities</a:t>
            </a:r>
          </a:p>
          <a:p>
            <a:pPr lvl="1"/>
            <a:r>
              <a:rPr lang="en-US" dirty="0"/>
              <a:t>Personnel time </a:t>
            </a:r>
          </a:p>
          <a:p>
            <a:pPr lvl="1"/>
            <a:r>
              <a:rPr lang="en-US" dirty="0"/>
              <a:t>Budget constraints</a:t>
            </a:r>
          </a:p>
          <a:p>
            <a:pPr lvl="1"/>
            <a:endParaRPr lang="en-US" dirty="0"/>
          </a:p>
        </p:txBody>
      </p:sp>
    </p:spTree>
    <p:extLst>
      <p:ext uri="{BB962C8B-B14F-4D97-AF65-F5344CB8AC3E}">
        <p14:creationId xmlns:p14="http://schemas.microsoft.com/office/powerpoint/2010/main" val="96174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design</a:t>
            </a:r>
          </a:p>
        </p:txBody>
      </p:sp>
      <p:sp>
        <p:nvSpPr>
          <p:cNvPr id="3" name="Content Placeholder 2"/>
          <p:cNvSpPr>
            <a:spLocks noGrp="1"/>
          </p:cNvSpPr>
          <p:nvPr>
            <p:ph idx="1"/>
          </p:nvPr>
        </p:nvSpPr>
        <p:spPr/>
        <p:txBody>
          <a:bodyPr>
            <a:normAutofit/>
          </a:bodyPr>
          <a:lstStyle/>
          <a:p>
            <a:r>
              <a:rPr lang="en-US" dirty="0"/>
              <a:t>Abstract the task</a:t>
            </a:r>
          </a:p>
          <a:p>
            <a:r>
              <a:rPr lang="en-US" dirty="0"/>
              <a:t>Establish functional </a:t>
            </a:r>
            <a:r>
              <a:rPr lang="en-US" b="1" dirty="0"/>
              <a:t>structures</a:t>
            </a:r>
          </a:p>
          <a:p>
            <a:r>
              <a:rPr lang="en-US" dirty="0"/>
              <a:t>Search for solution </a:t>
            </a:r>
            <a:r>
              <a:rPr lang="en-US" b="1" dirty="0"/>
              <a:t>principles </a:t>
            </a:r>
          </a:p>
          <a:p>
            <a:r>
              <a:rPr lang="en-US" dirty="0"/>
              <a:t>Combine solution principles and produce variants</a:t>
            </a:r>
          </a:p>
          <a:p>
            <a:pPr lvl="1"/>
            <a:r>
              <a:rPr lang="en-US" dirty="0"/>
              <a:t>Brainstorm, let imagination fly.  Avoid detail and critique. </a:t>
            </a:r>
          </a:p>
          <a:p>
            <a:r>
              <a:rPr lang="en-US" dirty="0"/>
              <a:t>Evaluate variants (technically and economically)</a:t>
            </a:r>
          </a:p>
          <a:p>
            <a:pPr lvl="1"/>
            <a:r>
              <a:rPr lang="en-US" dirty="0"/>
              <a:t>Come up with a backup alternative</a:t>
            </a:r>
          </a:p>
          <a:p>
            <a:r>
              <a:rPr lang="en-US" b="1" dirty="0">
                <a:solidFill>
                  <a:srgbClr val="C00000"/>
                </a:solidFill>
              </a:rPr>
              <a:t>Output: </a:t>
            </a:r>
            <a:r>
              <a:rPr lang="en-US" dirty="0">
                <a:solidFill>
                  <a:srgbClr val="C00000"/>
                </a:solidFill>
              </a:rPr>
              <a:t>Different concepts and their functional structures</a:t>
            </a:r>
          </a:p>
        </p:txBody>
      </p:sp>
      <p:sp>
        <p:nvSpPr>
          <p:cNvPr id="5" name="TextBox 4"/>
          <p:cNvSpPr txBox="1"/>
          <p:nvPr/>
        </p:nvSpPr>
        <p:spPr>
          <a:xfrm>
            <a:off x="1750743" y="5581080"/>
            <a:ext cx="7727796" cy="923330"/>
          </a:xfrm>
          <a:prstGeom prst="rect">
            <a:avLst/>
          </a:prstGeom>
          <a:noFill/>
        </p:spPr>
        <p:txBody>
          <a:bodyPr wrap="square" rtlCol="0">
            <a:spAutoFit/>
          </a:bodyPr>
          <a:lstStyle/>
          <a:p>
            <a:pPr marL="0" lvl="1"/>
            <a:r>
              <a:rPr lang="en-US">
                <a:solidFill>
                  <a:srgbClr val="0070C0"/>
                </a:solidFill>
              </a:rPr>
              <a:t>Before the conceptual design stage is started a decision is needed as to whether a </a:t>
            </a:r>
            <a:r>
              <a:rPr lang="en-US" b="1">
                <a:solidFill>
                  <a:srgbClr val="0070C0"/>
                </a:solidFill>
              </a:rPr>
              <a:t>conceptual elaboration is </a:t>
            </a:r>
            <a:r>
              <a:rPr lang="en-US">
                <a:solidFill>
                  <a:srgbClr val="0070C0"/>
                </a:solidFill>
              </a:rPr>
              <a:t>really </a:t>
            </a:r>
            <a:r>
              <a:rPr lang="en-US" b="1">
                <a:solidFill>
                  <a:srgbClr val="0070C0"/>
                </a:solidFill>
              </a:rPr>
              <a:t>needed </a:t>
            </a:r>
            <a:r>
              <a:rPr lang="en-US">
                <a:solidFill>
                  <a:srgbClr val="0070C0"/>
                </a:solidFill>
              </a:rPr>
              <a:t>or whether </a:t>
            </a:r>
            <a:r>
              <a:rPr lang="en-US" b="1">
                <a:solidFill>
                  <a:srgbClr val="0070C0"/>
                </a:solidFill>
              </a:rPr>
              <a:t>known solutions </a:t>
            </a:r>
            <a:r>
              <a:rPr lang="en-US">
                <a:solidFill>
                  <a:srgbClr val="0070C0"/>
                </a:solidFill>
              </a:rPr>
              <a:t>allow the designer to proceed directly to the preliminary and detail design phase.</a:t>
            </a:r>
            <a:endParaRPr lang="en-US" dirty="0">
              <a:solidFill>
                <a:srgbClr val="0070C0"/>
              </a:solidFill>
            </a:endParaRPr>
          </a:p>
        </p:txBody>
      </p:sp>
    </p:spTree>
    <p:extLst>
      <p:ext uri="{BB962C8B-B14F-4D97-AF65-F5344CB8AC3E}">
        <p14:creationId xmlns:p14="http://schemas.microsoft.com/office/powerpoint/2010/main" val="118632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design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986" y="941658"/>
            <a:ext cx="4703589" cy="390397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629" y="2874537"/>
            <a:ext cx="3810000" cy="3606800"/>
          </a:xfrm>
          <a:prstGeom prst="rect">
            <a:avLst/>
          </a:prstGeom>
        </p:spPr>
      </p:pic>
      <p:sp>
        <p:nvSpPr>
          <p:cNvPr id="6" name="TextBox 5"/>
          <p:cNvSpPr txBox="1"/>
          <p:nvPr/>
        </p:nvSpPr>
        <p:spPr>
          <a:xfrm>
            <a:off x="1840636" y="4845637"/>
            <a:ext cx="1468672" cy="369332"/>
          </a:xfrm>
          <a:prstGeom prst="rect">
            <a:avLst/>
          </a:prstGeom>
          <a:noFill/>
        </p:spPr>
        <p:txBody>
          <a:bodyPr wrap="none" rtlCol="0">
            <a:spAutoFit/>
          </a:bodyPr>
          <a:lstStyle/>
          <a:p>
            <a:r>
              <a:rPr lang="en-US" dirty="0"/>
              <a:t>Wide options</a:t>
            </a:r>
          </a:p>
        </p:txBody>
      </p:sp>
    </p:spTree>
    <p:extLst>
      <p:ext uri="{BB962C8B-B14F-4D97-AF65-F5344CB8AC3E}">
        <p14:creationId xmlns:p14="http://schemas.microsoft.com/office/powerpoint/2010/main" val="1794203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design</a:t>
            </a:r>
          </a:p>
        </p:txBody>
      </p:sp>
      <p:sp>
        <p:nvSpPr>
          <p:cNvPr id="3" name="Content Placeholder 2"/>
          <p:cNvSpPr>
            <a:spLocks noGrp="1"/>
          </p:cNvSpPr>
          <p:nvPr>
            <p:ph idx="1"/>
          </p:nvPr>
        </p:nvSpPr>
        <p:spPr>
          <a:xfrm>
            <a:off x="1016988" y="1293541"/>
            <a:ext cx="5829861" cy="4586053"/>
          </a:xfrm>
        </p:spPr>
        <p:txBody>
          <a:bodyPr>
            <a:normAutofit lnSpcReduction="10000"/>
          </a:bodyPr>
          <a:lstStyle/>
          <a:p>
            <a:r>
              <a:rPr lang="en-US" dirty="0"/>
              <a:t>Break down the system into sub-systems and lower level elements</a:t>
            </a:r>
          </a:p>
          <a:p>
            <a:r>
              <a:rPr lang="en-US" dirty="0"/>
              <a:t>Allocate the system requirements down to the elements or level desired (so that is a meaningful input for design)</a:t>
            </a:r>
          </a:p>
          <a:p>
            <a:r>
              <a:rPr lang="en-US" dirty="0"/>
              <a:t>Synthesis: define combination and structure of components (not final). Several approaches are possible. </a:t>
            </a:r>
          </a:p>
          <a:p>
            <a:r>
              <a:rPr lang="en-US" dirty="0"/>
              <a:t>Analysis: evaluate the approaches (modelling, simulation, </a:t>
            </a:r>
            <a:r>
              <a:rPr lang="en-US" dirty="0" err="1"/>
              <a:t>etc</a:t>
            </a:r>
            <a:r>
              <a:rPr lang="en-US" dirty="0"/>
              <a:t>) and their performance and determine the preferred approach</a:t>
            </a:r>
          </a:p>
          <a:p>
            <a:r>
              <a:rPr lang="en-US" b="1" dirty="0">
                <a:solidFill>
                  <a:srgbClr val="C00000"/>
                </a:solidFill>
              </a:rPr>
              <a:t>Output</a:t>
            </a:r>
            <a:r>
              <a:rPr lang="en-US" dirty="0">
                <a:solidFill>
                  <a:srgbClr val="C00000"/>
                </a:solidFill>
              </a:rPr>
              <a:t>:  An overall system </a:t>
            </a:r>
            <a:r>
              <a:rPr lang="en-US" b="1" dirty="0">
                <a:solidFill>
                  <a:srgbClr val="C00000"/>
                </a:solidFill>
              </a:rPr>
              <a:t>configuration </a:t>
            </a:r>
            <a:r>
              <a:rPr lang="en-US" dirty="0">
                <a:solidFill>
                  <a:srgbClr val="C00000"/>
                </a:solidFill>
              </a:rPr>
              <a:t>with performance, cost and other requirements</a:t>
            </a:r>
            <a:endParaRPr lang="en-US" dirty="0"/>
          </a:p>
        </p:txBody>
      </p:sp>
      <p:sp>
        <p:nvSpPr>
          <p:cNvPr id="4" name="TextBox 3"/>
          <p:cNvSpPr txBox="1"/>
          <p:nvPr/>
        </p:nvSpPr>
        <p:spPr>
          <a:xfrm>
            <a:off x="6972242" y="5073805"/>
            <a:ext cx="2640109" cy="1200329"/>
          </a:xfrm>
          <a:prstGeom prst="rect">
            <a:avLst/>
          </a:prstGeom>
          <a:noFill/>
        </p:spPr>
        <p:txBody>
          <a:bodyPr wrap="square" rtlCol="0">
            <a:spAutoFit/>
          </a:bodyPr>
          <a:lstStyle/>
          <a:p>
            <a:r>
              <a:rPr lang="en-US" i="1" dirty="0"/>
              <a:t> This is the very latest to which assessment of financial viability of the project can </a:t>
            </a:r>
            <a:r>
              <a:rPr lang="en-US" i="1"/>
              <a:t>be left.</a:t>
            </a:r>
            <a:endParaRPr lang="en-US"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242" y="1396082"/>
            <a:ext cx="3886954" cy="1644684"/>
          </a:xfrm>
          <a:prstGeom prst="rect">
            <a:avLst/>
          </a:prstGeom>
        </p:spPr>
      </p:pic>
    </p:spTree>
    <p:extLst>
      <p:ext uri="{BB962C8B-B14F-4D97-AF65-F5344CB8AC3E}">
        <p14:creationId xmlns:p14="http://schemas.microsoft.com/office/powerpoint/2010/main" val="65781071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5242</TotalTime>
  <Words>2169</Words>
  <Application>Microsoft Office PowerPoint</Application>
  <PresentationFormat>A4 Paper (210x297 mm)</PresentationFormat>
  <Paragraphs>257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Gill Sans MT</vt:lpstr>
      <vt:lpstr>Impact</vt:lpstr>
      <vt:lpstr>Badge</vt:lpstr>
      <vt:lpstr>Systematic approach to engineering design</vt:lpstr>
      <vt:lpstr>Systematic approach</vt:lpstr>
      <vt:lpstr>Research</vt:lpstr>
      <vt:lpstr>Problem definition</vt:lpstr>
      <vt:lpstr>Problem definition</vt:lpstr>
      <vt:lpstr>PLANNING</vt:lpstr>
      <vt:lpstr>Conceptual design</vt:lpstr>
      <vt:lpstr>Conceptual design</vt:lpstr>
      <vt:lpstr>Preliminary design</vt:lpstr>
      <vt:lpstr>Preliminary design</vt:lpstr>
      <vt:lpstr>Electrical</vt:lpstr>
      <vt:lpstr>Electrical</vt:lpstr>
      <vt:lpstr>Mechanical</vt:lpstr>
      <vt:lpstr>Detailed design </vt:lpstr>
      <vt:lpstr>Design flow</vt:lpstr>
      <vt:lpstr>PowerPoint Presentation</vt:lpstr>
      <vt:lpstr>Schedule</vt:lpstr>
      <vt:lpstr>Schedule</vt:lpstr>
      <vt:lpstr>references</vt:lpstr>
      <vt:lpstr>Gerhard Pahl and Wolfgang Beitz's  Theory of Systematic Engineering Design &amp; Practice </vt:lpstr>
      <vt:lpstr>1. Start off with product planning and a clarification of the task </vt:lpstr>
      <vt:lpstr>2. Conceptual design phase</vt:lpstr>
      <vt:lpstr>2. Conceptual design phase</vt:lpstr>
      <vt:lpstr>2. Conceptual design phase</vt:lpstr>
      <vt:lpstr>2. Conceptual design phase</vt:lpstr>
      <vt:lpstr>2. Conceptual design phase</vt:lpstr>
      <vt:lpstr>2. Conceptual design phase</vt:lpstr>
      <vt:lpstr>3. Embodiment design</vt:lpstr>
      <vt:lpstr>3. Embodiment design</vt:lpstr>
      <vt:lpstr>4. Carry out a detail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PEDRO Julian</dc:creator>
  <cp:lastModifiedBy>Julian, Pedro</cp:lastModifiedBy>
  <cp:revision>139</cp:revision>
  <dcterms:created xsi:type="dcterms:W3CDTF">2018-02-11T16:55:00Z</dcterms:created>
  <dcterms:modified xsi:type="dcterms:W3CDTF">2025-03-06T12:13:41Z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be90b9b-908a-44de-b6f6-04d04c4be533_Enabled">
    <vt:lpwstr>true</vt:lpwstr>
  </property>
  <property fmtid="{D5CDD505-2E9C-101B-9397-08002B2CF9AE}" pid="3" name="MSIP_Label_8be90b9b-908a-44de-b6f6-04d04c4be533_SetDate">
    <vt:lpwstr>2025-03-05T20:49:26Z</vt:lpwstr>
  </property>
  <property fmtid="{D5CDD505-2E9C-101B-9397-08002B2CF9AE}" pid="4" name="MSIP_Label_8be90b9b-908a-44de-b6f6-04d04c4be533_Method">
    <vt:lpwstr>Standard</vt:lpwstr>
  </property>
  <property fmtid="{D5CDD505-2E9C-101B-9397-08002B2CF9AE}" pid="5" name="MSIP_Label_8be90b9b-908a-44de-b6f6-04d04c4be533_Name">
    <vt:lpwstr>Private</vt:lpwstr>
  </property>
  <property fmtid="{D5CDD505-2E9C-101B-9397-08002B2CF9AE}" pid="6" name="MSIP_Label_8be90b9b-908a-44de-b6f6-04d04c4be533_SiteId">
    <vt:lpwstr>64a381f3-c476-46f3-be30-99406d2ef129</vt:lpwstr>
  </property>
  <property fmtid="{D5CDD505-2E9C-101B-9397-08002B2CF9AE}" pid="7" name="MSIP_Label_8be90b9b-908a-44de-b6f6-04d04c4be533_ActionId">
    <vt:lpwstr>f1f75dfe-1993-4e64-a964-e951ff988d20</vt:lpwstr>
  </property>
  <property fmtid="{D5CDD505-2E9C-101B-9397-08002B2CF9AE}" pid="8" name="MSIP_Label_8be90b9b-908a-44de-b6f6-04d04c4be533_ContentBits">
    <vt:lpwstr>0</vt:lpwstr>
  </property>
  <property fmtid="{D5CDD505-2E9C-101B-9397-08002B2CF9AE}" pid="9" name="MSIP_Label_8be90b9b-908a-44de-b6f6-04d04c4be533_Tag">
    <vt:lpwstr>10, 3, 0, 1</vt:lpwstr>
  </property>
</Properties>
</file>