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0" r:id="rId5"/>
    <p:sldId id="261" r:id="rId6"/>
    <p:sldId id="262" r:id="rId7"/>
    <p:sldId id="264" r:id="rId8"/>
    <p:sldId id="265" r:id="rId9"/>
    <p:sldId id="267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32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44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49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742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558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2600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0530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4848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493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49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20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C350-AB81-4D4B-A044-7545988B8D6E}" type="datetimeFigureOut">
              <a:rPr lang="es-AR" smtClean="0"/>
              <a:t>12/6/2024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6EE639-CE1F-45EF-8400-AF76DD648B3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634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35130" y="168142"/>
            <a:ext cx="6714310" cy="192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sz="1700" b="1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Ejemplo</a:t>
            </a:r>
            <a:r>
              <a:rPr lang="es-AR" sz="1700" b="1" i="0" u="none" strike="noStrike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1</a:t>
            </a:r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s-AR" sz="1700" b="0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Computo de armónicos y frecuencias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syms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t</a:t>
            </a:r>
          </a:p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señal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y=1+sin(100*t);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T0=2*pi/100; 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N=5; </a:t>
            </a:r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N armónicos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35130" y="3300893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computo armónicos y frecuencias 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[Y1, w1]=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fourierseries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(y,T0,N);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Y=[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conj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(Y1(2:N))) Y1];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w=[-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(w1(2:N)) w1];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5130" y="2093428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(211)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(y,[0,0.25]);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 (s)'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'y(t)'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35130" y="4510040"/>
            <a:ext cx="689719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(223)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stem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w,abs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(Y));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axis([-400 400 -0.1 1.1])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'k\Omega_0 (rad/s)'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'|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Y_k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|'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35130" y="5457577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(224)</a:t>
            </a:r>
          </a:p>
          <a:p>
            <a:r>
              <a:rPr lang="en-US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stem(</a:t>
            </a:r>
            <a:r>
              <a:rPr lang="en-US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w,angle</a:t>
            </a:r>
            <a:r>
              <a:rPr lang="en-US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(Y)); grid; axis([-400 400 -2 2])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'k\Omega_0 (rad/s)'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'\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angle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{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Y_k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}'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7672252" y="908371"/>
            <a:ext cx="391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Calcular</a:t>
            </a:r>
            <a:r>
              <a:rPr lang="en-US" dirty="0" smtClean="0">
                <a:solidFill>
                  <a:srgbClr val="FF0000"/>
                </a:solidFill>
              </a:rPr>
              <a:t> la magnitude y </a:t>
            </a:r>
            <a:r>
              <a:rPr lang="en-US" dirty="0" err="1" smtClean="0">
                <a:solidFill>
                  <a:srgbClr val="FF0000"/>
                </a:solidFill>
              </a:rPr>
              <a:t>fase</a:t>
            </a:r>
            <a:r>
              <a:rPr lang="en-US" dirty="0" smtClean="0">
                <a:solidFill>
                  <a:srgbClr val="FF0000"/>
                </a:solidFill>
              </a:rPr>
              <a:t> de la </a:t>
            </a:r>
            <a:r>
              <a:rPr lang="en-US" dirty="0" err="1" smtClean="0">
                <a:solidFill>
                  <a:srgbClr val="FF0000"/>
                </a:solidFill>
              </a:rPr>
              <a:t>señal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Y= 1 + </a:t>
            </a:r>
            <a:r>
              <a:rPr lang="en-US" dirty="0" err="1" smtClean="0">
                <a:solidFill>
                  <a:srgbClr val="FF0000"/>
                </a:solidFill>
              </a:rPr>
              <a:t>sen</a:t>
            </a:r>
            <a:r>
              <a:rPr lang="en-US" dirty="0" smtClean="0">
                <a:solidFill>
                  <a:srgbClr val="FF0000"/>
                </a:solidFill>
              </a:rPr>
              <a:t> (100t)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3" name="CuadroTexto 12"/>
          <p:cNvSpPr txBox="1"/>
          <p:nvPr/>
        </p:nvSpPr>
        <p:spPr>
          <a:xfrm>
            <a:off x="10386072" y="168142"/>
            <a:ext cx="12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fourier1.m</a:t>
            </a:r>
            <a:endParaRPr lang="es-A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31" y="1285018"/>
            <a:ext cx="4515001" cy="339500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30" y="1285018"/>
            <a:ext cx="4515001" cy="33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8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210491" y="592183"/>
            <a:ext cx="8624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Ejercicio</a:t>
            </a:r>
            <a:r>
              <a:rPr lang="en-US" dirty="0" smtClean="0"/>
              <a:t> 3: </a:t>
            </a:r>
            <a:r>
              <a:rPr lang="en-US" dirty="0" err="1" smtClean="0"/>
              <a:t>Analice</a:t>
            </a:r>
            <a:r>
              <a:rPr lang="en-US" dirty="0" smtClean="0"/>
              <a:t> el </a:t>
            </a:r>
            <a:r>
              <a:rPr lang="en-US" dirty="0" err="1" smtClean="0"/>
              <a:t>soporte</a:t>
            </a:r>
            <a:r>
              <a:rPr lang="en-US" dirty="0" smtClean="0"/>
              <a:t> de x(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𝞨</a:t>
            </a:r>
            <a:r>
              <a:rPr lang="en-US" dirty="0" smtClean="0"/>
              <a:t>) </a:t>
            </a:r>
            <a:r>
              <a:rPr lang="en-US" dirty="0" smtClean="0"/>
              <a:t>respect del </a:t>
            </a:r>
            <a:r>
              <a:rPr lang="en-US" dirty="0" err="1" smtClean="0"/>
              <a:t>soporte</a:t>
            </a:r>
            <a:r>
              <a:rPr lang="en-US" dirty="0" smtClean="0"/>
              <a:t> de x(t). </a:t>
            </a:r>
            <a:r>
              <a:rPr lang="en-US" dirty="0" err="1" smtClean="0"/>
              <a:t>Describa</a:t>
            </a:r>
            <a:r>
              <a:rPr lang="en-US" dirty="0" smtClean="0"/>
              <a:t> el </a:t>
            </a:r>
            <a:r>
              <a:rPr lang="en-US" dirty="0" err="1" smtClean="0"/>
              <a:t>fenómeno</a:t>
            </a:r>
            <a:r>
              <a:rPr lang="en-US" dirty="0" smtClean="0"/>
              <a:t>. </a:t>
            </a:r>
          </a:p>
          <a:p>
            <a:r>
              <a:rPr lang="en-US" dirty="0" err="1" smtClean="0"/>
              <a:t>Siendo</a:t>
            </a:r>
            <a:r>
              <a:rPr lang="en-US" dirty="0" smtClean="0"/>
              <a:t> x(at) 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tomar</a:t>
            </a:r>
            <a:r>
              <a:rPr lang="en-US" dirty="0" smtClean="0"/>
              <a:t> ‘a’ para que se </a:t>
            </a:r>
            <a:r>
              <a:rPr lang="en-US" dirty="0" err="1" smtClean="0"/>
              <a:t>contraiga</a:t>
            </a:r>
            <a:r>
              <a:rPr lang="en-US" dirty="0" smtClean="0"/>
              <a:t>, </a:t>
            </a:r>
            <a:r>
              <a:rPr lang="en-US" dirty="0" err="1" smtClean="0"/>
              <a:t>refleje</a:t>
            </a:r>
            <a:r>
              <a:rPr lang="en-US" dirty="0" smtClean="0"/>
              <a:t>, </a:t>
            </a:r>
            <a:r>
              <a:rPr lang="en-US" dirty="0" err="1" smtClean="0"/>
              <a:t>expanda</a:t>
            </a:r>
            <a:r>
              <a:rPr lang="en-US" dirty="0" smtClean="0"/>
              <a:t>?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7090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48937" y="1071470"/>
            <a:ext cx="11051177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 Función </a:t>
            </a: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fourierseries</a:t>
            </a:r>
            <a:endParaRPr kumimoji="0" lang="es-AR" sz="1700" b="0" i="0" u="none" strike="noStrike" kern="1200" cap="none" spc="0" normalizeH="0" baseline="0" noProof="0" dirty="0" smtClean="0">
              <a:ln>
                <a:noFill/>
              </a:ln>
              <a:solidFill>
                <a:srgbClr val="228B22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 computa analíticamente armónicos de la serie de Fourier de señales continuas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 input: señal periodica x(t), periodo (T0), numero de armónicos (N)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28B22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% output: armónicos X, frecuencias w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48937" y="2511807"/>
            <a:ext cx="973343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syms</a:t>
            </a: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A020F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8937" y="3190899"/>
            <a:ext cx="8081554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for</a:t>
            </a: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k=1:N,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X1(k)=</a:t>
            </a: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</a:t>
            </a: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(x*</a:t>
            </a: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exp</a:t>
            </a: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(-j*2*pi*(k-1)*t/T0),t,0,T0)/T0;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X(k)=</a:t>
            </a: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subs</a:t>
            </a: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(X1(k));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w(k)=(k-1)*2*pi/T0;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</a:t>
            </a:r>
            <a:endParaRPr kumimoji="0" lang="es-AR" sz="17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748937" y="5962872"/>
            <a:ext cx="579005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end</a:t>
            </a:r>
            <a:endParaRPr kumimoji="0" lang="es-AR" sz="1700" b="0" i="0" u="none" strike="noStrike" kern="120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48937" y="456577"/>
            <a:ext cx="4916731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function</a:t>
            </a: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[X, w]=</a:t>
            </a:r>
            <a:r>
              <a:rPr kumimoji="0" lang="es-AR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fourierseries</a:t>
            </a:r>
            <a:r>
              <a:rPr kumimoji="0" lang="es-AR" sz="1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(x,T0,N)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10267406" y="43644"/>
            <a:ext cx="168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fourierseries.m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s-AR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049" y="622466"/>
            <a:ext cx="7623901" cy="56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4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62446" y="740230"/>
            <a:ext cx="9744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0000"/>
                </a:solidFill>
              </a:rPr>
              <a:t>Ejercicio</a:t>
            </a:r>
            <a:r>
              <a:rPr lang="en-US" b="1" dirty="0" smtClean="0">
                <a:solidFill>
                  <a:srgbClr val="FF0000"/>
                </a:solidFill>
              </a:rPr>
              <a:t> 1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utilizando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fourierseries.m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</a:t>
            </a:r>
            <a:r>
              <a:rPr lang="en-US" b="1" dirty="0" smtClean="0">
                <a:solidFill>
                  <a:srgbClr val="FF0000"/>
                </a:solidFill>
              </a:rPr>
              <a:t> fourier1.m</a:t>
            </a:r>
          </a:p>
          <a:p>
            <a:endParaRPr lang="en-US" dirty="0" smtClean="0"/>
          </a:p>
          <a:p>
            <a:r>
              <a:rPr lang="en-US" dirty="0" err="1" smtClean="0"/>
              <a:t>Utilice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algoritmos</a:t>
            </a:r>
            <a:r>
              <a:rPr lang="en-US" dirty="0" smtClean="0"/>
              <a:t> </a:t>
            </a:r>
            <a:r>
              <a:rPr lang="en-US" dirty="0" err="1" smtClean="0"/>
              <a:t>anteriores</a:t>
            </a:r>
            <a:r>
              <a:rPr lang="en-US" dirty="0" smtClean="0"/>
              <a:t> para la 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coseno</a:t>
            </a:r>
            <a:r>
              <a:rPr lang="en-US" dirty="0" smtClean="0"/>
              <a:t> y para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 que sea la </a:t>
            </a:r>
            <a:r>
              <a:rPr lang="en-US" dirty="0" err="1" smtClean="0"/>
              <a:t>suma</a:t>
            </a:r>
            <a:r>
              <a:rPr lang="en-US" dirty="0" smtClean="0"/>
              <a:t> de 2 </a:t>
            </a:r>
            <a:r>
              <a:rPr lang="en-US" dirty="0" err="1" smtClean="0"/>
              <a:t>funciones</a:t>
            </a:r>
            <a:r>
              <a:rPr lang="en-US" dirty="0" smtClean="0"/>
              <a:t>  </a:t>
            </a:r>
            <a:r>
              <a:rPr lang="en-US" dirty="0" err="1" smtClean="0"/>
              <a:t>sinusoidales</a:t>
            </a:r>
            <a:r>
              <a:rPr lang="en-US" dirty="0" smtClean="0"/>
              <a:t>. </a:t>
            </a:r>
            <a:r>
              <a:rPr lang="en-US" dirty="0" err="1" smtClean="0"/>
              <a:t>Analizar</a:t>
            </a:r>
            <a:r>
              <a:rPr lang="en-US" dirty="0" smtClean="0"/>
              <a:t> modulo y </a:t>
            </a:r>
            <a:r>
              <a:rPr lang="en-US" dirty="0" err="1" smtClean="0"/>
              <a:t>fase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981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766353" y="124769"/>
            <a:ext cx="10337076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s-AR" sz="1700" b="0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Ejemplo</a:t>
            </a:r>
            <a:r>
              <a:rPr lang="es-AR" sz="1700" b="0" i="0" u="none" strike="noStrike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2</a:t>
            </a:r>
            <a:r>
              <a:rPr lang="es-AR" sz="1700" b="0" i="0" u="none" strike="noStrike" baseline="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 # Serie de Fourier---Computo de armónicos y frecuencias armónicas %de un tren de pulsos</a:t>
            </a:r>
          </a:p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</p:txBody>
      </p:sp>
      <p:sp>
        <p:nvSpPr>
          <p:cNvPr id="5" name="Rectángulo 4"/>
          <p:cNvSpPr/>
          <p:nvPr/>
        </p:nvSpPr>
        <p:spPr>
          <a:xfrm>
            <a:off x="766353" y="1204848"/>
            <a:ext cx="6096000" cy="14003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endParaRPr lang="es-AR" sz="17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syms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t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T0=1; </a:t>
            </a:r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%periodo fundamental 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N=20; </a:t>
            </a:r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%cantidad de armónicos 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66353" y="2605231"/>
            <a:ext cx="940525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construyo la señal con escalones 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m=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heaviside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(t)-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heaviside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(t-T0/4)+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heaviside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(t-3*T0/4);x=2*m;</a:t>
            </a:r>
          </a:p>
          <a:p>
            <a:endParaRPr lang="es-AR" b="0" i="0" u="none" strike="noStrike" baseline="0" dirty="0" smtClean="0"/>
          </a:p>
        </p:txBody>
      </p:sp>
      <p:sp>
        <p:nvSpPr>
          <p:cNvPr id="7" name="Rectángulo 6"/>
          <p:cNvSpPr/>
          <p:nvPr/>
        </p:nvSpPr>
        <p:spPr>
          <a:xfrm>
            <a:off x="766353" y="3232767"/>
            <a:ext cx="793351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armónicos y frecuencias de los armónicos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[X1,w1]=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fourierseries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(x,T0,N);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X=[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conj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(X1(2:N))) X1];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w=[-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fliplr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(w1(2:N)) w1];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766353" y="4371540"/>
            <a:ext cx="1367682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766353" y="4722077"/>
            <a:ext cx="6096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(221)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(x,[0 T0],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'LineWidth'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,2);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'periodo de x(t)'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027" y="1277003"/>
            <a:ext cx="3683973" cy="1836709"/>
          </a:xfrm>
          <a:prstGeom prst="rect">
            <a:avLst/>
          </a:prstGeom>
        </p:spPr>
      </p:pic>
      <p:sp>
        <p:nvSpPr>
          <p:cNvPr id="12" name="CuadroTexto 11"/>
          <p:cNvSpPr txBox="1"/>
          <p:nvPr/>
        </p:nvSpPr>
        <p:spPr>
          <a:xfrm>
            <a:off x="10633166" y="103057"/>
            <a:ext cx="12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ourier2.m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8327709" y="730924"/>
            <a:ext cx="3687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Considere</a:t>
            </a:r>
            <a:r>
              <a:rPr lang="en-US" dirty="0" smtClean="0">
                <a:solidFill>
                  <a:srgbClr val="FF0000"/>
                </a:solidFill>
              </a:rPr>
              <a:t> el </a:t>
            </a:r>
            <a:r>
              <a:rPr lang="en-US" dirty="0" err="1" smtClean="0">
                <a:solidFill>
                  <a:srgbClr val="FF0000"/>
                </a:solidFill>
              </a:rPr>
              <a:t>siguiente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tren</a:t>
            </a:r>
            <a:r>
              <a:rPr lang="en-US" dirty="0" smtClean="0">
                <a:solidFill>
                  <a:srgbClr val="FF0000"/>
                </a:solidFill>
              </a:rPr>
              <a:t> de </a:t>
            </a:r>
            <a:r>
              <a:rPr lang="en-US" dirty="0" err="1" smtClean="0">
                <a:solidFill>
                  <a:srgbClr val="FF0000"/>
                </a:solidFill>
              </a:rPr>
              <a:t>pulsos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periódico</a:t>
            </a:r>
            <a:r>
              <a:rPr lang="en-US" dirty="0" smtClean="0">
                <a:solidFill>
                  <a:srgbClr val="FF0000"/>
                </a:solidFill>
              </a:rPr>
              <a:t> y </a:t>
            </a:r>
            <a:r>
              <a:rPr lang="en-US" dirty="0" err="1" smtClean="0">
                <a:solidFill>
                  <a:srgbClr val="FF0000"/>
                </a:solidFill>
              </a:rPr>
              <a:t>analice</a:t>
            </a:r>
            <a:r>
              <a:rPr lang="en-US" dirty="0" smtClean="0">
                <a:solidFill>
                  <a:srgbClr val="FF0000"/>
                </a:solidFill>
              </a:rPr>
              <a:t> la </a:t>
            </a:r>
            <a:r>
              <a:rPr lang="en-US" dirty="0" err="1" smtClean="0">
                <a:solidFill>
                  <a:srgbClr val="FF0000"/>
                </a:solidFill>
              </a:rPr>
              <a:t>serie</a:t>
            </a:r>
            <a:r>
              <a:rPr lang="en-US" dirty="0" smtClean="0">
                <a:solidFill>
                  <a:srgbClr val="FF0000"/>
                </a:solidFill>
              </a:rPr>
              <a:t> de Fourier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5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844731" y="403621"/>
            <a:ext cx="855181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(222)</a:t>
            </a:r>
          </a:p>
          <a:p>
            <a:r>
              <a:rPr lang="pl-PL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stem(w,X); grid; axis([min(w) max(w) -0.5 1.1]); 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'real X(k)'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'k\Omega_0 (rad/s)'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X_k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844730" y="1396397"/>
            <a:ext cx="8725989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(223)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stem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w,abs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(X));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fr-F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fr-F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'magnitud coef. de Fourier'</a:t>
            </a:r>
            <a:r>
              <a:rPr lang="fr-F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l-PL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axis([min(w) max(w) -0.1 1.1])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'k\Omega_0 (rad/s)'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'|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X_k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|'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44729" y="2912393"/>
            <a:ext cx="8725989" cy="167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(224)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stem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(w,[-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angle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(X1(2:N))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angle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(X1)]);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fr-F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fr-F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'fase coef. de Fourier'</a:t>
            </a:r>
            <a:r>
              <a:rPr lang="fr-F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pl-PL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axis([min(w) max(w) -3.5 3.5])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'k\Omega_0 (rad/s)'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 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'\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angle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{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X_k</a:t>
            </a:r>
            <a:r>
              <a:rPr lang="es-AR" sz="17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}'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AR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9789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254" y="684719"/>
            <a:ext cx="6185067" cy="465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80170" y="579511"/>
            <a:ext cx="4893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Ejercicio</a:t>
            </a:r>
            <a:r>
              <a:rPr lang="en-US" dirty="0" smtClean="0">
                <a:solidFill>
                  <a:srgbClr val="FF0000"/>
                </a:solidFill>
              </a:rPr>
              <a:t> 2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>
                <a:solidFill>
                  <a:prstClr val="black"/>
                </a:solidFill>
              </a:rPr>
              <a:t>utilizando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fourierseries.m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y</a:t>
            </a:r>
            <a:r>
              <a:rPr lang="en-US" b="1" dirty="0" smtClean="0">
                <a:solidFill>
                  <a:srgbClr val="FF0000"/>
                </a:solidFill>
              </a:rPr>
              <a:t> fourier2.m </a:t>
            </a:r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480170" y="1297577"/>
            <a:ext cx="10164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a) </a:t>
            </a:r>
            <a:r>
              <a:rPr lang="en-US" dirty="0" err="1" smtClean="0"/>
              <a:t>Pruebe</a:t>
            </a:r>
            <a:r>
              <a:rPr lang="en-US" dirty="0" smtClean="0"/>
              <a:t> </a:t>
            </a:r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r>
              <a:rPr lang="en-US" dirty="0" smtClean="0"/>
              <a:t> anterior </a:t>
            </a:r>
            <a:r>
              <a:rPr lang="en-US" dirty="0" err="1" smtClean="0"/>
              <a:t>modificando</a:t>
            </a:r>
            <a:r>
              <a:rPr lang="en-US" dirty="0" smtClean="0"/>
              <a:t> al ancho del </a:t>
            </a:r>
            <a:r>
              <a:rPr lang="en-US" dirty="0" err="1" smtClean="0"/>
              <a:t>tren</a:t>
            </a:r>
            <a:r>
              <a:rPr lang="en-US" dirty="0" smtClean="0"/>
              <a:t> de </a:t>
            </a:r>
            <a:r>
              <a:rPr lang="en-US" dirty="0" err="1" smtClean="0"/>
              <a:t>pulsos</a:t>
            </a:r>
            <a:r>
              <a:rPr lang="en-US" dirty="0" smtClean="0"/>
              <a:t>. Compute el </a:t>
            </a:r>
            <a:r>
              <a:rPr lang="en-US" dirty="0" err="1" smtClean="0"/>
              <a:t>espectro</a:t>
            </a:r>
            <a:r>
              <a:rPr lang="en-US" dirty="0" smtClean="0"/>
              <a:t> de </a:t>
            </a:r>
            <a:r>
              <a:rPr lang="en-US" dirty="0" err="1" smtClean="0"/>
              <a:t>potencia</a:t>
            </a:r>
            <a:r>
              <a:rPr lang="en-US" dirty="0" smtClean="0"/>
              <a:t>.</a:t>
            </a:r>
          </a:p>
          <a:p>
            <a:r>
              <a:rPr lang="en-US" dirty="0"/>
              <a:t>¿</a:t>
            </a:r>
            <a:r>
              <a:rPr lang="en-US" dirty="0" smtClean="0"/>
              <a:t>Se </a:t>
            </a:r>
            <a:r>
              <a:rPr lang="en-US" dirty="0" err="1" smtClean="0"/>
              <a:t>representa</a:t>
            </a:r>
            <a:r>
              <a:rPr lang="en-US" dirty="0" smtClean="0"/>
              <a:t> </a:t>
            </a:r>
            <a:r>
              <a:rPr lang="en-US" dirty="0" err="1" smtClean="0"/>
              <a:t>bien</a:t>
            </a:r>
            <a:r>
              <a:rPr lang="en-US" dirty="0" smtClean="0"/>
              <a:t> el </a:t>
            </a:r>
            <a:r>
              <a:rPr lang="en-US" dirty="0" err="1" smtClean="0"/>
              <a:t>tren</a:t>
            </a:r>
            <a:r>
              <a:rPr lang="en-US" dirty="0" smtClean="0"/>
              <a:t> de </a:t>
            </a:r>
            <a:r>
              <a:rPr lang="en-US" dirty="0" err="1" smtClean="0"/>
              <a:t>pulsos</a:t>
            </a:r>
            <a:r>
              <a:rPr lang="en-US" dirty="0" smtClean="0"/>
              <a:t> con 5 </a:t>
            </a:r>
            <a:r>
              <a:rPr lang="en-US" dirty="0" err="1" smtClean="0"/>
              <a:t>armónicos</a:t>
            </a:r>
            <a:r>
              <a:rPr lang="en-US" dirty="0" smtClean="0"/>
              <a:t> </a:t>
            </a:r>
            <a:r>
              <a:rPr lang="en-US" dirty="0" smtClean="0"/>
              <a:t>?</a:t>
            </a:r>
          </a:p>
          <a:p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480170" y="2333046"/>
            <a:ext cx="10816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b) </a:t>
            </a:r>
            <a:r>
              <a:rPr lang="en-US" dirty="0" err="1" smtClean="0"/>
              <a:t>Hallar</a:t>
            </a:r>
            <a:r>
              <a:rPr lang="en-US" dirty="0" smtClean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serie</a:t>
            </a:r>
            <a:r>
              <a:rPr lang="en-US" dirty="0" smtClean="0"/>
              <a:t> de Fourier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onda</a:t>
            </a:r>
            <a:r>
              <a:rPr lang="en-US" dirty="0" smtClean="0"/>
              <a:t> complete </a:t>
            </a:r>
            <a:r>
              <a:rPr lang="en-US" dirty="0" err="1" smtClean="0"/>
              <a:t>rectificada</a:t>
            </a:r>
            <a:r>
              <a:rPr lang="en-US" dirty="0" smtClean="0"/>
              <a:t> x(t)=|cos(</a:t>
            </a:r>
            <a:r>
              <a:rPr lang="el-GR" dirty="0" smtClean="0"/>
              <a:t>π</a:t>
            </a:r>
            <a:r>
              <a:rPr lang="en-US" dirty="0" smtClean="0"/>
              <a:t>t)|. </a:t>
            </a:r>
            <a:r>
              <a:rPr lang="en-US" dirty="0" err="1" smtClean="0"/>
              <a:t>Realizar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</a:t>
            </a:r>
            <a:r>
              <a:rPr lang="en-US" dirty="0" err="1" smtClean="0"/>
              <a:t>mismos</a:t>
            </a:r>
            <a:r>
              <a:rPr lang="en-US" dirty="0" smtClean="0"/>
              <a:t> </a:t>
            </a:r>
            <a:r>
              <a:rPr lang="en-US" dirty="0" err="1" smtClean="0"/>
              <a:t>gráficos</a:t>
            </a:r>
            <a:r>
              <a:rPr lang="en-US" dirty="0" smtClean="0"/>
              <a:t> </a:t>
            </a:r>
            <a:r>
              <a:rPr lang="en-US" dirty="0" smtClean="0"/>
              <a:t>que para </a:t>
            </a:r>
          </a:p>
          <a:p>
            <a:r>
              <a:rPr lang="en-US" dirty="0" smtClean="0"/>
              <a:t>el </a:t>
            </a:r>
            <a:r>
              <a:rPr lang="en-US" dirty="0" err="1" smtClean="0"/>
              <a:t>tren</a:t>
            </a:r>
            <a:r>
              <a:rPr lang="en-US" dirty="0" smtClean="0"/>
              <a:t> de </a:t>
            </a:r>
            <a:r>
              <a:rPr lang="en-US" dirty="0" err="1" smtClean="0"/>
              <a:t>pulsos</a:t>
            </a:r>
            <a:r>
              <a:rPr lang="en-US" dirty="0" smtClean="0"/>
              <a:t>. 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83" y="3133443"/>
            <a:ext cx="5340601" cy="203053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5034961" y="5262897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período</a:t>
            </a:r>
            <a:r>
              <a:rPr lang="en-US" dirty="0" smtClean="0"/>
              <a:t> </a:t>
            </a:r>
            <a:r>
              <a:rPr lang="en-US" dirty="0" smtClean="0"/>
              <a:t>de la </a:t>
            </a:r>
            <a:r>
              <a:rPr lang="en-US" dirty="0" err="1" smtClean="0"/>
              <a:t>onda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completa</a:t>
            </a:r>
            <a:r>
              <a:rPr lang="en-US" dirty="0" smtClean="0"/>
              <a:t> </a:t>
            </a:r>
            <a:r>
              <a:rPr lang="en-US" dirty="0" err="1" smtClean="0"/>
              <a:t>rectificada</a:t>
            </a:r>
            <a:endParaRPr lang="es-AR" dirty="0"/>
          </a:p>
        </p:txBody>
      </p:sp>
      <p:sp>
        <p:nvSpPr>
          <p:cNvPr id="9" name="CuadroTexto 8"/>
          <p:cNvSpPr txBox="1"/>
          <p:nvPr/>
        </p:nvSpPr>
        <p:spPr>
          <a:xfrm>
            <a:off x="2612573" y="5262896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Onda</a:t>
            </a:r>
            <a:r>
              <a:rPr lang="en-US" dirty="0" smtClean="0"/>
              <a:t> </a:t>
            </a:r>
            <a:r>
              <a:rPr lang="en-US" dirty="0" err="1" smtClean="0"/>
              <a:t>completa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rectificada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987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26719" y="159957"/>
            <a:ext cx="7602583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sz="17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Ejemplo 3 Tiempo </a:t>
            </a:r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vs. Frecuencia. Transformada de </a:t>
            </a:r>
            <a:r>
              <a:rPr lang="es-AR" sz="170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%Fourier</a:t>
            </a:r>
            <a:endParaRPr lang="es-AR" sz="170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sz="1700" dirty="0">
                <a:solidFill>
                  <a:srgbClr val="228B22"/>
                </a:solidFill>
                <a:latin typeface="Courier New" panose="02070309020205020404" pitchFamily="49" charset="0"/>
              </a:rPr>
              <a:t>%%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426719" y="1481261"/>
            <a:ext cx="6096000" cy="925951"/>
            <a:chOff x="426719" y="1080665"/>
            <a:chExt cx="6096000" cy="925951"/>
          </a:xfrm>
        </p:grpSpPr>
        <p:sp>
          <p:nvSpPr>
            <p:cNvPr id="5" name="Rectángulo 4"/>
            <p:cNvSpPr/>
            <p:nvPr/>
          </p:nvSpPr>
          <p:spPr>
            <a:xfrm>
              <a:off x="426719" y="1080665"/>
              <a:ext cx="6096000" cy="61555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s-AR" sz="17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clear</a:t>
              </a:r>
              <a:r>
                <a:rPr lang="es-AR" sz="17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s-AR" sz="1700" dirty="0" err="1">
                  <a:solidFill>
                    <a:srgbClr val="A020F0"/>
                  </a:solidFill>
                  <a:latin typeface="Courier New" panose="02070309020205020404" pitchFamily="49" charset="0"/>
                </a:rPr>
                <a:t>all</a:t>
              </a:r>
              <a:r>
                <a:rPr lang="es-AR" sz="17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; </a:t>
              </a:r>
            </a:p>
            <a:p>
              <a:r>
                <a:rPr lang="es-AR" sz="17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clf</a:t>
              </a:r>
              <a:endParaRPr lang="es-AR" sz="1700" dirty="0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6" name="Rectángulo 5"/>
            <p:cNvSpPr/>
            <p:nvPr/>
          </p:nvSpPr>
          <p:spPr>
            <a:xfrm>
              <a:off x="426719" y="1652673"/>
              <a:ext cx="1236236" cy="353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700" dirty="0" err="1">
                  <a:solidFill>
                    <a:srgbClr val="000000"/>
                  </a:solidFill>
                  <a:latin typeface="Courier New" panose="02070309020205020404" pitchFamily="49" charset="0"/>
                </a:rPr>
                <a:t>syms</a:t>
              </a:r>
              <a:r>
                <a:rPr lang="es-AR" sz="17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s-AR" sz="17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t</a:t>
              </a:r>
              <a:r>
                <a:rPr lang="es-AR" sz="1700" dirty="0">
                  <a:solidFill>
                    <a:srgbClr val="000000"/>
                  </a:solidFill>
                  <a:latin typeface="Courier New" panose="02070309020205020404" pitchFamily="49" charset="0"/>
                </a:rPr>
                <a:t> </a:t>
              </a:r>
              <a:r>
                <a:rPr lang="es-AR" sz="1700" dirty="0">
                  <a:solidFill>
                    <a:srgbClr val="A020F0"/>
                  </a:solidFill>
                  <a:latin typeface="Courier New" panose="02070309020205020404" pitchFamily="49" charset="0"/>
                </a:rPr>
                <a:t>w</a:t>
              </a:r>
            </a:p>
          </p:txBody>
        </p:sp>
      </p:grpSp>
      <p:sp>
        <p:nvSpPr>
          <p:cNvPr id="7" name="Rectángulo 6"/>
          <p:cNvSpPr/>
          <p:nvPr/>
        </p:nvSpPr>
        <p:spPr>
          <a:xfrm>
            <a:off x="426719" y="2484970"/>
            <a:ext cx="7611291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i=1:2,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tau=0.5+(i-1)*1.5;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heaviside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t+tau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)-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heaviside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(t-tau);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X=</a:t>
            </a:r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fourier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(x);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26719" y="3963111"/>
            <a:ext cx="6096000" cy="6309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(i==1)</a:t>
            </a:r>
          </a:p>
          <a:p>
            <a:endParaRPr lang="es-AR" dirty="0"/>
          </a:p>
        </p:txBody>
      </p:sp>
      <p:sp>
        <p:nvSpPr>
          <p:cNvPr id="9" name="Rectángulo 8"/>
          <p:cNvSpPr/>
          <p:nvPr/>
        </p:nvSpPr>
        <p:spPr>
          <a:xfrm>
            <a:off x="426719" y="4461286"/>
            <a:ext cx="809026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figure(1)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(211)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(x,[-3 3]);</a:t>
            </a:r>
          </a:p>
          <a:p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([-3 3 -0.1 1.1]);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endParaRPr lang="es-A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>
                <a:solidFill>
                  <a:srgbClr val="A020F0"/>
                </a:solidFill>
                <a:latin typeface="Courier New" panose="02070309020205020404" pitchFamily="49" charset="0"/>
              </a:rPr>
              <a:t>'x_1(t)'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>
                <a:solidFill>
                  <a:srgbClr val="A020F0"/>
                </a:solidFill>
                <a:latin typeface="Courier New" panose="02070309020205020404" pitchFamily="49" charset="0"/>
              </a:rPr>
              <a:t>'t'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702566" y="159957"/>
            <a:ext cx="1202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fourier3.m</a:t>
            </a:r>
            <a:endParaRPr lang="es-AR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315694" y="505057"/>
            <a:ext cx="4100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Graficar</a:t>
            </a:r>
            <a:r>
              <a:rPr lang="en-US" dirty="0" smtClean="0">
                <a:solidFill>
                  <a:srgbClr val="FF0000"/>
                </a:solidFill>
              </a:rPr>
              <a:t> el </a:t>
            </a:r>
            <a:r>
              <a:rPr lang="en-US" dirty="0" err="1" smtClean="0">
                <a:solidFill>
                  <a:srgbClr val="FF0000"/>
                </a:solidFill>
              </a:rPr>
              <a:t>cambio</a:t>
            </a:r>
            <a:r>
              <a:rPr lang="en-US" dirty="0" smtClean="0">
                <a:solidFill>
                  <a:srgbClr val="FF0000"/>
                </a:solidFill>
              </a:rPr>
              <a:t> que se produce </a:t>
            </a:r>
            <a:r>
              <a:rPr lang="en-US" dirty="0" err="1" smtClean="0">
                <a:solidFill>
                  <a:srgbClr val="FF0000"/>
                </a:solidFill>
              </a:rPr>
              <a:t>en</a:t>
            </a:r>
            <a:r>
              <a:rPr lang="en-US" dirty="0" smtClean="0">
                <a:solidFill>
                  <a:srgbClr val="FF0000"/>
                </a:solidFill>
              </a:rPr>
              <a:t> la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Transformada</a:t>
            </a:r>
            <a:r>
              <a:rPr lang="en-US" dirty="0" smtClean="0">
                <a:solidFill>
                  <a:srgbClr val="FF0000"/>
                </a:solidFill>
              </a:rPr>
              <a:t> de Fourier a </a:t>
            </a:r>
            <a:r>
              <a:rPr lang="en-US" dirty="0" err="1" smtClean="0">
                <a:solidFill>
                  <a:srgbClr val="FF0000"/>
                </a:solidFill>
              </a:rPr>
              <a:t>medida</a:t>
            </a:r>
            <a:r>
              <a:rPr lang="en-US" dirty="0" smtClean="0">
                <a:solidFill>
                  <a:srgbClr val="FF0000"/>
                </a:solidFill>
              </a:rPr>
              <a:t> que el </a:t>
            </a:r>
          </a:p>
          <a:p>
            <a:r>
              <a:rPr lang="en-US" dirty="0" err="1">
                <a:solidFill>
                  <a:srgbClr val="FF0000"/>
                </a:solidFill>
              </a:rPr>
              <a:t>s</a:t>
            </a:r>
            <a:r>
              <a:rPr lang="en-US" dirty="0" err="1" smtClean="0">
                <a:solidFill>
                  <a:srgbClr val="FF0000"/>
                </a:solidFill>
              </a:rPr>
              <a:t>oporte</a:t>
            </a:r>
            <a:r>
              <a:rPr lang="en-US" dirty="0" smtClean="0">
                <a:solidFill>
                  <a:srgbClr val="FF0000"/>
                </a:solidFill>
              </a:rPr>
              <a:t> de la </a:t>
            </a:r>
            <a:r>
              <a:rPr lang="en-US" dirty="0" err="1" smtClean="0">
                <a:solidFill>
                  <a:srgbClr val="FF0000"/>
                </a:solidFill>
              </a:rPr>
              <a:t>senal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en</a:t>
            </a:r>
            <a:r>
              <a:rPr lang="en-US" dirty="0" smtClean="0">
                <a:solidFill>
                  <a:srgbClr val="FF0000"/>
                </a:solidFill>
              </a:rPr>
              <a:t> el </a:t>
            </a:r>
            <a:r>
              <a:rPr lang="en-US" dirty="0" err="1" smtClean="0">
                <a:solidFill>
                  <a:srgbClr val="FF0000"/>
                </a:solidFill>
              </a:rPr>
              <a:t>tiempo</a:t>
            </a:r>
            <a:r>
              <a:rPr lang="en-US" dirty="0" smtClean="0">
                <a:solidFill>
                  <a:srgbClr val="FF0000"/>
                </a:solidFill>
              </a:rPr>
              <a:t> se </a:t>
            </a:r>
          </a:p>
          <a:p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 err="1" smtClean="0">
                <a:solidFill>
                  <a:srgbClr val="FF0000"/>
                </a:solidFill>
              </a:rPr>
              <a:t>ncrementa</a:t>
            </a:r>
            <a:r>
              <a:rPr lang="en-US" dirty="0" smtClean="0">
                <a:solidFill>
                  <a:srgbClr val="FF0000"/>
                </a:solidFill>
              </a:rPr>
              <a:t> de [-0.5 a 0.5] hasta [-2 a 2]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3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896982" y="394562"/>
            <a:ext cx="6096000" cy="192360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(212)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(X,[-50 50]);</a:t>
            </a:r>
          </a:p>
          <a:p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([-50 50 -1 5]);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endParaRPr lang="es-A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>
                <a:solidFill>
                  <a:srgbClr val="A020F0"/>
                </a:solidFill>
                <a:latin typeface="Courier New" panose="02070309020205020404" pitchFamily="49" charset="0"/>
              </a:rPr>
              <a:t>'X_1(\Omega)'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>
                <a:solidFill>
                  <a:srgbClr val="A020F0"/>
                </a:solidFill>
                <a:latin typeface="Courier New" panose="02070309020205020404" pitchFamily="49" charset="0"/>
              </a:rPr>
              <a:t>'\Omega'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96982" y="2492338"/>
            <a:ext cx="6096000" cy="40164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s-AR" sz="17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figure(2</a:t>
            </a:r>
            <a:r>
              <a:rPr lang="es-A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s-A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(211)</a:t>
            </a: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(x,[-3 3]);</a:t>
            </a:r>
          </a:p>
          <a:p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([-3 3 -0.1 1.1]);</a:t>
            </a:r>
          </a:p>
          <a:p>
            <a:r>
              <a:rPr lang="es-A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es-A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A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>
                <a:solidFill>
                  <a:srgbClr val="A020F0"/>
                </a:solidFill>
                <a:latin typeface="Courier New" panose="02070309020205020404" pitchFamily="49" charset="0"/>
              </a:rPr>
              <a:t>'x_2(t</a:t>
            </a:r>
            <a:r>
              <a:rPr lang="es-AR" sz="17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s-A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>
                <a:solidFill>
                  <a:srgbClr val="A020F0"/>
                </a:solidFill>
                <a:latin typeface="Courier New" panose="02070309020205020404" pitchFamily="49" charset="0"/>
              </a:rPr>
              <a:t>'t</a:t>
            </a:r>
            <a:r>
              <a:rPr lang="es-AR" sz="17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s-A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(212</a:t>
            </a:r>
            <a:r>
              <a:rPr lang="es-A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  <a:endParaRPr lang="es-AR" sz="17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fplot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(X,[-50 50]);</a:t>
            </a:r>
          </a:p>
          <a:p>
            <a:r>
              <a:rPr lang="pt-BR" sz="17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axis</a:t>
            </a:r>
            <a:r>
              <a:rPr lang="pt-B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([-50 50 -1 5]);</a:t>
            </a:r>
          </a:p>
          <a:p>
            <a:r>
              <a:rPr lang="es-A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r>
              <a:rPr lang="es-A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  <a:r>
              <a:rPr lang="es-A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>
                <a:solidFill>
                  <a:srgbClr val="A020F0"/>
                </a:solidFill>
                <a:latin typeface="Courier New" panose="02070309020205020404" pitchFamily="49" charset="0"/>
              </a:rPr>
              <a:t>'X_2(\Omega</a:t>
            </a:r>
            <a:r>
              <a:rPr lang="es-AR" sz="170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)'</a:t>
            </a:r>
            <a:r>
              <a:rPr lang="es-AR" sz="17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r>
              <a:rPr lang="es-AR" sz="17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dirty="0">
                <a:solidFill>
                  <a:srgbClr val="A020F0"/>
                </a:solidFill>
                <a:latin typeface="Courier New" panose="02070309020205020404" pitchFamily="49" charset="0"/>
              </a:rPr>
              <a:t>'\Omega'</a:t>
            </a:r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17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170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1700" dirty="0">
                <a:solidFill>
                  <a:srgbClr val="0000FF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dirty="0" err="1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1700" dirty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</TotalTime>
  <Words>776</Words>
  <Application>Microsoft Office PowerPoint</Application>
  <PresentationFormat>Panorámica</PresentationFormat>
  <Paragraphs>135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Pedro</cp:lastModifiedBy>
  <cp:revision>31</cp:revision>
  <dcterms:created xsi:type="dcterms:W3CDTF">2024-06-11T15:11:58Z</dcterms:created>
  <dcterms:modified xsi:type="dcterms:W3CDTF">2024-06-12T18:48:18Z</dcterms:modified>
</cp:coreProperties>
</file>