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FC7291-DF15-4942-AA62-928E18B89908}">
  <a:tblStyle styleId="{DAFC7291-DF15-4942-AA62-928E18B899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3fca6b5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3fca6b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3e383c3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3e383c3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04deb8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04deb8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04deb89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04deb89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04deb89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204deb89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04deb89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04deb89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faad85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4faad85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faad854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faad854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4faad85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4faad85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4faad85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4faad85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43fca6b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43fca6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4faad85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4faad85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4faad85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4faad85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3e383c3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3e383c3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4bb6bc8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4bb6bc8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e383c3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e383c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e383c3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e383c3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b70bb9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b70bb9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e383c30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e383c30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3e383c3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3e383c3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3fca6b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3fca6b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rello.com/b/oQhJ4SZe/planificacion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orhunt.co/palette/f67280c06c846c5b7b355c7d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igma.com/proto/l0bfGZnSAJDON4SEBGinuk/Auora-App-Web?node-id=13%3A318&amp;scaling=min-zoom&amp;page-id=1%3A42&amp;starting-point-node-id=13%3A318&amp;show-proto-sidebar=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Aurora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626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Planificación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i="1" lang="es-419" sz="3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https://trello.com/b/oQhJ4SZe/planificacion</a:t>
            </a:r>
            <a:endParaRPr i="1"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25" y="1413475"/>
            <a:ext cx="8725152" cy="190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Paleta de colores</a:t>
            </a:r>
            <a:r>
              <a:rPr lang="es-419"/>
              <a:t> 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0098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s-419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https://colorhunt.co/palette/f67280c06c846c5b7b355c7d</a:t>
            </a:r>
            <a:endParaRPr i="1" sz="11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550" y="1245375"/>
            <a:ext cx="3207550" cy="290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Prototipo del proyecto: App Mobile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050" y="1095775"/>
            <a:ext cx="2270800" cy="3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642925" y="12323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Login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Prototipo del proyecto: App Mobile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375" y="1138000"/>
            <a:ext cx="229796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578625" y="1307300"/>
            <a:ext cx="12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Registro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Prototipo del proyecto: App Mobile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63" y="1159400"/>
            <a:ext cx="221387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311700" y="1285875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Preferencias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Prototipo del proyecto: App Mobile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525" y="1202250"/>
            <a:ext cx="21434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460750" y="13609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Buscador de sitios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Prototipo del proyecto: WebAPP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300" y="1299625"/>
            <a:ext cx="3043269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Prototipo del proyecto: WebAPP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Link interactivo de la webApp realizado con Figma: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800" u="sng">
                <a:solidFill>
                  <a:schemeClr val="hlink"/>
                </a:solidFill>
                <a:hlinkClick r:id="rId3"/>
              </a:rPr>
              <a:t>App Webp Prototipo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Prototipo del proyecto: WebAPP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700" y="1213900"/>
            <a:ext cx="3713447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Prototipo del proyecto: WebAPP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00" y="1235325"/>
            <a:ext cx="376870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Descripción</a:t>
            </a:r>
            <a:r>
              <a:rPr lang="es-419" u="sng"/>
              <a:t> del proyecto</a:t>
            </a:r>
            <a:endParaRPr u="sng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</a:rPr>
              <a:t>Aurora</a:t>
            </a:r>
            <a:r>
              <a:rPr b="1" lang="es-419" sz="1700">
                <a:solidFill>
                  <a:schemeClr val="dk1"/>
                </a:solidFill>
              </a:rPr>
              <a:t> </a:t>
            </a:r>
            <a:r>
              <a:rPr lang="es-419" sz="1700">
                <a:solidFill>
                  <a:schemeClr val="dk1"/>
                </a:solidFill>
              </a:rPr>
              <a:t>es una aplicación para que el turista que visita </a:t>
            </a:r>
            <a:r>
              <a:rPr lang="es-419" sz="1700"/>
              <a:t>Posadas </a:t>
            </a:r>
            <a:r>
              <a:rPr lang="es-419" sz="1700">
                <a:solidFill>
                  <a:schemeClr val="dk1"/>
                </a:solidFill>
              </a:rPr>
              <a:t>pueda acceder de forma </a:t>
            </a:r>
            <a:r>
              <a:rPr lang="es-419" sz="1700">
                <a:solidFill>
                  <a:schemeClr val="dk1"/>
                </a:solidFill>
              </a:rPr>
              <a:t>fácil</a:t>
            </a:r>
            <a:r>
              <a:rPr lang="es-419" sz="1700">
                <a:solidFill>
                  <a:schemeClr val="dk1"/>
                </a:solidFill>
              </a:rPr>
              <a:t> a los lugares turísticos que ofrece la provincia.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</a:rPr>
              <a:t>Está dividido en una app mobile, que permite al turista loguearse, completar con sus gustos e intereses  para luego ofrecerle de un mapa en donde le muestra los lugares  sugeridos de acuerdo a sus preferencias que puede visitar.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</a:rPr>
              <a:t>Por otro lado existe una App web la cual sirve para administrar las categorías y lugares que el cliente puede buscar. También en esta app mobile se van a poder visualizar reportes que agrupa nicho de usuarios con ciertos gustos.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Prototipo del proyecto: WebAPP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" y="1535375"/>
            <a:ext cx="8839201" cy="31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Prototipo del proyecto: WebAPP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1824700"/>
            <a:ext cx="80105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Nice to have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Agregar varios proveedores de </a:t>
            </a:r>
            <a:r>
              <a:rPr lang="es-419"/>
              <a:t>autenticación</a:t>
            </a:r>
            <a:r>
              <a:rPr lang="es-419"/>
              <a:t>, como google o facebook.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Que el usuario turista pueda calificar los lugares que visita.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Que el usuario turista pueda escribir reseñas de los lugares que visita.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Que los reportes del usuario administrador se puedan exportar a excel y pdf.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Que </a:t>
            </a:r>
            <a:r>
              <a:rPr lang="es-419"/>
              <a:t>los reportes del usuario administrador contengan información sobre las búsquedas que realizan los usuarios turistas.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que los reportes del usuario administrador contengan la cantidad de visitas por atracción, con el tiempo promedio por visita.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Beneficios del proyecto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03625" y="1371575"/>
            <a:ext cx="1521600" cy="8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Económicos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03775" y="2442775"/>
            <a:ext cx="1521600" cy="8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Sociales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03625" y="3675875"/>
            <a:ext cx="1521900" cy="8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Culturales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63425" y="1589375"/>
            <a:ext cx="5164800" cy="40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Fomenta que </a:t>
            </a:r>
            <a:r>
              <a:rPr lang="es-419"/>
              <a:t>más</a:t>
            </a:r>
            <a:r>
              <a:rPr lang="es-419"/>
              <a:t> turistas visiten la provincia.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563425" y="2552875"/>
            <a:ext cx="5164800" cy="615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Generación</a:t>
            </a:r>
            <a:r>
              <a:rPr lang="es-419"/>
              <a:t> de empleo y nuevos puestos de trabajo a partir del aumento del turismo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563425" y="3731775"/>
            <a:ext cx="5164800" cy="831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aumento del turismo puede fomentar el intercambio entre distintas culturas, y la </a:t>
            </a:r>
            <a:r>
              <a:rPr lang="es-419"/>
              <a:t>creación</a:t>
            </a:r>
            <a:r>
              <a:rPr lang="es-419"/>
              <a:t> de nuevas atracciones como museos y centros </a:t>
            </a:r>
            <a:r>
              <a:rPr lang="es-419"/>
              <a:t>culturales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Objetivo del proyecto</a:t>
            </a:r>
            <a:endParaRPr u="sng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Al terminar el </a:t>
            </a:r>
            <a:r>
              <a:rPr lang="es-419" sz="1600"/>
              <a:t>proyecto</a:t>
            </a:r>
            <a:r>
              <a:rPr lang="es-419" sz="1600"/>
              <a:t> se pretende realizar la entrega de una App Mobile y una WebApp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600"/>
              <a:t>Objetivos de la </a:t>
            </a:r>
            <a:r>
              <a:rPr b="1" lang="es-419" sz="1600"/>
              <a:t>App Mobile</a:t>
            </a:r>
            <a:endParaRPr b="1"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Que el usuario turista: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P</a:t>
            </a:r>
            <a:r>
              <a:rPr lang="es-419" sz="1600"/>
              <a:t>ueda loguear en la app mobile	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Pueda completar un wizard con sus preferencias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Pueda visualizar en el mapa los lugares sugeridos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Disponga de un buscador de lugares </a:t>
            </a:r>
            <a:r>
              <a:rPr lang="es-419" sz="1600"/>
              <a:t>turísticos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03600" y="8882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Objetivos del Proyecto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Objetivos de la WebApp: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Que el usuario administrador: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Pueda loguearse.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Disponga de una pantalla para la </a:t>
            </a:r>
            <a:r>
              <a:rPr lang="es-419" sz="1600"/>
              <a:t>administración</a:t>
            </a:r>
            <a:r>
              <a:rPr lang="es-419" sz="1600"/>
              <a:t> de usuarios.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Disponga de una pantalla para la </a:t>
            </a:r>
            <a:r>
              <a:rPr lang="es-419" sz="1600"/>
              <a:t>administración</a:t>
            </a:r>
            <a:r>
              <a:rPr lang="es-419" sz="1600"/>
              <a:t> de </a:t>
            </a:r>
            <a:r>
              <a:rPr lang="es-419" sz="1600"/>
              <a:t>categorías</a:t>
            </a:r>
            <a:r>
              <a:rPr lang="es-419" sz="1600"/>
              <a:t> de lugares </a:t>
            </a:r>
            <a:r>
              <a:rPr lang="es-419" sz="1600"/>
              <a:t>turísticos</a:t>
            </a:r>
            <a:r>
              <a:rPr lang="es-419" sz="1600"/>
              <a:t>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D</a:t>
            </a:r>
            <a:r>
              <a:rPr lang="es-419" sz="1600"/>
              <a:t>isponga de una pantalla para la administración de atracciones.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Disponga de una pantalla para visualizar reportes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6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Analisis FODA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6500" y="1120325"/>
            <a:ext cx="4105500" cy="20040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chemeClr val="lt1"/>
                </a:solidFill>
                <a:highlight>
                  <a:srgbClr val="6AA84F"/>
                </a:highlight>
              </a:rPr>
              <a:t>FORTALEZAS</a:t>
            </a:r>
            <a:endParaRPr b="1" u="sng">
              <a:solidFill>
                <a:schemeClr val="lt1"/>
              </a:solidFill>
              <a:highlight>
                <a:srgbClr val="6AA84F"/>
              </a:highlight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300">
                <a:solidFill>
                  <a:schemeClr val="dk1"/>
                </a:solidFill>
              </a:rPr>
              <a:t>Tecnologías</a:t>
            </a:r>
            <a:r>
              <a:rPr lang="es-419" sz="1300">
                <a:solidFill>
                  <a:schemeClr val="dk1"/>
                </a:solidFill>
              </a:rPr>
              <a:t> modernas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300">
                <a:solidFill>
                  <a:schemeClr val="dk1"/>
                </a:solidFill>
              </a:rPr>
              <a:t>Compatibilidad con todos los dispositivos del mercado.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300">
                <a:solidFill>
                  <a:schemeClr val="dk1"/>
                </a:solidFill>
              </a:rPr>
              <a:t>Fácil</a:t>
            </a:r>
            <a:r>
              <a:rPr lang="es-419" sz="1300">
                <a:solidFill>
                  <a:schemeClr val="dk1"/>
                </a:solidFill>
              </a:rPr>
              <a:t> de actualizar las atracciones.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300">
                <a:solidFill>
                  <a:schemeClr val="dk1"/>
                </a:solidFill>
              </a:rPr>
              <a:t>La </a:t>
            </a:r>
            <a:r>
              <a:rPr lang="es-419" sz="1300">
                <a:solidFill>
                  <a:schemeClr val="dk1"/>
                </a:solidFill>
              </a:rPr>
              <a:t>customización</a:t>
            </a:r>
            <a:r>
              <a:rPr lang="es-419" sz="1300">
                <a:solidFill>
                  <a:schemeClr val="dk1"/>
                </a:solidFill>
              </a:rPr>
              <a:t> del usuario respecto las </a:t>
            </a:r>
            <a:r>
              <a:rPr lang="es-419" sz="1300">
                <a:solidFill>
                  <a:schemeClr val="dk1"/>
                </a:solidFill>
              </a:rPr>
              <a:t>búsquedas</a:t>
            </a:r>
            <a:r>
              <a:rPr lang="es-419" sz="1300">
                <a:solidFill>
                  <a:schemeClr val="dk1"/>
                </a:solidFill>
              </a:rPr>
              <a:t> que le aparecen.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52800" y="1120325"/>
            <a:ext cx="4200600" cy="20040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chemeClr val="lt1"/>
                </a:solidFill>
                <a:highlight>
                  <a:srgbClr val="F1C232"/>
                </a:highlight>
              </a:rPr>
              <a:t>OPORTUNIDADES</a:t>
            </a:r>
            <a:endParaRPr b="1" u="sng">
              <a:solidFill>
                <a:schemeClr val="lt1"/>
              </a:solidFill>
              <a:highlight>
                <a:srgbClr val="F1C232"/>
              </a:highlight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300">
                <a:solidFill>
                  <a:schemeClr val="dk1"/>
                </a:solidFill>
              </a:rPr>
              <a:t>Sin competencia (la app que hay tiene malas reseñas por ser una app lenta y sin actualizar)</a:t>
            </a:r>
            <a:endParaRPr sz="1300"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300">
                <a:solidFill>
                  <a:schemeClr val="dk1"/>
                </a:solidFill>
              </a:rPr>
              <a:t>Es un incentivo para los turista conocer de antemano todos los lugares que ofrece la provincia</a:t>
            </a:r>
            <a:endParaRPr sz="1300"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300">
                <a:solidFill>
                  <a:schemeClr val="dk1"/>
                </a:solidFill>
              </a:rPr>
              <a:t>Integración con las casas de comida y otros locales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47300" y="3124325"/>
            <a:ext cx="4105500" cy="1901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chemeClr val="lt1"/>
                </a:solidFill>
                <a:highlight>
                  <a:srgbClr val="1155CC"/>
                </a:highlight>
              </a:rPr>
              <a:t>DEBILIDADES</a:t>
            </a:r>
            <a:endParaRPr b="1" u="sng">
              <a:solidFill>
                <a:schemeClr val="lt1"/>
              </a:solidFill>
              <a:highlight>
                <a:srgbClr val="1155CC"/>
              </a:highlight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300">
                <a:solidFill>
                  <a:schemeClr val="dk1"/>
                </a:solidFill>
              </a:rPr>
              <a:t>La </a:t>
            </a:r>
            <a:r>
              <a:rPr lang="es-419" sz="1300">
                <a:solidFill>
                  <a:schemeClr val="dk1"/>
                </a:solidFill>
              </a:rPr>
              <a:t>aplicación</a:t>
            </a:r>
            <a:r>
              <a:rPr lang="es-419" sz="1300">
                <a:solidFill>
                  <a:schemeClr val="dk1"/>
                </a:solidFill>
              </a:rPr>
              <a:t> requiere que alguien la actualice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300">
                <a:solidFill>
                  <a:schemeClr val="dk1"/>
                </a:solidFill>
              </a:rPr>
              <a:t>Costo del mantenimiento de los servidores (se puede transformar en una oportunidad si se monetiza de alguna forma)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52725" y="3124325"/>
            <a:ext cx="4200600" cy="1901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chemeClr val="lt1"/>
                </a:solidFill>
                <a:highlight>
                  <a:srgbClr val="CC4125"/>
                </a:highlight>
              </a:rPr>
              <a:t>AMENAZAS</a:t>
            </a:r>
            <a:endParaRPr b="1" u="sng">
              <a:solidFill>
                <a:schemeClr val="lt1"/>
              </a:solidFill>
              <a:highlight>
                <a:srgbClr val="CC4125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Conectividad de internet (que puede ser transformado en una fortaleza)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Posible surgimiento de competencia a partir de conocer esta app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Alcance del proyecto</a:t>
            </a:r>
            <a:endParaRPr u="sng"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{DAFC7291-DF15-4942-AA62-928E18B89908}</a:tableStyleId>
              </a:tblPr>
              <a:tblGrid>
                <a:gridCol w="3120250"/>
                <a:gridCol w="49925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App Mobile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App Web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Login/Registro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Login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Wizard con preguntas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ABM Usuarios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Mapa con buscador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ABM </a:t>
                      </a:r>
                      <a:r>
                        <a:rPr lang="es-419"/>
                        <a:t>Categorías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Configuración</a:t>
                      </a:r>
                      <a:r>
                        <a:rPr lang="es-419"/>
                        <a:t> del cliente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ABM Atracciones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Envío</a:t>
                      </a:r>
                      <a:r>
                        <a:rPr lang="es-419"/>
                        <a:t> de sugerencias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Reportes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19"/>
          <p:cNvSpPr txBox="1"/>
          <p:nvPr/>
        </p:nvSpPr>
        <p:spPr>
          <a:xfrm>
            <a:off x="1125150" y="4093375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/>
              <a:t>Ver Anexo Alcance del proyecto</a:t>
            </a:r>
            <a:br>
              <a:rPr i="1" lang="es-419" sz="1000"/>
            </a:br>
            <a:r>
              <a:rPr i="1" lang="es-419" sz="800"/>
              <a:t>https://docs.google.com/document/d/1nv4acW-7nnw6c-30_vNgoq2u2RKgmuWImDfFUrzlu9M/edit?usp=sharing</a:t>
            </a:r>
            <a:endParaRPr i="1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Tecnologías</a:t>
            </a:r>
            <a:r>
              <a:rPr lang="es-419" u="sng"/>
              <a:t> del proyecto</a:t>
            </a:r>
            <a:endParaRPr u="sng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100" y="3819181"/>
            <a:ext cx="522850" cy="548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867" y="3838575"/>
            <a:ext cx="522869" cy="5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125" y="3729025"/>
            <a:ext cx="577579" cy="7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5913" y="3802838"/>
            <a:ext cx="1676400" cy="581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0"/>
          <p:cNvGraphicFramePr/>
          <p:nvPr/>
        </p:nvGraphicFramePr>
        <p:xfrm>
          <a:off x="952500" y="142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{DAFC7291-DF15-4942-AA62-928E18B89908}</a:tableStyleId>
              </a:tblPr>
              <a:tblGrid>
                <a:gridCol w="1580500"/>
                <a:gridCol w="382850"/>
                <a:gridCol w="2380050"/>
                <a:gridCol w="382850"/>
                <a:gridCol w="2512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App Mobile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Web App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Servicios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Android Studio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React 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Fiware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K</a:t>
                      </a:r>
                      <a:r>
                        <a:rPr lang="es-419"/>
                        <a:t>otlin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Google Maps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NodeJs + MongoDb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8" name="Google Shape;1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8320" y="3802838"/>
            <a:ext cx="1768119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Flujo de la </a:t>
            </a:r>
            <a:r>
              <a:rPr lang="es-419" u="sng"/>
              <a:t>información</a:t>
            </a:r>
            <a:endParaRPr u="sng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350" y="1017725"/>
            <a:ext cx="3966750" cy="36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1671650" y="4693025"/>
            <a:ext cx="61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>
                <a:solidFill>
                  <a:schemeClr val="dk2"/>
                </a:solidFill>
              </a:rPr>
              <a:t>https://drive.google.com/file/d/1x8fRB4jbZHl1bQJxU6rgTrezlHqThL6L/view?usp=sharing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