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73" r:id="rId3"/>
    <p:sldId id="276" r:id="rId4"/>
    <p:sldId id="277" r:id="rId5"/>
    <p:sldId id="278" r:id="rId6"/>
    <p:sldId id="279" r:id="rId7"/>
    <p:sldId id="280"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B16C2-8DE2-4838-AE45-2854D0814CA1}" type="datetimeFigureOut">
              <a:rPr lang="en-US" smtClean="0"/>
              <a:t>8/8/2016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250B4-6D59-47B5-B2B0-79698D017936}" type="slidenum">
              <a:rPr lang="en-US" smtClean="0"/>
              <a:t>‹#›</a:t>
            </a:fld>
            <a:endParaRPr lang="en-US"/>
          </a:p>
        </p:txBody>
      </p:sp>
    </p:spTree>
    <p:extLst>
      <p:ext uri="{BB962C8B-B14F-4D97-AF65-F5344CB8AC3E}">
        <p14:creationId xmlns:p14="http://schemas.microsoft.com/office/powerpoint/2010/main" val="110478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78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Date Placeholder 9"/>
          <p:cNvSpPr>
            <a:spLocks noGrp="1"/>
          </p:cNvSpPr>
          <p:nvPr>
            <p:ph type="dt"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8/8/2016 16:46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709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8/8/2016 16:46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57150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57150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412803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8/8/2016 16:46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57150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57150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52606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92642"/>
            <a:ext cx="10240454"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50543"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4933" y="1298576"/>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4933" y="-160540"/>
            <a:ext cx="875238"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4933" y="5753556"/>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5650" y="6339014"/>
            <a:ext cx="2361901"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2125" y="442110"/>
            <a:ext cx="1255901"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928" y="-160540"/>
            <a:ext cx="513324"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52926" y="1234418"/>
            <a:ext cx="244538"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6072" y="1918422"/>
            <a:ext cx="875238"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4747" y="5410281"/>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230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Tree>
    <p:extLst>
      <p:ext uri="{BB962C8B-B14F-4D97-AF65-F5344CB8AC3E}">
        <p14:creationId xmlns:p14="http://schemas.microsoft.com/office/powerpoint/2010/main" val="319839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7453"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7453"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5359"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5359"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631"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631"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3340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6142922"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6142922"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3368101"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3368101"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6142922"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6142922"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3368101"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3368101"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25050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7453"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7453"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5359"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5359"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631"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631"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4757453"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4757453"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7" name="Text Placeholder 8"/>
          <p:cNvSpPr>
            <a:spLocks noGrp="1"/>
          </p:cNvSpPr>
          <p:nvPr>
            <p:ph type="body" sz="quarter" idx="19"/>
          </p:nvPr>
        </p:nvSpPr>
        <p:spPr>
          <a:xfrm>
            <a:off x="7535359"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8" name="Text Placeholder 8"/>
          <p:cNvSpPr>
            <a:spLocks noGrp="1"/>
          </p:cNvSpPr>
          <p:nvPr>
            <p:ph type="body" sz="quarter" idx="20"/>
          </p:nvPr>
        </p:nvSpPr>
        <p:spPr>
          <a:xfrm>
            <a:off x="7535359"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1982631"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1982631"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181387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14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1" y="0"/>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453" y="1447800"/>
            <a:ext cx="11155093"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11296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4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s-ES_tradnl"/>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4082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280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971952"/>
            <a:ext cx="11151917"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5079" y="-383422"/>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9468" y="1075694"/>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9468" y="-383422"/>
            <a:ext cx="875238"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5783" y="1200178"/>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2687" y="5499901"/>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8318" y="4827762"/>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3404" y="6085359"/>
            <a:ext cx="2361901"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860" y="1115602"/>
            <a:ext cx="1255901"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8663" y="512952"/>
            <a:ext cx="513324"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7462" y="1011536"/>
            <a:ext cx="244538"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9117" y="1879032"/>
            <a:ext cx="875238"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4747" y="5410281"/>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09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3055052"/>
            <a:ext cx="11151917"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63458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50543"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4933" y="1298576"/>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4933" y="-160540"/>
            <a:ext cx="875238"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4933" y="5753556"/>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5650" y="6339014"/>
            <a:ext cx="2361901"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2125" y="442110"/>
            <a:ext cx="1255901"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928" y="-160540"/>
            <a:ext cx="513324"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52926" y="1234418"/>
            <a:ext cx="244538"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6072" y="1918422"/>
            <a:ext cx="875238"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4747" y="5410281"/>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a:t>Click to edit Master subtitle style</a:t>
            </a:r>
            <a:endParaRPr lang="en-US" dirty="0"/>
          </a:p>
        </p:txBody>
      </p:sp>
      <p:sp>
        <p:nvSpPr>
          <p:cNvPr id="7" name="Text Placeholder 6"/>
          <p:cNvSpPr>
            <a:spLocks noGrp="1"/>
          </p:cNvSpPr>
          <p:nvPr>
            <p:ph type="body" sz="quarter" idx="10" hasCustomPrompt="1"/>
          </p:nvPr>
        </p:nvSpPr>
        <p:spPr>
          <a:xfrm>
            <a:off x="976567" y="2739678"/>
            <a:ext cx="10245218"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598" y="1447800"/>
            <a:ext cx="10240454" cy="914096"/>
          </a:xfrm>
        </p:spPr>
        <p:txBody>
          <a:bodyPr wrap="square" anchor="ctr">
            <a:noAutofit/>
          </a:bodyPr>
          <a:lstStyle>
            <a:lvl1pPr marL="0" indent="0">
              <a:buNone/>
              <a:defRPr sz="6600" spc="-150">
                <a:solidFill>
                  <a:schemeClr val="tx1">
                    <a:alpha val="99000"/>
                  </a:schemeClr>
                </a:solidFill>
              </a:defRPr>
            </a:lvl1pPr>
          </a:lstStyle>
          <a:p>
            <a:pPr lvl="0"/>
            <a:r>
              <a:rPr lang="es-ES_tradnl"/>
              <a:t>Click to edit Master text styles</a:t>
            </a:r>
          </a:p>
        </p:txBody>
      </p:sp>
    </p:spTree>
    <p:extLst>
      <p:ext uri="{BB962C8B-B14F-4D97-AF65-F5344CB8AC3E}">
        <p14:creationId xmlns:p14="http://schemas.microsoft.com/office/powerpoint/2010/main" val="24151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248" y="1447799"/>
            <a:ext cx="11151917"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146732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218179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3955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4" name="Text Placeholder 3"/>
          <p:cNvSpPr>
            <a:spLocks noGrp="1"/>
          </p:cNvSpPr>
          <p:nvPr>
            <p:ph type="body" sz="quarter" idx="10"/>
          </p:nvPr>
        </p:nvSpPr>
        <p:spPr>
          <a:xfrm>
            <a:off x="520836" y="1447800"/>
            <a:ext cx="5396365"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Text Placeholder 6"/>
          <p:cNvSpPr>
            <a:spLocks noGrp="1"/>
          </p:cNvSpPr>
          <p:nvPr>
            <p:ph type="body" sz="quarter" idx="11"/>
          </p:nvPr>
        </p:nvSpPr>
        <p:spPr>
          <a:xfrm>
            <a:off x="6279563" y="1447800"/>
            <a:ext cx="5396365"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Fifth level</a:t>
            </a:r>
            <a:endParaRPr lang="en-US" dirty="0"/>
          </a:p>
        </p:txBody>
      </p:sp>
    </p:spTree>
    <p:extLst>
      <p:ext uri="{BB962C8B-B14F-4D97-AF65-F5344CB8AC3E}">
        <p14:creationId xmlns:p14="http://schemas.microsoft.com/office/powerpoint/2010/main" val="363925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6" name="Text Placeholder 5"/>
          <p:cNvSpPr>
            <a:spLocks noGrp="1"/>
          </p:cNvSpPr>
          <p:nvPr>
            <p:ph type="body" sz="quarter" idx="11"/>
          </p:nvPr>
        </p:nvSpPr>
        <p:spPr>
          <a:xfrm>
            <a:off x="520836" y="1447800"/>
            <a:ext cx="5396365"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9" name="Text Placeholder 8"/>
          <p:cNvSpPr>
            <a:spLocks noGrp="1"/>
          </p:cNvSpPr>
          <p:nvPr>
            <p:ph type="body" sz="quarter" idx="12"/>
          </p:nvPr>
        </p:nvSpPr>
        <p:spPr>
          <a:xfrm>
            <a:off x="6279563" y="1447800"/>
            <a:ext cx="5396365"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Fifth level</a:t>
            </a:r>
            <a:endParaRPr lang="en-US" dirty="0"/>
          </a:p>
        </p:txBody>
      </p:sp>
    </p:spTree>
    <p:extLst>
      <p:ext uri="{BB962C8B-B14F-4D97-AF65-F5344CB8AC3E}">
        <p14:creationId xmlns:p14="http://schemas.microsoft.com/office/powerpoint/2010/main" val="49510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s-ES_tradnl"/>
              <a:t>Click to edit Master title style</a:t>
            </a:r>
            <a:endParaRPr lang="en-US" dirty="0"/>
          </a:p>
        </p:txBody>
      </p:sp>
      <p:sp>
        <p:nvSpPr>
          <p:cNvPr id="4" name="Text Placeholder 3"/>
          <p:cNvSpPr>
            <a:spLocks noGrp="1"/>
          </p:cNvSpPr>
          <p:nvPr>
            <p:ph type="body" idx="1"/>
          </p:nvPr>
        </p:nvSpPr>
        <p:spPr>
          <a:xfrm>
            <a:off x="520836" y="1447800"/>
            <a:ext cx="11155093" cy="5181600"/>
          </a:xfrm>
          <a:prstGeom prst="rect">
            <a:avLst/>
          </a:prstGeom>
        </p:spPr>
        <p:txBody>
          <a:bodyPr vert="horz" lIns="0" tIns="0" rIns="0" bIns="0" rtlCol="0">
            <a:no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19822155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598005"/>
            <a:ext cx="11151917" cy="1661993"/>
          </a:xfrm>
        </p:spPr>
        <p:txBody>
          <a:bodyPr/>
          <a:lstStyle/>
          <a:p>
            <a:pPr algn="ctr"/>
            <a:r>
              <a:rPr lang="es-AR" sz="7200" dirty="0">
                <a:cs typeface="Haettenschweiler"/>
              </a:rPr>
              <a:t>ASP.NET Core 1.0</a:t>
            </a:r>
            <a:br>
              <a:rPr lang="es-AR" sz="7200" dirty="0">
                <a:cs typeface="Haettenschweiler"/>
              </a:rPr>
            </a:br>
            <a:endParaRPr lang="es-AR" sz="4800" dirty="0">
              <a:cs typeface="Haettenschweiler"/>
            </a:endParaRPr>
          </a:p>
        </p:txBody>
      </p:sp>
      <p:sp>
        <p:nvSpPr>
          <p:cNvPr id="7" name="TextBox 6"/>
          <p:cNvSpPr txBox="1"/>
          <p:nvPr/>
        </p:nvSpPr>
        <p:spPr>
          <a:xfrm>
            <a:off x="324758" y="4984296"/>
            <a:ext cx="5163230" cy="1292662"/>
          </a:xfrm>
          <a:prstGeom prst="rect">
            <a:avLst/>
          </a:prstGeom>
          <a:noFill/>
        </p:spPr>
        <p:txBody>
          <a:bodyPr wrap="square" lIns="0" tIns="0" rIns="0" bIns="0" rtlCol="0">
            <a:spAutoFit/>
          </a:bodyPr>
          <a:lstStyle/>
          <a:p>
            <a:pPr defTabSz="914363"/>
            <a:r>
              <a:rPr lang="es-AR" sz="2800" dirty="0">
                <a:gradFill>
                  <a:gsLst>
                    <a:gs pos="2917">
                      <a:srgbClr val="FFFFFF"/>
                    </a:gs>
                    <a:gs pos="30000">
                      <a:srgbClr val="FFFFFF"/>
                    </a:gs>
                  </a:gsLst>
                  <a:lin ang="5400000" scaled="0"/>
                </a:gradFill>
                <a:latin typeface="Segoe UI"/>
              </a:rPr>
              <a:t>marianos@lagash.com</a:t>
            </a:r>
            <a:endParaRPr lang="es-AR" sz="2800" dirty="0">
              <a:gradFill>
                <a:gsLst>
                  <a:gs pos="2917">
                    <a:srgbClr val="FFFFFF"/>
                  </a:gs>
                  <a:gs pos="30000">
                    <a:srgbClr val="FFFFFF"/>
                  </a:gs>
                </a:gsLst>
                <a:lin ang="5400000" scaled="0"/>
              </a:gradFill>
              <a:latin typeface="Segoe UI"/>
            </a:endParaRPr>
          </a:p>
          <a:p>
            <a:pPr defTabSz="914363"/>
            <a:r>
              <a:rPr lang="es-AR" sz="2800" dirty="0">
                <a:gradFill>
                  <a:gsLst>
                    <a:gs pos="2917">
                      <a:srgbClr val="FFFFFF"/>
                    </a:gs>
                    <a:gs pos="30000">
                      <a:srgbClr val="FFFFFF"/>
                    </a:gs>
                  </a:gsLst>
                  <a:lin ang="5400000" scaled="0"/>
                </a:gradFill>
                <a:latin typeface="Segoe UI"/>
              </a:rPr>
              <a:t>@</a:t>
            </a:r>
            <a:r>
              <a:rPr lang="es-AR" sz="2800" dirty="0" err="1">
                <a:gradFill>
                  <a:gsLst>
                    <a:gs pos="2917">
                      <a:srgbClr val="FFFFFF"/>
                    </a:gs>
                    <a:gs pos="30000">
                      <a:srgbClr val="FFFFFF"/>
                    </a:gs>
                  </a:gsLst>
                  <a:lin ang="5400000" scaled="0"/>
                </a:gradFill>
                <a:latin typeface="Segoe UI"/>
              </a:rPr>
              <a:t>marianosz</a:t>
            </a:r>
            <a:endParaRPr lang="es-AR" sz="2800" dirty="0">
              <a:gradFill>
                <a:gsLst>
                  <a:gs pos="2917">
                    <a:srgbClr val="FFFFFF"/>
                  </a:gs>
                  <a:gs pos="30000">
                    <a:srgbClr val="FFFFFF"/>
                  </a:gs>
                </a:gsLst>
                <a:lin ang="5400000" scaled="0"/>
              </a:gradFill>
              <a:latin typeface="Segoe UI"/>
            </a:endParaRPr>
          </a:p>
          <a:p>
            <a:pPr defTabSz="914363"/>
            <a:r>
              <a:rPr lang="es-AR" sz="2800" dirty="0">
                <a:gradFill>
                  <a:gsLst>
                    <a:gs pos="2917">
                      <a:srgbClr val="FFFFFF"/>
                    </a:gs>
                    <a:gs pos="30000">
                      <a:srgbClr val="FFFFFF"/>
                    </a:gs>
                  </a:gsLst>
                  <a:lin ang="5400000" scaled="0"/>
                </a:gradFill>
                <a:latin typeface="Segoe UI"/>
              </a:rPr>
              <a:t>http://weblogs.asp.net/marianos</a:t>
            </a:r>
            <a:endParaRPr lang="es-AR" sz="2800" dirty="0">
              <a:gradFill>
                <a:gsLst>
                  <a:gs pos="2917">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744400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t>Acceso a datos</a:t>
            </a:r>
          </a:p>
        </p:txBody>
      </p:sp>
      <p:sp>
        <p:nvSpPr>
          <p:cNvPr id="2" name="Text Placeholder 1"/>
          <p:cNvSpPr>
            <a:spLocks noGrp="1"/>
          </p:cNvSpPr>
          <p:nvPr>
            <p:ph type="body" sz="quarter" idx="10"/>
          </p:nvPr>
        </p:nvSpPr>
        <p:spPr/>
        <p:txBody>
          <a:bodyPr/>
          <a:lstStyle/>
          <a:p>
            <a:r>
              <a:rPr lang="es-AR" dirty="0"/>
              <a:t>.NET Core en Linux ofrece acceso a datos nativo en:</a:t>
            </a:r>
          </a:p>
          <a:p>
            <a:pPr lvl="1"/>
            <a:r>
              <a:rPr lang="es-AR" sz="2800" dirty="0"/>
              <a:t>SQL Server (</a:t>
            </a:r>
            <a:r>
              <a:rPr lang="es-AR" sz="2800" dirty="0" err="1"/>
              <a:t>remote</a:t>
            </a:r>
            <a:r>
              <a:rPr lang="es-AR" sz="2800" dirty="0"/>
              <a:t> </a:t>
            </a:r>
            <a:r>
              <a:rPr lang="es-AR" sz="2800" dirty="0" err="1"/>
              <a:t>access</a:t>
            </a:r>
            <a:r>
              <a:rPr lang="es-AR" sz="2800" dirty="0"/>
              <a:t>)</a:t>
            </a:r>
          </a:p>
          <a:p>
            <a:pPr lvl="1"/>
            <a:r>
              <a:rPr lang="es-AR" sz="2800" dirty="0" err="1"/>
              <a:t>Azure</a:t>
            </a:r>
            <a:r>
              <a:rPr lang="es-AR" sz="2800" dirty="0"/>
              <a:t> SQL </a:t>
            </a:r>
            <a:r>
              <a:rPr lang="es-AR" sz="2800" dirty="0" err="1"/>
              <a:t>Database</a:t>
            </a:r>
            <a:endParaRPr lang="es-AR" sz="2800" dirty="0"/>
          </a:p>
          <a:p>
            <a:pPr lvl="1"/>
            <a:r>
              <a:rPr lang="en-US" sz="2800" dirty="0" err="1"/>
              <a:t>Sqlite</a:t>
            </a:r>
            <a:endParaRPr lang="es-AR" sz="2800" dirty="0"/>
          </a:p>
          <a:p>
            <a:pPr marL="0" indent="0">
              <a:buNone/>
            </a:pPr>
            <a:endParaRPr lang="es-AR" dirty="0"/>
          </a:p>
          <a:p>
            <a:r>
              <a:rPr lang="es-AR" sz="2400" dirty="0"/>
              <a:t>No hay que hacer cambios en el código de acceso a datos</a:t>
            </a:r>
          </a:p>
          <a:p>
            <a:pPr lvl="1"/>
            <a:r>
              <a:rPr lang="es-AR" sz="1400" dirty="0"/>
              <a:t>ADO.NET</a:t>
            </a:r>
          </a:p>
          <a:p>
            <a:pPr lvl="1"/>
            <a:r>
              <a:rPr lang="es-AR" sz="1400" dirty="0" err="1"/>
              <a:t>Entity</a:t>
            </a:r>
            <a:r>
              <a:rPr lang="es-AR" sz="1400" dirty="0"/>
              <a:t> Framework</a:t>
            </a:r>
          </a:p>
          <a:p>
            <a:r>
              <a:rPr lang="es-AR" sz="2400" dirty="0"/>
              <a:t>No hay que migrar datos</a:t>
            </a:r>
          </a:p>
          <a:p>
            <a:r>
              <a:rPr lang="es-AR" sz="2400" dirty="0"/>
              <a:t>En el futuro se van a soportar mas data </a:t>
            </a:r>
            <a:r>
              <a:rPr lang="es-AR" sz="2400" dirty="0" err="1"/>
              <a:t>providers</a:t>
            </a:r>
            <a:endParaRPr lang="es-AR" sz="2400" dirty="0"/>
          </a:p>
        </p:txBody>
      </p:sp>
      <p:pic>
        <p:nvPicPr>
          <p:cNvPr id="11" name="Picture 6" descr="\\MAGNUM\Projects\Microsoft\Cloud Power FY12\Design\ICONS_PNG\Cloud.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6730890" y="1950468"/>
            <a:ext cx="3080658" cy="3080658"/>
          </a:xfrm>
          <a:prstGeom prst="rect">
            <a:avLst/>
          </a:prstGeom>
          <a:noFill/>
        </p:spPr>
      </p:pic>
      <p:sp>
        <p:nvSpPr>
          <p:cNvPr id="4" name="Flowchart: Magnetic Disk 3"/>
          <p:cNvSpPr>
            <a:spLocks noChangeAspect="1"/>
          </p:cNvSpPr>
          <p:nvPr/>
        </p:nvSpPr>
        <p:spPr bwMode="auto">
          <a:xfrm>
            <a:off x="7604056" y="3047184"/>
            <a:ext cx="1324223" cy="887229"/>
          </a:xfrm>
          <a:prstGeom prst="flowChartMagneticDisk">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89619" tIns="89619" rIns="33611" bIns="33611" rtlCol="0" anchor="ctr" anchorCtr="0"/>
          <a:lstStyle/>
          <a:p>
            <a:pPr algn="ctr" defTabSz="913851"/>
            <a:r>
              <a:rPr lang="es-AR" sz="1764" dirty="0" err="1">
                <a:gradFill>
                  <a:gsLst>
                    <a:gs pos="0">
                      <a:srgbClr val="FFFFFF"/>
                    </a:gs>
                    <a:gs pos="100000">
                      <a:srgbClr val="FFFFFF"/>
                    </a:gs>
                  </a:gsLst>
                  <a:lin ang="5400000" scaled="0"/>
                </a:gradFill>
                <a:latin typeface="Segoe UI"/>
                <a:ea typeface="Segoe UI" pitchFamily="34" charset="0"/>
                <a:cs typeface="Segoe UI" pitchFamily="34" charset="0"/>
              </a:rPr>
              <a:t>Azure</a:t>
            </a:r>
            <a:r>
              <a:rPr lang="es-AR" sz="1764" dirty="0">
                <a:gradFill>
                  <a:gsLst>
                    <a:gs pos="0">
                      <a:srgbClr val="FFFFFF"/>
                    </a:gs>
                    <a:gs pos="100000">
                      <a:srgbClr val="FFFFFF"/>
                    </a:gs>
                  </a:gsLst>
                  <a:lin ang="5400000" scaled="0"/>
                </a:gradFill>
                <a:latin typeface="Segoe UI"/>
                <a:ea typeface="Segoe UI" pitchFamily="34" charset="0"/>
                <a:cs typeface="Segoe UI" pitchFamily="34" charset="0"/>
              </a:rPr>
              <a:t> SQL </a:t>
            </a:r>
            <a:r>
              <a:rPr lang="es-AR" sz="1764" dirty="0" err="1">
                <a:gradFill>
                  <a:gsLst>
                    <a:gs pos="0">
                      <a:srgbClr val="FFFFFF"/>
                    </a:gs>
                    <a:gs pos="100000">
                      <a:srgbClr val="FFFFFF"/>
                    </a:gs>
                  </a:gsLst>
                  <a:lin ang="5400000" scaled="0"/>
                </a:gradFill>
                <a:latin typeface="Segoe UI"/>
                <a:ea typeface="Segoe UI" pitchFamily="34" charset="0"/>
                <a:cs typeface="Segoe UI" pitchFamily="34" charset="0"/>
              </a:rPr>
              <a:t>Database</a:t>
            </a:r>
            <a:endParaRPr lang="es-AR" sz="1764"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Picture 2" descr="\\MAGNUM\Projects\Microsoft\Cloud Power FY12\Design\ICONS_PNG\Tower.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9329885" y="1771602"/>
            <a:ext cx="2737041" cy="2737041"/>
          </a:xfrm>
          <a:prstGeom prst="rect">
            <a:avLst/>
          </a:prstGeom>
          <a:noFill/>
        </p:spPr>
      </p:pic>
      <p:sp>
        <p:nvSpPr>
          <p:cNvPr id="6" name="Flowchart: Magnetic Disk 5"/>
          <p:cNvSpPr>
            <a:spLocks noChangeAspect="1"/>
          </p:cNvSpPr>
          <p:nvPr/>
        </p:nvSpPr>
        <p:spPr bwMode="auto">
          <a:xfrm>
            <a:off x="10436615" y="3461294"/>
            <a:ext cx="1367905" cy="916496"/>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89619" tIns="89619" rIns="33611" bIns="33611" rtlCol="0" anchor="ctr" anchorCtr="0"/>
          <a:lstStyle/>
          <a:p>
            <a:pPr algn="ctr" defTabSz="913851"/>
            <a:r>
              <a:rPr lang="es-AR" sz="1764" dirty="0">
                <a:gradFill>
                  <a:gsLst>
                    <a:gs pos="0">
                      <a:srgbClr val="FFFFFF"/>
                    </a:gs>
                    <a:gs pos="100000">
                      <a:srgbClr val="FFFFFF"/>
                    </a:gs>
                  </a:gsLst>
                  <a:lin ang="5400000" scaled="0"/>
                </a:gradFill>
                <a:latin typeface="Segoe UI"/>
                <a:ea typeface="Segoe UI" pitchFamily="34" charset="0"/>
                <a:cs typeface="Segoe UI" pitchFamily="34" charset="0"/>
              </a:rPr>
              <a:t>SQL Server</a:t>
            </a:r>
          </a:p>
        </p:txBody>
      </p:sp>
      <p:sp>
        <p:nvSpPr>
          <p:cNvPr id="13" name="TextBox 12"/>
          <p:cNvSpPr txBox="1"/>
          <p:nvPr/>
        </p:nvSpPr>
        <p:spPr>
          <a:xfrm>
            <a:off x="9875723" y="4306647"/>
            <a:ext cx="1642648" cy="561067"/>
          </a:xfrm>
          <a:prstGeom prst="rect">
            <a:avLst/>
          </a:prstGeom>
          <a:noFill/>
        </p:spPr>
        <p:txBody>
          <a:bodyPr wrap="none" lIns="179238" tIns="143391" rIns="179238" bIns="143391" rtlCol="0">
            <a:spAutoFit/>
          </a:bodyPr>
          <a:lstStyle/>
          <a:p>
            <a:pPr defTabSz="914363">
              <a:lnSpc>
                <a:spcPct val="90000"/>
              </a:lnSpc>
              <a:spcAft>
                <a:spcPts val="588"/>
              </a:spcAft>
            </a:pPr>
            <a:r>
              <a:rPr lang="es-AR" sz="1960" dirty="0" err="1">
                <a:solidFill>
                  <a:srgbClr val="000000"/>
                </a:solidFill>
                <a:latin typeface="Segoe UI"/>
              </a:rPr>
              <a:t>On</a:t>
            </a:r>
            <a:r>
              <a:rPr lang="es-AR" sz="1960" dirty="0">
                <a:solidFill>
                  <a:srgbClr val="000000"/>
                </a:solidFill>
                <a:latin typeface="Segoe UI"/>
              </a:rPr>
              <a:t> </a:t>
            </a:r>
            <a:r>
              <a:rPr lang="es-AR" sz="1960" dirty="0" err="1">
                <a:solidFill>
                  <a:srgbClr val="000000"/>
                </a:solidFill>
                <a:latin typeface="Segoe UI"/>
              </a:rPr>
              <a:t>premise</a:t>
            </a:r>
            <a:endParaRPr lang="es-AR" sz="1960" dirty="0">
              <a:solidFill>
                <a:srgbClr val="000000"/>
              </a:solidFill>
              <a:latin typeface="Segoe UI"/>
            </a:endParaRPr>
          </a:p>
        </p:txBody>
      </p:sp>
      <p:sp>
        <p:nvSpPr>
          <p:cNvPr id="14" name="TextBox 13"/>
          <p:cNvSpPr txBox="1"/>
          <p:nvPr/>
        </p:nvSpPr>
        <p:spPr>
          <a:xfrm>
            <a:off x="7643265" y="4306647"/>
            <a:ext cx="1254850" cy="561067"/>
          </a:xfrm>
          <a:prstGeom prst="rect">
            <a:avLst/>
          </a:prstGeom>
          <a:noFill/>
        </p:spPr>
        <p:txBody>
          <a:bodyPr wrap="none" lIns="179238" tIns="143391" rIns="179238" bIns="143391" rtlCol="0">
            <a:spAutoFit/>
          </a:bodyPr>
          <a:lstStyle/>
          <a:p>
            <a:pPr defTabSz="914363">
              <a:lnSpc>
                <a:spcPct val="90000"/>
              </a:lnSpc>
              <a:spcAft>
                <a:spcPts val="588"/>
              </a:spcAft>
            </a:pPr>
            <a:r>
              <a:rPr lang="es-AR" sz="1960" dirty="0">
                <a:solidFill>
                  <a:srgbClr val="000000"/>
                </a:solidFill>
                <a:latin typeface="Segoe UI"/>
              </a:rPr>
              <a:t>In </a:t>
            </a:r>
            <a:r>
              <a:rPr lang="es-AR" sz="1960" dirty="0" err="1">
                <a:solidFill>
                  <a:srgbClr val="000000"/>
                </a:solidFill>
                <a:latin typeface="Segoe UI"/>
              </a:rPr>
              <a:t>cloud</a:t>
            </a:r>
            <a:endParaRPr lang="es-AR" sz="1960" dirty="0">
              <a:solidFill>
                <a:srgbClr val="000000"/>
              </a:solidFill>
              <a:latin typeface="Segoe UI"/>
            </a:endParaRPr>
          </a:p>
        </p:txBody>
      </p:sp>
    </p:spTree>
    <p:extLst>
      <p:ext uri="{BB962C8B-B14F-4D97-AF65-F5344CB8AC3E}">
        <p14:creationId xmlns:p14="http://schemas.microsoft.com/office/powerpoint/2010/main" val="10410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8"/>
            <a:ext cx="11650488" cy="5342396"/>
          </a:xfrm>
        </p:spPr>
        <p:txBody>
          <a:bodyPr/>
          <a:lstStyle/>
          <a:p>
            <a:r>
              <a:rPr lang="es-AR" dirty="0" err="1"/>
              <a:t>Xcopy</a:t>
            </a:r>
            <a:r>
              <a:rPr lang="es-AR" dirty="0"/>
              <a:t> </a:t>
            </a:r>
            <a:r>
              <a:rPr lang="es-AR" dirty="0" err="1"/>
              <a:t>deployment</a:t>
            </a:r>
            <a:endParaRPr lang="es-AR" dirty="0"/>
          </a:p>
          <a:p>
            <a:pPr lvl="1"/>
            <a:r>
              <a:rPr lang="es-AR" dirty="0" err="1">
                <a:latin typeface="+mj-lt"/>
              </a:rPr>
              <a:t>On-premise</a:t>
            </a:r>
            <a:endParaRPr lang="es-AR" dirty="0">
              <a:latin typeface="+mj-lt"/>
            </a:endParaRPr>
          </a:p>
          <a:p>
            <a:pPr lvl="1"/>
            <a:r>
              <a:rPr lang="es-AR" dirty="0" err="1">
                <a:latin typeface="+mj-lt"/>
              </a:rPr>
              <a:t>Azure</a:t>
            </a:r>
            <a:r>
              <a:rPr lang="es-AR" dirty="0">
                <a:latin typeface="+mj-lt"/>
              </a:rPr>
              <a:t> </a:t>
            </a:r>
            <a:r>
              <a:rPr lang="es-AR" dirty="0" err="1">
                <a:latin typeface="+mj-lt"/>
              </a:rPr>
              <a:t>IaaS</a:t>
            </a:r>
            <a:r>
              <a:rPr lang="es-AR" dirty="0">
                <a:latin typeface="+mj-lt"/>
              </a:rPr>
              <a:t> (Linux VM)</a:t>
            </a:r>
          </a:p>
          <a:p>
            <a:pPr lvl="1"/>
            <a:r>
              <a:rPr lang="es-AR" dirty="0" err="1">
                <a:latin typeface="+mj-lt"/>
              </a:rPr>
              <a:t>Docker</a:t>
            </a:r>
            <a:r>
              <a:rPr lang="es-AR" dirty="0">
                <a:latin typeface="+mj-lt"/>
              </a:rPr>
              <a:t> container</a:t>
            </a:r>
          </a:p>
          <a:p>
            <a:pPr lvl="1"/>
            <a:r>
              <a:rPr lang="es-AR" dirty="0">
                <a:latin typeface="+mj-lt"/>
              </a:rPr>
              <a:t>Windows container</a:t>
            </a:r>
          </a:p>
          <a:p>
            <a:r>
              <a:rPr lang="es-AR" dirty="0"/>
              <a:t>Se pueden utilizar cualquiera de las tecnología de </a:t>
            </a:r>
            <a:r>
              <a:rPr lang="es-AR" dirty="0" err="1"/>
              <a:t>deployment</a:t>
            </a:r>
            <a:r>
              <a:rPr lang="es-AR" dirty="0"/>
              <a:t> disponibles en el OS correspondiente (Windows/Linux/OS X)</a:t>
            </a:r>
          </a:p>
          <a:p>
            <a:pPr lvl="1"/>
            <a:r>
              <a:rPr lang="es-AR" dirty="0">
                <a:latin typeface="+mj-lt"/>
              </a:rPr>
              <a:t>Se puede incluir .NET Core con la aplicación</a:t>
            </a:r>
          </a:p>
          <a:p>
            <a:pPr lvl="1"/>
            <a:r>
              <a:rPr lang="es-AR" dirty="0">
                <a:latin typeface="+mj-lt"/>
              </a:rPr>
              <a:t>No se necesita una instalación de .NET a nivel de maquina</a:t>
            </a:r>
          </a:p>
        </p:txBody>
      </p:sp>
      <p:sp>
        <p:nvSpPr>
          <p:cNvPr id="3" name="Title 2"/>
          <p:cNvSpPr>
            <a:spLocks noGrp="1"/>
          </p:cNvSpPr>
          <p:nvPr>
            <p:ph type="title"/>
          </p:nvPr>
        </p:nvSpPr>
        <p:spPr>
          <a:xfrm>
            <a:off x="520701" y="228601"/>
            <a:ext cx="11149013" cy="747897"/>
          </a:xfrm>
        </p:spPr>
        <p:txBody>
          <a:bodyPr/>
          <a:lstStyle/>
          <a:p>
            <a:r>
              <a:rPr lang="es-AR" dirty="0"/>
              <a:t>Despliegue</a:t>
            </a:r>
          </a:p>
        </p:txBody>
      </p:sp>
    </p:spTree>
    <p:extLst>
      <p:ext uri="{BB962C8B-B14F-4D97-AF65-F5344CB8AC3E}">
        <p14:creationId xmlns:p14="http://schemas.microsoft.com/office/powerpoint/2010/main" val="289693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8"/>
            <a:ext cx="11650488" cy="1918480"/>
          </a:xfrm>
        </p:spPr>
        <p:txBody>
          <a:bodyPr/>
          <a:lstStyle/>
          <a:p>
            <a:r>
              <a:rPr lang="es-AR" dirty="0"/>
              <a:t>Todo lo que e necesita para evaluar .NET en Linux</a:t>
            </a:r>
          </a:p>
          <a:p>
            <a:pPr lvl="1"/>
            <a:r>
              <a:rPr lang="es-AR" dirty="0">
                <a:latin typeface="+mj-lt"/>
              </a:rPr>
              <a:t>.NET Core 1.0</a:t>
            </a:r>
          </a:p>
          <a:p>
            <a:pPr lvl="1"/>
            <a:r>
              <a:rPr lang="es-AR" dirty="0">
                <a:latin typeface="+mj-lt"/>
              </a:rPr>
              <a:t>ASP.NET Core 1.0</a:t>
            </a:r>
          </a:p>
          <a:p>
            <a:pPr lvl="1"/>
            <a:r>
              <a:rPr lang="es-AR" dirty="0" err="1">
                <a:latin typeface="+mj-lt"/>
              </a:rPr>
              <a:t>Parts</a:t>
            </a:r>
            <a:r>
              <a:rPr lang="es-AR" dirty="0">
                <a:latin typeface="+mj-lt"/>
              </a:rPr>
              <a:t> </a:t>
            </a:r>
            <a:r>
              <a:rPr lang="es-AR" dirty="0" err="1">
                <a:latin typeface="+mj-lt"/>
              </a:rPr>
              <a:t>Unlimited</a:t>
            </a:r>
            <a:r>
              <a:rPr lang="es-AR" dirty="0">
                <a:latin typeface="+mj-lt"/>
              </a:rPr>
              <a:t> </a:t>
            </a:r>
            <a:r>
              <a:rPr lang="es-AR" dirty="0" err="1">
                <a:latin typeface="+mj-lt"/>
              </a:rPr>
              <a:t>sample</a:t>
            </a:r>
            <a:r>
              <a:rPr lang="es-AR" dirty="0">
                <a:latin typeface="+mj-lt"/>
              </a:rPr>
              <a:t> app</a:t>
            </a:r>
          </a:p>
        </p:txBody>
      </p:sp>
      <p:sp>
        <p:nvSpPr>
          <p:cNvPr id="3" name="Title 2"/>
          <p:cNvSpPr>
            <a:spLocks noGrp="1"/>
          </p:cNvSpPr>
          <p:nvPr>
            <p:ph type="title"/>
          </p:nvPr>
        </p:nvSpPr>
        <p:spPr>
          <a:xfrm>
            <a:off x="520701" y="228601"/>
            <a:ext cx="11149013" cy="747897"/>
          </a:xfrm>
        </p:spPr>
        <p:txBody>
          <a:bodyPr/>
          <a:lstStyle/>
          <a:p>
            <a:r>
              <a:rPr lang="es-AR" dirty="0"/>
              <a:t>Linux VM en </a:t>
            </a:r>
            <a:r>
              <a:rPr lang="es-AR" dirty="0" err="1"/>
              <a:t>Azure</a:t>
            </a:r>
            <a:r>
              <a:rPr lang="es-AR" dirty="0"/>
              <a:t> Marketplace</a:t>
            </a:r>
          </a:p>
        </p:txBody>
      </p:sp>
      <p:pic>
        <p:nvPicPr>
          <p:cNvPr id="4" name="Picture 3"/>
          <p:cNvPicPr>
            <a:picLocks noChangeAspect="1"/>
          </p:cNvPicPr>
          <p:nvPr/>
        </p:nvPicPr>
        <p:blipFill>
          <a:blip r:embed="rId2"/>
          <a:stretch>
            <a:fillRect/>
          </a:stretch>
        </p:blipFill>
        <p:spPr>
          <a:xfrm>
            <a:off x="785607" y="3279636"/>
            <a:ext cx="10620788" cy="3394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881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t>Software Containers (simplificado)</a:t>
            </a:r>
          </a:p>
        </p:txBody>
      </p:sp>
      <p:sp>
        <p:nvSpPr>
          <p:cNvPr id="2" name="Text Placeholder 1"/>
          <p:cNvSpPr>
            <a:spLocks noGrp="1"/>
          </p:cNvSpPr>
          <p:nvPr>
            <p:ph type="body" sz="quarter" idx="10"/>
          </p:nvPr>
        </p:nvSpPr>
        <p:spPr>
          <a:xfrm>
            <a:off x="520701" y="1118615"/>
            <a:ext cx="11149013" cy="746762"/>
          </a:xfrm>
        </p:spPr>
        <p:txBody>
          <a:bodyPr/>
          <a:lstStyle/>
          <a:p>
            <a:pPr marL="0" indent="0">
              <a:buNone/>
            </a:pPr>
            <a:r>
              <a:rPr lang="es-AR" sz="3600" dirty="0"/>
              <a:t>Un container es una “maquina virtual liviana”</a:t>
            </a:r>
          </a:p>
        </p:txBody>
      </p:sp>
      <p:pic>
        <p:nvPicPr>
          <p:cNvPr id="5" name="Picture 4"/>
          <p:cNvPicPr>
            <a:picLocks noChangeAspect="1"/>
          </p:cNvPicPr>
          <p:nvPr/>
        </p:nvPicPr>
        <p:blipFill>
          <a:blip r:embed="rId2"/>
          <a:stretch>
            <a:fillRect/>
          </a:stretch>
        </p:blipFill>
        <p:spPr>
          <a:xfrm>
            <a:off x="1435368" y="1865376"/>
            <a:ext cx="9646223" cy="4794722"/>
          </a:xfrm>
          <a:prstGeom prst="rect">
            <a:avLst/>
          </a:prstGeom>
        </p:spPr>
      </p:pic>
    </p:spTree>
    <p:extLst>
      <p:ext uri="{BB962C8B-B14F-4D97-AF65-F5344CB8AC3E}">
        <p14:creationId xmlns:p14="http://schemas.microsoft.com/office/powerpoint/2010/main" val="337994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9"/>
            <a:ext cx="11650488" cy="4186871"/>
          </a:xfrm>
        </p:spPr>
        <p:txBody>
          <a:bodyPr/>
          <a:lstStyle/>
          <a:p>
            <a:r>
              <a:rPr lang="es-AR" dirty="0" err="1"/>
              <a:t>Docker</a:t>
            </a:r>
            <a:r>
              <a:rPr lang="es-AR" dirty="0"/>
              <a:t> es la tecnología de </a:t>
            </a:r>
            <a:r>
              <a:rPr lang="es-AR" dirty="0" err="1"/>
              <a:t>containers</a:t>
            </a:r>
            <a:r>
              <a:rPr lang="es-AR" dirty="0"/>
              <a:t> mas popular</a:t>
            </a:r>
          </a:p>
          <a:p>
            <a:r>
              <a:rPr lang="en-US" dirty="0"/>
              <a:t>Azure </a:t>
            </a:r>
            <a:r>
              <a:rPr lang="en-US" dirty="0" err="1"/>
              <a:t>soporta</a:t>
            </a:r>
            <a:r>
              <a:rPr lang="en-US" dirty="0"/>
              <a:t> Docker</a:t>
            </a:r>
          </a:p>
          <a:p>
            <a:r>
              <a:rPr lang="en-US" dirty="0"/>
              <a:t>Docker </a:t>
            </a:r>
            <a:r>
              <a:rPr lang="en-US" dirty="0" err="1"/>
              <a:t>va</a:t>
            </a:r>
            <a:r>
              <a:rPr lang="en-US" dirty="0"/>
              <a:t> a </a:t>
            </a:r>
            <a:r>
              <a:rPr lang="en-US" dirty="0" err="1"/>
              <a:t>soportar</a:t>
            </a:r>
            <a:r>
              <a:rPr lang="en-US" dirty="0"/>
              <a:t> “Windows Containers”</a:t>
            </a:r>
            <a:endParaRPr lang="es-AR" dirty="0"/>
          </a:p>
          <a:p>
            <a:r>
              <a:rPr lang="es-AR" dirty="0"/>
              <a:t>Visual Studio 2015 provee soporte para publicar y administrar </a:t>
            </a:r>
            <a:r>
              <a:rPr lang="es-AR" dirty="0" err="1"/>
              <a:t>Docker</a:t>
            </a:r>
            <a:r>
              <a:rPr lang="es-AR" dirty="0"/>
              <a:t> </a:t>
            </a:r>
            <a:r>
              <a:rPr lang="es-AR" dirty="0" err="1"/>
              <a:t>containers</a:t>
            </a:r>
            <a:endParaRPr lang="es-AR" dirty="0"/>
          </a:p>
        </p:txBody>
      </p:sp>
      <p:sp>
        <p:nvSpPr>
          <p:cNvPr id="3" name="Title 2"/>
          <p:cNvSpPr>
            <a:spLocks noGrp="1"/>
          </p:cNvSpPr>
          <p:nvPr>
            <p:ph type="title"/>
          </p:nvPr>
        </p:nvSpPr>
        <p:spPr>
          <a:xfrm>
            <a:off x="520701" y="228601"/>
            <a:ext cx="11149013" cy="747897"/>
          </a:xfrm>
        </p:spPr>
        <p:txBody>
          <a:bodyPr/>
          <a:lstStyle/>
          <a:p>
            <a:r>
              <a:rPr lang="es-AR" dirty="0" err="1"/>
              <a:t>Docker</a:t>
            </a:r>
            <a:endParaRPr lang="es-AR" dirty="0"/>
          </a:p>
        </p:txBody>
      </p:sp>
      <p:pic>
        <p:nvPicPr>
          <p:cNvPr id="2050" name="Picture 2" descr="http://www.shippingcontainerliving.com/images/shipping_container_dimens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941" y="4688407"/>
            <a:ext cx="2987305" cy="1680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2yj23r14cytosbxol4cavq337g.wpengine.netdna-cdn.com/wp-content/uploads/2014/12/dock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329" y="5147743"/>
            <a:ext cx="3942916" cy="13358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odeproject.com/KB/cross-platform/860150/vs20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01" y="5212269"/>
            <a:ext cx="1167079" cy="1206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2228" y="5528587"/>
            <a:ext cx="574123" cy="574123"/>
          </a:xfrm>
          <a:prstGeom prst="rect">
            <a:avLst/>
          </a:prstGeom>
        </p:spPr>
      </p:pic>
    </p:spTree>
    <p:extLst>
      <p:ext uri="{BB962C8B-B14F-4D97-AF65-F5344CB8AC3E}">
        <p14:creationId xmlns:p14="http://schemas.microsoft.com/office/powerpoint/2010/main" val="39032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sz="4312" dirty="0"/>
              <a:t>Llamadas de </a:t>
            </a:r>
            <a:r>
              <a:rPr lang="es-AR" sz="4312" dirty="0" err="1"/>
              <a:t>APIs</a:t>
            </a:r>
            <a:r>
              <a:rPr lang="es-AR" sz="4312" dirty="0"/>
              <a:t> nativas desde .NET </a:t>
            </a:r>
            <a:r>
              <a:rPr lang="es-AR" sz="4312" dirty="0" err="1"/>
              <a:t>on</a:t>
            </a:r>
            <a:r>
              <a:rPr lang="es-AR" sz="4312" dirty="0"/>
              <a:t> Linux</a:t>
            </a:r>
          </a:p>
        </p:txBody>
      </p:sp>
      <p:sp>
        <p:nvSpPr>
          <p:cNvPr id="5" name="Text Placeholder 4"/>
          <p:cNvSpPr>
            <a:spLocks noGrp="1"/>
          </p:cNvSpPr>
          <p:nvPr>
            <p:ph type="body" sz="quarter" idx="10"/>
          </p:nvPr>
        </p:nvSpPr>
        <p:spPr/>
        <p:txBody>
          <a:bodyPr/>
          <a:lstStyle/>
          <a:p>
            <a:pPr marL="0" indent="0">
              <a:buNone/>
            </a:pPr>
            <a:r>
              <a:rPr lang="es-AR" dirty="0"/>
              <a:t>[</a:t>
            </a:r>
            <a:r>
              <a:rPr lang="es-AR" dirty="0" err="1"/>
              <a:t>DllImport</a:t>
            </a:r>
            <a:r>
              <a:rPr lang="es-AR" dirty="0"/>
              <a:t>("</a:t>
            </a:r>
            <a:r>
              <a:rPr lang="es-AR" dirty="0" err="1"/>
              <a:t>libc</a:t>
            </a:r>
            <a:r>
              <a:rPr lang="es-AR" dirty="0"/>
              <a:t>")]</a:t>
            </a:r>
          </a:p>
          <a:p>
            <a:pPr marL="0" indent="0">
              <a:buNone/>
            </a:pPr>
            <a:r>
              <a:rPr lang="es-AR" dirty="0" err="1"/>
              <a:t>private</a:t>
            </a:r>
            <a:r>
              <a:rPr lang="es-AR" dirty="0"/>
              <a:t> </a:t>
            </a:r>
            <a:r>
              <a:rPr lang="es-AR" dirty="0" err="1"/>
              <a:t>static</a:t>
            </a:r>
            <a:r>
              <a:rPr lang="es-AR" dirty="0"/>
              <a:t> </a:t>
            </a:r>
            <a:r>
              <a:rPr lang="es-AR" dirty="0" err="1"/>
              <a:t>extern</a:t>
            </a:r>
            <a:r>
              <a:rPr lang="es-AR" dirty="0"/>
              <a:t> </a:t>
            </a:r>
            <a:r>
              <a:rPr lang="es-AR" dirty="0" err="1"/>
              <a:t>int</a:t>
            </a:r>
            <a:r>
              <a:rPr lang="es-AR" dirty="0"/>
              <a:t> </a:t>
            </a:r>
            <a:r>
              <a:rPr lang="es-AR" dirty="0" err="1"/>
              <a:t>printf</a:t>
            </a:r>
            <a:r>
              <a:rPr lang="es-AR" dirty="0"/>
              <a:t>(</a:t>
            </a:r>
            <a:r>
              <a:rPr lang="es-AR" dirty="0" err="1"/>
              <a:t>string</a:t>
            </a:r>
            <a:r>
              <a:rPr lang="es-AR" dirty="0"/>
              <a:t> </a:t>
            </a:r>
            <a:r>
              <a:rPr lang="es-AR" dirty="0" err="1"/>
              <a:t>format</a:t>
            </a:r>
            <a:r>
              <a:rPr lang="es-AR" dirty="0"/>
              <a:t>);</a:t>
            </a:r>
          </a:p>
          <a:p>
            <a:pPr marL="0" indent="0">
              <a:buNone/>
            </a:pPr>
            <a:r>
              <a:rPr lang="es-AR" dirty="0"/>
              <a:t>…</a:t>
            </a:r>
          </a:p>
          <a:p>
            <a:pPr marL="0" indent="0">
              <a:buNone/>
            </a:pPr>
            <a:r>
              <a:rPr lang="es-AR" dirty="0" err="1"/>
              <a:t>printf</a:t>
            </a:r>
            <a:r>
              <a:rPr lang="es-AR" dirty="0"/>
              <a:t>("</a:t>
            </a:r>
            <a:r>
              <a:rPr lang="es-AR" dirty="0" err="1"/>
              <a:t>Hello</a:t>
            </a:r>
            <a:r>
              <a:rPr lang="es-AR" dirty="0"/>
              <a:t>, </a:t>
            </a:r>
            <a:r>
              <a:rPr lang="es-AR" dirty="0" err="1"/>
              <a:t>World</a:t>
            </a:r>
            <a:r>
              <a:rPr lang="es-AR" dirty="0"/>
              <a:t>\n");</a:t>
            </a:r>
          </a:p>
          <a:p>
            <a:endParaRPr lang="es-AR" dirty="0"/>
          </a:p>
          <a:p>
            <a:endParaRPr lang="es-AR" dirty="0"/>
          </a:p>
          <a:p>
            <a:pPr marL="0" indent="0">
              <a:buNone/>
            </a:pPr>
            <a:endParaRPr lang="es-AR" dirty="0"/>
          </a:p>
          <a:p>
            <a:pPr marL="0" indent="0">
              <a:buNone/>
            </a:pPr>
            <a:r>
              <a:rPr lang="es-AR" dirty="0">
                <a:solidFill>
                  <a:srgbClr val="00B050"/>
                </a:solidFill>
              </a:rPr>
              <a:t>// Igual que </a:t>
            </a:r>
            <a:r>
              <a:rPr lang="es-AR" dirty="0" err="1">
                <a:solidFill>
                  <a:srgbClr val="00B050"/>
                </a:solidFill>
              </a:rPr>
              <a:t>Platform</a:t>
            </a:r>
            <a:r>
              <a:rPr lang="es-AR" dirty="0">
                <a:solidFill>
                  <a:srgbClr val="00B050"/>
                </a:solidFill>
              </a:rPr>
              <a:t> </a:t>
            </a:r>
            <a:r>
              <a:rPr lang="es-AR" dirty="0" err="1">
                <a:solidFill>
                  <a:srgbClr val="00B050"/>
                </a:solidFill>
              </a:rPr>
              <a:t>Invoke</a:t>
            </a:r>
            <a:r>
              <a:rPr lang="es-AR" dirty="0">
                <a:solidFill>
                  <a:srgbClr val="00B050"/>
                </a:solidFill>
              </a:rPr>
              <a:t> en Windows</a:t>
            </a:r>
          </a:p>
        </p:txBody>
      </p:sp>
    </p:spTree>
    <p:extLst>
      <p:ext uri="{BB962C8B-B14F-4D97-AF65-F5344CB8AC3E}">
        <p14:creationId xmlns:p14="http://schemas.microsoft.com/office/powerpoint/2010/main" val="328543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solidFill>
                  <a:srgbClr val="FFFFFF"/>
                </a:solidFill>
              </a:rPr>
              <a:t>¿Preguntas?</a:t>
            </a:r>
          </a:p>
        </p:txBody>
      </p:sp>
    </p:spTree>
    <p:extLst>
      <p:ext uri="{BB962C8B-B14F-4D97-AF65-F5344CB8AC3E}">
        <p14:creationId xmlns:p14="http://schemas.microsoft.com/office/powerpoint/2010/main" val="1868986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3055051"/>
            <a:ext cx="11149013" cy="747897"/>
          </a:xfrm>
        </p:spPr>
        <p:txBody>
          <a:bodyPr/>
          <a:lstStyle/>
          <a:p>
            <a:r>
              <a:rPr lang="es-AR" dirty="0">
                <a:solidFill>
                  <a:srgbClr val="FFFFFF"/>
                </a:solidFill>
              </a:rPr>
              <a:t>¡ Gracias</a:t>
            </a:r>
            <a:r>
              <a:rPr lang="es-AR" dirty="0" smtClean="0">
                <a:solidFill>
                  <a:srgbClr val="FFFFFF"/>
                </a:solidFill>
              </a:rPr>
              <a:t>!</a:t>
            </a:r>
            <a:endParaRPr lang="en-US" dirty="0"/>
          </a:p>
        </p:txBody>
      </p:sp>
      <p:sp>
        <p:nvSpPr>
          <p:cNvPr id="3" name="TextBox 2"/>
          <p:cNvSpPr txBox="1"/>
          <p:nvPr/>
        </p:nvSpPr>
        <p:spPr>
          <a:xfrm>
            <a:off x="977901" y="4788353"/>
            <a:ext cx="5163230" cy="1292662"/>
          </a:xfrm>
          <a:prstGeom prst="rect">
            <a:avLst/>
          </a:prstGeom>
          <a:noFill/>
        </p:spPr>
        <p:txBody>
          <a:bodyPr wrap="square" lIns="0" tIns="0" rIns="0" bIns="0" rtlCol="0">
            <a:spAutoFit/>
          </a:bodyPr>
          <a:lstStyle/>
          <a:p>
            <a:pPr defTabSz="914363"/>
            <a:r>
              <a:rPr lang="es-AR" sz="2800" dirty="0">
                <a:gradFill>
                  <a:gsLst>
                    <a:gs pos="2917">
                      <a:srgbClr val="FFFFFF"/>
                    </a:gs>
                    <a:gs pos="30000">
                      <a:srgbClr val="FFFFFF"/>
                    </a:gs>
                  </a:gsLst>
                  <a:lin ang="5400000" scaled="0"/>
                </a:gradFill>
                <a:latin typeface="Segoe UI"/>
              </a:rPr>
              <a:t>marianos@lagash.com</a:t>
            </a:r>
            <a:endParaRPr lang="es-AR" sz="2800" dirty="0">
              <a:gradFill>
                <a:gsLst>
                  <a:gs pos="2917">
                    <a:srgbClr val="FFFFFF"/>
                  </a:gs>
                  <a:gs pos="30000">
                    <a:srgbClr val="FFFFFF"/>
                  </a:gs>
                </a:gsLst>
                <a:lin ang="5400000" scaled="0"/>
              </a:gradFill>
              <a:latin typeface="Segoe UI"/>
            </a:endParaRPr>
          </a:p>
          <a:p>
            <a:pPr defTabSz="914363"/>
            <a:r>
              <a:rPr lang="es-AR" sz="2800" dirty="0">
                <a:gradFill>
                  <a:gsLst>
                    <a:gs pos="2917">
                      <a:srgbClr val="FFFFFF"/>
                    </a:gs>
                    <a:gs pos="30000">
                      <a:srgbClr val="FFFFFF"/>
                    </a:gs>
                  </a:gsLst>
                  <a:lin ang="5400000" scaled="0"/>
                </a:gradFill>
                <a:latin typeface="Segoe UI"/>
              </a:rPr>
              <a:t>@</a:t>
            </a:r>
            <a:r>
              <a:rPr lang="es-AR" sz="2800" dirty="0" err="1">
                <a:gradFill>
                  <a:gsLst>
                    <a:gs pos="2917">
                      <a:srgbClr val="FFFFFF"/>
                    </a:gs>
                    <a:gs pos="30000">
                      <a:srgbClr val="FFFFFF"/>
                    </a:gs>
                  </a:gsLst>
                  <a:lin ang="5400000" scaled="0"/>
                </a:gradFill>
                <a:latin typeface="Segoe UI"/>
              </a:rPr>
              <a:t>marianosz</a:t>
            </a:r>
            <a:endParaRPr lang="es-AR" sz="2800" dirty="0">
              <a:gradFill>
                <a:gsLst>
                  <a:gs pos="2917">
                    <a:srgbClr val="FFFFFF"/>
                  </a:gs>
                  <a:gs pos="30000">
                    <a:srgbClr val="FFFFFF"/>
                  </a:gs>
                </a:gsLst>
                <a:lin ang="5400000" scaled="0"/>
              </a:gradFill>
              <a:latin typeface="Segoe UI"/>
            </a:endParaRPr>
          </a:p>
          <a:p>
            <a:pPr defTabSz="914363"/>
            <a:r>
              <a:rPr lang="es-AR" sz="2800" dirty="0">
                <a:gradFill>
                  <a:gsLst>
                    <a:gs pos="2917">
                      <a:srgbClr val="FFFFFF"/>
                    </a:gs>
                    <a:gs pos="30000">
                      <a:srgbClr val="FFFFFF"/>
                    </a:gs>
                  </a:gsLst>
                  <a:lin ang="5400000" scaled="0"/>
                </a:gradFill>
                <a:latin typeface="Segoe UI"/>
              </a:rPr>
              <a:t>http://weblogs.asp.net/marianos</a:t>
            </a:r>
            <a:endParaRPr lang="es-AR" sz="2800" dirty="0">
              <a:gradFill>
                <a:gsLst>
                  <a:gs pos="2917">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53564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Lagash_Template_MetroStyle">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478</Words>
  <Application>Microsoft Office PowerPoint</Application>
  <PresentationFormat>Widescreen</PresentationFormat>
  <Paragraphs>66</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Haettenschweiler</vt:lpstr>
      <vt:lpstr>Segoe UI</vt:lpstr>
      <vt:lpstr>Segoe UI Light</vt:lpstr>
      <vt:lpstr>Wingdings</vt:lpstr>
      <vt:lpstr>Lagash_Template_MetroStyle</vt:lpstr>
      <vt:lpstr>ASP.NET Core 1.0 </vt:lpstr>
      <vt:lpstr>Acceso a datos</vt:lpstr>
      <vt:lpstr>Despliegue</vt:lpstr>
      <vt:lpstr>Linux VM en Azure Marketplace</vt:lpstr>
      <vt:lpstr>Software Containers (simplificado)</vt:lpstr>
      <vt:lpstr>Docker</vt:lpstr>
      <vt:lpstr>Llamadas de APIs nativas desde .NET on Linux</vt:lpstr>
      <vt:lpstr>¿Preguntas?</vt:lpstr>
      <vt:lpstr>¡ Gracias!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1.0 </dc:title>
  <dc:creator>Mariano Sánchez</dc:creator>
  <cp:lastModifiedBy>Mariano Sánchez</cp:lastModifiedBy>
  <cp:revision>1</cp:revision>
  <dcterms:created xsi:type="dcterms:W3CDTF">2016-08-08T19:46:00Z</dcterms:created>
  <dcterms:modified xsi:type="dcterms:W3CDTF">2016-08-08T19:47:05Z</dcterms:modified>
</cp:coreProperties>
</file>